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slideLayouts/slideLayout76.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 id="2147483730" r:id="rId2"/>
    <p:sldMasterId id="2147483800" r:id="rId3"/>
    <p:sldMasterId id="2147483656" r:id="rId4"/>
    <p:sldMasterId id="2147483828" r:id="rId5"/>
    <p:sldMasterId id="2147483836" r:id="rId6"/>
    <p:sldMasterId id="2147483847" r:id="rId7"/>
  </p:sldMasterIdLst>
  <p:notesMasterIdLst>
    <p:notesMasterId r:id="rId57"/>
  </p:notesMasterIdLst>
  <p:handoutMasterIdLst>
    <p:handoutMasterId r:id="rId58"/>
  </p:handoutMasterIdLst>
  <p:sldIdLst>
    <p:sldId id="344" r:id="rId8"/>
    <p:sldId id="398" r:id="rId9"/>
    <p:sldId id="347" r:id="rId10"/>
    <p:sldId id="349" r:id="rId11"/>
    <p:sldId id="348" r:id="rId12"/>
    <p:sldId id="351" r:id="rId13"/>
    <p:sldId id="359" r:id="rId14"/>
    <p:sldId id="352" r:id="rId15"/>
    <p:sldId id="353" r:id="rId16"/>
    <p:sldId id="354" r:id="rId17"/>
    <p:sldId id="355" r:id="rId18"/>
    <p:sldId id="356" r:id="rId19"/>
    <p:sldId id="357" r:id="rId20"/>
    <p:sldId id="358" r:id="rId21"/>
    <p:sldId id="362" r:id="rId22"/>
    <p:sldId id="364" r:id="rId23"/>
    <p:sldId id="360" r:id="rId24"/>
    <p:sldId id="395" r:id="rId25"/>
    <p:sldId id="399" r:id="rId26"/>
    <p:sldId id="401" r:id="rId27"/>
    <p:sldId id="366" r:id="rId28"/>
    <p:sldId id="368" r:id="rId29"/>
    <p:sldId id="367" r:id="rId30"/>
    <p:sldId id="369" r:id="rId31"/>
    <p:sldId id="375" r:id="rId32"/>
    <p:sldId id="391" r:id="rId33"/>
    <p:sldId id="376" r:id="rId34"/>
    <p:sldId id="371" r:id="rId35"/>
    <p:sldId id="370" r:id="rId36"/>
    <p:sldId id="372" r:id="rId37"/>
    <p:sldId id="396" r:id="rId38"/>
    <p:sldId id="374" r:id="rId39"/>
    <p:sldId id="393" r:id="rId40"/>
    <p:sldId id="392" r:id="rId41"/>
    <p:sldId id="377" r:id="rId42"/>
    <p:sldId id="378" r:id="rId43"/>
    <p:sldId id="379" r:id="rId44"/>
    <p:sldId id="380" r:id="rId45"/>
    <p:sldId id="381" r:id="rId46"/>
    <p:sldId id="382" r:id="rId47"/>
    <p:sldId id="383" r:id="rId48"/>
    <p:sldId id="384" r:id="rId49"/>
    <p:sldId id="397" r:id="rId50"/>
    <p:sldId id="385" r:id="rId51"/>
    <p:sldId id="387" r:id="rId52"/>
    <p:sldId id="394" r:id="rId53"/>
    <p:sldId id="389" r:id="rId54"/>
    <p:sldId id="390" r:id="rId55"/>
    <p:sldId id="402" r:id="rId56"/>
  </p:sldIdLst>
  <p:sldSz cx="9144000" cy="5143500" type="screen16x9"/>
  <p:notesSz cx="6670675" cy="9875838"/>
  <p:custDataLst>
    <p:tags r:id="rId5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15:clr>
            <a:srgbClr val="A4A3A4"/>
          </p15:clr>
        </p15:guide>
        <p15:guide id="6">
          <p15:clr>
            <a:srgbClr val="A4A3A4"/>
          </p15:clr>
        </p15:guide>
        <p15:guide id="7" pos="5666">
          <p15:clr>
            <a:srgbClr val="A4A3A4"/>
          </p15:clr>
        </p15:guide>
      </p15:sldGuideLst>
    </p:ext>
    <p:ext uri="{2D200454-40CA-4A62-9FC3-DE9A4176ACB9}">
      <p15:notesGuideLst xmlns:p15="http://schemas.microsoft.com/office/powerpoint/2012/main" xmlns="">
        <p15:guide id="1" orient="horz" pos="3111">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2F5F"/>
    <a:srgbClr val="00ADD0"/>
    <a:srgbClr val="00A9CE"/>
    <a:srgbClr val="000000"/>
    <a:srgbClr val="D8DCD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80" autoAdjust="0"/>
  </p:normalViewPr>
  <p:slideViewPr>
    <p:cSldViewPr snapToGrid="0" snapToObjects="1" showGuides="1">
      <p:cViewPr varScale="1">
        <p:scale>
          <a:sx n="62" d="100"/>
          <a:sy n="62" d="100"/>
        </p:scale>
        <p:origin x="-744" y="-90"/>
      </p:cViewPr>
      <p:guideLst>
        <p:guide orient="horz"/>
        <p:guide/>
        <p:guide pos="5666"/>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5" d="100"/>
          <a:sy n="55" d="100"/>
        </p:scale>
        <p:origin x="-2770" y="-82"/>
      </p:cViewPr>
      <p:guideLst>
        <p:guide orient="horz" pos="3111"/>
        <p:guide pos="210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8505" y="0"/>
            <a:ext cx="2890626" cy="493792"/>
          </a:xfrm>
          <a:prstGeom prst="rect">
            <a:avLst/>
          </a:prstGeom>
        </p:spPr>
        <p:txBody>
          <a:bodyPr vert="horz" lIns="91440" tIns="45720" rIns="91440" bIns="45720" rtlCol="0"/>
          <a:lstStyle>
            <a:lvl1pPr algn="r">
              <a:defRPr sz="1200"/>
            </a:lvl1pPr>
          </a:lstStyle>
          <a:p>
            <a:fld id="{3BBED7E8-0829-F34C-B479-A757805E6C1B}" type="datetimeFigureOut">
              <a:rPr lang="en-US" smtClean="0"/>
              <a:pPr/>
              <a:t>4/8/2017</a:t>
            </a:fld>
            <a:endParaRPr lang="en-US"/>
          </a:p>
        </p:txBody>
      </p:sp>
      <p:sp>
        <p:nvSpPr>
          <p:cNvPr id="4" name="Footer Placeholder 3"/>
          <p:cNvSpPr>
            <a:spLocks noGrp="1"/>
          </p:cNvSpPr>
          <p:nvPr>
            <p:ph type="ftr" sz="quarter" idx="2"/>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8505" y="9380332"/>
            <a:ext cx="2890626" cy="493792"/>
          </a:xfrm>
          <a:prstGeom prst="rect">
            <a:avLst/>
          </a:prstGeom>
        </p:spPr>
        <p:txBody>
          <a:bodyPr vert="horz" lIns="91440" tIns="45720" rIns="91440" bIns="45720" rtlCol="0" anchor="b"/>
          <a:lstStyle>
            <a:lvl1pPr algn="r">
              <a:defRPr sz="1200"/>
            </a:lvl1pPr>
          </a:lstStyle>
          <a:p>
            <a:fld id="{053334D3-7666-C24C-995B-669B029DDF20}" type="slidenum">
              <a:rPr lang="en-US" smtClean="0"/>
              <a:pPr/>
              <a:t>‹#›</a:t>
            </a:fld>
            <a:endParaRPr lang="en-US"/>
          </a:p>
        </p:txBody>
      </p:sp>
    </p:spTree>
    <p:extLst>
      <p:ext uri="{BB962C8B-B14F-4D97-AF65-F5344CB8AC3E}">
        <p14:creationId xmlns:p14="http://schemas.microsoft.com/office/powerpoint/2010/main" xmlns="" val="24653147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8505" y="0"/>
            <a:ext cx="2890626" cy="493792"/>
          </a:xfrm>
          <a:prstGeom prst="rect">
            <a:avLst/>
          </a:prstGeom>
        </p:spPr>
        <p:txBody>
          <a:bodyPr vert="horz" lIns="91440" tIns="45720" rIns="91440" bIns="45720" rtlCol="0"/>
          <a:lstStyle>
            <a:lvl1pPr algn="r">
              <a:defRPr sz="1200"/>
            </a:lvl1pPr>
          </a:lstStyle>
          <a:p>
            <a:fld id="{6C7E4F11-7667-5045-A00B-01970EA44BB5}" type="datetimeFigureOut">
              <a:rPr lang="en-US" smtClean="0"/>
              <a:pPr/>
              <a:t>4/8/2017</a:t>
            </a:fld>
            <a:endParaRPr lang="en-US"/>
          </a:p>
        </p:txBody>
      </p:sp>
      <p:sp>
        <p:nvSpPr>
          <p:cNvPr id="4" name="Slide Image Placeholder 3"/>
          <p:cNvSpPr>
            <a:spLocks noGrp="1" noRot="1" noChangeAspect="1"/>
          </p:cNvSpPr>
          <p:nvPr>
            <p:ph type="sldImg" idx="2"/>
          </p:nvPr>
        </p:nvSpPr>
        <p:spPr>
          <a:xfrm>
            <a:off x="46038" y="741363"/>
            <a:ext cx="657860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7068" y="4691023"/>
            <a:ext cx="5336540" cy="444412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8505" y="9380332"/>
            <a:ext cx="2890626" cy="493792"/>
          </a:xfrm>
          <a:prstGeom prst="rect">
            <a:avLst/>
          </a:prstGeom>
        </p:spPr>
        <p:txBody>
          <a:bodyPr vert="horz" lIns="91440" tIns="45720" rIns="91440" bIns="45720" rtlCol="0" anchor="b"/>
          <a:lstStyle>
            <a:lvl1pPr algn="r">
              <a:defRPr sz="1200"/>
            </a:lvl1pPr>
          </a:lstStyle>
          <a:p>
            <a:fld id="{FAD751AE-7ABC-314D-AFAD-47B860ED6FFE}" type="slidenum">
              <a:rPr lang="en-US" smtClean="0"/>
              <a:pPr/>
              <a:t>‹#›</a:t>
            </a:fld>
            <a:endParaRPr lang="en-US"/>
          </a:p>
        </p:txBody>
      </p:sp>
    </p:spTree>
    <p:extLst>
      <p:ext uri="{BB962C8B-B14F-4D97-AF65-F5344CB8AC3E}">
        <p14:creationId xmlns:p14="http://schemas.microsoft.com/office/powerpoint/2010/main" xmlns="" val="1562445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D751AE-7ABC-314D-AFAD-47B860ED6FFE}" type="slidenum">
              <a:rPr lang="en-US" smtClean="0"/>
              <a:pPr/>
              <a:t>29</a:t>
            </a:fld>
            <a:endParaRPr lang="en-US"/>
          </a:p>
        </p:txBody>
      </p:sp>
    </p:spTree>
    <p:extLst>
      <p:ext uri="{BB962C8B-B14F-4D97-AF65-F5344CB8AC3E}">
        <p14:creationId xmlns:p14="http://schemas.microsoft.com/office/powerpoint/2010/main" xmlns="" val="414931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D751AE-7ABC-314D-AFAD-47B860ED6FFE}" type="slidenum">
              <a:rPr lang="en-US" smtClean="0"/>
              <a:pPr/>
              <a:t>48</a:t>
            </a:fld>
            <a:endParaRPr lang="en-US"/>
          </a:p>
        </p:txBody>
      </p:sp>
    </p:spTree>
    <p:extLst>
      <p:ext uri="{BB962C8B-B14F-4D97-AF65-F5344CB8AC3E}">
        <p14:creationId xmlns:p14="http://schemas.microsoft.com/office/powerpoint/2010/main" xmlns="" val="4072833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5.xml"/><Relationship Id="rId4" Type="http://schemas.openxmlformats.org/officeDocument/2006/relationships/image" Target="../media/image28.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5.xml"/><Relationship Id="rId4" Type="http://schemas.openxmlformats.org/officeDocument/2006/relationships/image" Target="../media/image29.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6.xml"/><Relationship Id="rId4" Type="http://schemas.openxmlformats.org/officeDocument/2006/relationships/image" Target="../media/image30.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6.xml"/><Relationship Id="rId4" Type="http://schemas.openxmlformats.org/officeDocument/2006/relationships/image" Target="../media/image2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7038760" y="106818"/>
            <a:ext cx="1998000" cy="659979"/>
          </a:xfrm>
          <a:prstGeom prst="rect">
            <a:avLst/>
          </a:prstGeom>
        </p:spPr>
      </p:pic>
      <p:pic>
        <p:nvPicPr>
          <p:cNvPr id="2" name="Picture 1" descr="Eosinophil_NK_Cell_10K_screen.jpg"/>
          <p:cNvPicPr>
            <a:picLocks noChangeAspect="1"/>
          </p:cNvPicPr>
          <p:nvPr userDrawn="1"/>
        </p:nvPicPr>
        <p:blipFill rotWithShape="1">
          <a:blip r:embed="rId3" cstate="print">
            <a:extLst>
              <a:ext uri="{28A0092B-C50C-407E-A947-70E740481C1C}">
                <a14:useLocalDpi xmlns:a14="http://schemas.microsoft.com/office/drawing/2010/main" xmlns=""/>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xmlns="" val="246797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7038760" y="106818"/>
            <a:ext cx="1998000" cy="659979"/>
          </a:xfrm>
          <a:prstGeom prst="rect">
            <a:avLst/>
          </a:prstGeom>
        </p:spPr>
      </p:pic>
      <p:pic>
        <p:nvPicPr>
          <p:cNvPr id="9" name="Picture Placeholder 7" descr="AZ1466_screen.jpg"/>
          <p:cNvPicPr>
            <a:picLocks noChangeAspect="1"/>
          </p:cNvPicPr>
          <p:nvPr userDrawn="1"/>
        </p:nvPicPr>
        <p:blipFill rotWithShape="1">
          <a:blip r:embed="rId3" cstate="print">
            <a:extLst>
              <a:ext uri="{28A0092B-C50C-407E-A947-70E740481C1C}">
                <a14:useLocalDpi xmlns:a14="http://schemas.microsoft.com/office/drawing/2010/main" xmlns=""/>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xmlns="" val="252811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2" name="Picture 1" descr="Diabetes.jpg"/>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146050" y="2876550"/>
            <a:ext cx="8856000" cy="2127250"/>
          </a:xfrm>
          <a:prstGeom prst="rect">
            <a:avLst/>
          </a:prstGeom>
        </p:spPr>
      </p:pic>
    </p:spTree>
    <p:extLst>
      <p:ext uri="{BB962C8B-B14F-4D97-AF65-F5344CB8AC3E}">
        <p14:creationId xmlns:p14="http://schemas.microsoft.com/office/powerpoint/2010/main" xmlns="" val="1264137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0" name="Picture 9" descr="TLR9_Endosome_and_Receptor_RGB LR.jpg"/>
          <p:cNvPicPr>
            <a:picLocks noChangeAspect="1"/>
          </p:cNvPicPr>
          <p:nvPr userDrawn="1"/>
        </p:nvPicPr>
        <p:blipFill rotWithShape="1">
          <a:blip r:embed="rId3" cstate="print">
            <a:extLst>
              <a:ext uri="{28A0092B-C50C-407E-A947-70E740481C1C}">
                <a14:useLocalDpi xmlns:a14="http://schemas.microsoft.com/office/drawing/2010/main" xmlns=""/>
              </a:ext>
            </a:extLst>
          </a:blip>
          <a:srcRect/>
          <a:stretch/>
        </p:blipFill>
        <p:spPr>
          <a:xfrm>
            <a:off x="144000" y="2878137"/>
            <a:ext cx="8856000" cy="2125663"/>
          </a:xfrm>
          <a:prstGeom prst="rect">
            <a:avLst/>
          </a:prstGeom>
        </p:spPr>
      </p:pic>
    </p:spTree>
    <p:extLst>
      <p:ext uri="{BB962C8B-B14F-4D97-AF65-F5344CB8AC3E}">
        <p14:creationId xmlns:p14="http://schemas.microsoft.com/office/powerpoint/2010/main" xmlns="" val="2792299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ide Title Only">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7038760" y="106818"/>
            <a:ext cx="1998000" cy="659979"/>
          </a:xfrm>
          <a:prstGeom prst="rect">
            <a:avLst/>
          </a:prstGeom>
        </p:spPr>
      </p:pic>
      <p:sp>
        <p:nvSpPr>
          <p:cNvPr id="8"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sp>
        <p:nvSpPr>
          <p:cNvPr id="9" name="Text Placeholder 29"/>
          <p:cNvSpPr>
            <a:spLocks noGrp="1"/>
          </p:cNvSpPr>
          <p:nvPr>
            <p:ph type="body" sz="quarter" idx="11" hasCustomPrompt="1"/>
          </p:nvPr>
        </p:nvSpPr>
        <p:spPr>
          <a:xfrm>
            <a:off x="215999" y="44590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3" name="Text Placeholder 29"/>
          <p:cNvSpPr>
            <a:spLocks noGrp="1"/>
          </p:cNvSpPr>
          <p:nvPr>
            <p:ph type="body" sz="quarter" idx="12" hasCustomPrompt="1"/>
          </p:nvPr>
        </p:nvSpPr>
        <p:spPr>
          <a:xfrm>
            <a:off x="215999" y="46653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6" name="Text Placeholder 29"/>
          <p:cNvSpPr>
            <a:spLocks noGrp="1"/>
          </p:cNvSpPr>
          <p:nvPr>
            <p:ph type="body" sz="quarter" idx="15" hasCustomPrompt="1"/>
          </p:nvPr>
        </p:nvSpPr>
        <p:spPr>
          <a:xfrm>
            <a:off x="7128000" y="44590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7" name="Text Placeholder 29"/>
          <p:cNvSpPr>
            <a:spLocks noGrp="1"/>
          </p:cNvSpPr>
          <p:nvPr>
            <p:ph type="body" sz="quarter" idx="13" hasCustomPrompt="1"/>
          </p:nvPr>
        </p:nvSpPr>
        <p:spPr>
          <a:xfrm>
            <a:off x="7128000" y="46653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xmlns="" val="625363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7" name="Picture 6" descr="Eosinophil_NK_Cell_10K_screen.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4463" y="2876550"/>
            <a:ext cx="8856000" cy="2125664"/>
          </a:xfrm>
          <a:prstGeom prst="rect">
            <a:avLst/>
          </a:prstGeom>
        </p:spPr>
      </p:pic>
    </p:spTree>
    <p:extLst>
      <p:ext uri="{BB962C8B-B14F-4D97-AF65-F5344CB8AC3E}">
        <p14:creationId xmlns:p14="http://schemas.microsoft.com/office/powerpoint/2010/main" xmlns="" val="1048682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page_04_AST109_TCell_Cancer_Cell_Lipid_Layer_10K_01_screen.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4463" y="2876550"/>
            <a:ext cx="8856000" cy="2125664"/>
          </a:xfrm>
          <a:prstGeom prst="rect">
            <a:avLst/>
          </a:prstGeom>
        </p:spPr>
      </p:pic>
    </p:spTree>
    <p:extLst>
      <p:ext uri="{BB962C8B-B14F-4D97-AF65-F5344CB8AC3E}">
        <p14:creationId xmlns:p14="http://schemas.microsoft.com/office/powerpoint/2010/main" xmlns="" val="3350059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VMD">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CR_Science image_f1_screen.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2821" y="2876550"/>
            <a:ext cx="8850368" cy="2125664"/>
          </a:xfrm>
          <a:prstGeom prst="rect">
            <a:avLst/>
          </a:prstGeom>
        </p:spPr>
      </p:pic>
    </p:spTree>
    <p:extLst>
      <p:ext uri="{BB962C8B-B14F-4D97-AF65-F5344CB8AC3E}">
        <p14:creationId xmlns:p14="http://schemas.microsoft.com/office/powerpoint/2010/main" xmlns="" val="1977425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DNA_Inside_Blood_Vessel_10K_AD_screen.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6957" y="2876550"/>
            <a:ext cx="8856000" cy="2125664"/>
          </a:xfrm>
          <a:prstGeom prst="rect">
            <a:avLst/>
          </a:prstGeom>
        </p:spPr>
      </p:pic>
    </p:spTree>
    <p:extLst>
      <p:ext uri="{BB962C8B-B14F-4D97-AF65-F5344CB8AC3E}">
        <p14:creationId xmlns:p14="http://schemas.microsoft.com/office/powerpoint/2010/main" xmlns="" val="3873502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CRISPR_technology_for_genome_editing_screen.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6957" y="2876550"/>
            <a:ext cx="8856000" cy="2125664"/>
          </a:xfrm>
          <a:prstGeom prst="rect">
            <a:avLst/>
          </a:prstGeom>
        </p:spPr>
      </p:pic>
    </p:spTree>
    <p:extLst>
      <p:ext uri="{BB962C8B-B14F-4D97-AF65-F5344CB8AC3E}">
        <p14:creationId xmlns:p14="http://schemas.microsoft.com/office/powerpoint/2010/main" xmlns="" val="1770542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13" descr="AZ1383_screen rotate.jpg"/>
          <p:cNvPicPr>
            <a:picLocks noChangeAspect="1"/>
          </p:cNvPicPr>
          <p:nvPr userDrawn="1"/>
        </p:nvPicPr>
        <p:blipFill>
          <a:blip r:embed="rId2" cstate="print">
            <a:extLst>
              <a:ext uri="{28A0092B-C50C-407E-A947-70E740481C1C}">
                <a14:useLocalDpi xmlns:a14="http://schemas.microsoft.com/office/drawing/2010/main" xmlns=""/>
              </a:ext>
            </a:extLst>
          </a:blip>
          <a:srcRect/>
          <a:stretch>
            <a:fillRect/>
          </a:stretch>
        </p:blipFill>
        <p:spPr>
          <a:xfrm>
            <a:off x="144001" y="2875468"/>
            <a:ext cx="8855075" cy="2133000"/>
          </a:xfrm>
          <a:prstGeom prst="rect">
            <a:avLst/>
          </a:prstGeom>
        </p:spPr>
      </p:pic>
    </p:spTree>
    <p:extLst>
      <p:ext uri="{BB962C8B-B14F-4D97-AF65-F5344CB8AC3E}">
        <p14:creationId xmlns:p14="http://schemas.microsoft.com/office/powerpoint/2010/main" xmlns="" val="1857166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7038760" y="106818"/>
            <a:ext cx="1998000" cy="659979"/>
          </a:xfrm>
          <a:prstGeom prst="rect">
            <a:avLst/>
          </a:prstGeom>
        </p:spPr>
      </p:pic>
      <p:pic>
        <p:nvPicPr>
          <p:cNvPr id="3" name="Picture 2" descr="page_04_AST109_TCell_Cancer_Cell_Lipid_Layer_10K_01_screen.jpg"/>
          <p:cNvPicPr>
            <a:picLocks noChangeAspect="1"/>
          </p:cNvPicPr>
          <p:nvPr userDrawn="1"/>
        </p:nvPicPr>
        <p:blipFill rotWithShape="1">
          <a:blip r:embed="rId3" cstate="print">
            <a:extLst>
              <a:ext uri="{28A0092B-C50C-407E-A947-70E740481C1C}">
                <a14:useLocalDpi xmlns:a14="http://schemas.microsoft.com/office/drawing/2010/main" xmlns=""/>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xmlns="" val="1297786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4000" y="2877962"/>
            <a:ext cx="8853082" cy="2128214"/>
          </a:xfrm>
          <a:prstGeom prst="rect">
            <a:avLst/>
          </a:prstGeom>
        </p:spPr>
      </p:pic>
    </p:spTree>
    <p:extLst>
      <p:ext uri="{BB962C8B-B14F-4D97-AF65-F5344CB8AC3E}">
        <p14:creationId xmlns:p14="http://schemas.microsoft.com/office/powerpoint/2010/main" xmlns="" val="365267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4" name="Picture Placeholder 23" descr="AZ1388_screen.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xmlns="" val="1434364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3" descr="AZ1428_screen.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xmlns="" val="3299240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7" descr="AZ1466_screen.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xmlns="" val="182007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4" name="Picture 3" descr="Diabetes.jpg"/>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146050" y="2876550"/>
            <a:ext cx="8856000" cy="2127250"/>
          </a:xfrm>
          <a:prstGeom prst="rect">
            <a:avLst/>
          </a:prstGeom>
        </p:spPr>
      </p:pic>
    </p:spTree>
    <p:extLst>
      <p:ext uri="{BB962C8B-B14F-4D97-AF65-F5344CB8AC3E}">
        <p14:creationId xmlns:p14="http://schemas.microsoft.com/office/powerpoint/2010/main" xmlns="" val="2150167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TLR9_Endosome_and_Receptor_RGB LR.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4000" y="2878137"/>
            <a:ext cx="8856000" cy="2125663"/>
          </a:xfrm>
          <a:prstGeom prst="rect">
            <a:avLst/>
          </a:prstGeom>
        </p:spPr>
      </p:pic>
    </p:spTree>
    <p:extLst>
      <p:ext uri="{BB962C8B-B14F-4D97-AF65-F5344CB8AC3E}">
        <p14:creationId xmlns:p14="http://schemas.microsoft.com/office/powerpoint/2010/main" xmlns="" val="2034777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cientist in Lab 1">
    <p:spTree>
      <p:nvGrpSpPr>
        <p:cNvPr id="1" name=""/>
        <p:cNvGrpSpPr/>
        <p:nvPr/>
      </p:nvGrpSpPr>
      <p:grpSpPr>
        <a:xfrm>
          <a:off x="0" y="0"/>
          <a:ext cx="0" cy="0"/>
          <a:chOff x="0" y="0"/>
          <a:chExt cx="0" cy="0"/>
        </a:xfrm>
      </p:grpSpPr>
      <p:pic>
        <p:nvPicPr>
          <p:cNvPr id="5" name="Picture Placeholder 13" descr="AZ1486_screen.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4001" y="2875468"/>
            <a:ext cx="8855075" cy="2133000"/>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xmlns="" val="21387859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cientist in Lab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Deepal_P_Shot_2-024_Ret_screen.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8544" y="2876550"/>
            <a:ext cx="8856000" cy="2133600"/>
          </a:xfrm>
          <a:prstGeom prst="rect">
            <a:avLst/>
          </a:prstGeom>
        </p:spPr>
      </p:pic>
    </p:spTree>
    <p:extLst>
      <p:ext uri="{BB962C8B-B14F-4D97-AF65-F5344CB8AC3E}">
        <p14:creationId xmlns:p14="http://schemas.microsoft.com/office/powerpoint/2010/main" xmlns="" val="3331752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cientist in Lab 3">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Drew_M-057_Ret_screen.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4463" y="2876551"/>
            <a:ext cx="8856662" cy="2133600"/>
          </a:xfrm>
          <a:prstGeom prst="rect">
            <a:avLst/>
          </a:prstGeom>
        </p:spPr>
      </p:pic>
    </p:spTree>
    <p:extLst>
      <p:ext uri="{BB962C8B-B14F-4D97-AF65-F5344CB8AC3E}">
        <p14:creationId xmlns:p14="http://schemas.microsoft.com/office/powerpoint/2010/main" xmlns="" val="25243103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quipment 1">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Shot_1-060_Ret_screen.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4463" y="2876549"/>
            <a:ext cx="8856000" cy="2133601"/>
          </a:xfrm>
          <a:prstGeom prst="rect">
            <a:avLst/>
          </a:prstGeom>
        </p:spPr>
      </p:pic>
    </p:spTree>
    <p:extLst>
      <p:ext uri="{BB962C8B-B14F-4D97-AF65-F5344CB8AC3E}">
        <p14:creationId xmlns:p14="http://schemas.microsoft.com/office/powerpoint/2010/main" xmlns="" val="581016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VMD">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7038760" y="106818"/>
            <a:ext cx="1998000" cy="659979"/>
          </a:xfrm>
          <a:prstGeom prst="rect">
            <a:avLst/>
          </a:prstGeom>
        </p:spPr>
      </p:pic>
      <p:pic>
        <p:nvPicPr>
          <p:cNvPr id="2" name="Picture 1" descr="CR_Science image_f1_screen.jpg"/>
          <p:cNvPicPr>
            <a:picLocks noChangeAspect="1"/>
          </p:cNvPicPr>
          <p:nvPr userDrawn="1"/>
        </p:nvPicPr>
        <p:blipFill rotWithShape="1">
          <a:blip r:embed="rId3" cstate="print">
            <a:extLst>
              <a:ext uri="{28A0092B-C50C-407E-A947-70E740481C1C}">
                <a14:useLocalDpi xmlns:a14="http://schemas.microsoft.com/office/drawing/2010/main" xmlns=""/>
              </a:ext>
            </a:extLst>
          </a:blip>
          <a:srcRect/>
          <a:stretch/>
        </p:blipFill>
        <p:spPr>
          <a:xfrm>
            <a:off x="142821" y="2876550"/>
            <a:ext cx="8850368"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xmlns="" val="34124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Equipment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Shot_3-037_Ret_screen.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4463" y="2876550"/>
            <a:ext cx="8856662" cy="2133600"/>
          </a:xfrm>
          <a:prstGeom prst="rect">
            <a:avLst/>
          </a:prstGeom>
        </p:spPr>
      </p:pic>
    </p:spTree>
    <p:extLst>
      <p:ext uri="{BB962C8B-B14F-4D97-AF65-F5344CB8AC3E}">
        <p14:creationId xmlns:p14="http://schemas.microsoft.com/office/powerpoint/2010/main" xmlns="" val="2822725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atient 1">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2" name="Picture 1" descr="Meryl_G-154_Ret_screen.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3538" y="2876551"/>
            <a:ext cx="8856000" cy="2133600"/>
          </a:xfrm>
          <a:prstGeom prst="rect">
            <a:avLst/>
          </a:prstGeom>
        </p:spPr>
      </p:pic>
    </p:spTree>
    <p:extLst>
      <p:ext uri="{BB962C8B-B14F-4D97-AF65-F5344CB8AC3E}">
        <p14:creationId xmlns:p14="http://schemas.microsoft.com/office/powerpoint/2010/main" xmlns="" val="21452153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atient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Liam_S-137_Ret_EDIT_screen.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7638" y="2876549"/>
            <a:ext cx="8856000" cy="2133601"/>
          </a:xfrm>
          <a:prstGeom prst="rect">
            <a:avLst/>
          </a:prstGeom>
        </p:spPr>
      </p:pic>
    </p:spTree>
    <p:extLst>
      <p:ext uri="{BB962C8B-B14F-4D97-AF65-F5344CB8AC3E}">
        <p14:creationId xmlns:p14="http://schemas.microsoft.com/office/powerpoint/2010/main" xmlns="" val="3156810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atient 3">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Jasmine_A-141_Ret_EDIT_screen.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7638" y="2876549"/>
            <a:ext cx="8864600" cy="2133601"/>
          </a:xfrm>
          <a:prstGeom prst="rect">
            <a:avLst/>
          </a:prstGeom>
        </p:spPr>
      </p:pic>
    </p:spTree>
    <p:extLst>
      <p:ext uri="{BB962C8B-B14F-4D97-AF65-F5344CB8AC3E}">
        <p14:creationId xmlns:p14="http://schemas.microsoft.com/office/powerpoint/2010/main" xmlns="" val="29380167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Slide Mulberr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xmlns="" val="42348151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Slide Nav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xmlns="" val="10872682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Slide Light Blu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xmlns="" val="3539402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Slide Purpl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xmlns="" val="13080467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lide Graphit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xmlns="" val="22011376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1" y="1164512"/>
            <a:ext cx="7023713" cy="317214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xmlns="" val="2108513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7038760" y="106818"/>
            <a:ext cx="1998000" cy="659979"/>
          </a:xfrm>
          <a:prstGeom prst="rect">
            <a:avLst/>
          </a:prstGeom>
        </p:spPr>
      </p:pic>
      <p:pic>
        <p:nvPicPr>
          <p:cNvPr id="3" name="Picture 2" descr="DNA_Inside_Blood_Vessel_10K_AD_screen.jpg"/>
          <p:cNvPicPr>
            <a:picLocks noChangeAspect="1"/>
          </p:cNvPicPr>
          <p:nvPr userDrawn="1"/>
        </p:nvPicPr>
        <p:blipFill rotWithShape="1">
          <a:blip r:embed="rId3" cstate="print">
            <a:extLst>
              <a:ext uri="{28A0092B-C50C-407E-A947-70E740481C1C}">
                <a14:useLocalDpi xmlns:a14="http://schemas.microsoft.com/office/drawing/2010/main" xmlns=""/>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xmlns="" val="3767009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986400"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2"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830051"/>
              </a:solidFill>
              <a:effectLst/>
              <a:uLnTx/>
              <a:uFillTx/>
              <a:latin typeface="Arial" pitchFamily="34" charset="0"/>
              <a:cs typeface="Arial" pitchFamily="34" charset="0"/>
            </a:endParaRPr>
          </a:p>
        </p:txBody>
      </p:sp>
      <p:sp>
        <p:nvSpPr>
          <p:cNvPr id="63"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itchFamily="34" charset="0"/>
                <a:cs typeface="Arial" pitchFamily="34" charset="0"/>
              </a:defRPr>
            </a:lvl1p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en-GB" sz="1800" b="1" i="0" u="none" strike="noStrike" kern="0" cap="none" spc="0" normalizeH="0" baseline="0" noProof="0" dirty="0">
                <a:ln>
                  <a:noFill/>
                </a:ln>
                <a:solidFill>
                  <a:srgbClr val="830051"/>
                </a:solidFill>
                <a:effectLst/>
                <a:uLnTx/>
                <a:uFillTx/>
                <a:latin typeface="Arial" pitchFamily="34" charset="0"/>
                <a:cs typeface="Arial" pitchFamily="34" charset="0"/>
              </a:rPr>
              <a:t>1</a:t>
            </a: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5"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2</a:t>
            </a: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8"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3</a:t>
            </a: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1"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4</a:t>
            </a: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4"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5</a:t>
            </a: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7"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6</a:t>
            </a:r>
          </a:p>
        </p:txBody>
      </p:sp>
      <p:sp>
        <p:nvSpPr>
          <p:cNvPr id="23"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xmlns="" val="14398423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xmlns="" val="21323380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xmlns="" val="5390519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xmlns="" val="3078618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xmlns="" val="15357508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xmlns="" val="31759794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5" name="Rectangle 4"/>
          <p:cNvSpPr>
            <a:spLocks noGrp="1" noChangeArrowheads="1"/>
          </p:cNvSpPr>
          <p:nvPr userDrawn="1"/>
        </p:nvSpPr>
        <p:spPr bwMode="auto">
          <a:xfrm>
            <a:off x="528758" y="3431381"/>
            <a:ext cx="2689225" cy="285750"/>
          </a:xfrm>
          <a:prstGeom prst="rect">
            <a:avLst/>
          </a:prstGeom>
          <a:noFill/>
          <a:ln w="9525">
            <a:noFill/>
            <a:miter lim="800000"/>
            <a:headEnd/>
            <a:tailEnd/>
          </a:ln>
          <a:effectLst/>
        </p:spPr>
        <p:txBody>
          <a:bodyPr anchor="b"/>
          <a:lstStyle/>
          <a:p>
            <a:r>
              <a:rPr lang="en-GB" sz="1400" b="1" dirty="0">
                <a:solidFill>
                  <a:schemeClr val="tx1"/>
                </a:solidFill>
                <a:latin typeface="Arial" pitchFamily="34" charset="0"/>
                <a:cs typeface="Arial" pitchFamily="34" charset="0"/>
              </a:rPr>
              <a:t>Confidentiality Notice </a:t>
            </a:r>
            <a:endParaRPr lang="en-GB" sz="2400" dirty="0">
              <a:solidFill>
                <a:schemeClr val="tx1"/>
              </a:solidFill>
              <a:latin typeface="Arial" pitchFamily="34" charset="0"/>
              <a:cs typeface="Arial" pitchFamily="34" charset="0"/>
            </a:endParaRPr>
          </a:p>
        </p:txBody>
      </p:sp>
      <p:sp>
        <p:nvSpPr>
          <p:cNvPr id="7" name="Rectangle 6"/>
          <p:cNvSpPr>
            <a:spLocks noGrp="1" noChangeArrowheads="1"/>
          </p:cNvSpPr>
          <p:nvPr userDrawn="1"/>
        </p:nvSpPr>
        <p:spPr bwMode="auto">
          <a:xfrm>
            <a:off x="541457" y="3717131"/>
            <a:ext cx="7440493" cy="648000"/>
          </a:xfrm>
          <a:prstGeom prst="rect">
            <a:avLst/>
          </a:prstGeom>
          <a:noFill/>
          <a:ln w="9525">
            <a:noFill/>
            <a:miter lim="800000"/>
            <a:headEnd/>
            <a:tailEnd/>
          </a:ln>
          <a:effectLst/>
        </p:spPr>
        <p:txBody>
          <a:bodyPr/>
          <a:lstStyle/>
          <a:p>
            <a:r>
              <a:rPr lang="en-GB" sz="900" noProof="0" dirty="0">
                <a:solidFill>
                  <a:schemeClr val="tx1"/>
                </a:solidFill>
                <a:latin typeface="+mn-lt"/>
                <a:cs typeface="Arial"/>
              </a:rPr>
              <a:t>This file is private and may contain confidential and proprietary information. If you have received this file in error, please notify us and remove </a:t>
            </a:r>
            <a:br>
              <a:rPr lang="en-GB" sz="900" noProof="0" dirty="0">
                <a:solidFill>
                  <a:schemeClr val="tx1"/>
                </a:solidFill>
                <a:latin typeface="+mn-lt"/>
                <a:cs typeface="Arial"/>
              </a:rPr>
            </a:br>
            <a:r>
              <a:rPr lang="en-GB" sz="900" noProof="0" dirty="0">
                <a:solidFill>
                  <a:schemeClr val="tx1"/>
                </a:solidFill>
                <a:latin typeface="+mn-lt"/>
                <a:cs typeface="Arial"/>
              </a:rPr>
              <a:t>it from your system and note that you must not copy, distribute or take any action in reliance on it. Any unauthorized use or disclosure of the contents of this file is not permitted and may be unlawful. AstraZeneca PLC, </a:t>
            </a:r>
            <a:r>
              <a:rPr lang="en-US" sz="900" kern="1200" dirty="0">
                <a:solidFill>
                  <a:schemeClr val="tx1"/>
                </a:solidFill>
                <a:latin typeface="+mn-lt"/>
                <a:ea typeface="+mn-ea"/>
                <a:cs typeface="Arial"/>
              </a:rPr>
              <a:t>1 Francis Crick Avenue</a:t>
            </a:r>
            <a:r>
              <a:rPr lang="en-US" sz="900" kern="1200" baseline="0" dirty="0">
                <a:solidFill>
                  <a:schemeClr val="tx1"/>
                </a:solidFill>
                <a:latin typeface="+mn-lt"/>
                <a:ea typeface="+mn-ea"/>
                <a:cs typeface="Arial"/>
              </a:rPr>
              <a:t>, </a:t>
            </a:r>
            <a:r>
              <a:rPr lang="en-US" sz="900" kern="1200" dirty="0">
                <a:solidFill>
                  <a:schemeClr val="tx1"/>
                </a:solidFill>
                <a:latin typeface="+mn-lt"/>
                <a:ea typeface="+mn-ea"/>
                <a:cs typeface="Arial"/>
              </a:rPr>
              <a:t>Cambridge Biomedical Campus, Cambridge, CB2 0AA</a:t>
            </a:r>
            <a:r>
              <a:rPr lang="en-GB" sz="900" noProof="0" dirty="0">
                <a:solidFill>
                  <a:schemeClr val="tx1"/>
                </a:solidFill>
                <a:latin typeface="+mn-lt"/>
                <a:cs typeface="Arial"/>
              </a:rPr>
              <a:t>, UK, T: +44(0)203 749 5000, www.astrazeneca.com</a:t>
            </a:r>
          </a:p>
        </p:txBody>
      </p:sp>
    </p:spTree>
    <p:extLst>
      <p:ext uri="{BB962C8B-B14F-4D97-AF65-F5344CB8AC3E}">
        <p14:creationId xmlns:p14="http://schemas.microsoft.com/office/powerpoint/2010/main" xmlns="" val="25651784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xmlns="" val="10833829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ct val="100000"/>
              </a:lnSpc>
              <a:spcBef>
                <a:spcPts val="0"/>
              </a:spcBef>
              <a:buNone/>
              <a:defRPr sz="2400">
                <a:solidFill>
                  <a:schemeClr val="tx2"/>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xmlns="" val="19816710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xmlns="" val="1402227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7038760" y="106818"/>
            <a:ext cx="1998000" cy="659979"/>
          </a:xfrm>
          <a:prstGeom prst="rect">
            <a:avLst/>
          </a:prstGeom>
        </p:spPr>
      </p:pic>
      <p:pic>
        <p:nvPicPr>
          <p:cNvPr id="2" name="Picture 1" descr="CRISPR_technology_for_genome_editing_screen.jpg"/>
          <p:cNvPicPr>
            <a:picLocks noChangeAspect="1"/>
          </p:cNvPicPr>
          <p:nvPr userDrawn="1"/>
        </p:nvPicPr>
        <p:blipFill rotWithShape="1">
          <a:blip r:embed="rId3" cstate="print">
            <a:extLst>
              <a:ext uri="{28A0092B-C50C-407E-A947-70E740481C1C}">
                <a14:useLocalDpi xmlns:a14="http://schemas.microsoft.com/office/drawing/2010/main" xmlns=""/>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xmlns="" val="13196244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5" hasCustomPrompt="1"/>
          </p:nvPr>
        </p:nvSpPr>
        <p:spPr>
          <a:xfrm>
            <a:off x="237600" y="2905963"/>
            <a:ext cx="7056000" cy="1444752"/>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xmlns="" val="15991623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2" name="Content Placeholder 2"/>
          <p:cNvSpPr>
            <a:spLocks noGrp="1"/>
          </p:cNvSpPr>
          <p:nvPr>
            <p:ph idx="13" hasCustomPrompt="1"/>
          </p:nvPr>
        </p:nvSpPr>
        <p:spPr>
          <a:xfrm>
            <a:off x="237062"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7" hasCustomPrompt="1"/>
          </p:nvPr>
        </p:nvSpPr>
        <p:spPr>
          <a:xfrm>
            <a:off x="4680000"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xmlns="" val="12227695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8" hasCustomPrompt="1"/>
          </p:nvPr>
        </p:nvSpPr>
        <p:spPr>
          <a:xfrm>
            <a:off x="237600" y="2903515"/>
            <a:ext cx="2664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Tree>
    <p:extLst>
      <p:ext uri="{BB962C8B-B14F-4D97-AF65-F5344CB8AC3E}">
        <p14:creationId xmlns:p14="http://schemas.microsoft.com/office/powerpoint/2010/main" xmlns="" val="35451936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xmlns="" val="16278668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5"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xmlns="" val="20058625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1"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xmlns="" val="16241074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6" hasCustomPrompt="1"/>
          </p:nvPr>
        </p:nvSpPr>
        <p:spPr>
          <a:xfrm>
            <a:off x="237061"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xmlns="" val="18646515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7" hasCustomPrompt="1"/>
          </p:nvPr>
        </p:nvSpPr>
        <p:spPr>
          <a:xfrm>
            <a:off x="237600"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3250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6274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xmlns="" val="22378332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xmlns="" val="26253021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xmlns="" val="3476138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7038760" y="106818"/>
            <a:ext cx="1998000" cy="659979"/>
          </a:xfrm>
          <a:prstGeom prst="rect">
            <a:avLst/>
          </a:prstGeom>
        </p:spPr>
      </p:pic>
      <p:pic>
        <p:nvPicPr>
          <p:cNvPr id="10" name="Picture Placeholder 13" descr="AZ1383_screen rotate.jpg"/>
          <p:cNvPicPr>
            <a:picLocks noChangeAspect="1"/>
          </p:cNvPicPr>
          <p:nvPr userDrawn="1"/>
        </p:nvPicPr>
        <p:blipFill>
          <a:blip r:embed="rId3" cstate="print">
            <a:extLst>
              <a:ext uri="{28A0092B-C50C-407E-A947-70E740481C1C}">
                <a14:useLocalDpi xmlns:a14="http://schemas.microsoft.com/office/drawing/2010/main" xmlns=""/>
              </a:ext>
            </a:extLst>
          </a:blip>
          <a:srcRect/>
          <a:stretch>
            <a:fill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xmlns="" val="20688526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xmlns="" val="1642841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xmlns="" val="38347558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xmlns="" val="30693860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472500" indent="-135000">
              <a:lnSpc>
                <a:spcPct val="10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content title</a:t>
            </a:r>
          </a:p>
        </p:txBody>
      </p:sp>
    </p:spTree>
    <p:extLst>
      <p:ext uri="{BB962C8B-B14F-4D97-AF65-F5344CB8AC3E}">
        <p14:creationId xmlns:p14="http://schemas.microsoft.com/office/powerpoint/2010/main" xmlns="" val="41940719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xmlns="" val="11422112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114438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BD5E7B-6D5C-44EA-8DE5-B66861F8C1F0}" type="datetimeFigureOut">
              <a:rPr lang="en-GB" smtClean="0"/>
              <a:pPr/>
              <a:t>08/04/2017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507A9-E674-4D65-910B-2A4AC0E80311}" type="slidenum">
              <a:rPr lang="en-GB" smtClean="0"/>
              <a:pPr/>
              <a:t>‹#›</a:t>
            </a:fld>
            <a:endParaRPr lang="en-GB"/>
          </a:p>
        </p:txBody>
      </p:sp>
    </p:spTree>
    <p:extLst>
      <p:ext uri="{BB962C8B-B14F-4D97-AF65-F5344CB8AC3E}">
        <p14:creationId xmlns:p14="http://schemas.microsoft.com/office/powerpoint/2010/main" xmlns="" val="484094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524000" y="4930379"/>
            <a:ext cx="6096000" cy="230832"/>
          </a:xfrm>
          <a:prstGeom prst="rect">
            <a:avLst/>
          </a:prstGeom>
          <a:noFill/>
          <a:ln>
            <a:noFill/>
          </a:ln>
          <a:extLst>
            <a:ext uri="{909E8E84-426E-40dd-AFC4-6F175D3DCCD1}"/>
            <a:ext uri="{91240B29-F687-4f45-9708-019B960494DF}"/>
          </a:extLst>
        </p:spPr>
        <p:txBody>
          <a:bodyPr>
            <a:spAutoFit/>
          </a:bodyPr>
          <a:lstStyle/>
          <a:p>
            <a:pPr algn="ctr" fontAlgn="base">
              <a:spcBef>
                <a:spcPct val="0"/>
              </a:spcBef>
              <a:spcAft>
                <a:spcPct val="0"/>
              </a:spcAft>
              <a:defRPr/>
            </a:pPr>
            <a:r>
              <a:rPr lang="en-US" sz="900" b="1">
                <a:solidFill>
                  <a:srgbClr val="134679"/>
                </a:solidFill>
                <a:ea typeface="ＭＳ Ｐゴシック" panose="020B0600070205080204" pitchFamily="34" charset="-128"/>
              </a:rPr>
              <a:t>© Global Initiative for Asthma</a:t>
            </a:r>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xmlns="" val="0"/>
              </a:ext>
            </a:extLst>
          </a:blip>
          <a:srcRect l="4451" t="3503" r="4276" b="2338"/>
          <a:stretch>
            <a:fillRect/>
          </a:stretch>
        </p:blipFill>
        <p:spPr bwMode="auto">
          <a:xfrm>
            <a:off x="157164" y="75010"/>
            <a:ext cx="8856662" cy="50756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7"/>
          <p:cNvSpPr>
            <a:spLocks/>
          </p:cNvSpPr>
          <p:nvPr userDrawn="1"/>
        </p:nvSpPr>
        <p:spPr bwMode="auto">
          <a:xfrm>
            <a:off x="179388" y="3163491"/>
            <a:ext cx="8813800" cy="723900"/>
          </a:xfrm>
          <a:prstGeom prst="rect">
            <a:avLst/>
          </a:prstGeom>
          <a:noFill/>
          <a:ln>
            <a:noFill/>
          </a:ln>
          <a:extLst>
            <a:ext uri="{909E8E84-426E-40dd-AFC4-6F175D3DCCD1}"/>
            <a:ext uri="{91240B29-F687-4f45-9708-019B960494DF}"/>
          </a:extLst>
        </p:spPr>
        <p:txBody>
          <a:bodyPr lIns="0" tIns="0" rIns="0" bIns="0"/>
          <a:lstStyle/>
          <a:p>
            <a:pPr algn="ctr" fontAlgn="base">
              <a:spcBef>
                <a:spcPts val="497"/>
              </a:spcBef>
              <a:spcAft>
                <a:spcPct val="0"/>
              </a:spcAft>
              <a:defRPr/>
            </a:pPr>
            <a:r>
              <a:rPr lang="en-US" sz="1875">
                <a:solidFill>
                  <a:srgbClr val="134679"/>
                </a:solidFill>
                <a:ea typeface="ＭＳ Ｐゴシック" panose="020B0600070205080204" pitchFamily="34" charset="-128"/>
                <a:cs typeface="Arial" pitchFamily="34" charset="0"/>
                <a:sym typeface="Arial" pitchFamily="34" charset="0"/>
              </a:rPr>
              <a:t>GINA Global Strategy for Asthma </a:t>
            </a:r>
            <a:br>
              <a:rPr lang="en-US" sz="1875">
                <a:solidFill>
                  <a:srgbClr val="134679"/>
                </a:solidFill>
                <a:ea typeface="ＭＳ Ｐゴシック" panose="020B0600070205080204" pitchFamily="34" charset="-128"/>
                <a:cs typeface="Arial" pitchFamily="34" charset="0"/>
                <a:sym typeface="Arial" pitchFamily="34" charset="0"/>
              </a:rPr>
            </a:br>
            <a:r>
              <a:rPr lang="en-US" sz="1875">
                <a:solidFill>
                  <a:srgbClr val="134679"/>
                </a:solidFill>
                <a:ea typeface="ＭＳ Ｐゴシック" panose="020B0600070205080204" pitchFamily="34" charset="-128"/>
                <a:cs typeface="Arial" pitchFamily="34" charset="0"/>
                <a:sym typeface="Arial" pitchFamily="34" charset="0"/>
              </a:rPr>
              <a:t>Management and Prevention 2014</a:t>
            </a:r>
          </a:p>
        </p:txBody>
      </p:sp>
      <p:pic>
        <p:nvPicPr>
          <p:cNvPr id="6" name="Picture 4"/>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3754438" y="1807369"/>
            <a:ext cx="1706562"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a:off x="901700" y="3887392"/>
            <a:ext cx="7075488" cy="715581"/>
          </a:xfrm>
          <a:prstGeom prst="rect">
            <a:avLst/>
          </a:prstGeom>
          <a:noFill/>
        </p:spPr>
        <p:txBody>
          <a:bodyPr>
            <a:spAutoFit/>
          </a:bodyPr>
          <a:lstStyle/>
          <a:p>
            <a:pPr fontAlgn="base">
              <a:spcBef>
                <a:spcPct val="0"/>
              </a:spcBef>
              <a:spcAft>
                <a:spcPct val="0"/>
              </a:spcAft>
              <a:defRPr/>
            </a:pPr>
            <a:r>
              <a:rPr lang="en-US" sz="1350">
                <a:solidFill>
                  <a:srgbClr val="134679"/>
                </a:solidFill>
                <a:ea typeface="ＭＳ Ｐゴシック" panose="020B0600070205080204" pitchFamily="34" charset="-128"/>
              </a:rPr>
              <a:t>This slide set is restricted for academic and educational purposes only.  Use of the slide set, or of individual slides, for commercial or promotional purposes requires approval from GINA. </a:t>
            </a:r>
            <a:endParaRPr lang="en-AU" sz="1350">
              <a:solidFill>
                <a:prstClr val="black"/>
              </a:solidFill>
              <a:ea typeface="ＭＳ Ｐゴシック" panose="020B0600070205080204" pitchFamily="34" charset="-128"/>
            </a:endParaRPr>
          </a:p>
        </p:txBody>
      </p:sp>
      <p:sp>
        <p:nvSpPr>
          <p:cNvPr id="2" name="Title 1"/>
          <p:cNvSpPr>
            <a:spLocks noGrp="1"/>
          </p:cNvSpPr>
          <p:nvPr>
            <p:ph type="ctrTitle"/>
          </p:nvPr>
        </p:nvSpPr>
        <p:spPr>
          <a:xfrm>
            <a:off x="685800" y="584042"/>
            <a:ext cx="7772400" cy="1102519"/>
          </a:xfrm>
          <a:prstGeom prst="rect">
            <a:avLst/>
          </a:prstGeom>
          <a:noFill/>
        </p:spPr>
        <p:txBody>
          <a:bodyPr>
            <a:normAutofit/>
          </a:bodyPr>
          <a:lstStyle>
            <a:lvl1pPr>
              <a:defRPr sz="315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xmlns="" val="15636861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279400" y="-123825"/>
            <a:ext cx="9702800" cy="539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32315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ounded Rectangle 14"/>
          <p:cNvSpPr/>
          <p:nvPr userDrawn="1"/>
        </p:nvSpPr>
        <p:spPr>
          <a:xfrm>
            <a:off x="165100" y="4989910"/>
            <a:ext cx="8820150" cy="161925"/>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solidFill>
                <a:prstClr val="white"/>
              </a:solidFill>
            </a:endParaRPr>
          </a:p>
        </p:txBody>
      </p:sp>
      <p:pic>
        <p:nvPicPr>
          <p:cNvPr id="5" name="Picture 1"/>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52400" y="104775"/>
            <a:ext cx="8820150" cy="1125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3"/>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7961314" y="138114"/>
            <a:ext cx="968375" cy="746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23"/>
          <p:cNvSpPr>
            <a:spLocks/>
          </p:cNvSpPr>
          <p:nvPr userDrawn="1"/>
        </p:nvSpPr>
        <p:spPr bwMode="auto">
          <a:xfrm>
            <a:off x="7390941" y="5009592"/>
            <a:ext cx="1243930" cy="115416"/>
          </a:xfrm>
          <a:prstGeom prst="rect">
            <a:avLst/>
          </a:prstGeom>
          <a:noFill/>
          <a:ln>
            <a:noFill/>
          </a:ln>
          <a:extLst>
            <a:ext uri="{909E8E84-426E-40dd-AFC4-6F175D3DCCD1}"/>
            <a:ext uri="{91240B29-F687-4f45-9708-019B960494DF}"/>
          </a:extLst>
        </p:spPr>
        <p:txBody>
          <a:bodyPr wrap="none" lIns="0" tIns="0" rIns="0" bIns="0" anchor="ctr">
            <a:spAutoFit/>
          </a:bodyPr>
          <a:lstStyle/>
          <a:p>
            <a:pPr algn="ctr" fontAlgn="base">
              <a:spcBef>
                <a:spcPct val="0"/>
              </a:spcBef>
              <a:spcAft>
                <a:spcPct val="0"/>
              </a:spcAft>
              <a:defRPr/>
            </a:pPr>
            <a:r>
              <a:rPr lang="en-US" altLang="en-US" sz="750">
                <a:solidFill>
                  <a:srgbClr val="FFFFFF"/>
                </a:solidFill>
                <a:ea typeface="ＭＳ Ｐゴシック" panose="020B0600070205080204" pitchFamily="34" charset="-128"/>
                <a:cs typeface="Arial" pitchFamily="34" charset="0"/>
                <a:sym typeface="Arial" pitchFamily="34" charset="0"/>
              </a:rPr>
              <a:t>© Global Initiative for Asthma</a:t>
            </a:r>
          </a:p>
        </p:txBody>
      </p:sp>
      <p:sp>
        <p:nvSpPr>
          <p:cNvPr id="3" name="Content Placeholder 2"/>
          <p:cNvSpPr>
            <a:spLocks noGrp="1"/>
          </p:cNvSpPr>
          <p:nvPr>
            <p:ph idx="1"/>
          </p:nvPr>
        </p:nvSpPr>
        <p:spPr>
          <a:xfrm>
            <a:off x="457200" y="894522"/>
            <a:ext cx="8527348" cy="3906078"/>
          </a:xfrm>
          <a:prstGeom prst="rect">
            <a:avLst/>
          </a:prstGeom>
        </p:spPr>
        <p:txBody>
          <a:bodyPr>
            <a:normAutofit/>
          </a:bodyPr>
          <a:lstStyle>
            <a:lvl1pPr marL="257175" indent="-257175">
              <a:buClr>
                <a:srgbClr val="F79646"/>
              </a:buClr>
              <a:buSzPct val="80000"/>
              <a:buFont typeface="Wingdings" panose="05000000000000000000" pitchFamily="2" charset="2"/>
              <a:buChar char=""/>
              <a:defRPr sz="1650" baseline="0">
                <a:solidFill>
                  <a:srgbClr val="07192B"/>
                </a:solidFill>
                <a:latin typeface="Arial" panose="020B0604020202020204" pitchFamily="34" charset="0"/>
                <a:cs typeface="Arial" panose="020B0604020202020204" pitchFamily="34" charset="0"/>
              </a:defRPr>
            </a:lvl1pPr>
            <a:lvl2pPr marL="557213" indent="-214313">
              <a:buClr>
                <a:srgbClr val="F79646"/>
              </a:buClr>
              <a:buFont typeface="Wingdings" panose="05000000000000000000" pitchFamily="2" charset="2"/>
              <a:buChar char="§"/>
              <a:defRPr sz="1500">
                <a:solidFill>
                  <a:srgbClr val="134679"/>
                </a:solidFill>
                <a:latin typeface="Arial" panose="020B0604020202020204" pitchFamily="34" charset="0"/>
                <a:cs typeface="Arial" panose="020B0604020202020204" pitchFamily="34" charset="0"/>
              </a:defRPr>
            </a:lvl2pPr>
            <a:lvl3pPr>
              <a:buClr>
                <a:srgbClr val="F79646"/>
              </a:buClr>
              <a:defRPr sz="1350">
                <a:solidFill>
                  <a:srgbClr val="134679"/>
                </a:solidFill>
                <a:latin typeface="Arial" panose="020B0604020202020204" pitchFamily="34" charset="0"/>
                <a:cs typeface="Arial" panose="020B0604020202020204" pitchFamily="34" charset="0"/>
              </a:defRPr>
            </a:lvl3pPr>
            <a:lvl4pPr>
              <a:buClr>
                <a:srgbClr val="F79646"/>
              </a:buClr>
              <a:defRPr sz="1200">
                <a:solidFill>
                  <a:srgbClr val="134679"/>
                </a:solidFill>
                <a:latin typeface="Arial" panose="020B0604020202020204" pitchFamily="34" charset="0"/>
                <a:cs typeface="Arial" panose="020B0604020202020204" pitchFamily="34" charset="0"/>
              </a:defRPr>
            </a:lvl4pPr>
            <a:lvl5pPr>
              <a:buClr>
                <a:srgbClr val="F79646"/>
              </a:buClr>
              <a:defRPr sz="1200">
                <a:solidFill>
                  <a:srgbClr val="134679"/>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a:xfrm>
            <a:off x="172280" y="188537"/>
            <a:ext cx="7580243" cy="702000"/>
          </a:xfrm>
          <a:prstGeom prst="rect">
            <a:avLst/>
          </a:prstGeom>
          <a:noFill/>
        </p:spPr>
        <p:txBody>
          <a:bodyPr anchor="t">
            <a:normAutofit/>
          </a:bodyPr>
          <a:lstStyle>
            <a:lvl1pPr marL="139304" indent="0" algn="l">
              <a:tabLst/>
              <a:defRPr sz="195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8"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b="0" smtClean="0">
                <a:solidFill>
                  <a:prstClr val="black"/>
                </a:solidFill>
              </a:defRPr>
            </a:lvl1pPr>
          </a:lstStyle>
          <a:p>
            <a:pPr fontAlgn="base">
              <a:spcBef>
                <a:spcPct val="0"/>
              </a:spcBef>
              <a:spcAft>
                <a:spcPct val="0"/>
              </a:spcAft>
              <a:defRPr/>
            </a:pPr>
            <a:fld id="{1CB1B398-E400-4525-808D-A97072E88916}" type="datetime1">
              <a:rPr lang="en-AU">
                <a:ea typeface="ＭＳ Ｐゴシック" panose="020B0600070205080204" pitchFamily="34" charset="-128"/>
              </a:rPr>
              <a:pPr fontAlgn="base">
                <a:spcBef>
                  <a:spcPct val="0"/>
                </a:spcBef>
                <a:spcAft>
                  <a:spcPct val="0"/>
                </a:spcAft>
                <a:defRPr/>
              </a:pPr>
              <a:t>8/04/2017</a:t>
            </a:fld>
            <a:endParaRPr lang="en-AU">
              <a:ea typeface="ＭＳ Ｐゴシック" panose="020B0600070205080204" pitchFamily="34" charset="-128"/>
            </a:endParaRPr>
          </a:p>
        </p:txBody>
      </p:sp>
      <p:sp>
        <p:nvSpPr>
          <p:cNvPr id="9" name="Footer Placeholder 4"/>
          <p:cNvSpPr>
            <a:spLocks noGrp="1"/>
          </p:cNvSpPr>
          <p:nvPr>
            <p:ph type="ftr" sz="quarter" idx="11"/>
          </p:nvPr>
        </p:nvSpPr>
        <p:spPr>
          <a:xfrm>
            <a:off x="3124200" y="4767264"/>
            <a:ext cx="2895600" cy="273844"/>
          </a:xfrm>
          <a:prstGeom prst="rect">
            <a:avLst/>
          </a:prstGeom>
        </p:spPr>
        <p:txBody>
          <a:bodyPr/>
          <a:lstStyle>
            <a:lvl1pPr fontAlgn="auto">
              <a:spcBef>
                <a:spcPts val="0"/>
              </a:spcBef>
              <a:spcAft>
                <a:spcPts val="0"/>
              </a:spcAft>
              <a:defRPr b="0">
                <a:solidFill>
                  <a:prstClr val="black"/>
                </a:solidFill>
                <a:latin typeface="+mn-lt"/>
                <a:ea typeface="+mn-ea"/>
                <a:cs typeface="+mn-cs"/>
              </a:defRPr>
            </a:lvl1pPr>
          </a:lstStyle>
          <a:p>
            <a:pPr>
              <a:defRPr/>
            </a:pPr>
            <a:endParaRPr lang="en-AU"/>
          </a:p>
        </p:txBody>
      </p:sp>
      <p:sp>
        <p:nvSpPr>
          <p:cNvPr id="10"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b="0">
                <a:solidFill>
                  <a:srgbClr val="000000"/>
                </a:solidFill>
              </a:defRPr>
            </a:lvl1pPr>
          </a:lstStyle>
          <a:p>
            <a:pPr fontAlgn="base">
              <a:spcBef>
                <a:spcPct val="0"/>
              </a:spcBef>
              <a:spcAft>
                <a:spcPct val="0"/>
              </a:spcAft>
            </a:pPr>
            <a:fld id="{9E8C86D8-0080-4B37-ABFB-F8A03BA0306F}" type="slidenum">
              <a:rPr lang="en-AU" altLang="en-US" smtClean="0">
                <a:ea typeface="ＭＳ Ｐゴシック" panose="020B0600070205080204" pitchFamily="34" charset="-128"/>
              </a:rPr>
              <a:pPr fontAlgn="base">
                <a:spcBef>
                  <a:spcPct val="0"/>
                </a:spcBef>
                <a:spcAft>
                  <a:spcPct val="0"/>
                </a:spcAft>
              </a:pPr>
              <a:t>‹#›</a:t>
            </a:fld>
            <a:endParaRPr lang="en-AU" altLang="en-US">
              <a:ea typeface="ＭＳ Ｐゴシック" panose="020B0600070205080204" pitchFamily="34" charset="-128"/>
            </a:endParaRPr>
          </a:p>
        </p:txBody>
      </p:sp>
    </p:spTree>
    <p:extLst>
      <p:ext uri="{BB962C8B-B14F-4D97-AF65-F5344CB8AC3E}">
        <p14:creationId xmlns:p14="http://schemas.microsoft.com/office/powerpoint/2010/main" xmlns="" val="2016331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4000" y="2877962"/>
            <a:ext cx="8853082" cy="212821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xmlns="" val="13097905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Rounded Rectangle 14"/>
          <p:cNvSpPr/>
          <p:nvPr userDrawn="1"/>
        </p:nvSpPr>
        <p:spPr>
          <a:xfrm>
            <a:off x="165100" y="4989910"/>
            <a:ext cx="8820150" cy="161925"/>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solidFill>
                <a:prstClr val="white"/>
              </a:solidFill>
            </a:endParaRPr>
          </a:p>
        </p:txBody>
      </p:sp>
      <p:sp>
        <p:nvSpPr>
          <p:cNvPr id="3" name="Rectangle 23"/>
          <p:cNvSpPr>
            <a:spLocks/>
          </p:cNvSpPr>
          <p:nvPr userDrawn="1"/>
        </p:nvSpPr>
        <p:spPr bwMode="auto">
          <a:xfrm>
            <a:off x="7390941" y="5009592"/>
            <a:ext cx="1243930" cy="115416"/>
          </a:xfrm>
          <a:prstGeom prst="rect">
            <a:avLst/>
          </a:prstGeom>
          <a:noFill/>
          <a:ln>
            <a:noFill/>
          </a:ln>
          <a:extLst>
            <a:ext uri="{909E8E84-426E-40dd-AFC4-6F175D3DCCD1}"/>
            <a:ext uri="{91240B29-F687-4f45-9708-019B960494DF}"/>
          </a:extLst>
        </p:spPr>
        <p:txBody>
          <a:bodyPr wrap="none" lIns="0" tIns="0" rIns="0" bIns="0" anchor="ctr">
            <a:spAutoFit/>
          </a:bodyPr>
          <a:lstStyle/>
          <a:p>
            <a:pPr algn="ctr" fontAlgn="base">
              <a:spcBef>
                <a:spcPct val="0"/>
              </a:spcBef>
              <a:spcAft>
                <a:spcPct val="0"/>
              </a:spcAft>
              <a:defRPr/>
            </a:pPr>
            <a:r>
              <a:rPr lang="en-US" altLang="en-US" sz="750">
                <a:solidFill>
                  <a:srgbClr val="FFFFFF"/>
                </a:solidFill>
                <a:ea typeface="ＭＳ Ｐゴシック" panose="020B0600070205080204" pitchFamily="34" charset="-128"/>
                <a:cs typeface="Arial" pitchFamily="34" charset="0"/>
                <a:sym typeface="Arial" pitchFamily="34" charset="0"/>
              </a:rPr>
              <a:t>© Global Initiative for Asthma</a:t>
            </a:r>
          </a:p>
        </p:txBody>
      </p:sp>
      <p:pic>
        <p:nvPicPr>
          <p:cNvPr id="4" name="Picture 3"/>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7961314" y="138114"/>
            <a:ext cx="968375" cy="746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Date Placeholder 2"/>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b="0" smtClean="0">
                <a:solidFill>
                  <a:prstClr val="black"/>
                </a:solidFill>
              </a:defRPr>
            </a:lvl1pPr>
          </a:lstStyle>
          <a:p>
            <a:pPr fontAlgn="base">
              <a:spcBef>
                <a:spcPct val="0"/>
              </a:spcBef>
              <a:spcAft>
                <a:spcPct val="0"/>
              </a:spcAft>
              <a:defRPr/>
            </a:pPr>
            <a:fld id="{DEE90B5D-50EB-475B-BF49-C2CD9B3DF547}" type="datetime1">
              <a:rPr lang="en-AU">
                <a:ea typeface="ＭＳ Ｐゴシック" panose="020B0600070205080204" pitchFamily="34" charset="-128"/>
              </a:rPr>
              <a:pPr fontAlgn="base">
                <a:spcBef>
                  <a:spcPct val="0"/>
                </a:spcBef>
                <a:spcAft>
                  <a:spcPct val="0"/>
                </a:spcAft>
                <a:defRPr/>
              </a:pPr>
              <a:t>8/04/2017</a:t>
            </a:fld>
            <a:endParaRPr lang="en-AU">
              <a:ea typeface="ＭＳ Ｐゴシック" panose="020B0600070205080204" pitchFamily="34" charset="-128"/>
            </a:endParaRPr>
          </a:p>
        </p:txBody>
      </p:sp>
      <p:sp>
        <p:nvSpPr>
          <p:cNvPr id="6" name="Footer Placeholder 3"/>
          <p:cNvSpPr>
            <a:spLocks noGrp="1"/>
          </p:cNvSpPr>
          <p:nvPr>
            <p:ph type="ftr" sz="quarter" idx="11"/>
          </p:nvPr>
        </p:nvSpPr>
        <p:spPr>
          <a:xfrm>
            <a:off x="3124200" y="4767264"/>
            <a:ext cx="2895600" cy="273844"/>
          </a:xfrm>
          <a:prstGeom prst="rect">
            <a:avLst/>
          </a:prstGeom>
        </p:spPr>
        <p:txBody>
          <a:bodyPr/>
          <a:lstStyle>
            <a:lvl1pPr fontAlgn="auto">
              <a:spcBef>
                <a:spcPts val="0"/>
              </a:spcBef>
              <a:spcAft>
                <a:spcPts val="0"/>
              </a:spcAft>
              <a:defRPr b="0">
                <a:solidFill>
                  <a:prstClr val="black"/>
                </a:solidFill>
                <a:latin typeface="+mn-lt"/>
                <a:ea typeface="+mn-ea"/>
                <a:cs typeface="+mn-cs"/>
              </a:defRPr>
            </a:lvl1pPr>
          </a:lstStyle>
          <a:p>
            <a:pPr>
              <a:defRPr/>
            </a:pPr>
            <a:endParaRPr lang="en-AU"/>
          </a:p>
        </p:txBody>
      </p:sp>
      <p:sp>
        <p:nvSpPr>
          <p:cNvPr id="7" name="Slide Number Placeholder 4"/>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b="0">
                <a:solidFill>
                  <a:srgbClr val="000000"/>
                </a:solidFill>
              </a:defRPr>
            </a:lvl1pPr>
          </a:lstStyle>
          <a:p>
            <a:pPr fontAlgn="base">
              <a:spcBef>
                <a:spcPct val="0"/>
              </a:spcBef>
              <a:spcAft>
                <a:spcPct val="0"/>
              </a:spcAft>
            </a:pPr>
            <a:fld id="{17C6748A-E1BC-414D-B1AF-3360FF62AD9D}" type="slidenum">
              <a:rPr lang="en-AU" altLang="en-US" smtClean="0">
                <a:ea typeface="ＭＳ Ｐゴシック" panose="020B0600070205080204" pitchFamily="34" charset="-128"/>
              </a:rPr>
              <a:pPr fontAlgn="base">
                <a:spcBef>
                  <a:spcPct val="0"/>
                </a:spcBef>
                <a:spcAft>
                  <a:spcPct val="0"/>
                </a:spcAft>
              </a:pPr>
              <a:t>‹#›</a:t>
            </a:fld>
            <a:endParaRPr lang="en-AU" altLang="en-US">
              <a:ea typeface="ＭＳ Ｐゴシック" panose="020B0600070205080204" pitchFamily="34" charset="-128"/>
            </a:endParaRPr>
          </a:p>
        </p:txBody>
      </p:sp>
    </p:spTree>
    <p:extLst>
      <p:ext uri="{BB962C8B-B14F-4D97-AF65-F5344CB8AC3E}">
        <p14:creationId xmlns:p14="http://schemas.microsoft.com/office/powerpoint/2010/main" xmlns="" val="25282922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3" name="Picture 1"/>
          <p:cNvPicPr>
            <a:picLocks noChangeAspect="1" noChangeArrowheads="1"/>
          </p:cNvPicPr>
          <p:nvPr userDrawn="1"/>
        </p:nvPicPr>
        <p:blipFill>
          <a:blip r:embed="rId2">
            <a:extLst>
              <a:ext uri="{28A0092B-C50C-407E-A947-70E740481C1C}">
                <a14:useLocalDpi xmlns:a14="http://schemas.microsoft.com/office/drawing/2010/main" xmlns="" val="0"/>
              </a:ext>
            </a:extLst>
          </a:blip>
          <a:srcRect l="4451" t="3503" r="4276" b="2338"/>
          <a:stretch>
            <a:fillRect/>
          </a:stretch>
        </p:blipFill>
        <p:spPr bwMode="auto">
          <a:xfrm>
            <a:off x="157164" y="75010"/>
            <a:ext cx="8856662" cy="50756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1"/>
          <p:cNvSpPr txBox="1">
            <a:spLocks noChangeArrowheads="1"/>
          </p:cNvSpPr>
          <p:nvPr userDrawn="1"/>
        </p:nvSpPr>
        <p:spPr bwMode="auto">
          <a:xfrm>
            <a:off x="1524000" y="4930379"/>
            <a:ext cx="6096000" cy="230832"/>
          </a:xfrm>
          <a:prstGeom prst="rect">
            <a:avLst/>
          </a:prstGeom>
          <a:noFill/>
          <a:ln>
            <a:noFill/>
          </a:ln>
          <a:extLst>
            <a:ext uri="{909E8E84-426E-40dd-AFC4-6F175D3DCCD1}"/>
            <a:ext uri="{91240B29-F687-4f45-9708-019B960494DF}"/>
          </a:extLst>
        </p:spPr>
        <p:txBody>
          <a:bodyPr>
            <a:spAutoFit/>
          </a:bodyPr>
          <a:lstStyle/>
          <a:p>
            <a:pPr algn="ctr" fontAlgn="base">
              <a:spcBef>
                <a:spcPct val="0"/>
              </a:spcBef>
              <a:spcAft>
                <a:spcPct val="0"/>
              </a:spcAft>
              <a:defRPr/>
            </a:pPr>
            <a:r>
              <a:rPr lang="en-US" sz="900" b="1">
                <a:solidFill>
                  <a:srgbClr val="134679"/>
                </a:solidFill>
                <a:ea typeface="ＭＳ Ｐゴシック" panose="020B0600070205080204" pitchFamily="34" charset="-128"/>
              </a:rPr>
              <a:t>© Global Initiative for Asthma3.</a:t>
            </a:r>
          </a:p>
        </p:txBody>
      </p:sp>
      <p:sp>
        <p:nvSpPr>
          <p:cNvPr id="5" name="Rectangle 7"/>
          <p:cNvSpPr>
            <a:spLocks/>
          </p:cNvSpPr>
          <p:nvPr userDrawn="1"/>
        </p:nvSpPr>
        <p:spPr bwMode="auto">
          <a:xfrm>
            <a:off x="304800" y="3558779"/>
            <a:ext cx="8813800" cy="723900"/>
          </a:xfrm>
          <a:prstGeom prst="rect">
            <a:avLst/>
          </a:prstGeom>
          <a:noFill/>
          <a:ln>
            <a:noFill/>
          </a:ln>
          <a:extLst>
            <a:ext uri="{909E8E84-426E-40dd-AFC4-6F175D3DCCD1}"/>
            <a:ext uri="{91240B29-F687-4f45-9708-019B960494DF}"/>
          </a:extLst>
        </p:spPr>
        <p:txBody>
          <a:bodyPr lIns="0" tIns="0" rIns="0" bIns="0"/>
          <a:lstStyle/>
          <a:p>
            <a:pPr algn="ctr" fontAlgn="base">
              <a:spcBef>
                <a:spcPts val="497"/>
              </a:spcBef>
              <a:spcAft>
                <a:spcPct val="0"/>
              </a:spcAft>
              <a:defRPr/>
            </a:pPr>
            <a:r>
              <a:rPr lang="en-US" sz="1650" dirty="0">
                <a:solidFill>
                  <a:srgbClr val="134679"/>
                </a:solidFill>
                <a:ea typeface="ＭＳ Ｐゴシック" panose="020B0600070205080204" pitchFamily="34" charset="-128"/>
                <a:cs typeface="Arial" pitchFamily="34" charset="0"/>
                <a:sym typeface="Arial" pitchFamily="34" charset="0"/>
              </a:rPr>
              <a:t>GINA Global Strategy for Asthma Management </a:t>
            </a:r>
            <a:br>
              <a:rPr lang="en-US" sz="1650" dirty="0">
                <a:solidFill>
                  <a:srgbClr val="134679"/>
                </a:solidFill>
                <a:ea typeface="ＭＳ Ｐゴシック" panose="020B0600070205080204" pitchFamily="34" charset="-128"/>
                <a:cs typeface="Arial" pitchFamily="34" charset="0"/>
                <a:sym typeface="Arial" pitchFamily="34" charset="0"/>
              </a:rPr>
            </a:br>
            <a:r>
              <a:rPr lang="en-US" sz="1650" dirty="0">
                <a:solidFill>
                  <a:srgbClr val="134679"/>
                </a:solidFill>
                <a:ea typeface="ＭＳ Ｐゴシック" panose="020B0600070205080204" pitchFamily="34" charset="-128"/>
                <a:cs typeface="Arial" pitchFamily="34" charset="0"/>
                <a:sym typeface="Arial" pitchFamily="34" charset="0"/>
              </a:rPr>
              <a:t>and Prevention</a:t>
            </a:r>
          </a:p>
          <a:p>
            <a:pPr algn="ctr" fontAlgn="base">
              <a:spcBef>
                <a:spcPts val="497"/>
              </a:spcBef>
              <a:spcAft>
                <a:spcPct val="0"/>
              </a:spcAft>
              <a:defRPr/>
            </a:pPr>
            <a:r>
              <a:rPr lang="en-US" sz="1650" dirty="0">
                <a:solidFill>
                  <a:srgbClr val="134679"/>
                </a:solidFill>
                <a:ea typeface="ＭＳ Ｐゴシック" panose="020B0600070205080204" pitchFamily="34" charset="-128"/>
                <a:cs typeface="Arial" pitchFamily="34" charset="0"/>
                <a:sym typeface="Arial" pitchFamily="34" charset="0"/>
              </a:rPr>
              <a:t>GOLD Global Strategy for Diagnosis, </a:t>
            </a:r>
            <a:br>
              <a:rPr lang="en-US" sz="1650" dirty="0">
                <a:solidFill>
                  <a:srgbClr val="134679"/>
                </a:solidFill>
                <a:ea typeface="ＭＳ Ｐゴシック" panose="020B0600070205080204" pitchFamily="34" charset="-128"/>
                <a:cs typeface="Arial" pitchFamily="34" charset="0"/>
                <a:sym typeface="Arial" pitchFamily="34" charset="0"/>
              </a:rPr>
            </a:br>
            <a:r>
              <a:rPr lang="en-US" sz="1650" dirty="0">
                <a:solidFill>
                  <a:srgbClr val="134679"/>
                </a:solidFill>
                <a:ea typeface="ＭＳ Ｐゴシック" panose="020B0600070205080204" pitchFamily="34" charset="-128"/>
                <a:cs typeface="Arial" pitchFamily="34" charset="0"/>
                <a:sym typeface="Arial" pitchFamily="34" charset="0"/>
              </a:rPr>
              <a:t>Management and Prevention of PPOK</a:t>
            </a:r>
          </a:p>
        </p:txBody>
      </p:sp>
      <p:pic>
        <p:nvPicPr>
          <p:cNvPr id="6" name="Picture 4"/>
          <p:cNvPicPr preferRelativeResize="0">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2906713" y="2351485"/>
            <a:ext cx="1382712" cy="1064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5"/>
          <p:cNvPicPr preferRelativeResize="0">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4897438" y="2431257"/>
            <a:ext cx="1238250" cy="937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941846"/>
            <a:ext cx="7772400" cy="1102519"/>
          </a:xfrm>
          <a:prstGeom prst="rect">
            <a:avLst/>
          </a:prstGeom>
          <a:noFill/>
        </p:spPr>
        <p:txBody>
          <a:bodyPr>
            <a:normAutofit/>
          </a:bodyPr>
          <a:lstStyle>
            <a:lvl1pPr>
              <a:defRPr sz="315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8"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b="0" smtClean="0">
                <a:solidFill>
                  <a:prstClr val="black"/>
                </a:solidFill>
              </a:defRPr>
            </a:lvl1pPr>
          </a:lstStyle>
          <a:p>
            <a:pPr fontAlgn="base">
              <a:spcBef>
                <a:spcPct val="0"/>
              </a:spcBef>
              <a:spcAft>
                <a:spcPct val="0"/>
              </a:spcAft>
              <a:defRPr/>
            </a:pPr>
            <a:fld id="{8E92E03B-17FB-458B-AC2F-3BC575F38F93}" type="datetime1">
              <a:rPr lang="en-AU">
                <a:ea typeface="ＭＳ Ｐゴシック" panose="020B0600070205080204" pitchFamily="34" charset="-128"/>
              </a:rPr>
              <a:pPr fontAlgn="base">
                <a:spcBef>
                  <a:spcPct val="0"/>
                </a:spcBef>
                <a:spcAft>
                  <a:spcPct val="0"/>
                </a:spcAft>
                <a:defRPr/>
              </a:pPr>
              <a:t>8/04/2017</a:t>
            </a:fld>
            <a:endParaRPr lang="en-AU">
              <a:ea typeface="ＭＳ Ｐゴシック" panose="020B0600070205080204" pitchFamily="34" charset="-128"/>
            </a:endParaRPr>
          </a:p>
        </p:txBody>
      </p:sp>
      <p:sp>
        <p:nvSpPr>
          <p:cNvPr id="9" name="Footer Placeholder 4"/>
          <p:cNvSpPr>
            <a:spLocks noGrp="1"/>
          </p:cNvSpPr>
          <p:nvPr>
            <p:ph type="ftr" sz="quarter" idx="11"/>
          </p:nvPr>
        </p:nvSpPr>
        <p:spPr>
          <a:xfrm>
            <a:off x="3124200" y="4767264"/>
            <a:ext cx="2895600" cy="273844"/>
          </a:xfrm>
          <a:prstGeom prst="rect">
            <a:avLst/>
          </a:prstGeom>
        </p:spPr>
        <p:txBody>
          <a:bodyPr/>
          <a:lstStyle>
            <a:lvl1pPr fontAlgn="auto">
              <a:spcBef>
                <a:spcPts val="0"/>
              </a:spcBef>
              <a:spcAft>
                <a:spcPts val="0"/>
              </a:spcAft>
              <a:defRPr b="0">
                <a:solidFill>
                  <a:prstClr val="black"/>
                </a:solidFill>
                <a:latin typeface="+mn-lt"/>
                <a:ea typeface="+mn-ea"/>
                <a:cs typeface="+mn-cs"/>
              </a:defRPr>
            </a:lvl1pPr>
          </a:lstStyle>
          <a:p>
            <a:pPr>
              <a:defRPr/>
            </a:pPr>
            <a:endParaRPr lang="en-AU"/>
          </a:p>
        </p:txBody>
      </p:sp>
      <p:sp>
        <p:nvSpPr>
          <p:cNvPr id="10"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b="0">
                <a:solidFill>
                  <a:srgbClr val="000000"/>
                </a:solidFill>
              </a:defRPr>
            </a:lvl1pPr>
          </a:lstStyle>
          <a:p>
            <a:pPr fontAlgn="base">
              <a:spcBef>
                <a:spcPct val="0"/>
              </a:spcBef>
              <a:spcAft>
                <a:spcPct val="0"/>
              </a:spcAft>
            </a:pPr>
            <a:fld id="{A0E43ECE-9544-47A1-B453-D16A8BE9D00A}" type="slidenum">
              <a:rPr lang="en-AU" altLang="en-US" smtClean="0">
                <a:ea typeface="ＭＳ Ｐゴシック" panose="020B0600070205080204" pitchFamily="34" charset="-128"/>
              </a:rPr>
              <a:pPr fontAlgn="base">
                <a:spcBef>
                  <a:spcPct val="0"/>
                </a:spcBef>
                <a:spcAft>
                  <a:spcPct val="0"/>
                </a:spcAft>
              </a:pPr>
              <a:t>‹#›</a:t>
            </a:fld>
            <a:endParaRPr lang="en-AU" altLang="en-US">
              <a:ea typeface="ＭＳ Ｐゴシック" panose="020B0600070205080204" pitchFamily="34" charset="-128"/>
            </a:endParaRPr>
          </a:p>
        </p:txBody>
      </p:sp>
    </p:spTree>
    <p:extLst>
      <p:ext uri="{BB962C8B-B14F-4D97-AF65-F5344CB8AC3E}">
        <p14:creationId xmlns:p14="http://schemas.microsoft.com/office/powerpoint/2010/main" xmlns="" val="35093972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Rounded Rectangle 14"/>
          <p:cNvSpPr/>
          <p:nvPr userDrawn="1"/>
        </p:nvSpPr>
        <p:spPr>
          <a:xfrm>
            <a:off x="165100" y="4989910"/>
            <a:ext cx="8820150" cy="161925"/>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solidFill>
                <a:prstClr val="white"/>
              </a:solidFill>
            </a:endParaRPr>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52400" y="104775"/>
            <a:ext cx="8820150" cy="1125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3"/>
          <p:cNvSpPr>
            <a:spLocks/>
          </p:cNvSpPr>
          <p:nvPr userDrawn="1"/>
        </p:nvSpPr>
        <p:spPr bwMode="auto">
          <a:xfrm>
            <a:off x="7390941" y="5009592"/>
            <a:ext cx="1243930" cy="115416"/>
          </a:xfrm>
          <a:prstGeom prst="rect">
            <a:avLst/>
          </a:prstGeom>
          <a:noFill/>
          <a:ln>
            <a:noFill/>
          </a:ln>
          <a:extLst>
            <a:ext uri="{909E8E84-426E-40dd-AFC4-6F175D3DCCD1}"/>
            <a:ext uri="{91240B29-F687-4f45-9708-019B960494DF}"/>
          </a:extLst>
        </p:spPr>
        <p:txBody>
          <a:bodyPr wrap="none" lIns="0" tIns="0" rIns="0" bIns="0" anchor="ctr">
            <a:spAutoFit/>
          </a:bodyPr>
          <a:lstStyle/>
          <a:p>
            <a:pPr algn="ctr" fontAlgn="base">
              <a:spcBef>
                <a:spcPct val="0"/>
              </a:spcBef>
              <a:spcAft>
                <a:spcPct val="0"/>
              </a:spcAft>
              <a:defRPr/>
            </a:pPr>
            <a:r>
              <a:rPr lang="en-US" altLang="en-US" sz="750">
                <a:solidFill>
                  <a:srgbClr val="FFFFFF"/>
                </a:solidFill>
                <a:ea typeface="ＭＳ Ｐゴシック" panose="020B0600070205080204" pitchFamily="34" charset="-128"/>
                <a:cs typeface="Arial" pitchFamily="34" charset="0"/>
                <a:sym typeface="Arial" pitchFamily="34" charset="0"/>
              </a:rPr>
              <a:t>© Global Initiative for Asthma</a:t>
            </a:r>
          </a:p>
        </p:txBody>
      </p:sp>
      <p:pic>
        <p:nvPicPr>
          <p:cNvPr id="6" name="Picture 4"/>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7961314" y="138114"/>
            <a:ext cx="968375" cy="746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5"/>
          <p:cNvPicPr preferRelativeResize="0">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6983414" y="179785"/>
            <a:ext cx="860425" cy="651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itle 1"/>
          <p:cNvSpPr>
            <a:spLocks noGrp="1"/>
          </p:cNvSpPr>
          <p:nvPr>
            <p:ph type="title"/>
          </p:nvPr>
        </p:nvSpPr>
        <p:spPr>
          <a:xfrm>
            <a:off x="172278" y="188537"/>
            <a:ext cx="6480000" cy="702000"/>
          </a:xfrm>
          <a:prstGeom prst="rect">
            <a:avLst/>
          </a:prstGeom>
          <a:noFill/>
        </p:spPr>
        <p:txBody>
          <a:bodyPr anchor="t">
            <a:normAutofit/>
          </a:bodyPr>
          <a:lstStyle>
            <a:lvl1pPr marL="139304" indent="0" algn="l">
              <a:tabLst/>
              <a:defRPr sz="195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8"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b="0" smtClean="0">
                <a:solidFill>
                  <a:prstClr val="black"/>
                </a:solidFill>
              </a:defRPr>
            </a:lvl1pPr>
          </a:lstStyle>
          <a:p>
            <a:pPr fontAlgn="base">
              <a:spcBef>
                <a:spcPct val="0"/>
              </a:spcBef>
              <a:spcAft>
                <a:spcPct val="0"/>
              </a:spcAft>
              <a:defRPr/>
            </a:pPr>
            <a:fld id="{51F736DE-7115-4DE6-B214-1F2DDBE1231A}" type="datetime1">
              <a:rPr lang="en-AU">
                <a:ea typeface="ＭＳ Ｐゴシック" panose="020B0600070205080204" pitchFamily="34" charset="-128"/>
              </a:rPr>
              <a:pPr fontAlgn="base">
                <a:spcBef>
                  <a:spcPct val="0"/>
                </a:spcBef>
                <a:spcAft>
                  <a:spcPct val="0"/>
                </a:spcAft>
                <a:defRPr/>
              </a:pPr>
              <a:t>8/04/2017</a:t>
            </a:fld>
            <a:endParaRPr lang="en-AU">
              <a:ea typeface="ＭＳ Ｐゴシック" panose="020B0600070205080204" pitchFamily="34" charset="-128"/>
            </a:endParaRPr>
          </a:p>
        </p:txBody>
      </p:sp>
      <p:sp>
        <p:nvSpPr>
          <p:cNvPr id="9" name="Footer Placeholder 4"/>
          <p:cNvSpPr>
            <a:spLocks noGrp="1"/>
          </p:cNvSpPr>
          <p:nvPr>
            <p:ph type="ftr" sz="quarter" idx="11"/>
          </p:nvPr>
        </p:nvSpPr>
        <p:spPr>
          <a:xfrm>
            <a:off x="3124200" y="4767264"/>
            <a:ext cx="2895600" cy="273844"/>
          </a:xfrm>
          <a:prstGeom prst="rect">
            <a:avLst/>
          </a:prstGeom>
        </p:spPr>
        <p:txBody>
          <a:bodyPr/>
          <a:lstStyle>
            <a:lvl1pPr fontAlgn="auto">
              <a:spcBef>
                <a:spcPts val="0"/>
              </a:spcBef>
              <a:spcAft>
                <a:spcPts val="0"/>
              </a:spcAft>
              <a:defRPr b="0">
                <a:solidFill>
                  <a:prstClr val="black"/>
                </a:solidFill>
                <a:latin typeface="+mn-lt"/>
                <a:ea typeface="+mn-ea"/>
                <a:cs typeface="+mn-cs"/>
              </a:defRPr>
            </a:lvl1pPr>
          </a:lstStyle>
          <a:p>
            <a:pPr>
              <a:defRPr/>
            </a:pPr>
            <a:endParaRPr lang="en-AU"/>
          </a:p>
        </p:txBody>
      </p:sp>
      <p:sp>
        <p:nvSpPr>
          <p:cNvPr id="10"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b="0">
                <a:solidFill>
                  <a:srgbClr val="000000"/>
                </a:solidFill>
              </a:defRPr>
            </a:lvl1pPr>
          </a:lstStyle>
          <a:p>
            <a:pPr fontAlgn="base">
              <a:spcBef>
                <a:spcPct val="0"/>
              </a:spcBef>
              <a:spcAft>
                <a:spcPct val="0"/>
              </a:spcAft>
            </a:pPr>
            <a:fld id="{67602DB4-1F38-4EAC-BB40-188518FAD619}" type="slidenum">
              <a:rPr lang="en-AU" altLang="en-US" smtClean="0">
                <a:ea typeface="ＭＳ Ｐゴシック" panose="020B0600070205080204" pitchFamily="34" charset="-128"/>
              </a:rPr>
              <a:pPr fontAlgn="base">
                <a:spcBef>
                  <a:spcPct val="0"/>
                </a:spcBef>
                <a:spcAft>
                  <a:spcPct val="0"/>
                </a:spcAft>
              </a:pPr>
              <a:t>‹#›</a:t>
            </a:fld>
            <a:endParaRPr lang="en-AU" altLang="en-US">
              <a:ea typeface="ＭＳ Ｐゴシック" panose="020B0600070205080204" pitchFamily="34" charset="-128"/>
            </a:endParaRPr>
          </a:p>
        </p:txBody>
      </p:sp>
    </p:spTree>
    <p:extLst>
      <p:ext uri="{BB962C8B-B14F-4D97-AF65-F5344CB8AC3E}">
        <p14:creationId xmlns:p14="http://schemas.microsoft.com/office/powerpoint/2010/main" xmlns="" val="7974460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Rounded Rectangle 14"/>
          <p:cNvSpPr/>
          <p:nvPr userDrawn="1"/>
        </p:nvSpPr>
        <p:spPr>
          <a:xfrm>
            <a:off x="165100" y="4989910"/>
            <a:ext cx="8820150" cy="161925"/>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solidFill>
                <a:prstClr val="white"/>
              </a:solidFill>
            </a:endParaRPr>
          </a:p>
        </p:txBody>
      </p:sp>
      <p:sp>
        <p:nvSpPr>
          <p:cNvPr id="3" name="Rectangle 23"/>
          <p:cNvSpPr>
            <a:spLocks/>
          </p:cNvSpPr>
          <p:nvPr userDrawn="1"/>
        </p:nvSpPr>
        <p:spPr bwMode="auto">
          <a:xfrm>
            <a:off x="7390941" y="5009592"/>
            <a:ext cx="1243930" cy="115416"/>
          </a:xfrm>
          <a:prstGeom prst="rect">
            <a:avLst/>
          </a:prstGeom>
          <a:noFill/>
          <a:ln>
            <a:noFill/>
          </a:ln>
          <a:extLst>
            <a:ext uri="{909E8E84-426E-40dd-AFC4-6F175D3DCCD1}"/>
            <a:ext uri="{91240B29-F687-4f45-9708-019B960494DF}"/>
          </a:extLst>
        </p:spPr>
        <p:txBody>
          <a:bodyPr wrap="none" lIns="0" tIns="0" rIns="0" bIns="0" anchor="ctr">
            <a:spAutoFit/>
          </a:bodyPr>
          <a:lstStyle/>
          <a:p>
            <a:pPr algn="ctr" fontAlgn="base">
              <a:spcBef>
                <a:spcPct val="0"/>
              </a:spcBef>
              <a:spcAft>
                <a:spcPct val="0"/>
              </a:spcAft>
              <a:defRPr/>
            </a:pPr>
            <a:r>
              <a:rPr lang="en-US" altLang="en-US" sz="750">
                <a:solidFill>
                  <a:srgbClr val="FFFFFF"/>
                </a:solidFill>
                <a:ea typeface="ＭＳ Ｐゴシック" panose="020B0600070205080204" pitchFamily="34" charset="-128"/>
                <a:cs typeface="Arial" pitchFamily="34" charset="0"/>
                <a:sym typeface="Arial" pitchFamily="34" charset="0"/>
              </a:rPr>
              <a:t>© Global Initiative for Asthma</a:t>
            </a:r>
          </a:p>
        </p:txBody>
      </p:sp>
      <p:pic>
        <p:nvPicPr>
          <p:cNvPr id="4" name="Picture 3"/>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7961314" y="138114"/>
            <a:ext cx="968375" cy="746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preferRelativeResize="0">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983414" y="179785"/>
            <a:ext cx="860425" cy="651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ate Placeholder 2"/>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b="0" smtClean="0">
                <a:solidFill>
                  <a:prstClr val="black"/>
                </a:solidFill>
              </a:defRPr>
            </a:lvl1pPr>
          </a:lstStyle>
          <a:p>
            <a:pPr fontAlgn="base">
              <a:spcBef>
                <a:spcPct val="0"/>
              </a:spcBef>
              <a:spcAft>
                <a:spcPct val="0"/>
              </a:spcAft>
              <a:defRPr/>
            </a:pPr>
            <a:fld id="{32026C7A-64C7-4F25-8A09-D657041324E4}" type="datetime1">
              <a:rPr lang="en-AU">
                <a:ea typeface="ＭＳ Ｐゴシック" panose="020B0600070205080204" pitchFamily="34" charset="-128"/>
              </a:rPr>
              <a:pPr fontAlgn="base">
                <a:spcBef>
                  <a:spcPct val="0"/>
                </a:spcBef>
                <a:spcAft>
                  <a:spcPct val="0"/>
                </a:spcAft>
                <a:defRPr/>
              </a:pPr>
              <a:t>8/04/2017</a:t>
            </a:fld>
            <a:endParaRPr lang="en-AU">
              <a:ea typeface="ＭＳ Ｐゴシック" panose="020B0600070205080204" pitchFamily="34" charset="-128"/>
            </a:endParaRPr>
          </a:p>
        </p:txBody>
      </p:sp>
      <p:sp>
        <p:nvSpPr>
          <p:cNvPr id="7" name="Footer Placeholder 3"/>
          <p:cNvSpPr>
            <a:spLocks noGrp="1"/>
          </p:cNvSpPr>
          <p:nvPr>
            <p:ph type="ftr" sz="quarter" idx="11"/>
          </p:nvPr>
        </p:nvSpPr>
        <p:spPr>
          <a:xfrm>
            <a:off x="3124200" y="4767264"/>
            <a:ext cx="2895600" cy="273844"/>
          </a:xfrm>
          <a:prstGeom prst="rect">
            <a:avLst/>
          </a:prstGeom>
        </p:spPr>
        <p:txBody>
          <a:bodyPr/>
          <a:lstStyle>
            <a:lvl1pPr fontAlgn="auto">
              <a:spcBef>
                <a:spcPts val="0"/>
              </a:spcBef>
              <a:spcAft>
                <a:spcPts val="0"/>
              </a:spcAft>
              <a:defRPr b="0">
                <a:solidFill>
                  <a:prstClr val="black"/>
                </a:solidFill>
                <a:latin typeface="+mn-lt"/>
                <a:ea typeface="+mn-ea"/>
                <a:cs typeface="+mn-cs"/>
              </a:defRPr>
            </a:lvl1pPr>
          </a:lstStyle>
          <a:p>
            <a:pPr>
              <a:defRPr/>
            </a:pPr>
            <a:endParaRPr lang="en-AU"/>
          </a:p>
        </p:txBody>
      </p:sp>
      <p:sp>
        <p:nvSpPr>
          <p:cNvPr id="8" name="Slide Number Placeholder 4"/>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b="0">
                <a:solidFill>
                  <a:srgbClr val="000000"/>
                </a:solidFill>
              </a:defRPr>
            </a:lvl1pPr>
          </a:lstStyle>
          <a:p>
            <a:pPr fontAlgn="base">
              <a:spcBef>
                <a:spcPct val="0"/>
              </a:spcBef>
              <a:spcAft>
                <a:spcPct val="0"/>
              </a:spcAft>
            </a:pPr>
            <a:fld id="{101A0070-AB6C-4DA9-814D-5C4473EECD0F}" type="slidenum">
              <a:rPr lang="en-AU" altLang="en-US" smtClean="0">
                <a:ea typeface="ＭＳ Ｐゴシック" panose="020B0600070205080204" pitchFamily="34" charset="-128"/>
              </a:rPr>
              <a:pPr fontAlgn="base">
                <a:spcBef>
                  <a:spcPct val="0"/>
                </a:spcBef>
                <a:spcAft>
                  <a:spcPct val="0"/>
                </a:spcAft>
              </a:pPr>
              <a:t>‹#›</a:t>
            </a:fld>
            <a:endParaRPr lang="en-AU" altLang="en-US">
              <a:ea typeface="ＭＳ Ｐゴシック" panose="020B0600070205080204" pitchFamily="34" charset="-128"/>
            </a:endParaRPr>
          </a:p>
        </p:txBody>
      </p:sp>
    </p:spTree>
    <p:extLst>
      <p:ext uri="{BB962C8B-B14F-4D97-AF65-F5344CB8AC3E}">
        <p14:creationId xmlns:p14="http://schemas.microsoft.com/office/powerpoint/2010/main" xmlns="" val="24724900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extBox 1"/>
          <p:cNvSpPr txBox="1">
            <a:spLocks noChangeArrowheads="1"/>
          </p:cNvSpPr>
          <p:nvPr userDrawn="1"/>
        </p:nvSpPr>
        <p:spPr bwMode="auto">
          <a:xfrm>
            <a:off x="1524000" y="4929804"/>
            <a:ext cx="609600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eaLnBrk="1" hangingPunct="1"/>
            <a:r>
              <a:rPr lang="en-US" sz="900" dirty="0">
                <a:solidFill>
                  <a:srgbClr val="134679"/>
                </a:solidFill>
              </a:rPr>
              <a:t>© Global Initiative for Asthma</a:t>
            </a:r>
          </a:p>
        </p:txBody>
      </p:sp>
      <p:pic>
        <p:nvPicPr>
          <p:cNvPr id="9" name="Picture 1"/>
          <p:cNvPicPr>
            <a:picLocks noChangeAspect="1" noChangeArrowheads="1"/>
          </p:cNvPicPr>
          <p:nvPr userDrawn="1"/>
        </p:nvPicPr>
        <p:blipFill rotWithShape="1">
          <a:blip r:embed="rId2">
            <a:extLst>
              <a:ext uri="{28A0092B-C50C-407E-A947-70E740481C1C}">
                <a14:useLocalDpi xmlns:a14="http://schemas.microsoft.com/office/drawing/2010/main" xmlns="" val="0"/>
              </a:ext>
            </a:extLst>
          </a:blip>
          <a:srcRect l="4451" t="3504" r="4276" b="2338"/>
          <a:stretch/>
        </p:blipFill>
        <p:spPr bwMode="auto">
          <a:xfrm>
            <a:off x="157916" y="74955"/>
            <a:ext cx="8856000" cy="507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2" name="Title 1"/>
          <p:cNvSpPr>
            <a:spLocks noGrp="1"/>
          </p:cNvSpPr>
          <p:nvPr>
            <p:ph type="ctrTitle"/>
          </p:nvPr>
        </p:nvSpPr>
        <p:spPr>
          <a:xfrm>
            <a:off x="685800" y="584041"/>
            <a:ext cx="7772400" cy="1102519"/>
          </a:xfrm>
          <a:prstGeom prst="rect">
            <a:avLst/>
          </a:prstGeom>
          <a:noFill/>
        </p:spPr>
        <p:txBody>
          <a:bodyPr>
            <a:normAutofit/>
          </a:bodyPr>
          <a:lstStyle>
            <a:lvl1pPr>
              <a:defRPr sz="315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3" name="Rectangle 7"/>
          <p:cNvSpPr>
            <a:spLocks/>
          </p:cNvSpPr>
          <p:nvPr userDrawn="1"/>
        </p:nvSpPr>
        <p:spPr bwMode="auto">
          <a:xfrm>
            <a:off x="179016" y="3163751"/>
            <a:ext cx="8813800"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497"/>
              </a:spcBef>
            </a:pPr>
            <a:r>
              <a:rPr lang="en-US" altLang="en-US" sz="1875" dirty="0">
                <a:solidFill>
                  <a:srgbClr val="134679"/>
                </a:solidFill>
                <a:latin typeface="Arial" charset="0"/>
                <a:cs typeface="Arial" charset="0"/>
                <a:sym typeface="Arial" charset="0"/>
              </a:rPr>
              <a:t>GINA Global Strategy for Asthma </a:t>
            </a:r>
            <a:br>
              <a:rPr lang="en-US" altLang="en-US" sz="1875" dirty="0">
                <a:solidFill>
                  <a:srgbClr val="134679"/>
                </a:solidFill>
                <a:latin typeface="Arial" charset="0"/>
                <a:cs typeface="Arial" charset="0"/>
                <a:sym typeface="Arial" charset="0"/>
              </a:rPr>
            </a:br>
            <a:r>
              <a:rPr lang="en-US" altLang="en-US" sz="1875" dirty="0">
                <a:solidFill>
                  <a:srgbClr val="134679"/>
                </a:solidFill>
                <a:latin typeface="Arial" charset="0"/>
                <a:cs typeface="Arial" charset="0"/>
                <a:sym typeface="Arial" charset="0"/>
              </a:rPr>
              <a:t>Management and Prevention 2016</a:t>
            </a:r>
          </a:p>
        </p:txBody>
      </p:sp>
      <p:pic>
        <p:nvPicPr>
          <p:cNvPr id="14" name="Picture 5"/>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3753735" y="1807163"/>
            <a:ext cx="1706563"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
        <p:nvSpPr>
          <p:cNvPr id="3" name="TextBox 2"/>
          <p:cNvSpPr txBox="1"/>
          <p:nvPr userDrawn="1"/>
        </p:nvSpPr>
        <p:spPr>
          <a:xfrm>
            <a:off x="901149" y="3887651"/>
            <a:ext cx="7076661" cy="715581"/>
          </a:xfrm>
          <a:prstGeom prst="rect">
            <a:avLst/>
          </a:prstGeom>
          <a:noFill/>
        </p:spPr>
        <p:txBody>
          <a:bodyPr wrap="square" rtlCol="0">
            <a:spAutoFit/>
          </a:bodyPr>
          <a:lstStyle/>
          <a:p>
            <a:r>
              <a:rPr lang="en-US" sz="1350" dirty="0">
                <a:solidFill>
                  <a:srgbClr val="134679"/>
                </a:solidFill>
              </a:rPr>
              <a:t>This slide set is restricted for academic and educational purposes only.  Use of the slide set, or of individual slides, for commercial or promotional purposes requires approval from GINA. </a:t>
            </a:r>
            <a:endParaRPr lang="en-AU" sz="1350" dirty="0"/>
          </a:p>
        </p:txBody>
      </p:sp>
    </p:spTree>
    <p:extLst>
      <p:ext uri="{BB962C8B-B14F-4D97-AF65-F5344CB8AC3E}">
        <p14:creationId xmlns:p14="http://schemas.microsoft.com/office/powerpoint/2010/main" xmlns="" val="34326259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279400" y="-123825"/>
            <a:ext cx="9702800" cy="539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Tree>
    <p:extLst>
      <p:ext uri="{BB962C8B-B14F-4D97-AF65-F5344CB8AC3E}">
        <p14:creationId xmlns:p14="http://schemas.microsoft.com/office/powerpoint/2010/main" xmlns="" val="30184998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Rounded Rectangle 14"/>
          <p:cNvSpPr/>
          <p:nvPr userDrawn="1"/>
        </p:nvSpPr>
        <p:spPr>
          <a:xfrm>
            <a:off x="164548" y="4989437"/>
            <a:ext cx="8820000" cy="162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89B53804-EED5-4ABA-A7B2-EF2D5F7C27F9}" type="datetimeFigureOut">
              <a:rPr lang="en-AU" smtClean="0"/>
              <a:pPr/>
              <a:t>8/04/2017</a:t>
            </a:fld>
            <a:endParaRPr lang="en-AU"/>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16EFF59-4B1F-460F-A66D-7637392BBC29}" type="slidenum">
              <a:rPr lang="en-AU" smtClean="0"/>
              <a:pPr/>
              <a:t>‹#›</a:t>
            </a:fld>
            <a:endParaRPr lang="en-AU"/>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51848" y="104775"/>
            <a:ext cx="8820000" cy="1125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14" name="Rectangle 23"/>
          <p:cNvSpPr>
            <a:spLocks/>
          </p:cNvSpPr>
          <p:nvPr userDrawn="1"/>
        </p:nvSpPr>
        <p:spPr bwMode="auto">
          <a:xfrm>
            <a:off x="7390941" y="5009592"/>
            <a:ext cx="1243930" cy="115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75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80" y="188537"/>
            <a:ext cx="7598533" cy="702000"/>
          </a:xfrm>
          <a:prstGeom prst="rect">
            <a:avLst/>
          </a:prstGeom>
          <a:noFill/>
        </p:spPr>
        <p:txBody>
          <a:bodyPr anchor="t">
            <a:normAutofit/>
          </a:bodyPr>
          <a:lstStyle>
            <a:lvl1pPr marL="139304" indent="0" algn="l">
              <a:tabLst/>
              <a:defRPr sz="195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960840" y="138599"/>
            <a:ext cx="968922" cy="745985"/>
          </a:xfrm>
          <a:prstGeom prst="rect">
            <a:avLst/>
          </a:prstGeom>
        </p:spPr>
      </p:pic>
    </p:spTree>
    <p:extLst>
      <p:ext uri="{BB962C8B-B14F-4D97-AF65-F5344CB8AC3E}">
        <p14:creationId xmlns:p14="http://schemas.microsoft.com/office/powerpoint/2010/main" xmlns="" val="35811348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p>
            <a:fld id="{89B53804-EED5-4ABA-A7B2-EF2D5F7C27F9}" type="datetimeFigureOut">
              <a:rPr lang="en-AU" smtClean="0"/>
              <a:pPr/>
              <a:t>8/04/2017</a:t>
            </a:fld>
            <a:endParaRPr lang="en-AU"/>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AU"/>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116EFF59-4B1F-460F-A66D-7637392BBC29}" type="slidenum">
              <a:rPr lang="en-AU" smtClean="0"/>
              <a:pPr/>
              <a:t>‹#›</a:t>
            </a:fld>
            <a:endParaRPr lang="en-AU"/>
          </a:p>
        </p:txBody>
      </p:sp>
      <p:sp>
        <p:nvSpPr>
          <p:cNvPr id="12" name="Rounded Rectangle 14"/>
          <p:cNvSpPr/>
          <p:nvPr userDrawn="1"/>
        </p:nvSpPr>
        <p:spPr>
          <a:xfrm>
            <a:off x="164548" y="4989437"/>
            <a:ext cx="8820000" cy="162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3" name="Rectangle 23"/>
          <p:cNvSpPr>
            <a:spLocks/>
          </p:cNvSpPr>
          <p:nvPr userDrawn="1"/>
        </p:nvSpPr>
        <p:spPr bwMode="auto">
          <a:xfrm>
            <a:off x="7390941" y="5009592"/>
            <a:ext cx="1243930" cy="115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75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960840" y="138599"/>
            <a:ext cx="968922" cy="745985"/>
          </a:xfrm>
          <a:prstGeom prst="rect">
            <a:avLst/>
          </a:prstGeom>
        </p:spPr>
      </p:pic>
    </p:spTree>
    <p:extLst>
      <p:ext uri="{BB962C8B-B14F-4D97-AF65-F5344CB8AC3E}">
        <p14:creationId xmlns:p14="http://schemas.microsoft.com/office/powerpoint/2010/main" xmlns="" val="32004267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3" name="Picture 1"/>
          <p:cNvPicPr>
            <a:picLocks noChangeAspect="1" noChangeArrowheads="1"/>
          </p:cNvPicPr>
          <p:nvPr userDrawn="1"/>
        </p:nvPicPr>
        <p:blipFill rotWithShape="1">
          <a:blip r:embed="rId2">
            <a:extLst>
              <a:ext uri="{28A0092B-C50C-407E-A947-70E740481C1C}">
                <a14:useLocalDpi xmlns:a14="http://schemas.microsoft.com/office/drawing/2010/main" xmlns="" val="0"/>
              </a:ext>
            </a:extLst>
          </a:blip>
          <a:srcRect l="4451" t="3504" r="4276" b="2338"/>
          <a:stretch/>
        </p:blipFill>
        <p:spPr bwMode="auto">
          <a:xfrm>
            <a:off x="157916" y="74955"/>
            <a:ext cx="8856000" cy="507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4" name="Date Placeholder 3"/>
          <p:cNvSpPr>
            <a:spLocks noGrp="1"/>
          </p:cNvSpPr>
          <p:nvPr>
            <p:ph type="dt" sz="half" idx="10"/>
          </p:nvPr>
        </p:nvSpPr>
        <p:spPr>
          <a:xfrm>
            <a:off x="457200" y="4767263"/>
            <a:ext cx="2133600" cy="273844"/>
          </a:xfrm>
          <a:prstGeom prst="rect">
            <a:avLst/>
          </a:prstGeom>
        </p:spPr>
        <p:txBody>
          <a:bodyPr/>
          <a:lstStyle/>
          <a:p>
            <a:fld id="{89B53804-EED5-4ABA-A7B2-EF2D5F7C27F9}" type="datetimeFigureOut">
              <a:rPr lang="en-AU" smtClean="0"/>
              <a:pPr/>
              <a:t>8/04/2017</a:t>
            </a:fld>
            <a:endParaRPr lang="en-AU"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16EFF59-4B1F-460F-A66D-7637392BBC29}" type="slidenum">
              <a:rPr lang="en-AU" smtClean="0"/>
              <a:pPr/>
              <a:t>‹#›</a:t>
            </a:fld>
            <a:endParaRPr lang="en-AU"/>
          </a:p>
        </p:txBody>
      </p:sp>
      <p:sp>
        <p:nvSpPr>
          <p:cNvPr id="8" name="TextBox 1"/>
          <p:cNvSpPr txBox="1">
            <a:spLocks noChangeArrowheads="1"/>
          </p:cNvSpPr>
          <p:nvPr userDrawn="1"/>
        </p:nvSpPr>
        <p:spPr bwMode="auto">
          <a:xfrm>
            <a:off x="1524000" y="4929804"/>
            <a:ext cx="609600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eaLnBrk="1" hangingPunct="1"/>
            <a:r>
              <a:rPr lang="en-US" sz="900" dirty="0">
                <a:solidFill>
                  <a:srgbClr val="134679"/>
                </a:solidFill>
              </a:rPr>
              <a:t>© Global Initiative for Asthma3.</a:t>
            </a:r>
          </a:p>
        </p:txBody>
      </p:sp>
      <p:sp>
        <p:nvSpPr>
          <p:cNvPr id="2" name="Title 1"/>
          <p:cNvSpPr>
            <a:spLocks noGrp="1"/>
          </p:cNvSpPr>
          <p:nvPr>
            <p:ph type="ctrTitle"/>
          </p:nvPr>
        </p:nvSpPr>
        <p:spPr>
          <a:xfrm>
            <a:off x="685800" y="941845"/>
            <a:ext cx="7772400" cy="1102519"/>
          </a:xfrm>
          <a:prstGeom prst="rect">
            <a:avLst/>
          </a:prstGeom>
          <a:noFill/>
        </p:spPr>
        <p:txBody>
          <a:bodyPr>
            <a:normAutofit/>
          </a:bodyPr>
          <a:lstStyle>
            <a:lvl1pPr>
              <a:defRPr sz="315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0" name="Rectangle 7"/>
          <p:cNvSpPr>
            <a:spLocks/>
          </p:cNvSpPr>
          <p:nvPr userDrawn="1"/>
        </p:nvSpPr>
        <p:spPr bwMode="auto">
          <a:xfrm>
            <a:off x="304800" y="3727590"/>
            <a:ext cx="8813800"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497"/>
              </a:spcBef>
            </a:pPr>
            <a:r>
              <a:rPr lang="en-US" altLang="en-US" sz="1650" dirty="0">
                <a:solidFill>
                  <a:srgbClr val="134679"/>
                </a:solidFill>
                <a:latin typeface="Arial" charset="0"/>
                <a:cs typeface="Arial" charset="0"/>
                <a:sym typeface="Arial" charset="0"/>
              </a:rPr>
              <a:t>GINA Global Strategy for Asthma Management </a:t>
            </a:r>
            <a:br>
              <a:rPr lang="en-US" altLang="en-US" sz="1650" dirty="0">
                <a:solidFill>
                  <a:srgbClr val="134679"/>
                </a:solidFill>
                <a:latin typeface="Arial" charset="0"/>
                <a:cs typeface="Arial" charset="0"/>
                <a:sym typeface="Arial" charset="0"/>
              </a:rPr>
            </a:br>
            <a:r>
              <a:rPr lang="en-US" altLang="en-US" sz="1650" dirty="0">
                <a:solidFill>
                  <a:srgbClr val="134679"/>
                </a:solidFill>
                <a:latin typeface="Arial" charset="0"/>
                <a:cs typeface="Arial" charset="0"/>
                <a:sym typeface="Arial" charset="0"/>
              </a:rPr>
              <a:t>and Prevention</a:t>
            </a:r>
          </a:p>
          <a:p>
            <a:pPr algn="ctr">
              <a:spcBef>
                <a:spcPts val="497"/>
              </a:spcBef>
            </a:pPr>
            <a:r>
              <a:rPr lang="en-US" altLang="en-US" sz="1650" dirty="0">
                <a:solidFill>
                  <a:srgbClr val="134679"/>
                </a:solidFill>
                <a:latin typeface="Arial" charset="0"/>
                <a:cs typeface="Arial" charset="0"/>
                <a:sym typeface="Arial" charset="0"/>
              </a:rPr>
              <a:t>GOLD Global Strategy for Diagnosis, </a:t>
            </a:r>
            <a:br>
              <a:rPr lang="en-US" altLang="en-US" sz="1650" dirty="0">
                <a:solidFill>
                  <a:srgbClr val="134679"/>
                </a:solidFill>
                <a:latin typeface="Arial" charset="0"/>
                <a:cs typeface="Arial" charset="0"/>
                <a:sym typeface="Arial" charset="0"/>
              </a:rPr>
            </a:br>
            <a:r>
              <a:rPr lang="en-US" altLang="en-US" sz="1650" dirty="0">
                <a:solidFill>
                  <a:srgbClr val="134679"/>
                </a:solidFill>
                <a:latin typeface="Arial" charset="0"/>
                <a:cs typeface="Arial" charset="0"/>
                <a:sym typeface="Arial" charset="0"/>
              </a:rPr>
              <a:t>Management and Prevention of PPOK</a:t>
            </a:r>
          </a:p>
        </p:txBody>
      </p:sp>
      <p:pic>
        <p:nvPicPr>
          <p:cNvPr id="11" name="Picture 5"/>
          <p:cNvPicPr preferRelativeResize="0">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2906605" y="2520756"/>
            <a:ext cx="1382316" cy="10647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pic>
        <p:nvPicPr>
          <p:cNvPr id="3" name="Picture 2"/>
          <p:cNvPicPr preferRelativeResize="0">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4897228" y="2599939"/>
            <a:ext cx="1238562" cy="937261"/>
          </a:xfrm>
          <a:prstGeom prst="rect">
            <a:avLst/>
          </a:prstGeom>
        </p:spPr>
      </p:pic>
    </p:spTree>
    <p:extLst>
      <p:ext uri="{BB962C8B-B14F-4D97-AF65-F5344CB8AC3E}">
        <p14:creationId xmlns:p14="http://schemas.microsoft.com/office/powerpoint/2010/main" xmlns="" val="14286654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5" name="Rounded Rectangle 14"/>
          <p:cNvSpPr/>
          <p:nvPr userDrawn="1"/>
        </p:nvSpPr>
        <p:spPr>
          <a:xfrm>
            <a:off x="164548" y="4989437"/>
            <a:ext cx="8820000" cy="162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89B53804-EED5-4ABA-A7B2-EF2D5F7C27F9}" type="datetimeFigureOut">
              <a:rPr lang="en-AU" smtClean="0"/>
              <a:pPr/>
              <a:t>8/04/2017</a:t>
            </a:fld>
            <a:endParaRPr lang="en-AU"/>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16EFF59-4B1F-460F-A66D-7637392BBC29}" type="slidenum">
              <a:rPr lang="en-AU" smtClean="0"/>
              <a:pPr/>
              <a:t>‹#›</a:t>
            </a:fld>
            <a:endParaRPr lang="en-AU"/>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51848" y="104775"/>
            <a:ext cx="8820000" cy="1125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14" name="Rectangle 23"/>
          <p:cNvSpPr>
            <a:spLocks/>
          </p:cNvSpPr>
          <p:nvPr userDrawn="1"/>
        </p:nvSpPr>
        <p:spPr bwMode="auto">
          <a:xfrm>
            <a:off x="7390941" y="5009592"/>
            <a:ext cx="1243930" cy="115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75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78" y="188537"/>
            <a:ext cx="6480000" cy="702000"/>
          </a:xfrm>
          <a:prstGeom prst="rect">
            <a:avLst/>
          </a:prstGeom>
          <a:noFill/>
        </p:spPr>
        <p:txBody>
          <a:bodyPr anchor="t">
            <a:normAutofit/>
          </a:bodyPr>
          <a:lstStyle>
            <a:lvl1pPr marL="139304" indent="0" algn="l">
              <a:tabLst/>
              <a:defRPr sz="195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960840" y="138599"/>
            <a:ext cx="968922" cy="745985"/>
          </a:xfrm>
          <a:prstGeom prst="rect">
            <a:avLst/>
          </a:prstGeom>
        </p:spPr>
      </p:pic>
      <p:pic>
        <p:nvPicPr>
          <p:cNvPr id="12" name="Picture 11"/>
          <p:cNvPicPr preferRelativeResize="0">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982740" y="179526"/>
            <a:ext cx="860728" cy="651341"/>
          </a:xfrm>
          <a:prstGeom prst="rect">
            <a:avLst/>
          </a:prstGeom>
        </p:spPr>
      </p:pic>
    </p:spTree>
    <p:extLst>
      <p:ext uri="{BB962C8B-B14F-4D97-AF65-F5344CB8AC3E}">
        <p14:creationId xmlns:p14="http://schemas.microsoft.com/office/powerpoint/2010/main" xmlns="" val="1964381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7038760" y="106818"/>
            <a:ext cx="1998000" cy="659979"/>
          </a:xfrm>
          <a:prstGeom prst="rect">
            <a:avLst/>
          </a:prstGeom>
        </p:spPr>
      </p:pic>
      <p:pic>
        <p:nvPicPr>
          <p:cNvPr id="10" name="Picture Placeholder 23" descr="AZ1388_screen.jpg"/>
          <p:cNvPicPr>
            <a:picLocks noChangeAspect="1"/>
          </p:cNvPicPr>
          <p:nvPr userDrawn="1"/>
        </p:nvPicPr>
        <p:blipFill rotWithShape="1">
          <a:blip r:embed="rId3" cstate="print">
            <a:extLst>
              <a:ext uri="{28A0092B-C50C-407E-A947-70E740481C1C}">
                <a14:useLocalDpi xmlns:a14="http://schemas.microsoft.com/office/drawing/2010/main" xmlns=""/>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xmlns="" val="23874017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p>
            <a:fld id="{89B53804-EED5-4ABA-A7B2-EF2D5F7C27F9}" type="datetimeFigureOut">
              <a:rPr lang="en-AU" smtClean="0"/>
              <a:pPr/>
              <a:t>8/04/2017</a:t>
            </a:fld>
            <a:endParaRPr lang="en-AU"/>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AU"/>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116EFF59-4B1F-460F-A66D-7637392BBC29}" type="slidenum">
              <a:rPr lang="en-AU" smtClean="0"/>
              <a:pPr/>
              <a:t>‹#›</a:t>
            </a:fld>
            <a:endParaRPr lang="en-AU"/>
          </a:p>
        </p:txBody>
      </p:sp>
      <p:sp>
        <p:nvSpPr>
          <p:cNvPr id="12" name="Rounded Rectangle 14"/>
          <p:cNvSpPr/>
          <p:nvPr userDrawn="1"/>
        </p:nvSpPr>
        <p:spPr>
          <a:xfrm>
            <a:off x="164548" y="4989437"/>
            <a:ext cx="8820000" cy="162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3" name="Rectangle 23"/>
          <p:cNvSpPr>
            <a:spLocks/>
          </p:cNvSpPr>
          <p:nvPr userDrawn="1"/>
        </p:nvSpPr>
        <p:spPr bwMode="auto">
          <a:xfrm>
            <a:off x="7390941" y="5009592"/>
            <a:ext cx="1243930" cy="115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75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960840" y="138599"/>
            <a:ext cx="968922" cy="745985"/>
          </a:xfrm>
          <a:prstGeom prst="rect">
            <a:avLst/>
          </a:prstGeom>
        </p:spPr>
      </p:pic>
      <p:pic>
        <p:nvPicPr>
          <p:cNvPr id="8" name="Picture 7"/>
          <p:cNvPicPr preferRelativeResize="0">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982740" y="179526"/>
            <a:ext cx="860728" cy="651341"/>
          </a:xfrm>
          <a:prstGeom prst="rect">
            <a:avLst/>
          </a:prstGeom>
        </p:spPr>
      </p:pic>
    </p:spTree>
    <p:extLst>
      <p:ext uri="{BB962C8B-B14F-4D97-AF65-F5344CB8AC3E}">
        <p14:creationId xmlns:p14="http://schemas.microsoft.com/office/powerpoint/2010/main" xmlns="" val="7941580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ounded Rectangle 14"/>
          <p:cNvSpPr/>
          <p:nvPr userDrawn="1"/>
        </p:nvSpPr>
        <p:spPr>
          <a:xfrm>
            <a:off x="165100" y="4989910"/>
            <a:ext cx="8820150" cy="161925"/>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350"/>
          </a:p>
        </p:txBody>
      </p:sp>
      <p:sp>
        <p:nvSpPr>
          <p:cNvPr id="3" name="Rectangle 23"/>
          <p:cNvSpPr>
            <a:spLocks/>
          </p:cNvSpPr>
          <p:nvPr userDrawn="1"/>
        </p:nvSpPr>
        <p:spPr bwMode="auto">
          <a:xfrm>
            <a:off x="7390941" y="5009592"/>
            <a:ext cx="1243930" cy="115416"/>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750">
                <a:solidFill>
                  <a:srgbClr val="FFFFFF"/>
                </a:solidFill>
                <a:cs typeface="Arial" pitchFamily="34" charset="0"/>
                <a:sym typeface="Arial" pitchFamily="34" charset="0"/>
              </a:rPr>
              <a:t>© Global Initiative for Asthma</a:t>
            </a:r>
          </a:p>
        </p:txBody>
      </p:sp>
      <p:pic>
        <p:nvPicPr>
          <p:cNvPr id="4" name="Picture 3"/>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7961314" y="138113"/>
            <a:ext cx="968375" cy="746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Date Placeholder 2"/>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104E9227-E274-4440-BA8E-C7106F132587}" type="datetime1">
              <a:rPr lang="en-AU" altLang="en-US"/>
              <a:pPr/>
              <a:t>8/04/2017</a:t>
            </a:fld>
            <a:endParaRPr lang="en-AU" altLang="en-US"/>
          </a:p>
        </p:txBody>
      </p:sp>
      <p:sp>
        <p:nvSpPr>
          <p:cNvPr id="6" name="Footer Placeholder 3"/>
          <p:cNvSpPr>
            <a:spLocks noGrp="1"/>
          </p:cNvSpPr>
          <p:nvPr>
            <p:ph type="ftr" sz="quarter" idx="11"/>
          </p:nvPr>
        </p:nvSpPr>
        <p:spPr>
          <a:xfrm>
            <a:off x="3124200" y="4767263"/>
            <a:ext cx="2895600" cy="273844"/>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7" name="Slide Number Placeholder 4"/>
          <p:cNvSpPr>
            <a:spLocks noGrp="1"/>
          </p:cNvSpPr>
          <p:nvPr>
            <p:ph type="sldNum" sz="quarter" idx="12"/>
          </p:nvPr>
        </p:nvSpPr>
        <p:spPr>
          <a:xfrm>
            <a:off x="6553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B51FF73E-AFE6-47C7-B9BC-46EA8BF16127}" type="slidenum">
              <a:rPr lang="en-AU" altLang="en-US"/>
              <a:pPr/>
              <a:t>‹#›</a:t>
            </a:fld>
            <a:endParaRPr lang="en-AU" altLang="en-US"/>
          </a:p>
        </p:txBody>
      </p:sp>
    </p:spTree>
    <p:extLst>
      <p:ext uri="{BB962C8B-B14F-4D97-AF65-F5344CB8AC3E}">
        <p14:creationId xmlns:p14="http://schemas.microsoft.com/office/powerpoint/2010/main" xmlns="" val="18344501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B89CEAE2-CA09-4983-84EE-9D67C086073D}" type="datetimeFigureOut">
              <a:rPr lang="en-GB"/>
              <a:pPr>
                <a:defRPr/>
              </a:pPr>
              <a:t>08/04/2017</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767058CB-A0E8-424A-A977-C595541C1EFB}" type="slidenum">
              <a:rPr lang="en-GB"/>
              <a:pPr>
                <a:defRPr/>
              </a:pPr>
              <a:t>‹#›</a:t>
            </a:fld>
            <a:endParaRPr lang="en-GB"/>
          </a:p>
        </p:txBody>
      </p:sp>
    </p:spTree>
    <p:extLst>
      <p:ext uri="{BB962C8B-B14F-4D97-AF65-F5344CB8AC3E}">
        <p14:creationId xmlns:p14="http://schemas.microsoft.com/office/powerpoint/2010/main" xmlns="" val="16804172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C6253757-A89E-445E-AD96-0B4E1FC7A373}" type="datetimeFigureOut">
              <a:rPr lang="en-GB"/>
              <a:pPr>
                <a:defRPr/>
              </a:pPr>
              <a:t>08/04/2017</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86D63C3A-38C0-4822-9970-2A0DF4C5C9BC}" type="slidenum">
              <a:rPr lang="en-GB"/>
              <a:pPr>
                <a:defRPr/>
              </a:pPr>
              <a:t>‹#›</a:t>
            </a:fld>
            <a:endParaRPr lang="en-GB"/>
          </a:p>
        </p:txBody>
      </p:sp>
    </p:spTree>
    <p:extLst>
      <p:ext uri="{BB962C8B-B14F-4D97-AF65-F5344CB8AC3E}">
        <p14:creationId xmlns:p14="http://schemas.microsoft.com/office/powerpoint/2010/main" xmlns="" val="1697424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3375"/>
            </a:lvl1pPr>
          </a:lstStyle>
          <a:p>
            <a:r>
              <a:rPr lang="en-US"/>
              <a:t>Click to edit Master title style</a:t>
            </a:r>
            <a:endParaRPr lang="en-GB"/>
          </a:p>
        </p:txBody>
      </p:sp>
      <p:sp>
        <p:nvSpPr>
          <p:cNvPr id="3" name="Text Placeholder 2"/>
          <p:cNvSpPr>
            <a:spLocks noGrp="1"/>
          </p:cNvSpPr>
          <p:nvPr>
            <p:ph type="body" idx="1"/>
          </p:nvPr>
        </p:nvSpPr>
        <p:spPr>
          <a:xfrm>
            <a:off x="623888" y="3442099"/>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AD13873B-2015-45C7-B5D9-B1BDF331922A}" type="datetimeFigureOut">
              <a:rPr lang="en-GB"/>
              <a:pPr>
                <a:defRPr/>
              </a:pPr>
              <a:t>08/04/2017</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88F735AD-4B2E-4BA1-9EF0-1A641C3FA8B9}" type="slidenum">
              <a:rPr lang="en-GB"/>
              <a:pPr>
                <a:defRPr/>
              </a:pPr>
              <a:t>‹#›</a:t>
            </a:fld>
            <a:endParaRPr lang="en-GB"/>
          </a:p>
        </p:txBody>
      </p:sp>
    </p:spTree>
    <p:extLst>
      <p:ext uri="{BB962C8B-B14F-4D97-AF65-F5344CB8AC3E}">
        <p14:creationId xmlns:p14="http://schemas.microsoft.com/office/powerpoint/2010/main" xmlns="" val="28597383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67BDF509-28D3-490D-ADF5-0B64415BA63A}" type="datetimeFigureOut">
              <a:rPr lang="en-GB"/>
              <a:pPr>
                <a:defRPr/>
              </a:pPr>
              <a:t>08/04/2017</a:t>
            </a:fld>
            <a:endParaRPr lang="en-GB"/>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38986F43-7949-43BA-82E0-DFE2C797BA2F}" type="slidenum">
              <a:rPr lang="en-GB"/>
              <a:pPr>
                <a:defRPr/>
              </a:pPr>
              <a:t>‹#›</a:t>
            </a:fld>
            <a:endParaRPr lang="en-GB"/>
          </a:p>
        </p:txBody>
      </p:sp>
    </p:spTree>
    <p:extLst>
      <p:ext uri="{BB962C8B-B14F-4D97-AF65-F5344CB8AC3E}">
        <p14:creationId xmlns:p14="http://schemas.microsoft.com/office/powerpoint/2010/main" xmlns="" val="33736708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6"/>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1D0A521E-7476-490F-90B5-577C8EE11AC4}" type="datetimeFigureOut">
              <a:rPr lang="en-GB"/>
              <a:pPr>
                <a:defRPr/>
              </a:pPr>
              <a:t>08/04/2017</a:t>
            </a:fld>
            <a:endParaRPr lang="en-GB"/>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endParaRPr lang="en-GB"/>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82FC3392-8669-45CE-ADE1-37B98DB34E18}" type="slidenum">
              <a:rPr lang="en-GB"/>
              <a:pPr>
                <a:defRPr/>
              </a:pPr>
              <a:t>‹#›</a:t>
            </a:fld>
            <a:endParaRPr lang="en-GB"/>
          </a:p>
        </p:txBody>
      </p:sp>
    </p:spTree>
    <p:extLst>
      <p:ext uri="{BB962C8B-B14F-4D97-AF65-F5344CB8AC3E}">
        <p14:creationId xmlns:p14="http://schemas.microsoft.com/office/powerpoint/2010/main" xmlns="" val="17955814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4D4F7479-C91B-4DEC-9E23-77137E77CF0B}" type="datetimeFigureOut">
              <a:rPr lang="en-GB"/>
              <a:pPr>
                <a:defRPr/>
              </a:pPr>
              <a:t>08/04/2017</a:t>
            </a:fld>
            <a:endParaRPr lang="en-GB"/>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endParaRPr lang="en-GB"/>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D1DAA691-6585-4BCB-B1AA-7F15BA56546F}" type="slidenum">
              <a:rPr lang="en-GB"/>
              <a:pPr>
                <a:defRPr/>
              </a:pPr>
              <a:t>‹#›</a:t>
            </a:fld>
            <a:endParaRPr lang="en-GB"/>
          </a:p>
        </p:txBody>
      </p:sp>
    </p:spTree>
    <p:extLst>
      <p:ext uri="{BB962C8B-B14F-4D97-AF65-F5344CB8AC3E}">
        <p14:creationId xmlns:p14="http://schemas.microsoft.com/office/powerpoint/2010/main" xmlns="" val="6201174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E297EABF-5F0F-4AF8-BF4D-7FCA79C6A520}" type="datetimeFigureOut">
              <a:rPr lang="en-GB"/>
              <a:pPr>
                <a:defRPr/>
              </a:pPr>
              <a:t>08/04/2017</a:t>
            </a:fld>
            <a:endParaRPr lang="en-GB"/>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endParaRPr lang="en-GB"/>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339E214F-21C3-4A66-8E84-233F4B83399D}" type="slidenum">
              <a:rPr lang="en-GB"/>
              <a:pPr>
                <a:defRPr/>
              </a:pPr>
              <a:t>‹#›</a:t>
            </a:fld>
            <a:endParaRPr lang="en-GB"/>
          </a:p>
        </p:txBody>
      </p:sp>
    </p:spTree>
    <p:extLst>
      <p:ext uri="{BB962C8B-B14F-4D97-AF65-F5344CB8AC3E}">
        <p14:creationId xmlns:p14="http://schemas.microsoft.com/office/powerpoint/2010/main" xmlns="" val="33907338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lvl1pPr>
          </a:lstStyle>
          <a:p>
            <a:r>
              <a:rPr lang="en-US"/>
              <a:t>Click to edit Master title style</a:t>
            </a:r>
            <a:endParaRPr lang="en-GB"/>
          </a:p>
        </p:txBody>
      </p:sp>
      <p:sp>
        <p:nvSpPr>
          <p:cNvPr id="3" name="Content Placeholder 2"/>
          <p:cNvSpPr>
            <a:spLocks noGrp="1"/>
          </p:cNvSpPr>
          <p:nvPr>
            <p:ph idx="1"/>
          </p:nvPr>
        </p:nvSpPr>
        <p:spPr>
          <a:xfrm>
            <a:off x="3887391" y="740571"/>
            <a:ext cx="4629150"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BC3809EF-5197-4B97-94B3-5A6CBC1C92F4}" type="datetimeFigureOut">
              <a:rPr lang="en-GB"/>
              <a:pPr>
                <a:defRPr/>
              </a:pPr>
              <a:t>08/04/2017</a:t>
            </a:fld>
            <a:endParaRPr lang="en-GB"/>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0B35CC20-7118-4D5D-86F4-53D7703CBDEB}" type="slidenum">
              <a:rPr lang="en-GB"/>
              <a:pPr>
                <a:defRPr/>
              </a:pPr>
              <a:t>‹#›</a:t>
            </a:fld>
            <a:endParaRPr lang="en-GB"/>
          </a:p>
        </p:txBody>
      </p:sp>
    </p:spTree>
    <p:extLst>
      <p:ext uri="{BB962C8B-B14F-4D97-AF65-F5344CB8AC3E}">
        <p14:creationId xmlns:p14="http://schemas.microsoft.com/office/powerpoint/2010/main" xmlns="" val="2670569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7038760" y="106818"/>
            <a:ext cx="1998000" cy="659979"/>
          </a:xfrm>
          <a:prstGeom prst="rect">
            <a:avLst/>
          </a:prstGeom>
        </p:spPr>
      </p:pic>
      <p:pic>
        <p:nvPicPr>
          <p:cNvPr id="9" name="Picture Placeholder 3" descr="AZ1428_screen.jpg"/>
          <p:cNvPicPr>
            <a:picLocks noChangeAspect="1"/>
          </p:cNvPicPr>
          <p:nvPr userDrawn="1"/>
        </p:nvPicPr>
        <p:blipFill rotWithShape="1">
          <a:blip r:embed="rId3" cstate="print">
            <a:extLst>
              <a:ext uri="{28A0092B-C50C-407E-A947-70E740481C1C}">
                <a14:useLocalDpi xmlns:a14="http://schemas.microsoft.com/office/drawing/2010/main" xmlns=""/>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xmlns="" val="42759473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lvl1pPr>
          </a:lstStyle>
          <a:p>
            <a:r>
              <a:rPr lang="en-US"/>
              <a:t>Click to edit Master title style</a:t>
            </a:r>
            <a:endParaRPr lang="en-GB"/>
          </a:p>
        </p:txBody>
      </p:sp>
      <p:sp>
        <p:nvSpPr>
          <p:cNvPr id="3" name="Picture Placeholder 2"/>
          <p:cNvSpPr>
            <a:spLocks noGrp="1"/>
          </p:cNvSpPr>
          <p:nvPr>
            <p:ph type="pic" idx="1"/>
          </p:nvPr>
        </p:nvSpPr>
        <p:spPr>
          <a:xfrm>
            <a:off x="3887391" y="740571"/>
            <a:ext cx="4629150"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GB" noProof="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182EB2CC-0560-4FAB-ADF6-927A396AC1A4}" type="datetimeFigureOut">
              <a:rPr lang="en-GB"/>
              <a:pPr>
                <a:defRPr/>
              </a:pPr>
              <a:t>08/04/2017</a:t>
            </a:fld>
            <a:endParaRPr lang="en-GB"/>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C0DF7FBE-33CD-4B65-87D0-C763E55A000F}" type="slidenum">
              <a:rPr lang="en-GB"/>
              <a:pPr>
                <a:defRPr/>
              </a:pPr>
              <a:t>‹#›</a:t>
            </a:fld>
            <a:endParaRPr lang="en-GB"/>
          </a:p>
        </p:txBody>
      </p:sp>
    </p:spTree>
    <p:extLst>
      <p:ext uri="{BB962C8B-B14F-4D97-AF65-F5344CB8AC3E}">
        <p14:creationId xmlns:p14="http://schemas.microsoft.com/office/powerpoint/2010/main" xmlns="" val="32229971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5383EC75-6DEE-4E27-BA14-DDD1297BDD43}" type="datetimeFigureOut">
              <a:rPr lang="en-GB"/>
              <a:pPr>
                <a:defRPr/>
              </a:pPr>
              <a:t>08/04/2017</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C1EFFD27-555A-418C-925C-C5AA855ED992}" type="slidenum">
              <a:rPr lang="en-GB"/>
              <a:pPr>
                <a:defRPr/>
              </a:pPr>
              <a:t>‹#›</a:t>
            </a:fld>
            <a:endParaRPr lang="en-GB"/>
          </a:p>
        </p:txBody>
      </p:sp>
    </p:spTree>
    <p:extLst>
      <p:ext uri="{BB962C8B-B14F-4D97-AF65-F5344CB8AC3E}">
        <p14:creationId xmlns:p14="http://schemas.microsoft.com/office/powerpoint/2010/main" xmlns="" val="40301401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8FAF5DEC-1DB5-4BB9-B0CB-BAE32ADF343A}" type="datetimeFigureOut">
              <a:rPr lang="en-GB"/>
              <a:pPr>
                <a:defRPr/>
              </a:pPr>
              <a:t>08/04/2017</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cs typeface="Arial" panose="020B0604020202020204" pitchFamily="34" charset="0"/>
              </a:defRPr>
            </a:lvl1pPr>
          </a:lstStyle>
          <a:p>
            <a:pPr>
              <a:defRPr/>
            </a:pPr>
            <a:fld id="{ED1607CB-E945-4738-B370-BA117B3E954E}" type="slidenum">
              <a:rPr lang="en-GB"/>
              <a:pPr>
                <a:defRPr/>
              </a:pPr>
              <a:t>‹#›</a:t>
            </a:fld>
            <a:endParaRPr lang="en-GB"/>
          </a:p>
        </p:txBody>
      </p:sp>
    </p:spTree>
    <p:extLst>
      <p:ext uri="{BB962C8B-B14F-4D97-AF65-F5344CB8AC3E}">
        <p14:creationId xmlns:p14="http://schemas.microsoft.com/office/powerpoint/2010/main" xmlns="" val="278872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1.jpe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3.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7.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Z_SYMBOL_RGB.jpg"/>
          <p:cNvPicPr>
            <a:picLocks noChangeAspect="1"/>
          </p:cNvPicPr>
          <p:nvPr userDrawn="1"/>
        </p:nvPicPr>
        <p:blipFill>
          <a:blip r:embed="rId15">
            <a:extLst>
              <a:ext uri="{28A0092B-C50C-407E-A947-70E740481C1C}">
                <a14:useLocalDpi xmlns:a14="http://schemas.microsoft.com/office/drawing/2010/main" xmlns="" val="0"/>
              </a:ext>
            </a:extLst>
          </a:blip>
          <a:stretch>
            <a:fillRect/>
          </a:stretch>
        </p:blipFill>
        <p:spPr>
          <a:xfrm>
            <a:off x="8440596" y="4497844"/>
            <a:ext cx="453600" cy="522161"/>
          </a:xfrm>
          <a:prstGeom prst="rect">
            <a:avLst/>
          </a:prstGeom>
        </p:spPr>
      </p:pic>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xmlns="" val="3211318905"/>
      </p:ext>
    </p:extLst>
  </p:cSld>
  <p:clrMap bg1="lt1" tx1="dk1" bg2="lt2" tx2="dk2" accent1="accent1" accent2="accent2" accent3="accent3" accent4="accent4" accent5="accent5" accent6="accent6" hlink="hlink" folHlink="folHlink"/>
  <p:sldLayoutIdLst>
    <p:sldLayoutId id="2147483752" r:id="rId1"/>
    <p:sldLayoutId id="2147483790"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24" r:id="rId11"/>
    <p:sldLayoutId id="2147483826" r:id="rId12"/>
    <p:sldLayoutId id="2147483789"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5" name="Picture 4" descr="AZ_SYMBOL_RGB.jpg"/>
          <p:cNvPicPr>
            <a:picLocks noChangeAspect="1"/>
          </p:cNvPicPr>
          <p:nvPr userDrawn="1"/>
        </p:nvPicPr>
        <p:blipFill>
          <a:blip r:embed="rId22">
            <a:extLst>
              <a:ext uri="{28A0092B-C50C-407E-A947-70E740481C1C}">
                <a14:useLocalDpi xmlns:a14="http://schemas.microsoft.com/office/drawing/2010/main" xmlns="" val="0"/>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xmlns="" val="6052965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06" r:id="rId6"/>
    <p:sldLayoutId id="2147483807" r:id="rId7"/>
    <p:sldLayoutId id="2147483808" r:id="rId8"/>
    <p:sldLayoutId id="2147483809" r:id="rId9"/>
    <p:sldLayoutId id="2147483810" r:id="rId10"/>
    <p:sldLayoutId id="2147483825" r:id="rId11"/>
    <p:sldLayoutId id="2147483827"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5" name="Picture 4" descr="AZ_SYMBOL_RGB.jpg"/>
          <p:cNvPicPr>
            <a:picLocks noChangeAspect="1"/>
          </p:cNvPicPr>
          <p:nvPr userDrawn="1"/>
        </p:nvPicPr>
        <p:blipFill>
          <a:blip r:embed="rId7">
            <a:extLst>
              <a:ext uri="{28A0092B-C50C-407E-A947-70E740481C1C}">
                <a14:useLocalDpi xmlns:a14="http://schemas.microsoft.com/office/drawing/2010/main" xmlns="" val="0"/>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xmlns="" val="56080045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4" name="Picture 3" descr="AZ_SYMBOL_RGB.jpg"/>
          <p:cNvPicPr>
            <a:picLocks noChangeAspect="1"/>
          </p:cNvPicPr>
          <p:nvPr userDrawn="1"/>
        </p:nvPicPr>
        <p:blipFill>
          <a:blip r:embed="rId30">
            <a:extLst>
              <a:ext uri="{28A0092B-C50C-407E-A947-70E740481C1C}">
                <a14:useLocalDpi xmlns:a14="http://schemas.microsoft.com/office/drawing/2010/main" xmlns="" val="0"/>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xmlns="" val="525332996"/>
      </p:ext>
    </p:extLst>
  </p:cSld>
  <p:clrMap bg1="lt1" tx1="dk1" bg2="lt2" tx2="dk2" accent1="accent1" accent2="accent2" accent3="accent3" accent4="accent4" accent5="accent5" accent6="accent6" hlink="hlink" folHlink="folHlink"/>
  <p:sldLayoutIdLst>
    <p:sldLayoutId id="2147483676" r:id="rId1"/>
    <p:sldLayoutId id="2147483714" r:id="rId2"/>
    <p:sldLayoutId id="2147483720" r:id="rId3"/>
    <p:sldLayoutId id="2147483721" r:id="rId4"/>
    <p:sldLayoutId id="2147483722" r:id="rId5"/>
    <p:sldLayoutId id="2147483723" r:id="rId6"/>
    <p:sldLayoutId id="2147483724" r:id="rId7"/>
    <p:sldLayoutId id="214748368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 id="2147483846" r:id="rId28"/>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6315733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Lst>
  <p:txStyles>
    <p:titleStyle>
      <a:lvl1pPr algn="ctr" rtl="0" eaLnBrk="0" fontAlgn="base" hangingPunct="0">
        <a:spcBef>
          <a:spcPct val="0"/>
        </a:spcBef>
        <a:spcAft>
          <a:spcPct val="0"/>
        </a:spcAft>
        <a:defRPr sz="3300" kern="1200">
          <a:solidFill>
            <a:schemeClr val="tx1"/>
          </a:solidFill>
          <a:latin typeface="+mj-lt"/>
          <a:ea typeface="ＭＳ Ｐゴシック" pitchFamily="-83" charset="-128"/>
          <a:cs typeface="ＭＳ Ｐゴシック" pitchFamily="-83" charset="-128"/>
        </a:defRPr>
      </a:lvl1pPr>
      <a:lvl2pPr algn="ctr" rtl="0" eaLnBrk="0" fontAlgn="base" hangingPunct="0">
        <a:spcBef>
          <a:spcPct val="0"/>
        </a:spcBef>
        <a:spcAft>
          <a:spcPct val="0"/>
        </a:spcAft>
        <a:defRPr sz="3300">
          <a:solidFill>
            <a:schemeClr val="tx1"/>
          </a:solidFill>
          <a:latin typeface="Arial" pitchFamily="-83" charset="0"/>
          <a:ea typeface="ＭＳ Ｐゴシック" pitchFamily="-83" charset="-128"/>
          <a:cs typeface="ＭＳ Ｐゴシック" pitchFamily="-83" charset="-128"/>
        </a:defRPr>
      </a:lvl2pPr>
      <a:lvl3pPr algn="ctr" rtl="0" eaLnBrk="0" fontAlgn="base" hangingPunct="0">
        <a:spcBef>
          <a:spcPct val="0"/>
        </a:spcBef>
        <a:spcAft>
          <a:spcPct val="0"/>
        </a:spcAft>
        <a:defRPr sz="3300">
          <a:solidFill>
            <a:schemeClr val="tx1"/>
          </a:solidFill>
          <a:latin typeface="Arial" pitchFamily="-83" charset="0"/>
          <a:ea typeface="ＭＳ Ｐゴシック" pitchFamily="-83" charset="-128"/>
          <a:cs typeface="ＭＳ Ｐゴシック" pitchFamily="-83" charset="-128"/>
        </a:defRPr>
      </a:lvl3pPr>
      <a:lvl4pPr algn="ctr" rtl="0" eaLnBrk="0" fontAlgn="base" hangingPunct="0">
        <a:spcBef>
          <a:spcPct val="0"/>
        </a:spcBef>
        <a:spcAft>
          <a:spcPct val="0"/>
        </a:spcAft>
        <a:defRPr sz="3300">
          <a:solidFill>
            <a:schemeClr val="tx1"/>
          </a:solidFill>
          <a:latin typeface="Arial" pitchFamily="-83" charset="0"/>
          <a:ea typeface="ＭＳ Ｐゴシック" pitchFamily="-83" charset="-128"/>
          <a:cs typeface="ＭＳ Ｐゴシック" pitchFamily="-83" charset="-128"/>
        </a:defRPr>
      </a:lvl4pPr>
      <a:lvl5pPr algn="ctr" rtl="0" eaLnBrk="0" fontAlgn="base" hangingPunct="0">
        <a:spcBef>
          <a:spcPct val="0"/>
        </a:spcBef>
        <a:spcAft>
          <a:spcPct val="0"/>
        </a:spcAft>
        <a:defRPr sz="3300">
          <a:solidFill>
            <a:schemeClr val="tx1"/>
          </a:solidFill>
          <a:latin typeface="Arial" pitchFamily="-83" charset="0"/>
          <a:ea typeface="ＭＳ Ｐゴシック" pitchFamily="-83" charset="-128"/>
          <a:cs typeface="ＭＳ Ｐゴシック" pitchFamily="-83" charset="-128"/>
        </a:defRPr>
      </a:lvl5pPr>
      <a:lvl6pPr marL="342900" algn="ctr" rtl="0" fontAlgn="base">
        <a:spcBef>
          <a:spcPct val="0"/>
        </a:spcBef>
        <a:spcAft>
          <a:spcPct val="0"/>
        </a:spcAft>
        <a:defRPr sz="3300">
          <a:solidFill>
            <a:schemeClr val="tx1"/>
          </a:solidFill>
          <a:latin typeface="Arial" pitchFamily="-83" charset="0"/>
          <a:ea typeface="ＭＳ Ｐゴシック" pitchFamily="-83" charset="-128"/>
          <a:cs typeface="ＭＳ Ｐゴシック" pitchFamily="-83" charset="-128"/>
        </a:defRPr>
      </a:lvl6pPr>
      <a:lvl7pPr marL="685800" algn="ctr" rtl="0" fontAlgn="base">
        <a:spcBef>
          <a:spcPct val="0"/>
        </a:spcBef>
        <a:spcAft>
          <a:spcPct val="0"/>
        </a:spcAft>
        <a:defRPr sz="3300">
          <a:solidFill>
            <a:schemeClr val="tx1"/>
          </a:solidFill>
          <a:latin typeface="Arial" pitchFamily="-83" charset="0"/>
          <a:ea typeface="ＭＳ Ｐゴシック" pitchFamily="-83" charset="-128"/>
          <a:cs typeface="ＭＳ Ｐゴシック" pitchFamily="-83" charset="-128"/>
        </a:defRPr>
      </a:lvl7pPr>
      <a:lvl8pPr marL="1028700" algn="ctr" rtl="0" fontAlgn="base">
        <a:spcBef>
          <a:spcPct val="0"/>
        </a:spcBef>
        <a:spcAft>
          <a:spcPct val="0"/>
        </a:spcAft>
        <a:defRPr sz="3300">
          <a:solidFill>
            <a:schemeClr val="tx1"/>
          </a:solidFill>
          <a:latin typeface="Arial" pitchFamily="-83" charset="0"/>
          <a:ea typeface="ＭＳ Ｐゴシック" pitchFamily="-83" charset="-128"/>
          <a:cs typeface="ＭＳ Ｐゴシック" pitchFamily="-83" charset="-128"/>
        </a:defRPr>
      </a:lvl8pPr>
      <a:lvl9pPr marL="1371600" algn="ctr" rtl="0" fontAlgn="base">
        <a:spcBef>
          <a:spcPct val="0"/>
        </a:spcBef>
        <a:spcAft>
          <a:spcPct val="0"/>
        </a:spcAft>
        <a:defRPr sz="3300">
          <a:solidFill>
            <a:schemeClr val="tx1"/>
          </a:solidFill>
          <a:latin typeface="Arial" pitchFamily="-83" charset="0"/>
          <a:ea typeface="ＭＳ Ｐゴシック" pitchFamily="-83" charset="-128"/>
          <a:cs typeface="ＭＳ Ｐゴシック" pitchFamily="-83" charset="-128"/>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83" charset="-128"/>
          <a:cs typeface="ＭＳ Ｐゴシック" pitchFamily="-83" charset="-128"/>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pitchFamily="-83" charset="-128"/>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ＭＳ Ｐゴシック" pitchFamily="-83" charset="-128"/>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pitchFamily="-83" charset="-128"/>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pitchFamily="-83" charset="-128"/>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76045932"/>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40" r:id="rId3"/>
    <p:sldLayoutId id="2147483841" r:id="rId4"/>
    <p:sldLayoutId id="2147483842" r:id="rId5"/>
    <p:sldLayoutId id="2147483843" r:id="rId6"/>
    <p:sldLayoutId id="2147483844" r:id="rId7"/>
    <p:sldLayoutId id="2147483845" r:id="rId8"/>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28650" y="273845"/>
            <a:ext cx="7886700" cy="994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eaLnBrk="1" fontAlgn="auto" hangingPunct="1">
              <a:spcBef>
                <a:spcPts val="0"/>
              </a:spcBef>
              <a:spcAft>
                <a:spcPts val="0"/>
              </a:spcAft>
              <a:defRPr sz="675" b="0" smtClean="0">
                <a:solidFill>
                  <a:prstClr val="black">
                    <a:tint val="75000"/>
                  </a:prstClr>
                </a:solidFill>
                <a:latin typeface="Calibri" panose="020F0502020204030204"/>
                <a:cs typeface="+mn-cs"/>
              </a:defRPr>
            </a:lvl1pPr>
          </a:lstStyle>
          <a:p>
            <a:pPr>
              <a:defRPr/>
            </a:pPr>
            <a:fld id="{DF9A7919-75DB-49DE-87DA-1C878159EC22}" type="datetimeFigureOut">
              <a:rPr lang="en-GB"/>
              <a:pPr>
                <a:defRPr/>
              </a:pPr>
              <a:t>08/04/2017</a:t>
            </a:fld>
            <a:endParaRPr lang="en-GB"/>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eaLnBrk="1" fontAlgn="auto" hangingPunct="1">
              <a:spcBef>
                <a:spcPts val="0"/>
              </a:spcBef>
              <a:spcAft>
                <a:spcPts val="0"/>
              </a:spcAft>
              <a:defRPr sz="675" b="0" smtClean="0">
                <a:solidFill>
                  <a:prstClr val="black">
                    <a:tint val="75000"/>
                  </a:prstClr>
                </a:solidFill>
                <a:latin typeface="Calibri" panose="020F0502020204030204"/>
                <a:cs typeface="+mn-cs"/>
              </a:defRPr>
            </a:lvl1pPr>
          </a:lstStyle>
          <a:p>
            <a:pPr>
              <a:defRPr/>
            </a:pPr>
            <a:endParaRPr lang="en-GB"/>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eaLnBrk="1" fontAlgn="auto" hangingPunct="1">
              <a:spcBef>
                <a:spcPts val="0"/>
              </a:spcBef>
              <a:spcAft>
                <a:spcPts val="0"/>
              </a:spcAft>
              <a:defRPr sz="675" b="0" smtClean="0">
                <a:solidFill>
                  <a:prstClr val="black">
                    <a:tint val="75000"/>
                  </a:prstClr>
                </a:solidFill>
                <a:latin typeface="Calibri" panose="020F0502020204030204"/>
                <a:cs typeface="+mn-cs"/>
              </a:defRPr>
            </a:lvl1pPr>
          </a:lstStyle>
          <a:p>
            <a:pPr>
              <a:defRPr/>
            </a:pPr>
            <a:fld id="{3D2F3529-92B6-4967-8F52-D50C63EBD265}" type="slidenum">
              <a:rPr lang="en-GB"/>
              <a:pPr>
                <a:defRPr/>
              </a:pPr>
              <a:t>‹#›</a:t>
            </a:fld>
            <a:endParaRPr lang="en-GB"/>
          </a:p>
        </p:txBody>
      </p:sp>
    </p:spTree>
    <p:extLst>
      <p:ext uri="{BB962C8B-B14F-4D97-AF65-F5344CB8AC3E}">
        <p14:creationId xmlns:p14="http://schemas.microsoft.com/office/powerpoint/2010/main" xmlns="" val="1709138685"/>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l" defTabSz="514350" rtl="0" fontAlgn="base">
        <a:lnSpc>
          <a:spcPct val="90000"/>
        </a:lnSpc>
        <a:spcBef>
          <a:spcPct val="0"/>
        </a:spcBef>
        <a:spcAft>
          <a:spcPct val="0"/>
        </a:spcAft>
        <a:defRPr sz="2475" kern="1200">
          <a:solidFill>
            <a:schemeClr val="tx1"/>
          </a:solidFill>
          <a:latin typeface="+mj-lt"/>
          <a:ea typeface="+mj-ea"/>
          <a:cs typeface="+mj-cs"/>
        </a:defRPr>
      </a:lvl1pPr>
      <a:lvl2pPr algn="l" defTabSz="514350" rtl="0" fontAlgn="base">
        <a:lnSpc>
          <a:spcPct val="90000"/>
        </a:lnSpc>
        <a:spcBef>
          <a:spcPct val="0"/>
        </a:spcBef>
        <a:spcAft>
          <a:spcPct val="0"/>
        </a:spcAft>
        <a:defRPr sz="2475">
          <a:solidFill>
            <a:schemeClr val="tx1"/>
          </a:solidFill>
          <a:latin typeface="Calibri Light" panose="020F0302020204030204" pitchFamily="34" charset="0"/>
        </a:defRPr>
      </a:lvl2pPr>
      <a:lvl3pPr algn="l" defTabSz="514350" rtl="0" fontAlgn="base">
        <a:lnSpc>
          <a:spcPct val="90000"/>
        </a:lnSpc>
        <a:spcBef>
          <a:spcPct val="0"/>
        </a:spcBef>
        <a:spcAft>
          <a:spcPct val="0"/>
        </a:spcAft>
        <a:defRPr sz="2475">
          <a:solidFill>
            <a:schemeClr val="tx1"/>
          </a:solidFill>
          <a:latin typeface="Calibri Light" panose="020F0302020204030204" pitchFamily="34" charset="0"/>
        </a:defRPr>
      </a:lvl3pPr>
      <a:lvl4pPr algn="l" defTabSz="514350" rtl="0" fontAlgn="base">
        <a:lnSpc>
          <a:spcPct val="90000"/>
        </a:lnSpc>
        <a:spcBef>
          <a:spcPct val="0"/>
        </a:spcBef>
        <a:spcAft>
          <a:spcPct val="0"/>
        </a:spcAft>
        <a:defRPr sz="2475">
          <a:solidFill>
            <a:schemeClr val="tx1"/>
          </a:solidFill>
          <a:latin typeface="Calibri Light" panose="020F0302020204030204" pitchFamily="34" charset="0"/>
        </a:defRPr>
      </a:lvl4pPr>
      <a:lvl5pPr algn="l" defTabSz="514350" rtl="0" fontAlgn="base">
        <a:lnSpc>
          <a:spcPct val="90000"/>
        </a:lnSpc>
        <a:spcBef>
          <a:spcPct val="0"/>
        </a:spcBef>
        <a:spcAft>
          <a:spcPct val="0"/>
        </a:spcAft>
        <a:defRPr sz="2475">
          <a:solidFill>
            <a:schemeClr val="tx1"/>
          </a:solidFill>
          <a:latin typeface="Calibri Light" panose="020F0302020204030204" pitchFamily="34" charset="0"/>
        </a:defRPr>
      </a:lvl5pPr>
      <a:lvl6pPr marL="342900" algn="l" defTabSz="514350" rtl="0" fontAlgn="base">
        <a:lnSpc>
          <a:spcPct val="90000"/>
        </a:lnSpc>
        <a:spcBef>
          <a:spcPct val="0"/>
        </a:spcBef>
        <a:spcAft>
          <a:spcPct val="0"/>
        </a:spcAft>
        <a:defRPr sz="2475">
          <a:solidFill>
            <a:schemeClr val="tx1"/>
          </a:solidFill>
          <a:latin typeface="Calibri Light" panose="020F0302020204030204" pitchFamily="34" charset="0"/>
        </a:defRPr>
      </a:lvl6pPr>
      <a:lvl7pPr marL="685800" algn="l" defTabSz="514350" rtl="0" fontAlgn="base">
        <a:lnSpc>
          <a:spcPct val="90000"/>
        </a:lnSpc>
        <a:spcBef>
          <a:spcPct val="0"/>
        </a:spcBef>
        <a:spcAft>
          <a:spcPct val="0"/>
        </a:spcAft>
        <a:defRPr sz="2475">
          <a:solidFill>
            <a:schemeClr val="tx1"/>
          </a:solidFill>
          <a:latin typeface="Calibri Light" panose="020F0302020204030204" pitchFamily="34" charset="0"/>
        </a:defRPr>
      </a:lvl7pPr>
      <a:lvl8pPr marL="1028700" algn="l" defTabSz="514350" rtl="0" fontAlgn="base">
        <a:lnSpc>
          <a:spcPct val="90000"/>
        </a:lnSpc>
        <a:spcBef>
          <a:spcPct val="0"/>
        </a:spcBef>
        <a:spcAft>
          <a:spcPct val="0"/>
        </a:spcAft>
        <a:defRPr sz="2475">
          <a:solidFill>
            <a:schemeClr val="tx1"/>
          </a:solidFill>
          <a:latin typeface="Calibri Light" panose="020F0302020204030204" pitchFamily="34" charset="0"/>
        </a:defRPr>
      </a:lvl8pPr>
      <a:lvl9pPr marL="1371600" algn="l" defTabSz="514350" rtl="0" fontAlgn="base">
        <a:lnSpc>
          <a:spcPct val="90000"/>
        </a:lnSpc>
        <a:spcBef>
          <a:spcPct val="0"/>
        </a:spcBef>
        <a:spcAft>
          <a:spcPct val="0"/>
        </a:spcAft>
        <a:defRPr sz="2475">
          <a:solidFill>
            <a:schemeClr val="tx1"/>
          </a:solidFill>
          <a:latin typeface="Calibri Light" panose="020F0302020204030204" pitchFamily="34" charset="0"/>
        </a:defRPr>
      </a:lvl9pPr>
    </p:titleStyle>
    <p:bodyStyle>
      <a:lvl1pPr marL="128588" indent="-128588" algn="l" defTabSz="514350" rtl="0" fontAlgn="base">
        <a:lnSpc>
          <a:spcPct val="90000"/>
        </a:lnSpc>
        <a:spcBef>
          <a:spcPts val="563"/>
        </a:spcBef>
        <a:spcAft>
          <a:spcPct val="0"/>
        </a:spcAft>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fontAlgn="base">
        <a:lnSpc>
          <a:spcPct val="90000"/>
        </a:lnSpc>
        <a:spcBef>
          <a:spcPts val="281"/>
        </a:spcBef>
        <a:spcAft>
          <a:spcPct val="0"/>
        </a:spcAft>
        <a:buFont typeface="Arial" panose="020B0604020202020204" pitchFamily="34" charset="0"/>
        <a:buChar char="•"/>
        <a:defRPr kern="1200">
          <a:solidFill>
            <a:schemeClr val="tx1"/>
          </a:solidFill>
          <a:latin typeface="+mn-lt"/>
          <a:ea typeface="+mn-ea"/>
          <a:cs typeface="+mn-cs"/>
        </a:defRPr>
      </a:lvl2pPr>
      <a:lvl3pPr marL="642938" indent="-128588" algn="l" defTabSz="514350" rtl="0" fontAlgn="base">
        <a:lnSpc>
          <a:spcPct val="90000"/>
        </a:lnSpc>
        <a:spcBef>
          <a:spcPts val="281"/>
        </a:spcBef>
        <a:spcAft>
          <a:spcPct val="0"/>
        </a:spcAft>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fontAlgn="base">
        <a:lnSpc>
          <a:spcPct val="90000"/>
        </a:lnSpc>
        <a:spcBef>
          <a:spcPts val="281"/>
        </a:spcBef>
        <a:spcAft>
          <a:spcPct val="0"/>
        </a:spcAft>
        <a:buFont typeface="Arial" panose="020B0604020202020204" pitchFamily="34" charset="0"/>
        <a:buChar char="•"/>
        <a:defRPr sz="975" kern="1200">
          <a:solidFill>
            <a:schemeClr val="tx1"/>
          </a:solidFill>
          <a:latin typeface="+mn-lt"/>
          <a:ea typeface="+mn-ea"/>
          <a:cs typeface="+mn-cs"/>
        </a:defRPr>
      </a:lvl4pPr>
      <a:lvl5pPr marL="1157288" indent="-128588" algn="l" defTabSz="514350" rtl="0" fontAlgn="base">
        <a:lnSpc>
          <a:spcPct val="90000"/>
        </a:lnSpc>
        <a:spcBef>
          <a:spcPts val="281"/>
        </a:spcBef>
        <a:spcAft>
          <a:spcPct val="0"/>
        </a:spcAft>
        <a:buFont typeface="Arial" panose="020B0604020202020204" pitchFamily="34" charset="0"/>
        <a:buChar char="•"/>
        <a:defRPr sz="975"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2.png"/><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5.png"/><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6.png"/><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4681" y="1402081"/>
            <a:ext cx="3759676" cy="2513612"/>
          </a:xfrm>
          <a:prstGeom prst="rect">
            <a:avLst/>
          </a:prstGeom>
        </p:spPr>
      </p:pic>
      <p:sp>
        <p:nvSpPr>
          <p:cNvPr id="11" name="Text Placeholder 10"/>
          <p:cNvSpPr>
            <a:spLocks noGrp="1"/>
          </p:cNvSpPr>
          <p:nvPr>
            <p:ph type="body" sz="quarter" idx="11"/>
          </p:nvPr>
        </p:nvSpPr>
        <p:spPr>
          <a:xfrm>
            <a:off x="3804356" y="1594521"/>
            <a:ext cx="4820355" cy="2138570"/>
          </a:xfrm>
        </p:spPr>
        <p:txBody>
          <a:bodyPr/>
          <a:lstStyle/>
          <a:p>
            <a:r>
              <a:rPr lang="en-US" sz="3200" b="1" dirty="0"/>
              <a:t>GOLD 2017 :an update for ICS/LABA role in COPD </a:t>
            </a:r>
            <a:r>
              <a:rPr lang="en-US" sz="3200" b="1" dirty="0" smtClean="0"/>
              <a:t>management</a:t>
            </a:r>
            <a:endParaRPr lang="id-ID" sz="3200" b="1" dirty="0" smtClean="0"/>
          </a:p>
          <a:p>
            <a:endParaRPr lang="id-ID" b="1" dirty="0" smtClean="0"/>
          </a:p>
          <a:p>
            <a:r>
              <a:rPr lang="id-ID" sz="2000" b="1" dirty="0" smtClean="0"/>
              <a:t>RIANA SARI</a:t>
            </a:r>
            <a:endParaRPr lang="en-US" sz="2000" b="1"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1</a:t>
            </a:fld>
            <a:endParaRPr lang="en-GB"/>
          </a:p>
        </p:txBody>
      </p: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err="1">
                <a:solidFill>
                  <a:srgbClr val="C00000"/>
                </a:solidFill>
              </a:rPr>
              <a:t>Alur</a:t>
            </a:r>
            <a:r>
              <a:rPr lang="en-US" dirty="0">
                <a:solidFill>
                  <a:srgbClr val="C00000"/>
                </a:solidFill>
              </a:rPr>
              <a:t> </a:t>
            </a:r>
            <a:r>
              <a:rPr lang="en-US" dirty="0" smtClean="0">
                <a:solidFill>
                  <a:srgbClr val="C00000"/>
                </a:solidFill>
              </a:rPr>
              <a:t>diagnosis </a:t>
            </a:r>
            <a:r>
              <a:rPr lang="en-US" dirty="0">
                <a:solidFill>
                  <a:srgbClr val="C00000"/>
                </a:solidFill>
              </a:rPr>
              <a:t>PPOK</a:t>
            </a:r>
            <a:endParaRPr lang="en-GB" dirty="0">
              <a:solidFill>
                <a:srgbClr val="C00000"/>
              </a:solidFill>
            </a:endParaRPr>
          </a:p>
        </p:txBody>
      </p:sp>
      <p:sp>
        <p:nvSpPr>
          <p:cNvPr id="21" name="Slide Number Placeholder 20"/>
          <p:cNvSpPr>
            <a:spLocks noGrp="1"/>
          </p:cNvSpPr>
          <p:nvPr>
            <p:ph type="sldNum" sz="quarter" idx="4"/>
          </p:nvPr>
        </p:nvSpPr>
        <p:spPr/>
        <p:txBody>
          <a:bodyPr/>
          <a:lstStyle/>
          <a:p>
            <a:fld id="{3C4F54F3-C349-4609-AFEE-01462D5C7942}" type="slidenum">
              <a:rPr lang="en-GB" smtClean="0"/>
              <a:pPr/>
              <a:t>10</a:t>
            </a:fld>
            <a:endParaRPr lang="en-GB" dirty="0"/>
          </a:p>
        </p:txBody>
      </p:sp>
      <p:pic>
        <p:nvPicPr>
          <p:cNvPr id="24" name="Picture 23"/>
          <p:cNvPicPr>
            <a:picLocks noChangeAspect="1"/>
          </p:cNvPicPr>
          <p:nvPr/>
        </p:nvPicPr>
        <p:blipFill>
          <a:blip r:embed="rId2"/>
          <a:stretch>
            <a:fillRect/>
          </a:stretch>
        </p:blipFill>
        <p:spPr>
          <a:xfrm>
            <a:off x="919693" y="1137666"/>
            <a:ext cx="4521552" cy="2928054"/>
          </a:xfrm>
          <a:prstGeom prst="rect">
            <a:avLst/>
          </a:prstGeom>
        </p:spPr>
      </p:pic>
      <p:sp>
        <p:nvSpPr>
          <p:cNvPr id="26" name="TextBox 25"/>
          <p:cNvSpPr txBox="1"/>
          <p:nvPr/>
        </p:nvSpPr>
        <p:spPr>
          <a:xfrm>
            <a:off x="5576711" y="1539864"/>
            <a:ext cx="3341512" cy="2123658"/>
          </a:xfrm>
          <a:prstGeom prst="rect">
            <a:avLst/>
          </a:prstGeom>
          <a:noFill/>
        </p:spPr>
        <p:txBody>
          <a:bodyPr wrap="square" rtlCol="0">
            <a:spAutoFit/>
          </a:bodyPr>
          <a:lstStyle/>
          <a:p>
            <a:r>
              <a:rPr lang="en-US" b="1" dirty="0"/>
              <a:t>Gejala:</a:t>
            </a:r>
          </a:p>
          <a:p>
            <a:r>
              <a:rPr lang="en-US" sz="1400" dirty="0" err="1"/>
              <a:t>Sesak</a:t>
            </a:r>
            <a:r>
              <a:rPr lang="en-US" sz="1400" dirty="0"/>
              <a:t> </a:t>
            </a:r>
            <a:r>
              <a:rPr lang="en-US" sz="1400" dirty="0" err="1"/>
              <a:t>napas</a:t>
            </a:r>
            <a:r>
              <a:rPr lang="en-US" sz="1400" dirty="0"/>
              <a:t>, </a:t>
            </a:r>
            <a:r>
              <a:rPr lang="en-US" sz="1400" dirty="0" err="1"/>
              <a:t>batuk</a:t>
            </a:r>
            <a:r>
              <a:rPr lang="en-US" sz="1400" dirty="0"/>
              <a:t> </a:t>
            </a:r>
            <a:r>
              <a:rPr lang="en-US" sz="1400" dirty="0" err="1"/>
              <a:t>kronis</a:t>
            </a:r>
            <a:r>
              <a:rPr lang="en-US" sz="1400" dirty="0"/>
              <a:t> </a:t>
            </a:r>
            <a:r>
              <a:rPr lang="en-US" sz="1400" dirty="0" err="1"/>
              <a:t>atau</a:t>
            </a:r>
            <a:r>
              <a:rPr lang="en-US" sz="1400" dirty="0"/>
              <a:t> </a:t>
            </a:r>
            <a:r>
              <a:rPr lang="en-US" sz="1400" dirty="0" err="1" smtClean="0"/>
              <a:t>produksi</a:t>
            </a:r>
            <a:r>
              <a:rPr lang="en-US" sz="1400" dirty="0" smtClean="0"/>
              <a:t> </a:t>
            </a:r>
            <a:r>
              <a:rPr lang="en-US" sz="1400" dirty="0"/>
              <a:t>sputum, </a:t>
            </a:r>
            <a:r>
              <a:rPr lang="en-US" sz="1400" dirty="0" err="1"/>
              <a:t>dan</a:t>
            </a:r>
            <a:r>
              <a:rPr lang="en-US" sz="1400" dirty="0"/>
              <a:t>/</a:t>
            </a:r>
            <a:r>
              <a:rPr lang="en-US" sz="1400" dirty="0" err="1"/>
              <a:t>atau</a:t>
            </a:r>
            <a:r>
              <a:rPr lang="en-US" sz="1400" dirty="0"/>
              <a:t> </a:t>
            </a:r>
            <a:r>
              <a:rPr lang="en-US" sz="1400" dirty="0" err="1"/>
              <a:t>riwayat</a:t>
            </a:r>
            <a:r>
              <a:rPr lang="en-US" sz="1400" dirty="0"/>
              <a:t> </a:t>
            </a:r>
            <a:r>
              <a:rPr lang="en-US" sz="1400" dirty="0" err="1" smtClean="0"/>
              <a:t>pajanan</a:t>
            </a:r>
            <a:r>
              <a:rPr lang="en-US" sz="1400" dirty="0" smtClean="0"/>
              <a:t> </a:t>
            </a:r>
            <a:r>
              <a:rPr lang="en-US" sz="1400" dirty="0" err="1"/>
              <a:t>akan</a:t>
            </a:r>
            <a:r>
              <a:rPr lang="en-US" sz="1400" dirty="0"/>
              <a:t> </a:t>
            </a:r>
            <a:r>
              <a:rPr lang="en-US" sz="1400" dirty="0" err="1" smtClean="0"/>
              <a:t>faktor</a:t>
            </a:r>
            <a:r>
              <a:rPr lang="en-US" sz="1400" dirty="0" smtClean="0"/>
              <a:t> </a:t>
            </a:r>
            <a:r>
              <a:rPr lang="en-US" sz="1400" dirty="0" err="1"/>
              <a:t>resiko</a:t>
            </a:r>
            <a:endParaRPr lang="en-US" sz="1400" dirty="0"/>
          </a:p>
          <a:p>
            <a:endParaRPr lang="en-US" dirty="0"/>
          </a:p>
          <a:p>
            <a:r>
              <a:rPr lang="en-US" b="1" dirty="0" err="1"/>
              <a:t>Spirometri</a:t>
            </a:r>
            <a:r>
              <a:rPr lang="en-US" b="1" dirty="0"/>
              <a:t>:</a:t>
            </a:r>
          </a:p>
          <a:p>
            <a:r>
              <a:rPr lang="en-US" sz="1600" i="1" dirty="0" smtClean="0"/>
              <a:t>P</a:t>
            </a:r>
            <a:r>
              <a:rPr lang="id-ID" sz="1600" i="1" dirty="0" smtClean="0"/>
              <a:t>asca </a:t>
            </a:r>
            <a:r>
              <a:rPr lang="en-US" sz="1600" i="1" dirty="0" err="1" smtClean="0"/>
              <a:t>bron</a:t>
            </a:r>
            <a:r>
              <a:rPr lang="id-ID" sz="1600" i="1" dirty="0" smtClean="0"/>
              <a:t>k</a:t>
            </a:r>
            <a:r>
              <a:rPr lang="en-US" sz="1600" i="1" dirty="0" err="1" smtClean="0"/>
              <a:t>odilator</a:t>
            </a:r>
            <a:r>
              <a:rPr lang="en-US" sz="1600" i="1" dirty="0" smtClean="0"/>
              <a:t> </a:t>
            </a:r>
            <a:endParaRPr lang="en-US" sz="1600" i="1" dirty="0"/>
          </a:p>
          <a:p>
            <a:r>
              <a:rPr lang="id-ID" sz="1600" dirty="0" smtClean="0"/>
              <a:t>VEP1/KVP</a:t>
            </a:r>
            <a:r>
              <a:rPr lang="en-US" sz="1600" dirty="0" smtClean="0"/>
              <a:t> </a:t>
            </a:r>
            <a:r>
              <a:rPr lang="en-US" sz="1600" dirty="0"/>
              <a:t>&lt; 0.70</a:t>
            </a:r>
            <a:endParaRPr lang="en-GB" sz="1600" dirty="0"/>
          </a:p>
        </p:txBody>
      </p:sp>
      <p:sp>
        <p:nvSpPr>
          <p:cNvPr id="7" name="TextBox 6"/>
          <p:cNvSpPr txBox="1"/>
          <p:nvPr/>
        </p:nvSpPr>
        <p:spPr>
          <a:xfrm>
            <a:off x="516375" y="4454756"/>
            <a:ext cx="8190846" cy="553998"/>
          </a:xfrm>
          <a:prstGeom prst="rect">
            <a:avLst/>
          </a:prstGeom>
          <a:noFill/>
        </p:spPr>
        <p:txBody>
          <a:bodyPr wrap="square" rtlCol="0">
            <a:spAutoFit/>
          </a:bodyPr>
          <a:lstStyle/>
          <a:p>
            <a:endParaRPr lang="en-GB" sz="1000" dirty="0"/>
          </a:p>
          <a:p>
            <a:r>
              <a:rPr lang="en-GB" sz="1000" dirty="0"/>
              <a:t>GOLD 2017 Global Strategy for the Diagnosis, Management and Prevention of COPD. Available online at http://goldcopd.org/. Accessed 21stNovember 2016.</a:t>
            </a:r>
          </a:p>
        </p:txBody>
      </p:sp>
    </p:spTree>
    <p:extLst>
      <p:ext uri="{BB962C8B-B14F-4D97-AF65-F5344CB8AC3E}">
        <p14:creationId xmlns:p14="http://schemas.microsoft.com/office/powerpoint/2010/main" xmlns="" val="97473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err="1">
                <a:solidFill>
                  <a:srgbClr val="C00000"/>
                </a:solidFill>
              </a:rPr>
              <a:t>Indikator</a:t>
            </a:r>
            <a:r>
              <a:rPr lang="en-US" dirty="0">
                <a:solidFill>
                  <a:srgbClr val="C00000"/>
                </a:solidFill>
              </a:rPr>
              <a:t> </a:t>
            </a:r>
            <a:r>
              <a:rPr lang="en-US" dirty="0" err="1">
                <a:solidFill>
                  <a:srgbClr val="C00000"/>
                </a:solidFill>
              </a:rPr>
              <a:t>utama</a:t>
            </a:r>
            <a:r>
              <a:rPr lang="en-US" dirty="0">
                <a:solidFill>
                  <a:srgbClr val="C00000"/>
                </a:solidFill>
              </a:rPr>
              <a:t> </a:t>
            </a:r>
            <a:r>
              <a:rPr lang="en-US" dirty="0" err="1">
                <a:solidFill>
                  <a:srgbClr val="C00000"/>
                </a:solidFill>
              </a:rPr>
              <a:t>untuk</a:t>
            </a:r>
            <a:r>
              <a:rPr lang="en-US" dirty="0">
                <a:solidFill>
                  <a:srgbClr val="C00000"/>
                </a:solidFill>
              </a:rPr>
              <a:t> </a:t>
            </a:r>
            <a:r>
              <a:rPr lang="en-US" dirty="0" err="1">
                <a:solidFill>
                  <a:srgbClr val="C00000"/>
                </a:solidFill>
              </a:rPr>
              <a:t>membuat</a:t>
            </a:r>
            <a:r>
              <a:rPr lang="en-US" dirty="0">
                <a:solidFill>
                  <a:srgbClr val="C00000"/>
                </a:solidFill>
              </a:rPr>
              <a:t> </a:t>
            </a:r>
            <a:r>
              <a:rPr lang="en-US" dirty="0" smtClean="0">
                <a:solidFill>
                  <a:srgbClr val="C00000"/>
                </a:solidFill>
              </a:rPr>
              <a:t>diagnosis </a:t>
            </a:r>
            <a:r>
              <a:rPr lang="en-US" dirty="0">
                <a:solidFill>
                  <a:srgbClr val="C00000"/>
                </a:solidFill>
              </a:rPr>
              <a:t>PPOK</a:t>
            </a:r>
            <a:endParaRPr lang="en-GB" dirty="0">
              <a:solidFill>
                <a:srgbClr val="C00000"/>
              </a:solidFill>
            </a:endParaRPr>
          </a:p>
        </p:txBody>
      </p:sp>
      <p:sp>
        <p:nvSpPr>
          <p:cNvPr id="23" name="Text Placeholder 22"/>
          <p:cNvSpPr>
            <a:spLocks noGrp="1"/>
          </p:cNvSpPr>
          <p:nvPr>
            <p:ph type="body" sz="quarter" idx="11"/>
          </p:nvPr>
        </p:nvSpPr>
        <p:spPr>
          <a:xfrm>
            <a:off x="516375" y="1066732"/>
            <a:ext cx="7023713" cy="3780022"/>
          </a:xfrm>
        </p:spPr>
        <p:txBody>
          <a:bodyPr/>
          <a:lstStyle/>
          <a:p>
            <a:pPr marL="342900" indent="-342900">
              <a:buFont typeface="+mj-lt"/>
              <a:buAutoNum type="arabicPeriod"/>
            </a:pPr>
            <a:r>
              <a:rPr lang="en-US" sz="1400" b="1" dirty="0" err="1"/>
              <a:t>Sesak</a:t>
            </a:r>
            <a:r>
              <a:rPr lang="en-US" sz="1400" b="1" dirty="0"/>
              <a:t> </a:t>
            </a:r>
            <a:r>
              <a:rPr lang="en-US" sz="1400" b="1" dirty="0" err="1"/>
              <a:t>napas</a:t>
            </a:r>
            <a:endParaRPr lang="en-US" sz="1400" b="1" dirty="0"/>
          </a:p>
          <a:p>
            <a:pPr marL="704850" indent="-342900">
              <a:buFont typeface="Arial" panose="020B0604020202020204" pitchFamily="34" charset="0"/>
              <a:buChar char="•"/>
            </a:pPr>
            <a:r>
              <a:rPr lang="en-US" sz="1400" dirty="0" err="1"/>
              <a:t>Progresif</a:t>
            </a:r>
            <a:r>
              <a:rPr lang="en-US" sz="1400" dirty="0"/>
              <a:t> </a:t>
            </a:r>
            <a:r>
              <a:rPr lang="en-US" sz="1400" dirty="0" err="1" smtClean="0"/>
              <a:t>dari</a:t>
            </a:r>
            <a:r>
              <a:rPr lang="en-US" sz="1400" dirty="0" smtClean="0"/>
              <a:t> </a:t>
            </a:r>
            <a:r>
              <a:rPr lang="en-US" sz="1400" dirty="0" err="1" smtClean="0"/>
              <a:t>waktu</a:t>
            </a:r>
            <a:r>
              <a:rPr lang="en-US" sz="1400" dirty="0" smtClean="0"/>
              <a:t> </a:t>
            </a:r>
            <a:r>
              <a:rPr lang="en-US" sz="1400" dirty="0" err="1" smtClean="0"/>
              <a:t>ke</a:t>
            </a:r>
            <a:r>
              <a:rPr lang="en-US" sz="1400" dirty="0" smtClean="0"/>
              <a:t> </a:t>
            </a:r>
            <a:r>
              <a:rPr lang="en-US" sz="1400" dirty="0" err="1" smtClean="0"/>
              <a:t>waktu</a:t>
            </a:r>
            <a:endParaRPr lang="en-US" sz="1400" dirty="0"/>
          </a:p>
          <a:p>
            <a:pPr marL="704850" indent="-342900">
              <a:buFont typeface="Arial" panose="020B0604020202020204" pitchFamily="34" charset="0"/>
              <a:buChar char="•"/>
            </a:pPr>
            <a:r>
              <a:rPr lang="en-US" sz="1400" dirty="0" err="1" smtClean="0"/>
              <a:t>Diperberat</a:t>
            </a:r>
            <a:r>
              <a:rPr lang="en-US" sz="1400" dirty="0" smtClean="0"/>
              <a:t> </a:t>
            </a:r>
            <a:r>
              <a:rPr lang="en-US" sz="1400" dirty="0" err="1"/>
              <a:t>dengan</a:t>
            </a:r>
            <a:r>
              <a:rPr lang="en-US" sz="1400" dirty="0"/>
              <a:t> </a:t>
            </a:r>
            <a:r>
              <a:rPr lang="en-US" sz="1400" dirty="0" err="1" smtClean="0"/>
              <a:t>aktivitas</a:t>
            </a:r>
            <a:endParaRPr lang="en-US" sz="1400" dirty="0"/>
          </a:p>
          <a:p>
            <a:pPr marL="704850" indent="-342900">
              <a:buFont typeface="Arial" panose="020B0604020202020204" pitchFamily="34" charset="0"/>
              <a:buChar char="•"/>
            </a:pPr>
            <a:r>
              <a:rPr lang="en-US" sz="1400" dirty="0" err="1"/>
              <a:t>Persisten</a:t>
            </a:r>
            <a:endParaRPr lang="en-US" sz="1400" dirty="0"/>
          </a:p>
          <a:p>
            <a:pPr>
              <a:tabLst>
                <a:tab pos="361950" algn="l"/>
              </a:tabLst>
            </a:pPr>
            <a:r>
              <a:rPr lang="en-US" sz="1400" b="1" dirty="0"/>
              <a:t>2. 	</a:t>
            </a:r>
            <a:r>
              <a:rPr lang="en-US" sz="1400" b="1" dirty="0" err="1"/>
              <a:t>Batuk</a:t>
            </a:r>
            <a:r>
              <a:rPr lang="en-US" sz="1400" b="1" dirty="0"/>
              <a:t> </a:t>
            </a:r>
            <a:r>
              <a:rPr lang="en-US" sz="1400" b="1" dirty="0" err="1"/>
              <a:t>kronis</a:t>
            </a:r>
            <a:endParaRPr lang="en-US" sz="1400" b="1" dirty="0"/>
          </a:p>
          <a:p>
            <a:pPr marL="704850" indent="-342900">
              <a:buFont typeface="Arial" panose="020B0604020202020204" pitchFamily="34" charset="0"/>
              <a:buChar char="•"/>
            </a:pPr>
            <a:r>
              <a:rPr lang="en-US" sz="1400" dirty="0" err="1"/>
              <a:t>Intermiten</a:t>
            </a:r>
            <a:r>
              <a:rPr lang="en-US" sz="1400" dirty="0"/>
              <a:t> </a:t>
            </a:r>
            <a:r>
              <a:rPr lang="en-US" sz="1400" dirty="0" err="1"/>
              <a:t>atau</a:t>
            </a:r>
            <a:r>
              <a:rPr lang="en-US" sz="1400" dirty="0"/>
              <a:t> </a:t>
            </a:r>
            <a:r>
              <a:rPr lang="en-US" sz="1400" i="1" dirty="0"/>
              <a:t>unproductive</a:t>
            </a:r>
            <a:r>
              <a:rPr lang="en-US" sz="1400" dirty="0"/>
              <a:t> </a:t>
            </a:r>
          </a:p>
          <a:p>
            <a:pPr marL="704850" indent="-342900">
              <a:buFont typeface="Arial" panose="020B0604020202020204" pitchFamily="34" charset="0"/>
              <a:buChar char="•"/>
            </a:pPr>
            <a:r>
              <a:rPr lang="en-US" sz="1400" dirty="0" err="1"/>
              <a:t>Mengi</a:t>
            </a:r>
            <a:r>
              <a:rPr lang="en-US" sz="1400" dirty="0"/>
              <a:t> yang </a:t>
            </a:r>
            <a:r>
              <a:rPr lang="en-US" sz="1400" dirty="0" err="1"/>
              <a:t>sering</a:t>
            </a:r>
            <a:r>
              <a:rPr lang="en-US" sz="1400" dirty="0"/>
              <a:t> </a:t>
            </a:r>
            <a:r>
              <a:rPr lang="en-US" sz="1400" dirty="0" err="1"/>
              <a:t>kambuh</a:t>
            </a:r>
            <a:endParaRPr lang="en-US" sz="1400" dirty="0"/>
          </a:p>
          <a:p>
            <a:pPr marL="342900" indent="-342900">
              <a:buFont typeface="+mj-lt"/>
              <a:buAutoNum type="arabicPeriod" startAt="3"/>
            </a:pPr>
            <a:r>
              <a:rPr lang="en-US" sz="1400" b="1" dirty="0"/>
              <a:t>Produksi sputum yang </a:t>
            </a:r>
            <a:r>
              <a:rPr lang="en-US" sz="1400" b="1" dirty="0" err="1"/>
              <a:t>kronis</a:t>
            </a:r>
            <a:endParaRPr lang="en-US" sz="1400" b="1" dirty="0"/>
          </a:p>
          <a:p>
            <a:pPr marL="342900" indent="-342900">
              <a:buFont typeface="+mj-lt"/>
              <a:buAutoNum type="arabicPeriod" startAt="3"/>
            </a:pPr>
            <a:r>
              <a:rPr lang="en-US" sz="1400" b="1" dirty="0" err="1"/>
              <a:t>Infeksi</a:t>
            </a:r>
            <a:r>
              <a:rPr lang="en-US" sz="1400" b="1" dirty="0"/>
              <a:t> </a:t>
            </a:r>
            <a:r>
              <a:rPr lang="en-US" sz="1400" b="1" dirty="0" err="1"/>
              <a:t>saluran</a:t>
            </a:r>
            <a:r>
              <a:rPr lang="en-US" sz="1400" b="1" dirty="0"/>
              <a:t> </a:t>
            </a:r>
            <a:r>
              <a:rPr lang="en-US" sz="1400" b="1" dirty="0" err="1" smtClean="0"/>
              <a:t>napas</a:t>
            </a:r>
            <a:r>
              <a:rPr lang="id-ID" sz="1400" b="1" dirty="0" smtClean="0"/>
              <a:t> </a:t>
            </a:r>
            <a:r>
              <a:rPr lang="en-US" sz="1400" b="1" dirty="0" err="1" smtClean="0"/>
              <a:t>bawah</a:t>
            </a:r>
            <a:r>
              <a:rPr lang="en-US" sz="1400" b="1" dirty="0" smtClean="0"/>
              <a:t> </a:t>
            </a:r>
            <a:r>
              <a:rPr lang="en-US" sz="1400" b="1" dirty="0" err="1" smtClean="0"/>
              <a:t>berulang</a:t>
            </a:r>
            <a:endParaRPr lang="en-US" sz="1400" b="1" dirty="0"/>
          </a:p>
          <a:p>
            <a:pPr marL="342900" indent="-342900">
              <a:buFont typeface="+mj-lt"/>
              <a:buAutoNum type="arabicPeriod" startAt="3"/>
            </a:pPr>
            <a:r>
              <a:rPr lang="en-US" sz="1400" b="1" dirty="0"/>
              <a:t>Riwayat </a:t>
            </a:r>
            <a:r>
              <a:rPr lang="en-US" sz="1400" b="1" dirty="0" err="1"/>
              <a:t>faktor</a:t>
            </a:r>
            <a:r>
              <a:rPr lang="en-US" sz="1400" b="1" dirty="0"/>
              <a:t> </a:t>
            </a:r>
            <a:r>
              <a:rPr lang="en-US" sz="1400" b="1" dirty="0" err="1"/>
              <a:t>resiko</a:t>
            </a:r>
            <a:endParaRPr lang="en-US" sz="1400" b="1" dirty="0"/>
          </a:p>
          <a:p>
            <a:pPr marL="361950"/>
            <a:r>
              <a:rPr lang="en-US" sz="1400" dirty="0" err="1"/>
              <a:t>Genetik</a:t>
            </a:r>
            <a:r>
              <a:rPr lang="en-US" sz="1400" dirty="0"/>
              <a:t>, </a:t>
            </a:r>
            <a:r>
              <a:rPr lang="en-US" sz="1400" dirty="0" err="1"/>
              <a:t>abnormalitas</a:t>
            </a:r>
            <a:r>
              <a:rPr lang="en-US" sz="1400" dirty="0"/>
              <a:t> </a:t>
            </a:r>
            <a:r>
              <a:rPr lang="en-US" sz="1400" dirty="0" err="1"/>
              <a:t>kongenital</a:t>
            </a:r>
            <a:r>
              <a:rPr lang="en-US" sz="1400" dirty="0"/>
              <a:t>, asap </a:t>
            </a:r>
            <a:r>
              <a:rPr lang="en-US" sz="1400" dirty="0" err="1"/>
              <a:t>rokok</a:t>
            </a:r>
            <a:r>
              <a:rPr lang="en-US" sz="1400" dirty="0"/>
              <a:t>, asap </a:t>
            </a:r>
            <a:r>
              <a:rPr lang="en-US" sz="1400" dirty="0" err="1"/>
              <a:t>dari</a:t>
            </a:r>
            <a:r>
              <a:rPr lang="en-US" sz="1400" dirty="0"/>
              <a:t> </a:t>
            </a:r>
            <a:r>
              <a:rPr lang="en-US" sz="1400" dirty="0" err="1"/>
              <a:t>limbah</a:t>
            </a:r>
            <a:r>
              <a:rPr lang="en-US" sz="1400" dirty="0"/>
              <a:t> </a:t>
            </a:r>
            <a:r>
              <a:rPr lang="en-US" sz="1400" dirty="0" err="1"/>
              <a:t>domestik</a:t>
            </a:r>
            <a:r>
              <a:rPr lang="en-US" sz="1400" dirty="0"/>
              <a:t> </a:t>
            </a:r>
            <a:r>
              <a:rPr lang="en-US" sz="1400" dirty="0" err="1"/>
              <a:t>atau</a:t>
            </a:r>
            <a:r>
              <a:rPr lang="en-US" sz="1400" dirty="0"/>
              <a:t> </a:t>
            </a:r>
            <a:r>
              <a:rPr lang="en-US" sz="1400" dirty="0" err="1"/>
              <a:t>bahan</a:t>
            </a:r>
            <a:r>
              <a:rPr lang="en-US" sz="1400" dirty="0"/>
              <a:t> </a:t>
            </a:r>
            <a:r>
              <a:rPr lang="en-US" sz="1400" dirty="0" err="1"/>
              <a:t>bakar</a:t>
            </a:r>
            <a:r>
              <a:rPr lang="en-US" sz="1400" dirty="0"/>
              <a:t>, </a:t>
            </a:r>
            <a:r>
              <a:rPr lang="en-US" sz="1400" dirty="0" err="1"/>
              <a:t>kondisi</a:t>
            </a:r>
            <a:r>
              <a:rPr lang="en-US" sz="1400" dirty="0"/>
              <a:t> </a:t>
            </a:r>
            <a:r>
              <a:rPr lang="en-US" sz="1400" dirty="0" err="1"/>
              <a:t>lingkungan</a:t>
            </a:r>
            <a:r>
              <a:rPr lang="en-US" sz="1400" dirty="0"/>
              <a:t> </a:t>
            </a:r>
            <a:r>
              <a:rPr lang="en-US" sz="1400" dirty="0" err="1"/>
              <a:t>pekerjaan</a:t>
            </a:r>
            <a:r>
              <a:rPr lang="en-US" sz="1400" dirty="0"/>
              <a:t> </a:t>
            </a:r>
            <a:r>
              <a:rPr lang="en-US" sz="1400" dirty="0" err="1"/>
              <a:t>seperti</a:t>
            </a:r>
            <a:r>
              <a:rPr lang="en-US" sz="1400" dirty="0"/>
              <a:t> </a:t>
            </a:r>
            <a:r>
              <a:rPr lang="en-US" sz="1400" dirty="0" err="1"/>
              <a:t>debu</a:t>
            </a:r>
            <a:r>
              <a:rPr lang="en-US" sz="1400" dirty="0"/>
              <a:t>, </a:t>
            </a:r>
            <a:r>
              <a:rPr lang="en-US" sz="1400" dirty="0" err="1"/>
              <a:t>uap</a:t>
            </a:r>
            <a:r>
              <a:rPr lang="en-US" sz="1400" dirty="0"/>
              <a:t>, </a:t>
            </a:r>
            <a:r>
              <a:rPr lang="en-US" sz="1400" dirty="0" err="1"/>
              <a:t>bahan</a:t>
            </a:r>
            <a:r>
              <a:rPr lang="en-US" sz="1400" dirty="0"/>
              <a:t> </a:t>
            </a:r>
            <a:r>
              <a:rPr lang="en-US" sz="1400" dirty="0" err="1"/>
              <a:t>bakar</a:t>
            </a:r>
            <a:r>
              <a:rPr lang="en-US" sz="1400" dirty="0"/>
              <a:t>, gas </a:t>
            </a:r>
            <a:r>
              <a:rPr lang="en-US" sz="1400" dirty="0" err="1"/>
              <a:t>dan</a:t>
            </a:r>
            <a:r>
              <a:rPr lang="en-US" sz="1400" dirty="0"/>
              <a:t> </a:t>
            </a:r>
            <a:r>
              <a:rPr lang="en-US" sz="1400" dirty="0" err="1"/>
              <a:t>bahan</a:t>
            </a:r>
            <a:r>
              <a:rPr lang="en-US" sz="1400" dirty="0"/>
              <a:t> </a:t>
            </a:r>
            <a:r>
              <a:rPr lang="en-US" sz="1400" dirty="0" err="1"/>
              <a:t>kimia</a:t>
            </a:r>
            <a:r>
              <a:rPr lang="en-US" sz="1400" dirty="0"/>
              <a:t> </a:t>
            </a:r>
            <a:r>
              <a:rPr lang="en-US" sz="1400" dirty="0" err="1"/>
              <a:t>lainnya</a:t>
            </a:r>
            <a:endParaRPr lang="en-US" sz="1400" dirty="0"/>
          </a:p>
          <a:p>
            <a:pPr marL="342900" indent="-342900">
              <a:buFont typeface="+mj-lt"/>
              <a:buAutoNum type="arabicPeriod" startAt="6"/>
            </a:pPr>
            <a:r>
              <a:rPr lang="en-US" sz="1400" b="1" dirty="0"/>
              <a:t>Riwayat </a:t>
            </a:r>
            <a:r>
              <a:rPr lang="en-US" sz="1400" b="1" dirty="0" err="1"/>
              <a:t>keluarga</a:t>
            </a:r>
            <a:r>
              <a:rPr lang="en-US" sz="1400" b="1" dirty="0"/>
              <a:t> </a:t>
            </a:r>
            <a:r>
              <a:rPr lang="en-US" sz="1400" b="1" dirty="0" err="1"/>
              <a:t>dengan</a:t>
            </a:r>
            <a:r>
              <a:rPr lang="en-US" sz="1400" b="1" dirty="0"/>
              <a:t> PPOK </a:t>
            </a:r>
            <a:r>
              <a:rPr lang="en-US" sz="1400" b="1" dirty="0" err="1"/>
              <a:t>dan</a:t>
            </a:r>
            <a:r>
              <a:rPr lang="en-US" sz="1400" b="1" dirty="0"/>
              <a:t>/</a:t>
            </a:r>
            <a:r>
              <a:rPr lang="en-US" sz="1400" b="1" dirty="0" err="1"/>
              <a:t>atau</a:t>
            </a:r>
            <a:r>
              <a:rPr lang="en-US" sz="1400" b="1" dirty="0"/>
              <a:t> </a:t>
            </a:r>
            <a:r>
              <a:rPr lang="en-US" sz="1400" b="1" dirty="0" err="1" smtClean="0"/>
              <a:t>faktor</a:t>
            </a:r>
            <a:r>
              <a:rPr lang="en-US" sz="1400" b="1" dirty="0" smtClean="0"/>
              <a:t> </a:t>
            </a:r>
            <a:r>
              <a:rPr lang="en-US" sz="1400" b="1" dirty="0" err="1"/>
              <a:t>pada</a:t>
            </a:r>
            <a:r>
              <a:rPr lang="en-US" sz="1400" b="1" dirty="0"/>
              <a:t> masa </a:t>
            </a:r>
            <a:r>
              <a:rPr lang="en-US" sz="1400" b="1" dirty="0" err="1"/>
              <a:t>kecil</a:t>
            </a:r>
            <a:endParaRPr lang="en-US" sz="1400" b="1" dirty="0"/>
          </a:p>
          <a:p>
            <a:pPr marL="342900" indent="-342900">
              <a:buFont typeface="+mj-lt"/>
              <a:buAutoNum type="arabicPeriod" startAt="6"/>
            </a:pPr>
            <a:r>
              <a:rPr lang="en-US" sz="1400" b="1" dirty="0" err="1"/>
              <a:t>Berat</a:t>
            </a:r>
            <a:r>
              <a:rPr lang="en-US" sz="1400" b="1" dirty="0"/>
              <a:t> </a:t>
            </a:r>
            <a:r>
              <a:rPr lang="en-US" sz="1400" b="1" dirty="0" err="1"/>
              <a:t>badan</a:t>
            </a:r>
            <a:r>
              <a:rPr lang="en-US" sz="1400" b="1" dirty="0"/>
              <a:t> </a:t>
            </a:r>
            <a:r>
              <a:rPr lang="en-US" sz="1400" b="1" dirty="0" err="1"/>
              <a:t>pada</a:t>
            </a:r>
            <a:r>
              <a:rPr lang="en-US" sz="1400" b="1" dirty="0"/>
              <a:t> </a:t>
            </a:r>
            <a:r>
              <a:rPr lang="en-US" sz="1400" b="1" dirty="0" err="1"/>
              <a:t>saat</a:t>
            </a:r>
            <a:r>
              <a:rPr lang="en-US" sz="1400" b="1" dirty="0"/>
              <a:t> </a:t>
            </a:r>
            <a:r>
              <a:rPr lang="en-US" sz="1400" b="1" dirty="0" err="1"/>
              <a:t>lahir</a:t>
            </a:r>
            <a:r>
              <a:rPr lang="en-US" sz="1400" b="1" dirty="0"/>
              <a:t>, </a:t>
            </a:r>
            <a:r>
              <a:rPr lang="en-US" sz="1400" b="1" dirty="0" err="1"/>
              <a:t>infeksi</a:t>
            </a:r>
            <a:r>
              <a:rPr lang="en-US" sz="1400" b="1" dirty="0"/>
              <a:t> </a:t>
            </a:r>
            <a:r>
              <a:rPr lang="en-US" sz="1400" b="1" dirty="0" err="1"/>
              <a:t>pernapasan</a:t>
            </a:r>
            <a:r>
              <a:rPr lang="en-US" sz="1400" b="1" dirty="0"/>
              <a:t> masa </a:t>
            </a:r>
            <a:r>
              <a:rPr lang="en-US" sz="1400" b="1" dirty="0" err="1"/>
              <a:t>kecil</a:t>
            </a:r>
            <a:r>
              <a:rPr lang="en-US" sz="1400" b="1" dirty="0"/>
              <a:t>, </a:t>
            </a:r>
            <a:r>
              <a:rPr lang="en-US" sz="1400" b="1" dirty="0" err="1"/>
              <a:t>dsb</a:t>
            </a:r>
            <a:endParaRPr lang="en-GB" sz="1400" b="1" dirty="0"/>
          </a:p>
        </p:txBody>
      </p:sp>
      <p:sp>
        <p:nvSpPr>
          <p:cNvPr id="21" name="Slide Number Placeholder 20"/>
          <p:cNvSpPr>
            <a:spLocks noGrp="1"/>
          </p:cNvSpPr>
          <p:nvPr>
            <p:ph type="sldNum" sz="quarter" idx="4"/>
          </p:nvPr>
        </p:nvSpPr>
        <p:spPr/>
        <p:txBody>
          <a:bodyPr/>
          <a:lstStyle/>
          <a:p>
            <a:fld id="{3C4F54F3-C349-4609-AFEE-01462D5C7942}" type="slidenum">
              <a:rPr lang="en-GB" smtClean="0"/>
              <a:pPr/>
              <a:t>11</a:t>
            </a:fld>
            <a:endParaRPr lang="en-GB" dirty="0"/>
          </a:p>
        </p:txBody>
      </p:sp>
      <p:sp>
        <p:nvSpPr>
          <p:cNvPr id="26" name="Oval 25"/>
          <p:cNvSpPr/>
          <p:nvPr/>
        </p:nvSpPr>
        <p:spPr>
          <a:xfrm>
            <a:off x="5417332" y="720424"/>
            <a:ext cx="3420533" cy="2268178"/>
          </a:xfrm>
          <a:prstGeom prst="ellipse">
            <a:avLst/>
          </a:prstGeom>
          <a:solidFill>
            <a:srgbClr val="C00000"/>
          </a:solid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err="1">
                <a:solidFill>
                  <a:schemeClr val="bg1"/>
                </a:solidFill>
              </a:rPr>
              <a:t>Pertimbangkan</a:t>
            </a:r>
            <a:r>
              <a:rPr lang="en-US" sz="1200" b="1" dirty="0">
                <a:solidFill>
                  <a:schemeClr val="bg1"/>
                </a:solidFill>
              </a:rPr>
              <a:t> PPOK, </a:t>
            </a:r>
            <a:r>
              <a:rPr lang="en-US" sz="1200" b="1" dirty="0" err="1">
                <a:solidFill>
                  <a:schemeClr val="bg1"/>
                </a:solidFill>
              </a:rPr>
              <a:t>dan</a:t>
            </a:r>
            <a:r>
              <a:rPr lang="en-US" sz="1200" b="1" dirty="0">
                <a:solidFill>
                  <a:schemeClr val="bg1"/>
                </a:solidFill>
              </a:rPr>
              <a:t> </a:t>
            </a:r>
            <a:r>
              <a:rPr lang="en-US" sz="1200" b="1" dirty="0" err="1">
                <a:solidFill>
                  <a:schemeClr val="bg1"/>
                </a:solidFill>
              </a:rPr>
              <a:t>lakukan</a:t>
            </a:r>
            <a:r>
              <a:rPr lang="en-US" sz="1200" b="1" dirty="0">
                <a:solidFill>
                  <a:schemeClr val="bg1"/>
                </a:solidFill>
              </a:rPr>
              <a:t> </a:t>
            </a:r>
            <a:r>
              <a:rPr lang="en-US" sz="1200" b="1" dirty="0" err="1">
                <a:solidFill>
                  <a:schemeClr val="bg1"/>
                </a:solidFill>
              </a:rPr>
              <a:t>spirometri</a:t>
            </a:r>
            <a:r>
              <a:rPr lang="en-US" sz="1200" b="1" dirty="0">
                <a:solidFill>
                  <a:schemeClr val="bg1"/>
                </a:solidFill>
              </a:rPr>
              <a:t>, </a:t>
            </a:r>
            <a:r>
              <a:rPr lang="en-US" sz="1200" b="1" dirty="0" err="1">
                <a:solidFill>
                  <a:schemeClr val="bg1"/>
                </a:solidFill>
              </a:rPr>
              <a:t>jika</a:t>
            </a:r>
            <a:r>
              <a:rPr lang="en-US" sz="1200" b="1" dirty="0">
                <a:solidFill>
                  <a:schemeClr val="bg1"/>
                </a:solidFill>
              </a:rPr>
              <a:t> </a:t>
            </a:r>
            <a:r>
              <a:rPr lang="en-US" sz="1200" b="1" dirty="0" err="1">
                <a:solidFill>
                  <a:schemeClr val="bg1"/>
                </a:solidFill>
              </a:rPr>
              <a:t>ada</a:t>
            </a:r>
            <a:r>
              <a:rPr lang="en-US" sz="1200" b="1" dirty="0">
                <a:solidFill>
                  <a:schemeClr val="bg1"/>
                </a:solidFill>
              </a:rPr>
              <a:t> </a:t>
            </a:r>
            <a:r>
              <a:rPr lang="en-US" sz="1200" b="1" dirty="0" err="1">
                <a:solidFill>
                  <a:schemeClr val="bg1"/>
                </a:solidFill>
              </a:rPr>
              <a:t>dari</a:t>
            </a:r>
            <a:r>
              <a:rPr lang="en-US" sz="1200" b="1" dirty="0">
                <a:solidFill>
                  <a:schemeClr val="bg1"/>
                </a:solidFill>
              </a:rPr>
              <a:t> </a:t>
            </a:r>
            <a:r>
              <a:rPr lang="en-US" sz="1200" b="1" dirty="0" err="1">
                <a:solidFill>
                  <a:schemeClr val="bg1"/>
                </a:solidFill>
              </a:rPr>
              <a:t>indikator</a:t>
            </a:r>
            <a:r>
              <a:rPr lang="en-US" sz="1200" b="1" dirty="0">
                <a:solidFill>
                  <a:schemeClr val="bg1"/>
                </a:solidFill>
              </a:rPr>
              <a:t> di </a:t>
            </a:r>
            <a:r>
              <a:rPr lang="en-US" sz="1200" b="1" dirty="0" err="1">
                <a:solidFill>
                  <a:schemeClr val="bg1"/>
                </a:solidFill>
              </a:rPr>
              <a:t>bawah</a:t>
            </a:r>
            <a:r>
              <a:rPr lang="en-US" sz="1200" b="1" dirty="0">
                <a:solidFill>
                  <a:schemeClr val="bg1"/>
                </a:solidFill>
              </a:rPr>
              <a:t> di </a:t>
            </a:r>
            <a:r>
              <a:rPr lang="en-US" sz="1200" b="1" dirty="0" err="1">
                <a:solidFill>
                  <a:schemeClr val="bg1"/>
                </a:solidFill>
              </a:rPr>
              <a:t>temukan</a:t>
            </a:r>
            <a:r>
              <a:rPr lang="en-US" sz="1200" b="1" dirty="0">
                <a:solidFill>
                  <a:schemeClr val="bg1"/>
                </a:solidFill>
              </a:rPr>
              <a:t> </a:t>
            </a:r>
            <a:r>
              <a:rPr lang="en-US" sz="1200" b="1" dirty="0" err="1">
                <a:solidFill>
                  <a:schemeClr val="bg1"/>
                </a:solidFill>
              </a:rPr>
              <a:t>pada</a:t>
            </a:r>
            <a:r>
              <a:rPr lang="en-US" sz="1200" b="1" dirty="0">
                <a:solidFill>
                  <a:schemeClr val="bg1"/>
                </a:solidFill>
              </a:rPr>
              <a:t> </a:t>
            </a:r>
            <a:r>
              <a:rPr lang="en-US" sz="1200" b="1" dirty="0" err="1">
                <a:solidFill>
                  <a:schemeClr val="bg1"/>
                </a:solidFill>
              </a:rPr>
              <a:t>pasien</a:t>
            </a:r>
            <a:r>
              <a:rPr lang="en-US" sz="1200" b="1" dirty="0">
                <a:solidFill>
                  <a:schemeClr val="bg1"/>
                </a:solidFill>
              </a:rPr>
              <a:t> </a:t>
            </a:r>
            <a:r>
              <a:rPr lang="en-US" sz="1200" b="1" dirty="0" smtClean="0">
                <a:solidFill>
                  <a:schemeClr val="bg1"/>
                </a:solidFill>
              </a:rPr>
              <a:t>&gt; 40 </a:t>
            </a:r>
            <a:r>
              <a:rPr lang="en-US" sz="1200" b="1" dirty="0" err="1">
                <a:solidFill>
                  <a:schemeClr val="bg1"/>
                </a:solidFill>
              </a:rPr>
              <a:t>tahun</a:t>
            </a:r>
            <a:r>
              <a:rPr lang="en-US" sz="1200" b="1" dirty="0">
                <a:solidFill>
                  <a:schemeClr val="bg1"/>
                </a:solidFill>
              </a:rPr>
              <a:t>. </a:t>
            </a:r>
            <a:r>
              <a:rPr lang="en-US" sz="1200" b="1" dirty="0" err="1">
                <a:solidFill>
                  <a:schemeClr val="bg1"/>
                </a:solidFill>
              </a:rPr>
              <a:t>Kehadiran</a:t>
            </a:r>
            <a:r>
              <a:rPr lang="en-US" sz="1200" b="1" dirty="0">
                <a:solidFill>
                  <a:schemeClr val="bg1"/>
                </a:solidFill>
              </a:rPr>
              <a:t> </a:t>
            </a:r>
            <a:r>
              <a:rPr lang="en-US" sz="1200" b="1" dirty="0" err="1">
                <a:solidFill>
                  <a:schemeClr val="bg1"/>
                </a:solidFill>
              </a:rPr>
              <a:t>beberapa</a:t>
            </a:r>
            <a:r>
              <a:rPr lang="en-US" sz="1200" b="1" dirty="0">
                <a:solidFill>
                  <a:schemeClr val="bg1"/>
                </a:solidFill>
              </a:rPr>
              <a:t> </a:t>
            </a:r>
            <a:r>
              <a:rPr lang="en-US" sz="1200" b="1" dirty="0" err="1">
                <a:solidFill>
                  <a:schemeClr val="bg1"/>
                </a:solidFill>
              </a:rPr>
              <a:t>indikator</a:t>
            </a:r>
            <a:r>
              <a:rPr lang="en-US" sz="1200" b="1" dirty="0">
                <a:solidFill>
                  <a:schemeClr val="bg1"/>
                </a:solidFill>
              </a:rPr>
              <a:t> </a:t>
            </a:r>
            <a:r>
              <a:rPr lang="en-US" sz="1200" b="1" dirty="0" err="1">
                <a:solidFill>
                  <a:schemeClr val="bg1"/>
                </a:solidFill>
              </a:rPr>
              <a:t>utama</a:t>
            </a:r>
            <a:r>
              <a:rPr lang="en-US" sz="1200" b="1" dirty="0">
                <a:solidFill>
                  <a:schemeClr val="bg1"/>
                </a:solidFill>
              </a:rPr>
              <a:t> </a:t>
            </a:r>
            <a:r>
              <a:rPr lang="en-US" sz="1200" b="1" dirty="0" err="1">
                <a:solidFill>
                  <a:schemeClr val="bg1"/>
                </a:solidFill>
              </a:rPr>
              <a:t>memperbesar</a:t>
            </a:r>
            <a:r>
              <a:rPr lang="en-US" sz="1200" b="1" dirty="0">
                <a:solidFill>
                  <a:schemeClr val="bg1"/>
                </a:solidFill>
              </a:rPr>
              <a:t> </a:t>
            </a:r>
            <a:r>
              <a:rPr lang="en-US" sz="1200" b="1" dirty="0" err="1">
                <a:solidFill>
                  <a:schemeClr val="bg1"/>
                </a:solidFill>
              </a:rPr>
              <a:t>kemungkinan</a:t>
            </a:r>
            <a:r>
              <a:rPr lang="en-US" sz="1200" b="1" dirty="0">
                <a:solidFill>
                  <a:schemeClr val="bg1"/>
                </a:solidFill>
              </a:rPr>
              <a:t> </a:t>
            </a:r>
            <a:r>
              <a:rPr lang="en-US" sz="1200" b="1" dirty="0" smtClean="0">
                <a:solidFill>
                  <a:schemeClr val="bg1"/>
                </a:solidFill>
              </a:rPr>
              <a:t>diagnosis </a:t>
            </a:r>
            <a:r>
              <a:rPr lang="en-US" sz="1200" b="1" dirty="0">
                <a:solidFill>
                  <a:schemeClr val="bg1"/>
                </a:solidFill>
              </a:rPr>
              <a:t>PPOK. </a:t>
            </a:r>
            <a:r>
              <a:rPr lang="en-US" sz="1200" b="1" dirty="0" err="1">
                <a:solidFill>
                  <a:schemeClr val="bg1"/>
                </a:solidFill>
              </a:rPr>
              <a:t>Spirometri</a:t>
            </a:r>
            <a:r>
              <a:rPr lang="en-US" sz="1200" b="1" dirty="0">
                <a:solidFill>
                  <a:schemeClr val="bg1"/>
                </a:solidFill>
              </a:rPr>
              <a:t> </a:t>
            </a:r>
            <a:r>
              <a:rPr lang="en-US" sz="1200" b="1" dirty="0" err="1">
                <a:solidFill>
                  <a:schemeClr val="bg1"/>
                </a:solidFill>
              </a:rPr>
              <a:t>diperlukan</a:t>
            </a:r>
            <a:r>
              <a:rPr lang="en-US" sz="1200" b="1" dirty="0">
                <a:solidFill>
                  <a:schemeClr val="bg1"/>
                </a:solidFill>
              </a:rPr>
              <a:t> </a:t>
            </a:r>
            <a:r>
              <a:rPr lang="en-US" sz="1200" b="1" dirty="0" err="1">
                <a:solidFill>
                  <a:schemeClr val="bg1"/>
                </a:solidFill>
              </a:rPr>
              <a:t>untuk</a:t>
            </a:r>
            <a:r>
              <a:rPr lang="en-US" sz="1200" b="1" dirty="0">
                <a:solidFill>
                  <a:schemeClr val="bg1"/>
                </a:solidFill>
              </a:rPr>
              <a:t> </a:t>
            </a:r>
            <a:r>
              <a:rPr lang="en-US" sz="1200" b="1" dirty="0" err="1">
                <a:solidFill>
                  <a:schemeClr val="bg1"/>
                </a:solidFill>
              </a:rPr>
              <a:t>menegakkan</a:t>
            </a:r>
            <a:r>
              <a:rPr lang="en-US" sz="1200" b="1" dirty="0">
                <a:solidFill>
                  <a:schemeClr val="bg1"/>
                </a:solidFill>
              </a:rPr>
              <a:t> </a:t>
            </a:r>
            <a:r>
              <a:rPr lang="en-US" sz="1200" b="1" dirty="0" smtClean="0">
                <a:solidFill>
                  <a:schemeClr val="bg1"/>
                </a:solidFill>
              </a:rPr>
              <a:t>diagnosis </a:t>
            </a:r>
            <a:r>
              <a:rPr lang="en-US" sz="1200" b="1" dirty="0">
                <a:solidFill>
                  <a:schemeClr val="bg1"/>
                </a:solidFill>
              </a:rPr>
              <a:t>PPOK</a:t>
            </a:r>
            <a:endParaRPr lang="en-GB" sz="1200" b="1" dirty="0">
              <a:solidFill>
                <a:schemeClr val="bg1"/>
              </a:solidFill>
            </a:endParaRPr>
          </a:p>
        </p:txBody>
      </p:sp>
      <p:sp>
        <p:nvSpPr>
          <p:cNvPr id="7" name="TextBox 6"/>
          <p:cNvSpPr txBox="1"/>
          <p:nvPr/>
        </p:nvSpPr>
        <p:spPr>
          <a:xfrm>
            <a:off x="516375" y="4454756"/>
            <a:ext cx="8190846" cy="553998"/>
          </a:xfrm>
          <a:prstGeom prst="rect">
            <a:avLst/>
          </a:prstGeom>
          <a:noFill/>
        </p:spPr>
        <p:txBody>
          <a:bodyPr wrap="square" rtlCol="0">
            <a:spAutoFit/>
          </a:bodyPr>
          <a:lstStyle/>
          <a:p>
            <a:endParaRPr lang="en-GB" sz="1000" dirty="0"/>
          </a:p>
          <a:p>
            <a:r>
              <a:rPr lang="en-GB" sz="1000" dirty="0"/>
              <a:t>GOLD 2017 Global Strategy for the Diagnosis, Management and Prevention of COPD. Available online at http://goldcopd.org/. Accessed 21stNovember 2016.</a:t>
            </a:r>
          </a:p>
        </p:txBody>
      </p:sp>
    </p:spTree>
    <p:extLst>
      <p:ext uri="{BB962C8B-B14F-4D97-AF65-F5344CB8AC3E}">
        <p14:creationId xmlns:p14="http://schemas.microsoft.com/office/powerpoint/2010/main" xmlns="" val="69835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smtClean="0">
                <a:solidFill>
                  <a:srgbClr val="C00000"/>
                </a:solidFill>
              </a:rPr>
              <a:t>Diagnosis banding </a:t>
            </a:r>
            <a:r>
              <a:rPr lang="id-ID" dirty="0" smtClean="0">
                <a:solidFill>
                  <a:srgbClr val="C00000"/>
                </a:solidFill>
              </a:rPr>
              <a:t>untuk </a:t>
            </a:r>
            <a:r>
              <a:rPr lang="en-US" dirty="0" err="1" smtClean="0">
                <a:solidFill>
                  <a:srgbClr val="C00000"/>
                </a:solidFill>
              </a:rPr>
              <a:t>gejala</a:t>
            </a:r>
            <a:r>
              <a:rPr lang="en-US" dirty="0" smtClean="0">
                <a:solidFill>
                  <a:srgbClr val="C00000"/>
                </a:solidFill>
              </a:rPr>
              <a:t> </a:t>
            </a:r>
            <a:r>
              <a:rPr lang="en-US" dirty="0" err="1">
                <a:solidFill>
                  <a:srgbClr val="C00000"/>
                </a:solidFill>
              </a:rPr>
              <a:t>batuk</a:t>
            </a:r>
            <a:r>
              <a:rPr lang="en-US" dirty="0">
                <a:solidFill>
                  <a:srgbClr val="C00000"/>
                </a:solidFill>
              </a:rPr>
              <a:t> </a:t>
            </a:r>
            <a:r>
              <a:rPr lang="en-US" dirty="0" err="1">
                <a:solidFill>
                  <a:srgbClr val="C00000"/>
                </a:solidFill>
              </a:rPr>
              <a:t>kronis</a:t>
            </a:r>
            <a:r>
              <a:rPr lang="en-US" dirty="0">
                <a:solidFill>
                  <a:srgbClr val="C00000"/>
                </a:solidFill>
              </a:rPr>
              <a:t> </a:t>
            </a:r>
            <a:r>
              <a:rPr lang="id-ID" dirty="0" smtClean="0">
                <a:solidFill>
                  <a:srgbClr val="C00000"/>
                </a:solidFill>
              </a:rPr>
              <a:t/>
            </a:r>
            <a:br>
              <a:rPr lang="id-ID" dirty="0" smtClean="0">
                <a:solidFill>
                  <a:srgbClr val="C00000"/>
                </a:solidFill>
              </a:rPr>
            </a:br>
            <a:r>
              <a:rPr lang="en-US" dirty="0" smtClean="0">
                <a:solidFill>
                  <a:srgbClr val="C00000"/>
                </a:solidFill>
              </a:rPr>
              <a:t>(</a:t>
            </a:r>
            <a:r>
              <a:rPr lang="en-US" dirty="0" err="1">
                <a:solidFill>
                  <a:srgbClr val="C00000"/>
                </a:solidFill>
              </a:rPr>
              <a:t>selain</a:t>
            </a:r>
            <a:r>
              <a:rPr lang="en-US" dirty="0">
                <a:solidFill>
                  <a:srgbClr val="C00000"/>
                </a:solidFill>
              </a:rPr>
              <a:t> PPOK)</a:t>
            </a:r>
            <a:endParaRPr lang="en-GB" dirty="0">
              <a:solidFill>
                <a:srgbClr val="C00000"/>
              </a:solidFill>
            </a:endParaRPr>
          </a:p>
        </p:txBody>
      </p:sp>
      <p:sp>
        <p:nvSpPr>
          <p:cNvPr id="23" name="Text Placeholder 22"/>
          <p:cNvSpPr>
            <a:spLocks noGrp="1"/>
          </p:cNvSpPr>
          <p:nvPr>
            <p:ph type="body" sz="quarter" idx="11"/>
          </p:nvPr>
        </p:nvSpPr>
        <p:spPr>
          <a:xfrm>
            <a:off x="318375" y="995178"/>
            <a:ext cx="7023713" cy="3172141"/>
          </a:xfrm>
        </p:spPr>
        <p:txBody>
          <a:bodyPr/>
          <a:lstStyle/>
          <a:p>
            <a:pPr marL="457200" indent="-457200">
              <a:buAutoNum type="arabicPeriod"/>
            </a:pPr>
            <a:r>
              <a:rPr lang="en-US" sz="1600" dirty="0" err="1"/>
              <a:t>Asma</a:t>
            </a:r>
            <a:endParaRPr lang="en-US" sz="1600" dirty="0"/>
          </a:p>
          <a:p>
            <a:pPr marL="457200" indent="-457200">
              <a:buAutoNum type="arabicPeriod"/>
            </a:pPr>
            <a:r>
              <a:rPr lang="en-US" sz="1600" dirty="0" err="1"/>
              <a:t>Kanker</a:t>
            </a:r>
            <a:r>
              <a:rPr lang="en-US" sz="1600" dirty="0"/>
              <a:t> </a:t>
            </a:r>
            <a:r>
              <a:rPr lang="en-US" sz="1600" dirty="0" err="1"/>
              <a:t>paru</a:t>
            </a:r>
            <a:endParaRPr lang="en-US" sz="1600" dirty="0"/>
          </a:p>
          <a:p>
            <a:pPr marL="457200" indent="-457200">
              <a:buAutoNum type="arabicPeriod"/>
            </a:pPr>
            <a:r>
              <a:rPr lang="en-US" sz="1600" dirty="0" err="1" smtClean="0"/>
              <a:t>Tuberkulosis</a:t>
            </a:r>
            <a:endParaRPr lang="en-US" sz="1600" dirty="0"/>
          </a:p>
          <a:p>
            <a:pPr marL="457200" indent="-457200">
              <a:buAutoNum type="arabicPeriod"/>
            </a:pPr>
            <a:r>
              <a:rPr lang="en-US" sz="1600" i="1" dirty="0"/>
              <a:t>Bronchiectasis</a:t>
            </a:r>
          </a:p>
          <a:p>
            <a:pPr marL="457200" indent="-457200">
              <a:buAutoNum type="arabicPeriod"/>
            </a:pPr>
            <a:r>
              <a:rPr lang="en-US" sz="1600" i="1" dirty="0"/>
              <a:t>Left heart failure</a:t>
            </a:r>
          </a:p>
          <a:p>
            <a:pPr marL="457200" indent="-457200">
              <a:buAutoNum type="arabicPeriod"/>
            </a:pPr>
            <a:r>
              <a:rPr lang="en-US" sz="1600" i="1" dirty="0"/>
              <a:t>Interstitial lung disease</a:t>
            </a:r>
          </a:p>
          <a:p>
            <a:pPr marL="457200" indent="-457200">
              <a:buAutoNum type="arabicPeriod"/>
            </a:pPr>
            <a:r>
              <a:rPr lang="en-US" sz="1600" i="1" dirty="0"/>
              <a:t>Fibrosis cystic</a:t>
            </a:r>
          </a:p>
          <a:p>
            <a:pPr marL="457200" indent="-457200">
              <a:buAutoNum type="arabicPeriod"/>
            </a:pPr>
            <a:r>
              <a:rPr lang="en-US" sz="1600" dirty="0" err="1"/>
              <a:t>Batuk</a:t>
            </a:r>
            <a:r>
              <a:rPr lang="en-US" sz="1600" dirty="0"/>
              <a:t> </a:t>
            </a:r>
            <a:r>
              <a:rPr lang="en-US" sz="1600" dirty="0" err="1"/>
              <a:t>idiopatik</a:t>
            </a:r>
            <a:endParaRPr lang="en-US" sz="1600" dirty="0"/>
          </a:p>
          <a:p>
            <a:pPr marL="457200" indent="-457200">
              <a:buAutoNum type="arabicPeriod"/>
            </a:pPr>
            <a:r>
              <a:rPr lang="en-US" sz="1600" dirty="0"/>
              <a:t>Rhinitis alergi </a:t>
            </a:r>
            <a:r>
              <a:rPr lang="en-US" sz="1600" dirty="0" err="1"/>
              <a:t>kronis</a:t>
            </a:r>
            <a:endParaRPr lang="en-US" sz="1600" dirty="0"/>
          </a:p>
          <a:p>
            <a:pPr marL="457200" indent="-457200">
              <a:buAutoNum type="arabicPeriod"/>
            </a:pPr>
            <a:r>
              <a:rPr lang="en-US" sz="1600" i="1" dirty="0"/>
              <a:t>Post nasal drip syndrome (PNDS)</a:t>
            </a:r>
          </a:p>
          <a:p>
            <a:pPr marL="457200" indent="-457200">
              <a:buAutoNum type="arabicPeriod"/>
            </a:pPr>
            <a:r>
              <a:rPr lang="en-US" sz="1600" i="1" dirty="0"/>
              <a:t>Upper airway cough syndrome (UACS)</a:t>
            </a:r>
          </a:p>
          <a:p>
            <a:pPr marL="457200" indent="-457200">
              <a:buAutoNum type="arabicPeriod"/>
            </a:pPr>
            <a:r>
              <a:rPr lang="en-US" sz="1600" i="1" dirty="0"/>
              <a:t>GERD</a:t>
            </a:r>
          </a:p>
          <a:p>
            <a:pPr marL="457200" indent="-457200">
              <a:buAutoNum type="arabicPeriod"/>
            </a:pPr>
            <a:r>
              <a:rPr lang="en-US" sz="1600" dirty="0" err="1" smtClean="0"/>
              <a:t>Efek</a:t>
            </a:r>
            <a:r>
              <a:rPr lang="en-US" sz="1600" dirty="0" smtClean="0"/>
              <a:t> </a:t>
            </a:r>
            <a:r>
              <a:rPr lang="en-US" sz="1600" dirty="0" err="1" smtClean="0"/>
              <a:t>samping</a:t>
            </a:r>
            <a:r>
              <a:rPr lang="en-US" sz="1600" dirty="0" smtClean="0"/>
              <a:t> </a:t>
            </a:r>
            <a:r>
              <a:rPr lang="en-US" sz="1600" dirty="0" err="1" smtClean="0"/>
              <a:t>pengobatan</a:t>
            </a:r>
            <a:r>
              <a:rPr lang="en-US" sz="1600" dirty="0" smtClean="0"/>
              <a:t> </a:t>
            </a:r>
            <a:r>
              <a:rPr lang="en-US" sz="1600" dirty="0"/>
              <a:t>(</a:t>
            </a:r>
            <a:r>
              <a:rPr lang="en-US" sz="1600" dirty="0" err="1"/>
              <a:t>contoh</a:t>
            </a:r>
            <a:r>
              <a:rPr lang="en-US" sz="1600" dirty="0"/>
              <a:t>. ACE inhibitors)</a:t>
            </a:r>
            <a:endParaRPr lang="en-GB" sz="1600" dirty="0"/>
          </a:p>
        </p:txBody>
      </p:sp>
      <p:sp>
        <p:nvSpPr>
          <p:cNvPr id="21" name="Slide Number Placeholder 20"/>
          <p:cNvSpPr>
            <a:spLocks noGrp="1"/>
          </p:cNvSpPr>
          <p:nvPr>
            <p:ph type="sldNum" sz="quarter" idx="4"/>
          </p:nvPr>
        </p:nvSpPr>
        <p:spPr/>
        <p:txBody>
          <a:bodyPr/>
          <a:lstStyle/>
          <a:p>
            <a:fld id="{3C4F54F3-C349-4609-AFEE-01462D5C7942}" type="slidenum">
              <a:rPr lang="en-GB" smtClean="0"/>
              <a:pPr/>
              <a:t>12</a:t>
            </a:fld>
            <a:endParaRPr lang="en-GB" dirty="0"/>
          </a:p>
        </p:txBody>
      </p:sp>
      <p:sp>
        <p:nvSpPr>
          <p:cNvPr id="6" name="TextBox 5"/>
          <p:cNvSpPr txBox="1"/>
          <p:nvPr/>
        </p:nvSpPr>
        <p:spPr>
          <a:xfrm>
            <a:off x="516375" y="4454756"/>
            <a:ext cx="8190846" cy="553998"/>
          </a:xfrm>
          <a:prstGeom prst="rect">
            <a:avLst/>
          </a:prstGeom>
          <a:noFill/>
        </p:spPr>
        <p:txBody>
          <a:bodyPr wrap="square" rtlCol="0">
            <a:spAutoFit/>
          </a:bodyPr>
          <a:lstStyle/>
          <a:p>
            <a:endParaRPr lang="en-GB" sz="1000" dirty="0"/>
          </a:p>
          <a:p>
            <a:r>
              <a:rPr lang="en-GB" sz="1000" dirty="0"/>
              <a:t>GOLD 2017 Global Strategy for the Diagnosis, Management and Prevention of COPD. Available online at http://goldcopd.org/. Accessed 21stNovember 2016.</a:t>
            </a:r>
          </a:p>
        </p:txBody>
      </p:sp>
    </p:spTree>
    <p:extLst>
      <p:ext uri="{BB962C8B-B14F-4D97-AF65-F5344CB8AC3E}">
        <p14:creationId xmlns:p14="http://schemas.microsoft.com/office/powerpoint/2010/main" xmlns="" val="201595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US" dirty="0" err="1" smtClean="0">
                <a:solidFill>
                  <a:srgbClr val="C00000"/>
                </a:solidFill>
              </a:rPr>
              <a:t>Penilaian</a:t>
            </a:r>
            <a:r>
              <a:rPr lang="en-US" dirty="0" smtClean="0">
                <a:solidFill>
                  <a:srgbClr val="C00000"/>
                </a:solidFill>
              </a:rPr>
              <a:t> PPOK</a:t>
            </a:r>
            <a:endParaRPr lang="en-GB" dirty="0">
              <a:solidFill>
                <a:srgbClr val="C00000"/>
              </a:solidFill>
            </a:endParaRPr>
          </a:p>
        </p:txBody>
      </p:sp>
      <p:sp>
        <p:nvSpPr>
          <p:cNvPr id="24" name="Text Placeholder 23"/>
          <p:cNvSpPr>
            <a:spLocks noGrp="1"/>
          </p:cNvSpPr>
          <p:nvPr>
            <p:ph type="body" sz="quarter" idx="11"/>
          </p:nvPr>
        </p:nvSpPr>
        <p:spPr>
          <a:xfrm>
            <a:off x="237061" y="1164512"/>
            <a:ext cx="7992539" cy="3172141"/>
          </a:xfrm>
        </p:spPr>
        <p:txBody>
          <a:bodyPr/>
          <a:lstStyle/>
          <a:p>
            <a:r>
              <a:rPr lang="en-US" sz="1800" dirty="0" err="1"/>
              <a:t>Tujuan</a:t>
            </a:r>
            <a:r>
              <a:rPr lang="en-US" sz="1800" dirty="0"/>
              <a:t> </a:t>
            </a:r>
            <a:r>
              <a:rPr lang="en-US" sz="1800" dirty="0" err="1"/>
              <a:t>dari</a:t>
            </a:r>
            <a:r>
              <a:rPr lang="en-US" sz="1800" dirty="0"/>
              <a:t> </a:t>
            </a:r>
            <a:r>
              <a:rPr lang="en-US" sz="1800" dirty="0" err="1"/>
              <a:t>penilaian</a:t>
            </a:r>
            <a:r>
              <a:rPr lang="en-US" sz="1800" dirty="0"/>
              <a:t> PPOK </a:t>
            </a:r>
            <a:r>
              <a:rPr lang="en-US" sz="1800" dirty="0" err="1"/>
              <a:t>adalah</a:t>
            </a:r>
            <a:r>
              <a:rPr lang="en-US" sz="1800" dirty="0"/>
              <a:t> </a:t>
            </a:r>
            <a:r>
              <a:rPr lang="en-US" sz="1800" dirty="0" err="1"/>
              <a:t>untuk</a:t>
            </a:r>
            <a:r>
              <a:rPr lang="en-US" sz="1800" dirty="0"/>
              <a:t> </a:t>
            </a:r>
            <a:r>
              <a:rPr lang="en-US" sz="1800" dirty="0" err="1"/>
              <a:t>menentukan</a:t>
            </a:r>
            <a:r>
              <a:rPr lang="en-US" sz="1800" dirty="0"/>
              <a:t> </a:t>
            </a:r>
            <a:r>
              <a:rPr lang="en-US" sz="1800" dirty="0" err="1"/>
              <a:t>keterbatasan</a:t>
            </a:r>
            <a:r>
              <a:rPr lang="en-US" sz="1800" dirty="0"/>
              <a:t> </a:t>
            </a:r>
            <a:r>
              <a:rPr lang="en-US" sz="1800" dirty="0" err="1"/>
              <a:t>tingkat</a:t>
            </a:r>
            <a:r>
              <a:rPr lang="en-US" sz="1800" dirty="0"/>
              <a:t> </a:t>
            </a:r>
            <a:r>
              <a:rPr lang="en-US" sz="1800" dirty="0" err="1"/>
              <a:t>aliran</a:t>
            </a:r>
            <a:r>
              <a:rPr lang="en-US" sz="1800" dirty="0"/>
              <a:t> </a:t>
            </a:r>
            <a:r>
              <a:rPr lang="en-US" sz="1800" dirty="0" err="1"/>
              <a:t>udara</a:t>
            </a:r>
            <a:endParaRPr lang="en-US" sz="1800" dirty="0"/>
          </a:p>
          <a:p>
            <a:endParaRPr lang="en-US" sz="1800" dirty="0"/>
          </a:p>
          <a:p>
            <a:r>
              <a:rPr lang="en-US" sz="1800" dirty="0" err="1"/>
              <a:t>Penilaian</a:t>
            </a:r>
            <a:r>
              <a:rPr lang="en-US" sz="1800" dirty="0"/>
              <a:t> PPOK </a:t>
            </a:r>
            <a:r>
              <a:rPr lang="en-US" sz="1800" dirty="0" err="1"/>
              <a:t>harus</a:t>
            </a:r>
            <a:r>
              <a:rPr lang="en-US" sz="1800" dirty="0"/>
              <a:t> </a:t>
            </a:r>
            <a:r>
              <a:rPr lang="en-US" sz="1800" dirty="0" err="1"/>
              <a:t>melibatkan</a:t>
            </a:r>
            <a:r>
              <a:rPr lang="en-US" sz="1800" dirty="0"/>
              <a:t> </a:t>
            </a:r>
            <a:r>
              <a:rPr lang="en-US" sz="1800" dirty="0" err="1"/>
              <a:t>aspek</a:t>
            </a:r>
            <a:r>
              <a:rPr lang="en-US" sz="1800" dirty="0"/>
              <a:t> </a:t>
            </a:r>
            <a:r>
              <a:rPr lang="en-US" sz="1800" dirty="0" err="1"/>
              <a:t>berikut</a:t>
            </a:r>
            <a:r>
              <a:rPr lang="en-US" sz="1800" dirty="0"/>
              <a:t>:</a:t>
            </a:r>
          </a:p>
          <a:p>
            <a:endParaRPr lang="en-US" sz="1800" dirty="0"/>
          </a:p>
          <a:p>
            <a:pPr marL="457200" indent="-457200">
              <a:buAutoNum type="arabicPeriod"/>
            </a:pPr>
            <a:r>
              <a:rPr lang="en-US" sz="1800" dirty="0" err="1" smtClean="0"/>
              <a:t>Derajat</a:t>
            </a:r>
            <a:r>
              <a:rPr lang="en-US" sz="1800" dirty="0" smtClean="0"/>
              <a:t> </a:t>
            </a:r>
            <a:r>
              <a:rPr lang="en-US" sz="1800" dirty="0" err="1" smtClean="0"/>
              <a:t>keparahan</a:t>
            </a:r>
            <a:r>
              <a:rPr lang="en-US" sz="1800" dirty="0" smtClean="0"/>
              <a:t> </a:t>
            </a:r>
            <a:r>
              <a:rPr lang="en-US" sz="1800" dirty="0" err="1"/>
              <a:t>abnormalitas</a:t>
            </a:r>
            <a:r>
              <a:rPr lang="en-US" sz="1800" dirty="0"/>
              <a:t> </a:t>
            </a:r>
            <a:r>
              <a:rPr lang="en-US" sz="1800" dirty="0" err="1"/>
              <a:t>spirometri</a:t>
            </a:r>
            <a:endParaRPr lang="en-US" sz="1800" dirty="0"/>
          </a:p>
          <a:p>
            <a:pPr marL="457200" indent="-457200">
              <a:buAutoNum type="arabicPeriod"/>
            </a:pPr>
            <a:r>
              <a:rPr lang="en-US" sz="1800" dirty="0"/>
              <a:t>Gejala </a:t>
            </a:r>
            <a:r>
              <a:rPr lang="en-US" sz="1800" dirty="0" err="1"/>
              <a:t>pasien</a:t>
            </a:r>
            <a:endParaRPr lang="en-US" sz="1800" dirty="0"/>
          </a:p>
          <a:p>
            <a:pPr marL="457200" indent="-457200">
              <a:buAutoNum type="arabicPeriod"/>
            </a:pPr>
            <a:r>
              <a:rPr lang="en-US" sz="1800" dirty="0"/>
              <a:t>Riwayat </a:t>
            </a:r>
            <a:r>
              <a:rPr lang="en-US" sz="1800" dirty="0" err="1"/>
              <a:t>eksaserbasi</a:t>
            </a:r>
            <a:r>
              <a:rPr lang="en-US" sz="1800" dirty="0"/>
              <a:t> </a:t>
            </a:r>
            <a:r>
              <a:rPr lang="en-US" sz="1800" dirty="0" err="1"/>
              <a:t>dan</a:t>
            </a:r>
            <a:r>
              <a:rPr lang="en-US" sz="1800" dirty="0"/>
              <a:t> </a:t>
            </a:r>
            <a:r>
              <a:rPr lang="en-US" sz="1800" dirty="0" err="1"/>
              <a:t>resiko</a:t>
            </a:r>
            <a:r>
              <a:rPr lang="en-US" sz="1800" dirty="0"/>
              <a:t> masa </a:t>
            </a:r>
            <a:r>
              <a:rPr lang="en-US" sz="1800" dirty="0" err="1"/>
              <a:t>depan</a:t>
            </a:r>
            <a:endParaRPr lang="en-US" sz="1800" dirty="0"/>
          </a:p>
          <a:p>
            <a:pPr marL="457200" indent="-457200">
              <a:buAutoNum type="arabicPeriod"/>
            </a:pPr>
            <a:r>
              <a:rPr lang="en-US" sz="1800" dirty="0" err="1"/>
              <a:t>Komorbiditas</a:t>
            </a:r>
            <a:endParaRPr lang="en-GB" sz="1800" dirty="0"/>
          </a:p>
        </p:txBody>
      </p:sp>
      <p:sp>
        <p:nvSpPr>
          <p:cNvPr id="21" name="Slide Number Placeholder 20"/>
          <p:cNvSpPr>
            <a:spLocks noGrp="1"/>
          </p:cNvSpPr>
          <p:nvPr>
            <p:ph type="sldNum" sz="quarter" idx="4"/>
          </p:nvPr>
        </p:nvSpPr>
        <p:spPr/>
        <p:txBody>
          <a:bodyPr/>
          <a:lstStyle/>
          <a:p>
            <a:fld id="{3C4F54F3-C349-4609-AFEE-01462D5C7942}" type="slidenum">
              <a:rPr lang="en-GB" smtClean="0"/>
              <a:pPr/>
              <a:t>13</a:t>
            </a:fld>
            <a:endParaRPr lang="en-GB" dirty="0"/>
          </a:p>
        </p:txBody>
      </p:sp>
      <p:sp>
        <p:nvSpPr>
          <p:cNvPr id="6" name="TextBox 5"/>
          <p:cNvSpPr txBox="1"/>
          <p:nvPr/>
        </p:nvSpPr>
        <p:spPr>
          <a:xfrm>
            <a:off x="516375" y="4454756"/>
            <a:ext cx="8190846" cy="553998"/>
          </a:xfrm>
          <a:prstGeom prst="rect">
            <a:avLst/>
          </a:prstGeom>
          <a:noFill/>
        </p:spPr>
        <p:txBody>
          <a:bodyPr wrap="square" rtlCol="0">
            <a:spAutoFit/>
          </a:bodyPr>
          <a:lstStyle/>
          <a:p>
            <a:endParaRPr lang="en-GB" sz="1000" dirty="0"/>
          </a:p>
          <a:p>
            <a:r>
              <a:rPr lang="en-GB" sz="1000" dirty="0"/>
              <a:t>GOLD 2017 Global Strategy for the Diagnosis, Management and Prevention of COPD. Available online at http://goldcopd.org/. Accessed 21stNovember 2016.</a:t>
            </a:r>
          </a:p>
        </p:txBody>
      </p:sp>
    </p:spTree>
    <p:extLst>
      <p:ext uri="{BB962C8B-B14F-4D97-AF65-F5344CB8AC3E}">
        <p14:creationId xmlns:p14="http://schemas.microsoft.com/office/powerpoint/2010/main" xmlns="" val="4198390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err="1">
                <a:solidFill>
                  <a:srgbClr val="C00000"/>
                </a:solidFill>
              </a:rPr>
              <a:t>Klasifikasi</a:t>
            </a:r>
            <a:r>
              <a:rPr lang="en-US" dirty="0">
                <a:solidFill>
                  <a:srgbClr val="C00000"/>
                </a:solidFill>
              </a:rPr>
              <a:t> </a:t>
            </a:r>
            <a:r>
              <a:rPr lang="en-US" dirty="0" err="1">
                <a:solidFill>
                  <a:srgbClr val="C00000"/>
                </a:solidFill>
              </a:rPr>
              <a:t>derajat</a:t>
            </a:r>
            <a:r>
              <a:rPr lang="en-US" dirty="0">
                <a:solidFill>
                  <a:srgbClr val="C00000"/>
                </a:solidFill>
              </a:rPr>
              <a:t> </a:t>
            </a:r>
            <a:r>
              <a:rPr lang="en-US" dirty="0" err="1">
                <a:solidFill>
                  <a:srgbClr val="C00000"/>
                </a:solidFill>
              </a:rPr>
              <a:t>keparahan</a:t>
            </a:r>
            <a:r>
              <a:rPr lang="en-US" dirty="0">
                <a:solidFill>
                  <a:srgbClr val="C00000"/>
                </a:solidFill>
              </a:rPr>
              <a:t> </a:t>
            </a:r>
            <a:r>
              <a:rPr lang="en-US" dirty="0" err="1" smtClean="0">
                <a:solidFill>
                  <a:srgbClr val="C00000"/>
                </a:solidFill>
              </a:rPr>
              <a:t>keterbatasan</a:t>
            </a:r>
            <a:r>
              <a:rPr lang="en-US" dirty="0" smtClean="0">
                <a:solidFill>
                  <a:srgbClr val="C00000"/>
                </a:solidFill>
              </a:rPr>
              <a:t> </a:t>
            </a:r>
            <a:r>
              <a:rPr lang="en-US" dirty="0" err="1" smtClean="0">
                <a:solidFill>
                  <a:srgbClr val="C00000"/>
                </a:solidFill>
              </a:rPr>
              <a:t>aliran</a:t>
            </a:r>
            <a:r>
              <a:rPr lang="en-US" dirty="0" smtClean="0">
                <a:solidFill>
                  <a:srgbClr val="C00000"/>
                </a:solidFill>
              </a:rPr>
              <a:t> </a:t>
            </a:r>
            <a:r>
              <a:rPr lang="en-US" dirty="0" err="1">
                <a:solidFill>
                  <a:srgbClr val="C00000"/>
                </a:solidFill>
              </a:rPr>
              <a:t>udara</a:t>
            </a:r>
            <a:r>
              <a:rPr lang="en-US" dirty="0">
                <a:solidFill>
                  <a:srgbClr val="C00000"/>
                </a:solidFill>
              </a:rPr>
              <a:t> </a:t>
            </a:r>
            <a:r>
              <a:rPr lang="en-US" dirty="0" err="1">
                <a:solidFill>
                  <a:srgbClr val="C00000"/>
                </a:solidFill>
              </a:rPr>
              <a:t>pasien</a:t>
            </a:r>
            <a:r>
              <a:rPr lang="en-US" dirty="0">
                <a:solidFill>
                  <a:srgbClr val="C00000"/>
                </a:solidFill>
              </a:rPr>
              <a:t> PPOK </a:t>
            </a:r>
            <a:r>
              <a:rPr lang="en-US" dirty="0" smtClean="0">
                <a:solidFill>
                  <a:srgbClr val="C00000"/>
                </a:solidFill>
              </a:rPr>
              <a:t>(</a:t>
            </a:r>
            <a:r>
              <a:rPr lang="id-ID" dirty="0" smtClean="0">
                <a:solidFill>
                  <a:srgbClr val="C00000"/>
                </a:solidFill>
              </a:rPr>
              <a:t>VEP</a:t>
            </a:r>
            <a:r>
              <a:rPr lang="en-US" dirty="0" smtClean="0">
                <a:solidFill>
                  <a:srgbClr val="C00000"/>
                </a:solidFill>
              </a:rPr>
              <a:t>1 p</a:t>
            </a:r>
            <a:r>
              <a:rPr lang="id-ID" dirty="0" smtClean="0">
                <a:solidFill>
                  <a:srgbClr val="C00000"/>
                </a:solidFill>
              </a:rPr>
              <a:t>asca</a:t>
            </a:r>
            <a:r>
              <a:rPr lang="en-US" dirty="0" smtClean="0">
                <a:solidFill>
                  <a:srgbClr val="C00000"/>
                </a:solidFill>
              </a:rPr>
              <a:t>-</a:t>
            </a:r>
            <a:r>
              <a:rPr lang="en-US" dirty="0" err="1" smtClean="0">
                <a:solidFill>
                  <a:srgbClr val="C00000"/>
                </a:solidFill>
              </a:rPr>
              <a:t>bron</a:t>
            </a:r>
            <a:r>
              <a:rPr lang="id-ID" dirty="0" smtClean="0">
                <a:solidFill>
                  <a:srgbClr val="C00000"/>
                </a:solidFill>
              </a:rPr>
              <a:t>k</a:t>
            </a:r>
            <a:r>
              <a:rPr lang="en-US" dirty="0" err="1" smtClean="0">
                <a:solidFill>
                  <a:srgbClr val="C00000"/>
                </a:solidFill>
              </a:rPr>
              <a:t>odilator</a:t>
            </a:r>
            <a:r>
              <a:rPr lang="en-US" dirty="0">
                <a:solidFill>
                  <a:srgbClr val="C00000"/>
                </a:solidFill>
              </a:rPr>
              <a:t>)</a:t>
            </a:r>
            <a:endParaRPr lang="en-GB" dirty="0">
              <a:solidFill>
                <a:srgbClr val="C00000"/>
              </a:solidFill>
            </a:endParaRPr>
          </a:p>
        </p:txBody>
      </p:sp>
      <p:sp>
        <p:nvSpPr>
          <p:cNvPr id="21" name="Slide Number Placeholder 20"/>
          <p:cNvSpPr>
            <a:spLocks noGrp="1"/>
          </p:cNvSpPr>
          <p:nvPr>
            <p:ph type="sldNum" sz="quarter" idx="4"/>
          </p:nvPr>
        </p:nvSpPr>
        <p:spPr/>
        <p:txBody>
          <a:bodyPr/>
          <a:lstStyle/>
          <a:p>
            <a:fld id="{3C4F54F3-C349-4609-AFEE-01462D5C7942}" type="slidenum">
              <a:rPr lang="en-GB" smtClean="0"/>
              <a:pPr/>
              <a:t>14</a:t>
            </a:fld>
            <a:endParaRPr lang="en-GB" dirty="0"/>
          </a:p>
        </p:txBody>
      </p:sp>
      <p:graphicFrame>
        <p:nvGraphicFramePr>
          <p:cNvPr id="25" name="Table 24"/>
          <p:cNvGraphicFramePr>
            <a:graphicFrameLocks noGrp="1"/>
          </p:cNvGraphicFramePr>
          <p:nvPr>
            <p:extLst>
              <p:ext uri="{D42A27DB-BD31-4B8C-83A1-F6EECF244321}">
                <p14:modId xmlns:p14="http://schemas.microsoft.com/office/powerpoint/2010/main" xmlns="" val="3443696444"/>
              </p:ext>
            </p:extLst>
          </p:nvPr>
        </p:nvGraphicFramePr>
        <p:xfrm>
          <a:off x="973129" y="1533169"/>
          <a:ext cx="7053271" cy="2756610"/>
        </p:xfrm>
        <a:graphic>
          <a:graphicData uri="http://schemas.openxmlformats.org/drawingml/2006/table">
            <a:tbl>
              <a:tblPr firstRow="1" bandRow="1">
                <a:tableStyleId>{7DF18680-E054-41AD-8BC1-D1AEF772440D}</a:tableStyleId>
              </a:tblPr>
              <a:tblGrid>
                <a:gridCol w="1763318">
                  <a:extLst>
                    <a:ext uri="{9D8B030D-6E8A-4147-A177-3AD203B41FA5}">
                      <a16:colId xmlns:a16="http://schemas.microsoft.com/office/drawing/2014/main" xmlns="" val="3325510857"/>
                    </a:ext>
                  </a:extLst>
                </a:gridCol>
                <a:gridCol w="1763318">
                  <a:extLst>
                    <a:ext uri="{9D8B030D-6E8A-4147-A177-3AD203B41FA5}">
                      <a16:colId xmlns:a16="http://schemas.microsoft.com/office/drawing/2014/main" xmlns="" val="3855525492"/>
                    </a:ext>
                  </a:extLst>
                </a:gridCol>
                <a:gridCol w="3526635">
                  <a:extLst>
                    <a:ext uri="{9D8B030D-6E8A-4147-A177-3AD203B41FA5}">
                      <a16:colId xmlns:a16="http://schemas.microsoft.com/office/drawing/2014/main" xmlns="" val="3226156851"/>
                    </a:ext>
                  </a:extLst>
                </a:gridCol>
              </a:tblGrid>
              <a:tr h="551322">
                <a:tc gridSpan="3">
                  <a:txBody>
                    <a:bodyPr/>
                    <a:lstStyle/>
                    <a:p>
                      <a:r>
                        <a:rPr lang="en-US" dirty="0" err="1">
                          <a:solidFill>
                            <a:schemeClr val="tx1"/>
                          </a:solidFill>
                        </a:rPr>
                        <a:t>Pada</a:t>
                      </a:r>
                      <a:r>
                        <a:rPr lang="en-US" dirty="0">
                          <a:solidFill>
                            <a:schemeClr val="tx1"/>
                          </a:solidFill>
                        </a:rPr>
                        <a:t> </a:t>
                      </a:r>
                      <a:r>
                        <a:rPr lang="en-US" dirty="0" err="1">
                          <a:solidFill>
                            <a:schemeClr val="tx1"/>
                          </a:solidFill>
                        </a:rPr>
                        <a:t>pasien</a:t>
                      </a:r>
                      <a:r>
                        <a:rPr lang="en-US" dirty="0">
                          <a:solidFill>
                            <a:schemeClr val="tx1"/>
                          </a:solidFill>
                        </a:rPr>
                        <a:t> </a:t>
                      </a:r>
                      <a:r>
                        <a:rPr lang="en-US" dirty="0" err="1" smtClean="0">
                          <a:solidFill>
                            <a:schemeClr val="tx1"/>
                          </a:solidFill>
                        </a:rPr>
                        <a:t>dengan</a:t>
                      </a:r>
                      <a:r>
                        <a:rPr lang="id-ID" baseline="0" dirty="0" smtClean="0">
                          <a:solidFill>
                            <a:schemeClr val="tx1"/>
                          </a:solidFill>
                        </a:rPr>
                        <a:t> VEP1/KVP </a:t>
                      </a:r>
                      <a:r>
                        <a:rPr lang="en-US" i="1" dirty="0" smtClean="0">
                          <a:solidFill>
                            <a:schemeClr val="tx1"/>
                          </a:solidFill>
                        </a:rPr>
                        <a:t>&lt;0.70</a:t>
                      </a:r>
                      <a:r>
                        <a:rPr lang="en-US" i="1" dirty="0">
                          <a:solidFill>
                            <a:schemeClr val="tx1"/>
                          </a:solidFill>
                        </a:rPr>
                        <a:t>:</a:t>
                      </a:r>
                      <a:endParaRPr lang="en-GB" i="1" dirty="0">
                        <a:solidFill>
                          <a:schemeClr val="tx1"/>
                        </a:solidFill>
                      </a:endParaRP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2245973836"/>
                  </a:ext>
                </a:extLst>
              </a:tr>
              <a:tr h="551322">
                <a:tc>
                  <a:txBody>
                    <a:bodyPr/>
                    <a:lstStyle/>
                    <a:p>
                      <a:r>
                        <a:rPr lang="en-US" dirty="0"/>
                        <a:t>GOLD 1</a:t>
                      </a:r>
                      <a:endParaRPr lang="en-GB" dirty="0"/>
                    </a:p>
                  </a:txBody>
                  <a:tcPr/>
                </a:tc>
                <a:tc>
                  <a:txBody>
                    <a:bodyPr/>
                    <a:lstStyle/>
                    <a:p>
                      <a:r>
                        <a:rPr lang="id-ID" i="0" dirty="0" smtClean="0"/>
                        <a:t>ringan</a:t>
                      </a:r>
                      <a:endParaRPr lang="en-GB" i="0" dirty="0"/>
                    </a:p>
                  </a:txBody>
                  <a:tcPr/>
                </a:tc>
                <a:tc>
                  <a:txBody>
                    <a:bodyPr/>
                    <a:lstStyle/>
                    <a:p>
                      <a:r>
                        <a:rPr lang="id-ID" i="0" dirty="0" smtClean="0"/>
                        <a:t>VEP</a:t>
                      </a:r>
                      <a:r>
                        <a:rPr lang="en-US" i="0" dirty="0" smtClean="0"/>
                        <a:t>1 </a:t>
                      </a:r>
                      <a:r>
                        <a:rPr lang="en-US" i="0" dirty="0"/>
                        <a:t>≥ 80% </a:t>
                      </a:r>
                      <a:r>
                        <a:rPr lang="id-ID" i="0" dirty="0" smtClean="0"/>
                        <a:t>nilai</a:t>
                      </a:r>
                      <a:r>
                        <a:rPr lang="id-ID" i="0" baseline="0" dirty="0" smtClean="0"/>
                        <a:t> prediksi</a:t>
                      </a:r>
                      <a:endParaRPr lang="en-GB" i="0" dirty="0"/>
                    </a:p>
                  </a:txBody>
                  <a:tcPr/>
                </a:tc>
                <a:extLst>
                  <a:ext uri="{0D108BD9-81ED-4DB2-BD59-A6C34878D82A}">
                    <a16:rowId xmlns:a16="http://schemas.microsoft.com/office/drawing/2014/main" xmlns="" val="3804234581"/>
                  </a:ext>
                </a:extLst>
              </a:tr>
              <a:tr h="551322">
                <a:tc>
                  <a:txBody>
                    <a:bodyPr/>
                    <a:lstStyle/>
                    <a:p>
                      <a:r>
                        <a:rPr lang="en-US" dirty="0"/>
                        <a:t>GOLD</a:t>
                      </a:r>
                      <a:r>
                        <a:rPr lang="en-US" baseline="0" dirty="0"/>
                        <a:t> 2</a:t>
                      </a:r>
                      <a:endParaRPr lang="en-GB" dirty="0"/>
                    </a:p>
                  </a:txBody>
                  <a:tcPr/>
                </a:tc>
                <a:tc>
                  <a:txBody>
                    <a:bodyPr/>
                    <a:lstStyle/>
                    <a:p>
                      <a:r>
                        <a:rPr lang="id-ID" i="0" dirty="0" smtClean="0"/>
                        <a:t>sedang</a:t>
                      </a:r>
                      <a:endParaRPr lang="en-GB" i="0" dirty="0"/>
                    </a:p>
                  </a:txBody>
                  <a:tcPr/>
                </a:tc>
                <a:tc>
                  <a:txBody>
                    <a:bodyPr/>
                    <a:lstStyle/>
                    <a:p>
                      <a:r>
                        <a:rPr lang="en-US" i="0" dirty="0"/>
                        <a:t>50% ≤ </a:t>
                      </a:r>
                      <a:r>
                        <a:rPr lang="id-ID" i="0" dirty="0" smtClean="0"/>
                        <a:t>VEP</a:t>
                      </a:r>
                      <a:r>
                        <a:rPr lang="en-US" i="0" dirty="0" smtClean="0"/>
                        <a:t>1 </a:t>
                      </a:r>
                      <a:r>
                        <a:rPr lang="en-US" i="0" dirty="0"/>
                        <a:t>&lt; 80% </a:t>
                      </a:r>
                      <a:r>
                        <a:rPr lang="id-ID" i="0" dirty="0" smtClean="0"/>
                        <a:t>nilai</a:t>
                      </a:r>
                      <a:r>
                        <a:rPr lang="id-ID" i="0" baseline="0" dirty="0" smtClean="0"/>
                        <a:t> prediksi</a:t>
                      </a:r>
                      <a:endParaRPr lang="en-GB" i="0" dirty="0"/>
                    </a:p>
                  </a:txBody>
                  <a:tcPr/>
                </a:tc>
                <a:extLst>
                  <a:ext uri="{0D108BD9-81ED-4DB2-BD59-A6C34878D82A}">
                    <a16:rowId xmlns:a16="http://schemas.microsoft.com/office/drawing/2014/main" xmlns="" val="2165934076"/>
                  </a:ext>
                </a:extLst>
              </a:tr>
              <a:tr h="551322">
                <a:tc>
                  <a:txBody>
                    <a:bodyPr/>
                    <a:lstStyle/>
                    <a:p>
                      <a:r>
                        <a:rPr lang="en-US" dirty="0"/>
                        <a:t>GOLD 3</a:t>
                      </a:r>
                      <a:endParaRPr lang="en-GB" dirty="0"/>
                    </a:p>
                  </a:txBody>
                  <a:tcPr/>
                </a:tc>
                <a:tc>
                  <a:txBody>
                    <a:bodyPr/>
                    <a:lstStyle/>
                    <a:p>
                      <a:r>
                        <a:rPr lang="id-ID" i="0" dirty="0" smtClean="0"/>
                        <a:t>berat</a:t>
                      </a:r>
                      <a:endParaRPr lang="en-GB" i="0" dirty="0"/>
                    </a:p>
                  </a:txBody>
                  <a:tcPr/>
                </a:tc>
                <a:tc>
                  <a:txBody>
                    <a:bodyPr/>
                    <a:lstStyle/>
                    <a:p>
                      <a:r>
                        <a:rPr lang="en-US" i="0" dirty="0"/>
                        <a:t>30% ≤ </a:t>
                      </a:r>
                      <a:r>
                        <a:rPr lang="id-ID" i="0" dirty="0" smtClean="0"/>
                        <a:t>VEP</a:t>
                      </a:r>
                      <a:r>
                        <a:rPr lang="en-US" i="0" dirty="0" smtClean="0"/>
                        <a:t>1 </a:t>
                      </a:r>
                      <a:r>
                        <a:rPr lang="en-US" i="0" dirty="0"/>
                        <a:t>&lt; 50% </a:t>
                      </a:r>
                      <a:r>
                        <a:rPr lang="id-ID" i="0" dirty="0" smtClean="0"/>
                        <a:t>nilai</a:t>
                      </a:r>
                      <a:r>
                        <a:rPr lang="id-ID" i="0" baseline="0" dirty="0" smtClean="0"/>
                        <a:t> prediksi</a:t>
                      </a:r>
                      <a:endParaRPr lang="en-GB" i="0" dirty="0"/>
                    </a:p>
                  </a:txBody>
                  <a:tcPr/>
                </a:tc>
                <a:extLst>
                  <a:ext uri="{0D108BD9-81ED-4DB2-BD59-A6C34878D82A}">
                    <a16:rowId xmlns:a16="http://schemas.microsoft.com/office/drawing/2014/main" xmlns="" val="683569915"/>
                  </a:ext>
                </a:extLst>
              </a:tr>
              <a:tr h="551322">
                <a:tc>
                  <a:txBody>
                    <a:bodyPr/>
                    <a:lstStyle/>
                    <a:p>
                      <a:r>
                        <a:rPr lang="en-US" dirty="0"/>
                        <a:t>GOLD</a:t>
                      </a:r>
                      <a:r>
                        <a:rPr lang="en-US" baseline="0" dirty="0"/>
                        <a:t> 4</a:t>
                      </a:r>
                      <a:endParaRPr lang="en-GB" dirty="0"/>
                    </a:p>
                  </a:txBody>
                  <a:tcPr/>
                </a:tc>
                <a:tc>
                  <a:txBody>
                    <a:bodyPr/>
                    <a:lstStyle/>
                    <a:p>
                      <a:r>
                        <a:rPr lang="id-ID" i="0" dirty="0" smtClean="0"/>
                        <a:t>Sangat</a:t>
                      </a:r>
                      <a:r>
                        <a:rPr lang="id-ID" i="0" baseline="0" dirty="0" smtClean="0"/>
                        <a:t> berat</a:t>
                      </a:r>
                      <a:endParaRPr lang="en-GB" i="0" dirty="0"/>
                    </a:p>
                  </a:txBody>
                  <a:tcPr/>
                </a:tc>
                <a:tc>
                  <a:txBody>
                    <a:bodyPr/>
                    <a:lstStyle/>
                    <a:p>
                      <a:r>
                        <a:rPr lang="id-ID" i="0" dirty="0" smtClean="0"/>
                        <a:t>VEP1</a:t>
                      </a:r>
                      <a:r>
                        <a:rPr lang="en-US" i="0" dirty="0" smtClean="0"/>
                        <a:t> </a:t>
                      </a:r>
                      <a:r>
                        <a:rPr lang="en-US" i="0" dirty="0"/>
                        <a:t>&lt; 30% </a:t>
                      </a:r>
                      <a:r>
                        <a:rPr lang="id-ID" i="0" dirty="0" smtClean="0"/>
                        <a:t>nilai</a:t>
                      </a:r>
                      <a:r>
                        <a:rPr lang="id-ID" i="0" baseline="0" dirty="0" smtClean="0"/>
                        <a:t> prediksi</a:t>
                      </a:r>
                      <a:endParaRPr lang="en-GB" i="0" dirty="0"/>
                    </a:p>
                  </a:txBody>
                  <a:tcPr/>
                </a:tc>
                <a:extLst>
                  <a:ext uri="{0D108BD9-81ED-4DB2-BD59-A6C34878D82A}">
                    <a16:rowId xmlns:a16="http://schemas.microsoft.com/office/drawing/2014/main" xmlns="" val="339831389"/>
                  </a:ext>
                </a:extLst>
              </a:tr>
            </a:tbl>
          </a:graphicData>
        </a:graphic>
      </p:graphicFrame>
      <p:sp>
        <p:nvSpPr>
          <p:cNvPr id="6" name="TextBox 5"/>
          <p:cNvSpPr txBox="1"/>
          <p:nvPr/>
        </p:nvSpPr>
        <p:spPr>
          <a:xfrm>
            <a:off x="516375" y="4454756"/>
            <a:ext cx="8190846" cy="553998"/>
          </a:xfrm>
          <a:prstGeom prst="rect">
            <a:avLst/>
          </a:prstGeom>
          <a:noFill/>
        </p:spPr>
        <p:txBody>
          <a:bodyPr wrap="square" rtlCol="0">
            <a:spAutoFit/>
          </a:bodyPr>
          <a:lstStyle/>
          <a:p>
            <a:endParaRPr lang="en-GB" sz="1000" dirty="0"/>
          </a:p>
          <a:p>
            <a:r>
              <a:rPr lang="en-GB" sz="1000" dirty="0"/>
              <a:t>GOLD 2017 Global Strategy for the Diagnosis, Management and Prevention of COPD. Available online at http://goldcopd.org/. Accessed 21stNovember 2016.</a:t>
            </a:r>
          </a:p>
        </p:txBody>
      </p:sp>
    </p:spTree>
    <p:extLst>
      <p:ext uri="{BB962C8B-B14F-4D97-AF65-F5344CB8AC3E}">
        <p14:creationId xmlns:p14="http://schemas.microsoft.com/office/powerpoint/2010/main" xmlns="" val="2790114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err="1">
                <a:solidFill>
                  <a:srgbClr val="C00000"/>
                </a:solidFill>
              </a:rPr>
              <a:t>Penilaian</a:t>
            </a:r>
            <a:r>
              <a:rPr lang="en-US" dirty="0">
                <a:solidFill>
                  <a:srgbClr val="C00000"/>
                </a:solidFill>
              </a:rPr>
              <a:t> </a:t>
            </a:r>
            <a:r>
              <a:rPr lang="en-US" dirty="0" err="1">
                <a:solidFill>
                  <a:srgbClr val="C00000"/>
                </a:solidFill>
              </a:rPr>
              <a:t>gejala</a:t>
            </a:r>
            <a:r>
              <a:rPr lang="en-US" dirty="0">
                <a:solidFill>
                  <a:srgbClr val="C00000"/>
                </a:solidFill>
              </a:rPr>
              <a:t> PPOK</a:t>
            </a:r>
            <a:endParaRPr lang="en-GB" dirty="0"/>
          </a:p>
        </p:txBody>
      </p:sp>
      <p:sp>
        <p:nvSpPr>
          <p:cNvPr id="23" name="Text Placeholder 22"/>
          <p:cNvSpPr>
            <a:spLocks noGrp="1"/>
          </p:cNvSpPr>
          <p:nvPr>
            <p:ph type="body" sz="quarter" idx="11"/>
          </p:nvPr>
        </p:nvSpPr>
        <p:spPr/>
        <p:txBody>
          <a:bodyPr/>
          <a:lstStyle/>
          <a:p>
            <a:pPr marL="457200" indent="-457200">
              <a:buAutoNum type="arabicPeriod"/>
            </a:pPr>
            <a:r>
              <a:rPr lang="en-US" i="1" dirty="0"/>
              <a:t>Modified British Medical Research Council </a:t>
            </a:r>
            <a:r>
              <a:rPr lang="en-US" dirty="0"/>
              <a:t>(</a:t>
            </a:r>
            <a:r>
              <a:rPr lang="en-US" dirty="0" err="1"/>
              <a:t>mMRC</a:t>
            </a:r>
            <a:r>
              <a:rPr lang="en-US" dirty="0"/>
              <a:t>) </a:t>
            </a:r>
            <a:r>
              <a:rPr lang="en-US" i="1" dirty="0"/>
              <a:t>questionnaire</a:t>
            </a:r>
          </a:p>
          <a:p>
            <a:pPr marL="457200" indent="-457200">
              <a:buAutoNum type="arabicPeriod"/>
            </a:pPr>
            <a:endParaRPr lang="en-US" dirty="0"/>
          </a:p>
          <a:p>
            <a:pPr marL="457200" indent="-457200">
              <a:buAutoNum type="arabicPeriod"/>
            </a:pPr>
            <a:r>
              <a:rPr lang="en-US" i="1" dirty="0" smtClean="0"/>
              <a:t>COPD </a:t>
            </a:r>
            <a:r>
              <a:rPr lang="en-US" i="1" dirty="0"/>
              <a:t>Assessment Test </a:t>
            </a:r>
            <a:r>
              <a:rPr lang="en-US" dirty="0"/>
              <a:t>(CAT</a:t>
            </a:r>
            <a:r>
              <a:rPr lang="en-US" baseline="30000" dirty="0"/>
              <a:t>TM</a:t>
            </a:r>
            <a:r>
              <a:rPr lang="en-US" dirty="0"/>
              <a:t>)</a:t>
            </a:r>
          </a:p>
          <a:p>
            <a:pPr marL="457200" indent="-457200">
              <a:buAutoNum type="arabicPeriod"/>
            </a:pPr>
            <a:endParaRPr lang="en-GB" dirty="0"/>
          </a:p>
        </p:txBody>
      </p:sp>
      <p:sp>
        <p:nvSpPr>
          <p:cNvPr id="21" name="Slide Number Placeholder 20"/>
          <p:cNvSpPr>
            <a:spLocks noGrp="1"/>
          </p:cNvSpPr>
          <p:nvPr>
            <p:ph type="sldNum" sz="quarter" idx="4"/>
          </p:nvPr>
        </p:nvSpPr>
        <p:spPr/>
        <p:txBody>
          <a:bodyPr/>
          <a:lstStyle/>
          <a:p>
            <a:fld id="{3C4F54F3-C349-4609-AFEE-01462D5C7942}" type="slidenum">
              <a:rPr lang="en-GB" smtClean="0"/>
              <a:pPr/>
              <a:t>15</a:t>
            </a:fld>
            <a:endParaRPr lang="en-GB" dirty="0"/>
          </a:p>
        </p:txBody>
      </p:sp>
      <p:sp>
        <p:nvSpPr>
          <p:cNvPr id="27" name="TextBox 26"/>
          <p:cNvSpPr txBox="1"/>
          <p:nvPr/>
        </p:nvSpPr>
        <p:spPr>
          <a:xfrm>
            <a:off x="516375" y="4454756"/>
            <a:ext cx="8190846" cy="553998"/>
          </a:xfrm>
          <a:prstGeom prst="rect">
            <a:avLst/>
          </a:prstGeom>
          <a:noFill/>
        </p:spPr>
        <p:txBody>
          <a:bodyPr wrap="square" rtlCol="0">
            <a:spAutoFit/>
          </a:bodyPr>
          <a:lstStyle/>
          <a:p>
            <a:endParaRPr lang="en-GB" sz="1000" dirty="0"/>
          </a:p>
          <a:p>
            <a:r>
              <a:rPr lang="en-GB" sz="1000" dirty="0"/>
              <a:t>GOLD 2017 Global Strategy for the Diagnosis, Management and Prevention of COPD. Available online at http://goldcopd.org/. Accessed 21stNovember 2016.</a:t>
            </a:r>
          </a:p>
        </p:txBody>
      </p:sp>
    </p:spTree>
    <p:extLst>
      <p:ext uri="{BB962C8B-B14F-4D97-AF65-F5344CB8AC3E}">
        <p14:creationId xmlns:p14="http://schemas.microsoft.com/office/powerpoint/2010/main" xmlns="" val="1371087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err="1" smtClean="0">
                <a:solidFill>
                  <a:srgbClr val="C00000"/>
                </a:solidFill>
              </a:rPr>
              <a:t>Contoh</a:t>
            </a:r>
            <a:r>
              <a:rPr lang="en-US" dirty="0" smtClean="0">
                <a:solidFill>
                  <a:srgbClr val="C00000"/>
                </a:solidFill>
              </a:rPr>
              <a:t> </a:t>
            </a:r>
            <a:r>
              <a:rPr lang="en-US" dirty="0" err="1" smtClean="0">
                <a:solidFill>
                  <a:srgbClr val="C00000"/>
                </a:solidFill>
              </a:rPr>
              <a:t>kasus</a:t>
            </a:r>
            <a:endParaRPr lang="en-GB" dirty="0">
              <a:solidFill>
                <a:srgbClr val="C00000"/>
              </a:solidFill>
            </a:endParaRPr>
          </a:p>
        </p:txBody>
      </p:sp>
      <p:sp>
        <p:nvSpPr>
          <p:cNvPr id="23" name="Text Placeholder 22"/>
          <p:cNvSpPr>
            <a:spLocks noGrp="1"/>
          </p:cNvSpPr>
          <p:nvPr>
            <p:ph type="body" sz="quarter" idx="11"/>
          </p:nvPr>
        </p:nvSpPr>
        <p:spPr>
          <a:xfrm>
            <a:off x="2878667" y="1318852"/>
            <a:ext cx="5475111" cy="2654837"/>
          </a:xfrm>
        </p:spPr>
        <p:txBody>
          <a:bodyPr/>
          <a:lstStyle/>
          <a:p>
            <a:pPr marL="285750" indent="-285750">
              <a:buFont typeface="Arial" panose="020B0604020202020204" pitchFamily="34" charset="0"/>
              <a:buChar char="•"/>
            </a:pPr>
            <a:r>
              <a:rPr lang="en-US" sz="1800" dirty="0" err="1" smtClean="0"/>
              <a:t>Laki</a:t>
            </a:r>
            <a:r>
              <a:rPr lang="en-US" sz="1800" dirty="0" smtClean="0"/>
              <a:t> </a:t>
            </a:r>
            <a:r>
              <a:rPr lang="en-US" sz="1800" dirty="0" err="1" smtClean="0"/>
              <a:t>laki</a:t>
            </a:r>
            <a:r>
              <a:rPr lang="en-US" sz="1800" dirty="0" smtClean="0"/>
              <a:t> </a:t>
            </a:r>
            <a:r>
              <a:rPr lang="en-US" sz="1800" dirty="0" err="1" smtClean="0"/>
              <a:t>umur</a:t>
            </a:r>
            <a:r>
              <a:rPr lang="en-US" sz="1800" dirty="0" smtClean="0"/>
              <a:t> </a:t>
            </a:r>
            <a:r>
              <a:rPr lang="en-US" sz="1800" dirty="0"/>
              <a:t>70 </a:t>
            </a:r>
            <a:r>
              <a:rPr lang="en-US" sz="1800" dirty="0" err="1"/>
              <a:t>tahun</a:t>
            </a:r>
            <a:endParaRPr lang="en-US" sz="1800" dirty="0"/>
          </a:p>
          <a:p>
            <a:pPr marL="285750" indent="-285750">
              <a:buFont typeface="Arial" panose="020B0604020202020204" pitchFamily="34" charset="0"/>
              <a:buChar char="•"/>
            </a:pPr>
            <a:r>
              <a:rPr lang="en-US" sz="1800" dirty="0"/>
              <a:t>Gejala: </a:t>
            </a:r>
            <a:r>
              <a:rPr lang="en-US" sz="1800" dirty="0" err="1"/>
              <a:t>Batuk</a:t>
            </a:r>
            <a:r>
              <a:rPr lang="en-US" sz="1800" dirty="0"/>
              <a:t>, </a:t>
            </a:r>
            <a:r>
              <a:rPr lang="en-US" sz="1800" i="1" dirty="0"/>
              <a:t>wheezing</a:t>
            </a:r>
            <a:r>
              <a:rPr lang="en-US" sz="1800" dirty="0"/>
              <a:t>, </a:t>
            </a:r>
            <a:r>
              <a:rPr lang="en-US" sz="1800" dirty="0" err="1"/>
              <a:t>napas</a:t>
            </a:r>
            <a:r>
              <a:rPr lang="en-US" sz="1800" dirty="0"/>
              <a:t> </a:t>
            </a:r>
            <a:r>
              <a:rPr lang="en-US" sz="1800" dirty="0" err="1"/>
              <a:t>pendek</a:t>
            </a:r>
            <a:endParaRPr lang="en-US" sz="1800" dirty="0"/>
          </a:p>
          <a:p>
            <a:pPr marL="538163" indent="-174625">
              <a:buFontTx/>
              <a:buChar char="-"/>
            </a:pPr>
            <a:r>
              <a:rPr lang="en-US" sz="1800" dirty="0" err="1"/>
              <a:t>Lega</a:t>
            </a:r>
            <a:r>
              <a:rPr lang="en-US" sz="1800" dirty="0"/>
              <a:t> </a:t>
            </a:r>
            <a:r>
              <a:rPr lang="en-US" sz="1800" dirty="0" err="1"/>
              <a:t>dengan</a:t>
            </a:r>
            <a:r>
              <a:rPr lang="en-US" sz="1800" dirty="0"/>
              <a:t> neb salbutamol</a:t>
            </a:r>
          </a:p>
          <a:p>
            <a:pPr marL="538163" indent="-174625">
              <a:buFontTx/>
              <a:buChar char="-"/>
            </a:pPr>
            <a:r>
              <a:rPr lang="en-US" sz="1800" dirty="0" err="1"/>
              <a:t>Terdapat</a:t>
            </a:r>
            <a:r>
              <a:rPr lang="en-US" sz="1800" dirty="0"/>
              <a:t> sputum </a:t>
            </a:r>
            <a:r>
              <a:rPr lang="en-US" sz="1800" dirty="0" err="1"/>
              <a:t>berwarna</a:t>
            </a:r>
            <a:r>
              <a:rPr lang="en-US" sz="1800" dirty="0"/>
              <a:t> </a:t>
            </a:r>
            <a:r>
              <a:rPr lang="en-US" sz="1800" dirty="0" err="1"/>
              <a:t>putih</a:t>
            </a:r>
            <a:r>
              <a:rPr lang="en-US" sz="1800" dirty="0"/>
              <a:t>, </a:t>
            </a:r>
            <a:r>
              <a:rPr lang="en-US" sz="1800" dirty="0" err="1"/>
              <a:t>sulit</a:t>
            </a:r>
            <a:r>
              <a:rPr lang="en-US" sz="1800" dirty="0"/>
              <a:t> </a:t>
            </a:r>
            <a:r>
              <a:rPr lang="en-US" sz="1800" dirty="0" err="1"/>
              <a:t>tidur</a:t>
            </a:r>
            <a:endParaRPr lang="en-US" sz="1800" dirty="0"/>
          </a:p>
          <a:p>
            <a:pPr marL="285750" indent="-285750">
              <a:buFont typeface="Arial" panose="020B0604020202020204" pitchFamily="34" charset="0"/>
              <a:buChar char="•"/>
            </a:pPr>
            <a:r>
              <a:rPr lang="en-US" sz="1800" dirty="0" err="1"/>
              <a:t>Perokok</a:t>
            </a:r>
            <a:r>
              <a:rPr lang="en-US" sz="1800" dirty="0"/>
              <a:t> </a:t>
            </a:r>
          </a:p>
          <a:p>
            <a:pPr marL="285750" indent="-285750">
              <a:buFont typeface="Arial" panose="020B0604020202020204" pitchFamily="34" charset="0"/>
              <a:buChar char="•"/>
            </a:pPr>
            <a:r>
              <a:rPr lang="en-US" sz="1800" dirty="0"/>
              <a:t>3 </a:t>
            </a:r>
            <a:r>
              <a:rPr lang="en-US" sz="1800" dirty="0" err="1"/>
              <a:t>bulan</a:t>
            </a:r>
            <a:r>
              <a:rPr lang="en-US" sz="1800" dirty="0"/>
              <a:t> </a:t>
            </a:r>
            <a:r>
              <a:rPr lang="en-US" sz="1800" dirty="0" err="1"/>
              <a:t>lalu</a:t>
            </a:r>
            <a:r>
              <a:rPr lang="en-US" sz="1800" dirty="0"/>
              <a:t> </a:t>
            </a:r>
            <a:r>
              <a:rPr lang="en-US" sz="1800" dirty="0" err="1"/>
              <a:t>pernah</a:t>
            </a:r>
            <a:r>
              <a:rPr lang="en-US" sz="1800" dirty="0"/>
              <a:t> di </a:t>
            </a:r>
            <a:r>
              <a:rPr lang="en-US" sz="1800" dirty="0" err="1"/>
              <a:t>rawat</a:t>
            </a:r>
            <a:r>
              <a:rPr lang="en-US" sz="1800" dirty="0"/>
              <a:t> </a:t>
            </a:r>
            <a:r>
              <a:rPr lang="en-US" sz="1800" dirty="0" err="1"/>
              <a:t>karena</a:t>
            </a:r>
            <a:r>
              <a:rPr lang="en-US" sz="1800" dirty="0"/>
              <a:t> </a:t>
            </a:r>
            <a:r>
              <a:rPr lang="en-US" sz="1800" dirty="0" err="1"/>
              <a:t>napas</a:t>
            </a:r>
            <a:r>
              <a:rPr lang="en-US" sz="1800" dirty="0"/>
              <a:t> </a:t>
            </a:r>
            <a:r>
              <a:rPr lang="en-US" sz="1800" dirty="0" err="1"/>
              <a:t>pendek</a:t>
            </a:r>
            <a:r>
              <a:rPr lang="en-US" sz="1800" dirty="0"/>
              <a:t> </a:t>
            </a:r>
          </a:p>
          <a:p>
            <a:pPr marL="285750" indent="-285750">
              <a:buFont typeface="Arial" panose="020B0604020202020204" pitchFamily="34" charset="0"/>
              <a:buChar char="•"/>
            </a:pPr>
            <a:r>
              <a:rPr lang="en-US" sz="1800" i="1" dirty="0"/>
              <a:t>Wheezing</a:t>
            </a:r>
            <a:r>
              <a:rPr lang="en-US" sz="1800" dirty="0"/>
              <a:t> </a:t>
            </a:r>
            <a:r>
              <a:rPr lang="en-US" sz="1800" dirty="0" err="1"/>
              <a:t>pada</a:t>
            </a:r>
            <a:r>
              <a:rPr lang="en-US" sz="1800" dirty="0"/>
              <a:t> </a:t>
            </a:r>
            <a:r>
              <a:rPr lang="en-US" sz="1800" dirty="0" err="1"/>
              <a:t>kedua</a:t>
            </a:r>
            <a:r>
              <a:rPr lang="en-US" sz="1800" dirty="0"/>
              <a:t> </a:t>
            </a:r>
            <a:r>
              <a:rPr lang="en-US" sz="1800" dirty="0" err="1"/>
              <a:t>paru</a:t>
            </a:r>
            <a:endParaRPr lang="en-GB" sz="1800" dirty="0"/>
          </a:p>
        </p:txBody>
      </p:sp>
      <p:sp>
        <p:nvSpPr>
          <p:cNvPr id="21" name="Slide Number Placeholder 20"/>
          <p:cNvSpPr>
            <a:spLocks noGrp="1"/>
          </p:cNvSpPr>
          <p:nvPr>
            <p:ph type="sldNum" sz="quarter" idx="4"/>
          </p:nvPr>
        </p:nvSpPr>
        <p:spPr/>
        <p:txBody>
          <a:bodyPr/>
          <a:lstStyle/>
          <a:p>
            <a:fld id="{3C4F54F3-C349-4609-AFEE-01462D5C7942}" type="slidenum">
              <a:rPr lang="en-GB" smtClean="0"/>
              <a:pPr/>
              <a:t>16</a:t>
            </a:fld>
            <a:endParaRPr lang="en-GB" dirty="0"/>
          </a:p>
        </p:txBody>
      </p:sp>
      <p:pic>
        <p:nvPicPr>
          <p:cNvPr id="25" name="Picture 24"/>
          <p:cNvPicPr>
            <a:picLocks noChangeAspect="1"/>
          </p:cNvPicPr>
          <p:nvPr/>
        </p:nvPicPr>
        <p:blipFill>
          <a:blip r:embed="rId2"/>
          <a:stretch>
            <a:fillRect/>
          </a:stretch>
        </p:blipFill>
        <p:spPr>
          <a:xfrm>
            <a:off x="714375" y="888118"/>
            <a:ext cx="1762125" cy="2847975"/>
          </a:xfrm>
          <a:prstGeom prst="rect">
            <a:avLst/>
          </a:prstGeom>
        </p:spPr>
      </p:pic>
      <p:sp>
        <p:nvSpPr>
          <p:cNvPr id="26" name="TextBox 25"/>
          <p:cNvSpPr txBox="1"/>
          <p:nvPr/>
        </p:nvSpPr>
        <p:spPr>
          <a:xfrm>
            <a:off x="3051545" y="3950537"/>
            <a:ext cx="4114800" cy="584775"/>
          </a:xfrm>
          <a:prstGeom prst="rect">
            <a:avLst/>
          </a:prstGeom>
          <a:solidFill>
            <a:schemeClr val="accent5">
              <a:lumMod val="60000"/>
              <a:lumOff val="40000"/>
            </a:schemeClr>
          </a:solidFill>
        </p:spPr>
        <p:txBody>
          <a:bodyPr wrap="square" rtlCol="0">
            <a:spAutoFit/>
          </a:bodyPr>
          <a:lstStyle/>
          <a:p>
            <a:pPr algn="ctr"/>
            <a:r>
              <a:rPr lang="en-US" sz="3200" i="1" dirty="0" smtClean="0"/>
              <a:t>Diagnosis?</a:t>
            </a:r>
            <a:endParaRPr lang="en-GB" sz="3200" i="1" dirty="0"/>
          </a:p>
        </p:txBody>
      </p:sp>
    </p:spTree>
    <p:extLst>
      <p:ext uri="{BB962C8B-B14F-4D97-AF65-F5344CB8AC3E}">
        <p14:creationId xmlns:p14="http://schemas.microsoft.com/office/powerpoint/2010/main" xmlns="" val="2562075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z="2000" i="1" dirty="0">
                <a:solidFill>
                  <a:srgbClr val="C00000"/>
                </a:solidFill>
              </a:rPr>
              <a:t>Modified British Medical Research Council (</a:t>
            </a:r>
            <a:r>
              <a:rPr lang="en-US" sz="2000" i="1" dirty="0" err="1">
                <a:solidFill>
                  <a:srgbClr val="C00000"/>
                </a:solidFill>
              </a:rPr>
              <a:t>mMRC</a:t>
            </a:r>
            <a:r>
              <a:rPr lang="en-US" sz="2000" i="1" dirty="0">
                <a:solidFill>
                  <a:srgbClr val="C00000"/>
                </a:solidFill>
              </a:rPr>
              <a:t>) questionnaire</a:t>
            </a:r>
          </a:p>
        </p:txBody>
      </p:sp>
      <p:sp>
        <p:nvSpPr>
          <p:cNvPr id="21" name="Slide Number Placeholder 20"/>
          <p:cNvSpPr>
            <a:spLocks noGrp="1"/>
          </p:cNvSpPr>
          <p:nvPr>
            <p:ph type="sldNum" sz="quarter" idx="4"/>
          </p:nvPr>
        </p:nvSpPr>
        <p:spPr/>
        <p:txBody>
          <a:bodyPr/>
          <a:lstStyle/>
          <a:p>
            <a:fld id="{3C4F54F3-C349-4609-AFEE-01462D5C7942}" type="slidenum">
              <a:rPr lang="en-GB" smtClean="0"/>
              <a:pPr/>
              <a:t>17</a:t>
            </a:fld>
            <a:endParaRPr lang="en-GB" dirty="0"/>
          </a:p>
        </p:txBody>
      </p:sp>
      <p:graphicFrame>
        <p:nvGraphicFramePr>
          <p:cNvPr id="25" name="Table 24"/>
          <p:cNvGraphicFramePr>
            <a:graphicFrameLocks noGrp="1"/>
          </p:cNvGraphicFramePr>
          <p:nvPr>
            <p:extLst>
              <p:ext uri="{D42A27DB-BD31-4B8C-83A1-F6EECF244321}">
                <p14:modId xmlns:p14="http://schemas.microsoft.com/office/powerpoint/2010/main" xmlns="" val="1577872414"/>
              </p:ext>
            </p:extLst>
          </p:nvPr>
        </p:nvGraphicFramePr>
        <p:xfrm>
          <a:off x="318373" y="792485"/>
          <a:ext cx="8565982" cy="3677726"/>
        </p:xfrm>
        <a:graphic>
          <a:graphicData uri="http://schemas.openxmlformats.org/drawingml/2006/table">
            <a:tbl>
              <a:tblPr firstRow="1" bandRow="1">
                <a:tableStyleId>{5C22544A-7EE6-4342-B048-85BDC9FD1C3A}</a:tableStyleId>
              </a:tblPr>
              <a:tblGrid>
                <a:gridCol w="7764471">
                  <a:extLst>
                    <a:ext uri="{9D8B030D-6E8A-4147-A177-3AD203B41FA5}">
                      <a16:colId xmlns:a16="http://schemas.microsoft.com/office/drawing/2014/main" xmlns="" val="1629461410"/>
                    </a:ext>
                  </a:extLst>
                </a:gridCol>
                <a:gridCol w="801511">
                  <a:extLst>
                    <a:ext uri="{9D8B030D-6E8A-4147-A177-3AD203B41FA5}">
                      <a16:colId xmlns:a16="http://schemas.microsoft.com/office/drawing/2014/main" xmlns="" val="4205026017"/>
                    </a:ext>
                  </a:extLst>
                </a:gridCol>
              </a:tblGrid>
              <a:tr h="379442">
                <a:tc gridSpan="2">
                  <a:txBody>
                    <a:bodyPr/>
                    <a:lstStyle/>
                    <a:p>
                      <a:r>
                        <a:rPr lang="en-US" sz="1400" dirty="0" err="1"/>
                        <a:t>Centang</a:t>
                      </a:r>
                      <a:r>
                        <a:rPr lang="en-US" sz="1400" baseline="0" dirty="0"/>
                        <a:t> </a:t>
                      </a:r>
                      <a:r>
                        <a:rPr lang="en-US" sz="1400" baseline="0" dirty="0" err="1"/>
                        <a:t>kotak</a:t>
                      </a:r>
                      <a:r>
                        <a:rPr lang="en-US" sz="1400" baseline="0" dirty="0"/>
                        <a:t> </a:t>
                      </a:r>
                      <a:r>
                        <a:rPr lang="en-US" sz="1400" dirty="0"/>
                        <a:t>yang </a:t>
                      </a:r>
                      <a:r>
                        <a:rPr lang="en-US" sz="1400" dirty="0" err="1"/>
                        <a:t>sesuai</a:t>
                      </a:r>
                      <a:r>
                        <a:rPr lang="en-US" sz="1400" dirty="0"/>
                        <a:t> </a:t>
                      </a:r>
                      <a:r>
                        <a:rPr lang="en-US" sz="1400" dirty="0" err="1"/>
                        <a:t>dengan</a:t>
                      </a:r>
                      <a:r>
                        <a:rPr lang="en-US" sz="1400" dirty="0"/>
                        <a:t> </a:t>
                      </a:r>
                      <a:r>
                        <a:rPr lang="en-US" sz="1400" dirty="0" err="1"/>
                        <a:t>kondisi</a:t>
                      </a:r>
                      <a:r>
                        <a:rPr lang="en-US" sz="1400" dirty="0"/>
                        <a:t> </a:t>
                      </a:r>
                      <a:r>
                        <a:rPr lang="en-US" sz="1400" dirty="0" err="1"/>
                        <a:t>pasien</a:t>
                      </a:r>
                      <a:r>
                        <a:rPr lang="en-US" sz="1400" dirty="0"/>
                        <a:t> (</a:t>
                      </a:r>
                      <a:r>
                        <a:rPr lang="en-US" sz="1400" dirty="0" err="1"/>
                        <a:t>hanya</a:t>
                      </a:r>
                      <a:r>
                        <a:rPr lang="en-US" sz="1400" baseline="0" dirty="0"/>
                        <a:t> 1 </a:t>
                      </a:r>
                      <a:r>
                        <a:rPr lang="en-US" sz="1400" baseline="0" dirty="0" err="1"/>
                        <a:t>kotak</a:t>
                      </a:r>
                      <a:r>
                        <a:rPr lang="en-US" sz="1400" baseline="0" dirty="0"/>
                        <a:t> </a:t>
                      </a:r>
                      <a:r>
                        <a:rPr lang="en-US" sz="1400" baseline="0" dirty="0" err="1"/>
                        <a:t>saja</a:t>
                      </a:r>
                      <a:r>
                        <a:rPr lang="en-US" sz="1400" baseline="0" dirty="0"/>
                        <a:t>)</a:t>
                      </a:r>
                      <a:endParaRPr lang="en-GB" sz="1400" dirty="0"/>
                    </a:p>
                  </a:txBody>
                  <a:tcPr/>
                </a:tc>
                <a:tc hMerge="1">
                  <a:txBody>
                    <a:bodyPr/>
                    <a:lstStyle/>
                    <a:p>
                      <a:endParaRPr lang="en-GB" dirty="0"/>
                    </a:p>
                  </a:txBody>
                  <a:tcPr/>
                </a:tc>
                <a:extLst>
                  <a:ext uri="{0D108BD9-81ED-4DB2-BD59-A6C34878D82A}">
                    <a16:rowId xmlns:a16="http://schemas.microsoft.com/office/drawing/2014/main" xmlns="" val="3871805157"/>
                  </a:ext>
                </a:extLst>
              </a:tr>
              <a:tr h="523682">
                <a:tc>
                  <a:txBody>
                    <a:bodyPr/>
                    <a:lstStyle/>
                    <a:p>
                      <a:r>
                        <a:rPr lang="en-US" sz="1600" b="1" dirty="0" err="1"/>
                        <a:t>mMRC</a:t>
                      </a:r>
                      <a:r>
                        <a:rPr lang="en-US" sz="1600" b="1" dirty="0"/>
                        <a:t> Grade 0</a:t>
                      </a:r>
                      <a:r>
                        <a:rPr lang="en-US" sz="1600" dirty="0"/>
                        <a:t>. </a:t>
                      </a:r>
                      <a:r>
                        <a:rPr lang="en-US" sz="1600" dirty="0" err="1"/>
                        <a:t>Saya</a:t>
                      </a:r>
                      <a:r>
                        <a:rPr lang="en-US" sz="1600" dirty="0"/>
                        <a:t> </a:t>
                      </a:r>
                      <a:r>
                        <a:rPr lang="en-US" sz="1600" dirty="0" err="1"/>
                        <a:t>hanya</a:t>
                      </a:r>
                      <a:r>
                        <a:rPr lang="en-US" sz="1600" baseline="0" dirty="0"/>
                        <a:t> </a:t>
                      </a:r>
                      <a:r>
                        <a:rPr lang="en-US" sz="1600" baseline="0" dirty="0" err="1"/>
                        <a:t>susah</a:t>
                      </a:r>
                      <a:r>
                        <a:rPr lang="en-US" sz="1600" baseline="0" dirty="0"/>
                        <a:t> </a:t>
                      </a:r>
                      <a:r>
                        <a:rPr lang="en-US" sz="1600" baseline="0" dirty="0" err="1"/>
                        <a:t>bernapas</a:t>
                      </a:r>
                      <a:r>
                        <a:rPr lang="en-US" sz="1600" baseline="0" dirty="0"/>
                        <a:t> </a:t>
                      </a:r>
                      <a:r>
                        <a:rPr lang="en-US" sz="1600" baseline="0" dirty="0" err="1"/>
                        <a:t>jika</a:t>
                      </a:r>
                      <a:r>
                        <a:rPr lang="en-US" sz="1600" baseline="0" dirty="0"/>
                        <a:t> </a:t>
                      </a:r>
                      <a:r>
                        <a:rPr lang="en-US" sz="1600" baseline="0" dirty="0" err="1"/>
                        <a:t>aktivitas</a:t>
                      </a:r>
                      <a:r>
                        <a:rPr lang="en-US" sz="1600" baseline="0" dirty="0"/>
                        <a:t> </a:t>
                      </a:r>
                      <a:r>
                        <a:rPr lang="en-US" sz="1600" baseline="0" dirty="0" err="1"/>
                        <a:t>berat</a:t>
                      </a:r>
                      <a:endParaRPr lang="en-GB" sz="1600" dirty="0"/>
                    </a:p>
                  </a:txBody>
                  <a:tcPr anchor="ctr"/>
                </a:tc>
                <a:tc>
                  <a:txBody>
                    <a:bodyPr/>
                    <a:lstStyle/>
                    <a:p>
                      <a:endParaRPr lang="en-GB" dirty="0"/>
                    </a:p>
                  </a:txBody>
                  <a:tcPr anchor="ctr"/>
                </a:tc>
                <a:extLst>
                  <a:ext uri="{0D108BD9-81ED-4DB2-BD59-A6C34878D82A}">
                    <a16:rowId xmlns:a16="http://schemas.microsoft.com/office/drawing/2014/main" xmlns="" val="1515715470"/>
                  </a:ext>
                </a:extLst>
              </a:tr>
              <a:tr h="693045">
                <a:tc>
                  <a:txBody>
                    <a:bodyPr/>
                    <a:lstStyle/>
                    <a:p>
                      <a:r>
                        <a:rPr lang="en-US" sz="1600" b="1" dirty="0" err="1"/>
                        <a:t>mMRC</a:t>
                      </a:r>
                      <a:r>
                        <a:rPr lang="en-US" sz="1600" b="1" dirty="0"/>
                        <a:t> Grade 1</a:t>
                      </a:r>
                      <a:r>
                        <a:rPr lang="en-US" sz="1600" dirty="0"/>
                        <a:t>.</a:t>
                      </a:r>
                      <a:r>
                        <a:rPr lang="en-US" sz="1600" baseline="0" dirty="0"/>
                        <a:t> </a:t>
                      </a:r>
                      <a:r>
                        <a:rPr lang="en-US" sz="1600" baseline="0" dirty="0" err="1"/>
                        <a:t>Napas</a:t>
                      </a:r>
                      <a:r>
                        <a:rPr lang="en-US" sz="1600" baseline="0" dirty="0"/>
                        <a:t> </a:t>
                      </a:r>
                      <a:r>
                        <a:rPr lang="en-US" sz="1600" baseline="0" dirty="0" err="1"/>
                        <a:t>saya</a:t>
                      </a:r>
                      <a:r>
                        <a:rPr lang="en-US" sz="1600" baseline="0" dirty="0"/>
                        <a:t> </a:t>
                      </a:r>
                      <a:r>
                        <a:rPr lang="en-US" sz="1600" baseline="0" dirty="0" err="1"/>
                        <a:t>menjadi</a:t>
                      </a:r>
                      <a:r>
                        <a:rPr lang="en-US" sz="1600" baseline="0" dirty="0"/>
                        <a:t> </a:t>
                      </a:r>
                      <a:r>
                        <a:rPr lang="en-US" sz="1600" baseline="0" dirty="0" err="1"/>
                        <a:t>pendek</a:t>
                      </a:r>
                      <a:r>
                        <a:rPr lang="en-US" sz="1600" baseline="0" dirty="0"/>
                        <a:t> </a:t>
                      </a:r>
                      <a:r>
                        <a:rPr lang="en-US" sz="1600" baseline="0" dirty="0" err="1"/>
                        <a:t>jika</a:t>
                      </a:r>
                      <a:r>
                        <a:rPr lang="en-US" sz="1600" baseline="0" dirty="0"/>
                        <a:t> </a:t>
                      </a:r>
                      <a:r>
                        <a:rPr lang="en-US" sz="1600" baseline="0" dirty="0" err="1"/>
                        <a:t>naik</a:t>
                      </a:r>
                      <a:r>
                        <a:rPr lang="en-US" sz="1600" baseline="0" dirty="0"/>
                        <a:t> </a:t>
                      </a:r>
                      <a:r>
                        <a:rPr lang="en-US" sz="1600" baseline="0" dirty="0" err="1"/>
                        <a:t>tangga</a:t>
                      </a:r>
                      <a:r>
                        <a:rPr lang="en-US" sz="1600" baseline="0" dirty="0"/>
                        <a:t> </a:t>
                      </a:r>
                      <a:r>
                        <a:rPr lang="en-US" sz="1600" baseline="0" dirty="0" err="1"/>
                        <a:t>dengan</a:t>
                      </a:r>
                      <a:r>
                        <a:rPr lang="en-US" sz="1600" baseline="0" dirty="0"/>
                        <a:t> </a:t>
                      </a:r>
                      <a:r>
                        <a:rPr lang="en-US" sz="1600" baseline="0" dirty="0" err="1"/>
                        <a:t>bergegas</a:t>
                      </a:r>
                      <a:r>
                        <a:rPr lang="en-US" sz="1600" baseline="0" dirty="0"/>
                        <a:t> </a:t>
                      </a:r>
                      <a:r>
                        <a:rPr lang="en-US" sz="1600" baseline="0" dirty="0" err="1"/>
                        <a:t>atau</a:t>
                      </a:r>
                      <a:r>
                        <a:rPr lang="en-US" sz="1600" baseline="0" dirty="0"/>
                        <a:t> </a:t>
                      </a:r>
                      <a:r>
                        <a:rPr lang="en-US" sz="1600" baseline="0" dirty="0" err="1"/>
                        <a:t>berjalan</a:t>
                      </a:r>
                      <a:r>
                        <a:rPr lang="en-US" sz="1600" baseline="0" dirty="0"/>
                        <a:t> </a:t>
                      </a:r>
                      <a:r>
                        <a:rPr lang="en-US" sz="1600" baseline="0" dirty="0" err="1"/>
                        <a:t>ke</a:t>
                      </a:r>
                      <a:r>
                        <a:rPr lang="en-US" sz="1600" baseline="0" dirty="0"/>
                        <a:t> </a:t>
                      </a:r>
                      <a:r>
                        <a:rPr lang="en-US" sz="1600" baseline="0" dirty="0" err="1"/>
                        <a:t>tanjakan</a:t>
                      </a:r>
                      <a:endParaRPr lang="en-GB" sz="1600" dirty="0"/>
                    </a:p>
                  </a:txBody>
                  <a:tcPr anchor="ctr"/>
                </a:tc>
                <a:tc>
                  <a:txBody>
                    <a:bodyPr/>
                    <a:lstStyle/>
                    <a:p>
                      <a:endParaRPr lang="en-GB" dirty="0"/>
                    </a:p>
                  </a:txBody>
                  <a:tcPr anchor="ctr"/>
                </a:tc>
                <a:extLst>
                  <a:ext uri="{0D108BD9-81ED-4DB2-BD59-A6C34878D82A}">
                    <a16:rowId xmlns:a16="http://schemas.microsoft.com/office/drawing/2014/main" xmlns="" val="2617052171"/>
                  </a:ext>
                </a:extLst>
              </a:tr>
              <a:tr h="794813">
                <a:tc>
                  <a:txBody>
                    <a:bodyPr/>
                    <a:lstStyle/>
                    <a:p>
                      <a:r>
                        <a:rPr lang="en-US" sz="1600" b="1" dirty="0" err="1"/>
                        <a:t>mMRC</a:t>
                      </a:r>
                      <a:r>
                        <a:rPr lang="en-US" sz="1600" b="1" dirty="0"/>
                        <a:t> Grade 2</a:t>
                      </a:r>
                      <a:r>
                        <a:rPr lang="en-US" sz="1600" dirty="0"/>
                        <a:t>. </a:t>
                      </a:r>
                      <a:r>
                        <a:rPr lang="en-US" sz="1600" dirty="0" err="1"/>
                        <a:t>Saya</a:t>
                      </a:r>
                      <a:r>
                        <a:rPr lang="en-US" sz="1600" baseline="0" dirty="0"/>
                        <a:t> </a:t>
                      </a:r>
                      <a:r>
                        <a:rPr lang="en-US" sz="1600" baseline="0" dirty="0" err="1"/>
                        <a:t>berjalan</a:t>
                      </a:r>
                      <a:r>
                        <a:rPr lang="en-US" sz="1600" baseline="0" dirty="0"/>
                        <a:t> </a:t>
                      </a:r>
                      <a:r>
                        <a:rPr lang="en-US" sz="1600" baseline="0" dirty="0" err="1"/>
                        <a:t>lebih</a:t>
                      </a:r>
                      <a:r>
                        <a:rPr lang="en-US" sz="1600" baseline="0" dirty="0"/>
                        <a:t> </a:t>
                      </a:r>
                      <a:r>
                        <a:rPr lang="en-US" sz="1600" baseline="0" dirty="0" err="1"/>
                        <a:t>lambat</a:t>
                      </a:r>
                      <a:r>
                        <a:rPr lang="en-US" sz="1600" baseline="0" dirty="0"/>
                        <a:t> </a:t>
                      </a:r>
                      <a:r>
                        <a:rPr lang="en-US" sz="1600" baseline="0" dirty="0" err="1"/>
                        <a:t>dibandingkan</a:t>
                      </a:r>
                      <a:r>
                        <a:rPr lang="en-US" sz="1600" baseline="0" dirty="0"/>
                        <a:t> </a:t>
                      </a:r>
                      <a:r>
                        <a:rPr lang="en-US" sz="1600" baseline="0" dirty="0" err="1"/>
                        <a:t>teman</a:t>
                      </a:r>
                      <a:r>
                        <a:rPr lang="en-US" sz="1600" baseline="0" dirty="0"/>
                        <a:t> </a:t>
                      </a:r>
                      <a:r>
                        <a:rPr lang="en-US" sz="1600" baseline="0" dirty="0" err="1"/>
                        <a:t>sebaya</a:t>
                      </a:r>
                      <a:r>
                        <a:rPr lang="en-US" sz="1600" baseline="0" dirty="0"/>
                        <a:t> </a:t>
                      </a:r>
                      <a:r>
                        <a:rPr lang="en-US" sz="1600" baseline="0" dirty="0" err="1"/>
                        <a:t>karena</a:t>
                      </a:r>
                      <a:r>
                        <a:rPr lang="en-US" sz="1600" baseline="0" dirty="0"/>
                        <a:t> </a:t>
                      </a:r>
                      <a:r>
                        <a:rPr lang="en-US" sz="1600" baseline="0" dirty="0" err="1"/>
                        <a:t>susah</a:t>
                      </a:r>
                      <a:r>
                        <a:rPr lang="en-US" sz="1600" baseline="0" dirty="0"/>
                        <a:t> </a:t>
                      </a:r>
                      <a:r>
                        <a:rPr lang="en-US" sz="1600" baseline="0" dirty="0" err="1"/>
                        <a:t>bernapas</a:t>
                      </a:r>
                      <a:r>
                        <a:rPr lang="en-US" sz="1600" baseline="0" dirty="0"/>
                        <a:t>, </a:t>
                      </a:r>
                      <a:r>
                        <a:rPr lang="en-US" sz="1600" baseline="0" dirty="0" err="1"/>
                        <a:t>atau</a:t>
                      </a:r>
                      <a:r>
                        <a:rPr lang="en-US" sz="1600" baseline="0" dirty="0"/>
                        <a:t> </a:t>
                      </a:r>
                      <a:r>
                        <a:rPr lang="en-US" sz="1600" baseline="0" dirty="0" err="1"/>
                        <a:t>saya</a:t>
                      </a:r>
                      <a:r>
                        <a:rPr lang="en-US" sz="1600" baseline="0" dirty="0"/>
                        <a:t> </a:t>
                      </a:r>
                      <a:r>
                        <a:rPr lang="en-US" sz="1600" baseline="0" dirty="0" err="1"/>
                        <a:t>harus</a:t>
                      </a:r>
                      <a:r>
                        <a:rPr lang="en-US" sz="1600" baseline="0" dirty="0"/>
                        <a:t> </a:t>
                      </a:r>
                      <a:r>
                        <a:rPr lang="en-US" sz="1600" baseline="0" dirty="0" err="1"/>
                        <a:t>berhenti</a:t>
                      </a:r>
                      <a:r>
                        <a:rPr lang="en-US" sz="1600" baseline="0" dirty="0"/>
                        <a:t> </a:t>
                      </a:r>
                      <a:r>
                        <a:rPr lang="en-US" sz="1600" baseline="0" dirty="0" err="1"/>
                        <a:t>untuk</a:t>
                      </a:r>
                      <a:r>
                        <a:rPr lang="en-US" sz="1600" baseline="0" dirty="0"/>
                        <a:t> </a:t>
                      </a:r>
                      <a:r>
                        <a:rPr lang="en-US" sz="1600" baseline="0" dirty="0" err="1"/>
                        <a:t>mengambil</a:t>
                      </a:r>
                      <a:r>
                        <a:rPr lang="en-US" sz="1600" baseline="0" dirty="0"/>
                        <a:t> </a:t>
                      </a:r>
                      <a:r>
                        <a:rPr lang="en-US" sz="1600" baseline="0" dirty="0" err="1"/>
                        <a:t>napas</a:t>
                      </a:r>
                      <a:r>
                        <a:rPr lang="en-US" sz="1600" baseline="0" dirty="0"/>
                        <a:t> </a:t>
                      </a:r>
                      <a:r>
                        <a:rPr lang="en-US" sz="1600" baseline="0" dirty="0" err="1"/>
                        <a:t>ketika</a:t>
                      </a:r>
                      <a:r>
                        <a:rPr lang="en-US" sz="1600" baseline="0" dirty="0"/>
                        <a:t> </a:t>
                      </a:r>
                      <a:r>
                        <a:rPr lang="en-US" sz="1600" baseline="0" dirty="0" err="1"/>
                        <a:t>berjalan</a:t>
                      </a:r>
                      <a:r>
                        <a:rPr lang="en-US" sz="1600" baseline="0" dirty="0"/>
                        <a:t> di </a:t>
                      </a:r>
                      <a:r>
                        <a:rPr lang="en-US" sz="1600" baseline="0" dirty="0" err="1"/>
                        <a:t>tangga</a:t>
                      </a:r>
                      <a:endParaRPr lang="en-GB" sz="1600" dirty="0"/>
                    </a:p>
                  </a:txBody>
                  <a:tcPr anchor="ctr"/>
                </a:tc>
                <a:tc>
                  <a:txBody>
                    <a:bodyPr/>
                    <a:lstStyle/>
                    <a:p>
                      <a:endParaRPr lang="en-GB" dirty="0"/>
                    </a:p>
                  </a:txBody>
                  <a:tcPr anchor="ctr"/>
                </a:tc>
                <a:extLst>
                  <a:ext uri="{0D108BD9-81ED-4DB2-BD59-A6C34878D82A}">
                    <a16:rowId xmlns:a16="http://schemas.microsoft.com/office/drawing/2014/main" xmlns="" val="2291244964"/>
                  </a:ext>
                </a:extLst>
              </a:tr>
              <a:tr h="666044">
                <a:tc>
                  <a:txBody>
                    <a:bodyPr/>
                    <a:lstStyle/>
                    <a:p>
                      <a:r>
                        <a:rPr lang="en-US" sz="1600" b="1" dirty="0" err="1"/>
                        <a:t>mMRC</a:t>
                      </a:r>
                      <a:r>
                        <a:rPr lang="en-US" sz="1600" b="1" baseline="0" dirty="0"/>
                        <a:t> Grade 3. </a:t>
                      </a:r>
                      <a:r>
                        <a:rPr lang="en-US" sz="1600" baseline="0" dirty="0" err="1"/>
                        <a:t>Setelah</a:t>
                      </a:r>
                      <a:r>
                        <a:rPr lang="en-US" sz="1600" baseline="0" dirty="0"/>
                        <a:t> </a:t>
                      </a:r>
                      <a:r>
                        <a:rPr lang="en-US" sz="1600" baseline="0" dirty="0" err="1"/>
                        <a:t>berjalan</a:t>
                      </a:r>
                      <a:r>
                        <a:rPr lang="en-US" sz="1600" baseline="0" dirty="0"/>
                        <a:t> 100 meter </a:t>
                      </a:r>
                      <a:r>
                        <a:rPr lang="en-US" sz="1600" baseline="0" dirty="0" err="1"/>
                        <a:t>atau</a:t>
                      </a:r>
                      <a:r>
                        <a:rPr lang="en-US" sz="1600" baseline="0" dirty="0"/>
                        <a:t> </a:t>
                      </a:r>
                      <a:r>
                        <a:rPr lang="en-US" sz="1600" baseline="0" dirty="0" err="1"/>
                        <a:t>beberapa</a:t>
                      </a:r>
                      <a:r>
                        <a:rPr lang="en-US" sz="1600" baseline="0" dirty="0"/>
                        <a:t> </a:t>
                      </a:r>
                      <a:r>
                        <a:rPr lang="en-US" sz="1600" baseline="0" dirty="0" err="1"/>
                        <a:t>menit</a:t>
                      </a:r>
                      <a:r>
                        <a:rPr lang="en-US" sz="1600" baseline="0" dirty="0"/>
                        <a:t> di </a:t>
                      </a:r>
                      <a:r>
                        <a:rPr lang="en-US" sz="1600" baseline="0" dirty="0" err="1"/>
                        <a:t>tangga</a:t>
                      </a:r>
                      <a:r>
                        <a:rPr lang="en-US" sz="1600" baseline="0" dirty="0"/>
                        <a:t>, </a:t>
                      </a:r>
                      <a:r>
                        <a:rPr lang="en-US" sz="1600" baseline="0" dirty="0" err="1"/>
                        <a:t>saya</a:t>
                      </a:r>
                      <a:r>
                        <a:rPr lang="en-US" sz="1600" baseline="0" dirty="0"/>
                        <a:t> </a:t>
                      </a:r>
                      <a:r>
                        <a:rPr lang="en-US" sz="1600" baseline="0" dirty="0" err="1"/>
                        <a:t>harus</a:t>
                      </a:r>
                      <a:r>
                        <a:rPr lang="en-US" sz="1600" baseline="0" dirty="0"/>
                        <a:t> </a:t>
                      </a:r>
                      <a:r>
                        <a:rPr lang="en-US" sz="1600" baseline="0" dirty="0" err="1"/>
                        <a:t>berhenti</a:t>
                      </a:r>
                      <a:r>
                        <a:rPr lang="en-US" sz="1600" baseline="0" dirty="0"/>
                        <a:t> </a:t>
                      </a:r>
                      <a:r>
                        <a:rPr lang="en-US" sz="1600" baseline="0" dirty="0" err="1"/>
                        <a:t>untuk</a:t>
                      </a:r>
                      <a:r>
                        <a:rPr lang="en-US" sz="1600" baseline="0" dirty="0"/>
                        <a:t> </a:t>
                      </a:r>
                      <a:r>
                        <a:rPr lang="en-US" sz="1600" baseline="0" dirty="0" err="1"/>
                        <a:t>mengambil</a:t>
                      </a:r>
                      <a:r>
                        <a:rPr lang="en-US" sz="1600" baseline="0" dirty="0"/>
                        <a:t> </a:t>
                      </a:r>
                      <a:r>
                        <a:rPr lang="en-US" sz="1600" baseline="0" dirty="0" err="1"/>
                        <a:t>napas</a:t>
                      </a:r>
                      <a:endParaRPr lang="en-GB" sz="1600" dirty="0"/>
                    </a:p>
                  </a:txBody>
                  <a:tcPr anchor="ctr"/>
                </a:tc>
                <a:tc>
                  <a:txBody>
                    <a:bodyPr/>
                    <a:lstStyle/>
                    <a:p>
                      <a:endParaRPr lang="en-GB" dirty="0"/>
                    </a:p>
                  </a:txBody>
                  <a:tcPr anchor="ctr"/>
                </a:tc>
                <a:extLst>
                  <a:ext uri="{0D108BD9-81ED-4DB2-BD59-A6C34878D82A}">
                    <a16:rowId xmlns:a16="http://schemas.microsoft.com/office/drawing/2014/main" xmlns="" val="4093934059"/>
                  </a:ext>
                </a:extLst>
              </a:tr>
              <a:tr h="592553">
                <a:tc>
                  <a:txBody>
                    <a:bodyPr/>
                    <a:lstStyle/>
                    <a:p>
                      <a:r>
                        <a:rPr lang="en-US" sz="1600" b="1" dirty="0" err="1"/>
                        <a:t>mMRC</a:t>
                      </a:r>
                      <a:r>
                        <a:rPr lang="en-US" sz="1600" b="1" dirty="0"/>
                        <a:t> Grade</a:t>
                      </a:r>
                      <a:r>
                        <a:rPr lang="en-US" sz="1600" b="1" baseline="0" dirty="0"/>
                        <a:t> 4</a:t>
                      </a:r>
                      <a:r>
                        <a:rPr lang="en-US" sz="1600" baseline="0" dirty="0"/>
                        <a:t>. </a:t>
                      </a:r>
                      <a:r>
                        <a:rPr lang="en-US" sz="1600" baseline="0" dirty="0" err="1"/>
                        <a:t>Saya</a:t>
                      </a:r>
                      <a:r>
                        <a:rPr lang="en-US" sz="1600" baseline="0" dirty="0"/>
                        <a:t> </a:t>
                      </a:r>
                      <a:r>
                        <a:rPr lang="en-US" sz="1600" baseline="0" dirty="0" err="1"/>
                        <a:t>tidak</a:t>
                      </a:r>
                      <a:r>
                        <a:rPr lang="en-US" sz="1600" baseline="0" dirty="0"/>
                        <a:t> </a:t>
                      </a:r>
                      <a:r>
                        <a:rPr lang="en-US" sz="1600" baseline="0" dirty="0" err="1"/>
                        <a:t>bisa</a:t>
                      </a:r>
                      <a:r>
                        <a:rPr lang="en-US" sz="1600" baseline="0" dirty="0"/>
                        <a:t> </a:t>
                      </a:r>
                      <a:r>
                        <a:rPr lang="en-US" sz="1600" baseline="0" dirty="0" err="1"/>
                        <a:t>keluar</a:t>
                      </a:r>
                      <a:r>
                        <a:rPr lang="en-US" sz="1600" baseline="0" dirty="0"/>
                        <a:t> </a:t>
                      </a:r>
                      <a:r>
                        <a:rPr lang="en-US" sz="1600" baseline="0" dirty="0" err="1"/>
                        <a:t>rumah</a:t>
                      </a:r>
                      <a:r>
                        <a:rPr lang="en-US" sz="1600" baseline="0" dirty="0"/>
                        <a:t> </a:t>
                      </a:r>
                      <a:r>
                        <a:rPr lang="en-US" sz="1600" baseline="0" dirty="0" err="1"/>
                        <a:t>karena</a:t>
                      </a:r>
                      <a:r>
                        <a:rPr lang="en-US" sz="1600" baseline="0" dirty="0"/>
                        <a:t> </a:t>
                      </a:r>
                      <a:r>
                        <a:rPr lang="en-US" sz="1600" baseline="0" dirty="0" err="1"/>
                        <a:t>susah</a:t>
                      </a:r>
                      <a:r>
                        <a:rPr lang="en-US" sz="1600" baseline="0" dirty="0"/>
                        <a:t> </a:t>
                      </a:r>
                      <a:r>
                        <a:rPr lang="en-US" sz="1600" baseline="0" dirty="0" err="1"/>
                        <a:t>bernapas</a:t>
                      </a:r>
                      <a:r>
                        <a:rPr lang="en-US" sz="1600" baseline="0" dirty="0"/>
                        <a:t> </a:t>
                      </a:r>
                      <a:r>
                        <a:rPr lang="en-US" sz="1600" baseline="0" dirty="0" err="1"/>
                        <a:t>atau</a:t>
                      </a:r>
                      <a:r>
                        <a:rPr lang="en-US" sz="1600" baseline="0" dirty="0"/>
                        <a:t> </a:t>
                      </a:r>
                      <a:r>
                        <a:rPr lang="en-US" sz="1600" baseline="0" dirty="0" err="1"/>
                        <a:t>tidak</a:t>
                      </a:r>
                      <a:r>
                        <a:rPr lang="en-US" sz="1600" baseline="0" dirty="0"/>
                        <a:t> </a:t>
                      </a:r>
                      <a:r>
                        <a:rPr lang="en-US" sz="1600" baseline="0" dirty="0" err="1"/>
                        <a:t>bisa</a:t>
                      </a:r>
                      <a:r>
                        <a:rPr lang="en-US" sz="1600" baseline="0" dirty="0"/>
                        <a:t> </a:t>
                      </a:r>
                      <a:r>
                        <a:rPr lang="en-US" sz="1600" baseline="0" dirty="0" err="1"/>
                        <a:t>mengganti</a:t>
                      </a:r>
                      <a:r>
                        <a:rPr lang="en-US" sz="1600" baseline="0" dirty="0"/>
                        <a:t> </a:t>
                      </a:r>
                      <a:r>
                        <a:rPr lang="en-US" sz="1600" baseline="0" dirty="0" err="1"/>
                        <a:t>baju</a:t>
                      </a:r>
                      <a:r>
                        <a:rPr lang="en-US" sz="1600" baseline="0" dirty="0"/>
                        <a:t> </a:t>
                      </a:r>
                      <a:r>
                        <a:rPr lang="en-US" sz="1600" baseline="0" dirty="0" err="1"/>
                        <a:t>karena</a:t>
                      </a:r>
                      <a:r>
                        <a:rPr lang="en-US" sz="1600" baseline="0" dirty="0"/>
                        <a:t> </a:t>
                      </a:r>
                      <a:r>
                        <a:rPr lang="en-US" sz="1600" baseline="0" dirty="0" err="1"/>
                        <a:t>susah</a:t>
                      </a:r>
                      <a:r>
                        <a:rPr lang="en-US" sz="1600" baseline="0" dirty="0"/>
                        <a:t> </a:t>
                      </a:r>
                      <a:r>
                        <a:rPr lang="en-US" sz="1600" baseline="0" dirty="0" err="1"/>
                        <a:t>bernapas</a:t>
                      </a:r>
                      <a:endParaRPr lang="en-GB" sz="1600" dirty="0"/>
                    </a:p>
                  </a:txBody>
                  <a:tcPr anchor="ctr"/>
                </a:tc>
                <a:tc>
                  <a:txBody>
                    <a:bodyPr/>
                    <a:lstStyle/>
                    <a:p>
                      <a:endParaRPr lang="en-GB" dirty="0"/>
                    </a:p>
                  </a:txBody>
                  <a:tcPr anchor="ctr"/>
                </a:tc>
                <a:extLst>
                  <a:ext uri="{0D108BD9-81ED-4DB2-BD59-A6C34878D82A}">
                    <a16:rowId xmlns:a16="http://schemas.microsoft.com/office/drawing/2014/main" xmlns="" val="1343187762"/>
                  </a:ext>
                </a:extLst>
              </a:tr>
            </a:tbl>
          </a:graphicData>
        </a:graphic>
      </p:graphicFrame>
      <p:sp>
        <p:nvSpPr>
          <p:cNvPr id="31" name="TextBox 30"/>
          <p:cNvSpPr txBox="1"/>
          <p:nvPr/>
        </p:nvSpPr>
        <p:spPr>
          <a:xfrm>
            <a:off x="516375" y="4454756"/>
            <a:ext cx="8190846" cy="553998"/>
          </a:xfrm>
          <a:prstGeom prst="rect">
            <a:avLst/>
          </a:prstGeom>
          <a:noFill/>
        </p:spPr>
        <p:txBody>
          <a:bodyPr wrap="square" rtlCol="0">
            <a:spAutoFit/>
          </a:bodyPr>
          <a:lstStyle/>
          <a:p>
            <a:endParaRPr lang="en-GB" sz="1000" dirty="0"/>
          </a:p>
          <a:p>
            <a:r>
              <a:rPr lang="en-GB" sz="1000" dirty="0"/>
              <a:t>GOLD 2017 Global Strategy for the Diagnosis, Management and Prevention of COPD. Available online at http://goldcopd.org/. Accessed 21stNovember 2016.</a:t>
            </a:r>
          </a:p>
        </p:txBody>
      </p:sp>
    </p:spTree>
    <p:extLst>
      <p:ext uri="{BB962C8B-B14F-4D97-AF65-F5344CB8AC3E}">
        <p14:creationId xmlns:p14="http://schemas.microsoft.com/office/powerpoint/2010/main" xmlns="" val="19316894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z="2000" i="1" dirty="0">
                <a:solidFill>
                  <a:srgbClr val="C00000"/>
                </a:solidFill>
              </a:rPr>
              <a:t>Modified British Medical Research Council (</a:t>
            </a:r>
            <a:r>
              <a:rPr lang="en-US" sz="2000" i="1" dirty="0" err="1">
                <a:solidFill>
                  <a:srgbClr val="C00000"/>
                </a:solidFill>
              </a:rPr>
              <a:t>mMRC</a:t>
            </a:r>
            <a:r>
              <a:rPr lang="en-US" sz="2000" i="1" dirty="0">
                <a:solidFill>
                  <a:srgbClr val="C00000"/>
                </a:solidFill>
              </a:rPr>
              <a:t>) questionnaire</a:t>
            </a:r>
          </a:p>
        </p:txBody>
      </p:sp>
      <p:sp>
        <p:nvSpPr>
          <p:cNvPr id="21" name="Slide Number Placeholder 20"/>
          <p:cNvSpPr>
            <a:spLocks noGrp="1"/>
          </p:cNvSpPr>
          <p:nvPr>
            <p:ph type="sldNum" sz="quarter" idx="4"/>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4F54F3-C349-4609-AFEE-01462D5C7942}" type="slidenum">
              <a:rPr kumimoji="0" lang="en-GB"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GB" b="0" i="0" u="none" strike="noStrike" kern="0" cap="none" spc="0" normalizeH="0" baseline="0" noProof="0" dirty="0">
              <a:ln>
                <a:noFill/>
              </a:ln>
              <a:solidFill>
                <a:sysClr val="windowText" lastClr="000000"/>
              </a:solidFill>
              <a:effectLst/>
              <a:uLnTx/>
              <a:uFillTx/>
            </a:endParaRPr>
          </a:p>
        </p:txBody>
      </p:sp>
      <p:graphicFrame>
        <p:nvGraphicFramePr>
          <p:cNvPr id="25" name="Table 24"/>
          <p:cNvGraphicFramePr>
            <a:graphicFrameLocks noGrp="1"/>
          </p:cNvGraphicFramePr>
          <p:nvPr/>
        </p:nvGraphicFramePr>
        <p:xfrm>
          <a:off x="318373" y="792485"/>
          <a:ext cx="8565982" cy="3677726"/>
        </p:xfrm>
        <a:graphic>
          <a:graphicData uri="http://schemas.openxmlformats.org/drawingml/2006/table">
            <a:tbl>
              <a:tblPr firstRow="1" bandRow="1">
                <a:tableStyleId>{5C22544A-7EE6-4342-B048-85BDC9FD1C3A}</a:tableStyleId>
              </a:tblPr>
              <a:tblGrid>
                <a:gridCol w="7764471">
                  <a:extLst>
                    <a:ext uri="{9D8B030D-6E8A-4147-A177-3AD203B41FA5}">
                      <a16:colId xmlns:a16="http://schemas.microsoft.com/office/drawing/2014/main" xmlns="" val="1629461410"/>
                    </a:ext>
                  </a:extLst>
                </a:gridCol>
                <a:gridCol w="801511">
                  <a:extLst>
                    <a:ext uri="{9D8B030D-6E8A-4147-A177-3AD203B41FA5}">
                      <a16:colId xmlns:a16="http://schemas.microsoft.com/office/drawing/2014/main" xmlns="" val="4205026017"/>
                    </a:ext>
                  </a:extLst>
                </a:gridCol>
              </a:tblGrid>
              <a:tr h="379442">
                <a:tc gridSpan="2">
                  <a:txBody>
                    <a:bodyPr/>
                    <a:lstStyle/>
                    <a:p>
                      <a:r>
                        <a:rPr lang="en-US" sz="1400" dirty="0" err="1"/>
                        <a:t>Centang</a:t>
                      </a:r>
                      <a:r>
                        <a:rPr lang="en-US" sz="1400" baseline="0" dirty="0"/>
                        <a:t> </a:t>
                      </a:r>
                      <a:r>
                        <a:rPr lang="en-US" sz="1400" baseline="0" dirty="0" err="1"/>
                        <a:t>kotak</a:t>
                      </a:r>
                      <a:r>
                        <a:rPr lang="en-US" sz="1400" baseline="0" dirty="0"/>
                        <a:t> </a:t>
                      </a:r>
                      <a:r>
                        <a:rPr lang="en-US" sz="1400" dirty="0"/>
                        <a:t>yang </a:t>
                      </a:r>
                      <a:r>
                        <a:rPr lang="en-US" sz="1400" dirty="0" err="1"/>
                        <a:t>sesuai</a:t>
                      </a:r>
                      <a:r>
                        <a:rPr lang="en-US" sz="1400" dirty="0"/>
                        <a:t> </a:t>
                      </a:r>
                      <a:r>
                        <a:rPr lang="en-US" sz="1400" dirty="0" err="1"/>
                        <a:t>dengan</a:t>
                      </a:r>
                      <a:r>
                        <a:rPr lang="en-US" sz="1400" dirty="0"/>
                        <a:t> </a:t>
                      </a:r>
                      <a:r>
                        <a:rPr lang="en-US" sz="1400" dirty="0" err="1"/>
                        <a:t>kondisi</a:t>
                      </a:r>
                      <a:r>
                        <a:rPr lang="en-US" sz="1400" dirty="0"/>
                        <a:t> </a:t>
                      </a:r>
                      <a:r>
                        <a:rPr lang="en-US" sz="1400" dirty="0" err="1"/>
                        <a:t>pasien</a:t>
                      </a:r>
                      <a:r>
                        <a:rPr lang="en-US" sz="1400" dirty="0"/>
                        <a:t> (</a:t>
                      </a:r>
                      <a:r>
                        <a:rPr lang="en-US" sz="1400" dirty="0" err="1"/>
                        <a:t>hanya</a:t>
                      </a:r>
                      <a:r>
                        <a:rPr lang="en-US" sz="1400" baseline="0" dirty="0"/>
                        <a:t> 1 </a:t>
                      </a:r>
                      <a:r>
                        <a:rPr lang="en-US" sz="1400" baseline="0" dirty="0" err="1"/>
                        <a:t>kotak</a:t>
                      </a:r>
                      <a:r>
                        <a:rPr lang="en-US" sz="1400" baseline="0" dirty="0"/>
                        <a:t> </a:t>
                      </a:r>
                      <a:r>
                        <a:rPr lang="en-US" sz="1400" baseline="0" dirty="0" err="1"/>
                        <a:t>saja</a:t>
                      </a:r>
                      <a:r>
                        <a:rPr lang="en-US" sz="1400" baseline="0" dirty="0"/>
                        <a:t>)</a:t>
                      </a:r>
                      <a:endParaRPr lang="en-GB" sz="1400" dirty="0"/>
                    </a:p>
                  </a:txBody>
                  <a:tcPr/>
                </a:tc>
                <a:tc hMerge="1">
                  <a:txBody>
                    <a:bodyPr/>
                    <a:lstStyle/>
                    <a:p>
                      <a:endParaRPr lang="en-GB" dirty="0"/>
                    </a:p>
                  </a:txBody>
                  <a:tcPr/>
                </a:tc>
                <a:extLst>
                  <a:ext uri="{0D108BD9-81ED-4DB2-BD59-A6C34878D82A}">
                    <a16:rowId xmlns:a16="http://schemas.microsoft.com/office/drawing/2014/main" xmlns="" val="3871805157"/>
                  </a:ext>
                </a:extLst>
              </a:tr>
              <a:tr h="523682">
                <a:tc>
                  <a:txBody>
                    <a:bodyPr/>
                    <a:lstStyle/>
                    <a:p>
                      <a:r>
                        <a:rPr lang="en-US" sz="1600" b="1" dirty="0" err="1"/>
                        <a:t>mMRC</a:t>
                      </a:r>
                      <a:r>
                        <a:rPr lang="en-US" sz="1600" b="1" dirty="0"/>
                        <a:t> Grade 0</a:t>
                      </a:r>
                      <a:r>
                        <a:rPr lang="en-US" sz="1600" dirty="0"/>
                        <a:t>. </a:t>
                      </a:r>
                      <a:r>
                        <a:rPr lang="en-US" sz="1600" dirty="0" err="1"/>
                        <a:t>Saya</a:t>
                      </a:r>
                      <a:r>
                        <a:rPr lang="en-US" sz="1600" dirty="0"/>
                        <a:t> </a:t>
                      </a:r>
                      <a:r>
                        <a:rPr lang="en-US" sz="1600" dirty="0" err="1"/>
                        <a:t>hanya</a:t>
                      </a:r>
                      <a:r>
                        <a:rPr lang="en-US" sz="1600" baseline="0" dirty="0"/>
                        <a:t> </a:t>
                      </a:r>
                      <a:r>
                        <a:rPr lang="en-US" sz="1600" baseline="0" dirty="0" err="1"/>
                        <a:t>susah</a:t>
                      </a:r>
                      <a:r>
                        <a:rPr lang="en-US" sz="1600" baseline="0" dirty="0"/>
                        <a:t> </a:t>
                      </a:r>
                      <a:r>
                        <a:rPr lang="en-US" sz="1600" baseline="0" dirty="0" err="1"/>
                        <a:t>bernapas</a:t>
                      </a:r>
                      <a:r>
                        <a:rPr lang="en-US" sz="1600" baseline="0" dirty="0"/>
                        <a:t> </a:t>
                      </a:r>
                      <a:r>
                        <a:rPr lang="en-US" sz="1600" baseline="0" dirty="0" err="1"/>
                        <a:t>jika</a:t>
                      </a:r>
                      <a:r>
                        <a:rPr lang="en-US" sz="1600" baseline="0" dirty="0"/>
                        <a:t> </a:t>
                      </a:r>
                      <a:r>
                        <a:rPr lang="en-US" sz="1600" baseline="0" dirty="0" err="1"/>
                        <a:t>aktivitas</a:t>
                      </a:r>
                      <a:r>
                        <a:rPr lang="en-US" sz="1600" baseline="0" dirty="0"/>
                        <a:t> </a:t>
                      </a:r>
                      <a:r>
                        <a:rPr lang="en-US" sz="1600" baseline="0" dirty="0" err="1"/>
                        <a:t>berat</a:t>
                      </a:r>
                      <a:endParaRPr lang="en-GB" sz="1600" dirty="0"/>
                    </a:p>
                  </a:txBody>
                  <a:tcPr anchor="ctr"/>
                </a:tc>
                <a:tc>
                  <a:txBody>
                    <a:bodyPr/>
                    <a:lstStyle/>
                    <a:p>
                      <a:endParaRPr lang="en-GB" dirty="0"/>
                    </a:p>
                  </a:txBody>
                  <a:tcPr anchor="ctr"/>
                </a:tc>
                <a:extLst>
                  <a:ext uri="{0D108BD9-81ED-4DB2-BD59-A6C34878D82A}">
                    <a16:rowId xmlns:a16="http://schemas.microsoft.com/office/drawing/2014/main" xmlns="" val="1515715470"/>
                  </a:ext>
                </a:extLst>
              </a:tr>
              <a:tr h="693045">
                <a:tc>
                  <a:txBody>
                    <a:bodyPr/>
                    <a:lstStyle/>
                    <a:p>
                      <a:r>
                        <a:rPr lang="en-US" sz="1600" b="1" dirty="0" err="1"/>
                        <a:t>mMRC</a:t>
                      </a:r>
                      <a:r>
                        <a:rPr lang="en-US" sz="1600" b="1" dirty="0"/>
                        <a:t> Grade 1</a:t>
                      </a:r>
                      <a:r>
                        <a:rPr lang="en-US" sz="1600" dirty="0"/>
                        <a:t>.</a:t>
                      </a:r>
                      <a:r>
                        <a:rPr lang="en-US" sz="1600" baseline="0" dirty="0"/>
                        <a:t> </a:t>
                      </a:r>
                      <a:r>
                        <a:rPr lang="en-US" sz="1600" baseline="0" dirty="0" err="1"/>
                        <a:t>Napas</a:t>
                      </a:r>
                      <a:r>
                        <a:rPr lang="en-US" sz="1600" baseline="0" dirty="0"/>
                        <a:t> </a:t>
                      </a:r>
                      <a:r>
                        <a:rPr lang="en-US" sz="1600" baseline="0" dirty="0" err="1"/>
                        <a:t>saya</a:t>
                      </a:r>
                      <a:r>
                        <a:rPr lang="en-US" sz="1600" baseline="0" dirty="0"/>
                        <a:t> </a:t>
                      </a:r>
                      <a:r>
                        <a:rPr lang="en-US" sz="1600" baseline="0" dirty="0" err="1"/>
                        <a:t>menjadi</a:t>
                      </a:r>
                      <a:r>
                        <a:rPr lang="en-US" sz="1600" baseline="0" dirty="0"/>
                        <a:t> </a:t>
                      </a:r>
                      <a:r>
                        <a:rPr lang="en-US" sz="1600" baseline="0" dirty="0" err="1"/>
                        <a:t>pendek</a:t>
                      </a:r>
                      <a:r>
                        <a:rPr lang="en-US" sz="1600" baseline="0" dirty="0"/>
                        <a:t> </a:t>
                      </a:r>
                      <a:r>
                        <a:rPr lang="en-US" sz="1600" baseline="0" dirty="0" err="1"/>
                        <a:t>jika</a:t>
                      </a:r>
                      <a:r>
                        <a:rPr lang="en-US" sz="1600" baseline="0" dirty="0"/>
                        <a:t> </a:t>
                      </a:r>
                      <a:r>
                        <a:rPr lang="en-US" sz="1600" baseline="0" dirty="0" err="1"/>
                        <a:t>naik</a:t>
                      </a:r>
                      <a:r>
                        <a:rPr lang="en-US" sz="1600" baseline="0" dirty="0"/>
                        <a:t> </a:t>
                      </a:r>
                      <a:r>
                        <a:rPr lang="en-US" sz="1600" baseline="0" dirty="0" err="1"/>
                        <a:t>tangga</a:t>
                      </a:r>
                      <a:r>
                        <a:rPr lang="en-US" sz="1600" baseline="0" dirty="0"/>
                        <a:t> </a:t>
                      </a:r>
                      <a:r>
                        <a:rPr lang="en-US" sz="1600" baseline="0" dirty="0" err="1"/>
                        <a:t>dengan</a:t>
                      </a:r>
                      <a:r>
                        <a:rPr lang="en-US" sz="1600" baseline="0" dirty="0"/>
                        <a:t> </a:t>
                      </a:r>
                      <a:r>
                        <a:rPr lang="en-US" sz="1600" baseline="0" dirty="0" err="1"/>
                        <a:t>bergegas</a:t>
                      </a:r>
                      <a:r>
                        <a:rPr lang="en-US" sz="1600" baseline="0" dirty="0"/>
                        <a:t> </a:t>
                      </a:r>
                      <a:r>
                        <a:rPr lang="en-US" sz="1600" baseline="0" dirty="0" err="1"/>
                        <a:t>atau</a:t>
                      </a:r>
                      <a:r>
                        <a:rPr lang="en-US" sz="1600" baseline="0" dirty="0"/>
                        <a:t> </a:t>
                      </a:r>
                      <a:r>
                        <a:rPr lang="en-US" sz="1600" baseline="0" dirty="0" err="1"/>
                        <a:t>berjalan</a:t>
                      </a:r>
                      <a:r>
                        <a:rPr lang="en-US" sz="1600" baseline="0" dirty="0"/>
                        <a:t> </a:t>
                      </a:r>
                      <a:r>
                        <a:rPr lang="en-US" sz="1600" baseline="0" dirty="0" err="1"/>
                        <a:t>ke</a:t>
                      </a:r>
                      <a:r>
                        <a:rPr lang="en-US" sz="1600" baseline="0" dirty="0"/>
                        <a:t> </a:t>
                      </a:r>
                      <a:r>
                        <a:rPr lang="en-US" sz="1600" baseline="0" dirty="0" err="1"/>
                        <a:t>tanjakan</a:t>
                      </a:r>
                      <a:endParaRPr lang="en-GB" sz="1600" dirty="0"/>
                    </a:p>
                  </a:txBody>
                  <a:tcPr anchor="ctr"/>
                </a:tc>
                <a:tc>
                  <a:txBody>
                    <a:bodyPr/>
                    <a:lstStyle/>
                    <a:p>
                      <a:endParaRPr lang="en-GB" dirty="0"/>
                    </a:p>
                  </a:txBody>
                  <a:tcPr anchor="ctr"/>
                </a:tc>
                <a:extLst>
                  <a:ext uri="{0D108BD9-81ED-4DB2-BD59-A6C34878D82A}">
                    <a16:rowId xmlns:a16="http://schemas.microsoft.com/office/drawing/2014/main" xmlns="" val="2617052171"/>
                  </a:ext>
                </a:extLst>
              </a:tr>
              <a:tr h="794813">
                <a:tc>
                  <a:txBody>
                    <a:bodyPr/>
                    <a:lstStyle/>
                    <a:p>
                      <a:r>
                        <a:rPr lang="en-US" sz="1600" b="1" dirty="0" err="1"/>
                        <a:t>mMRC</a:t>
                      </a:r>
                      <a:r>
                        <a:rPr lang="en-US" sz="1600" b="1" dirty="0"/>
                        <a:t> Grade 2. </a:t>
                      </a:r>
                      <a:r>
                        <a:rPr lang="en-US" sz="1600" dirty="0" err="1"/>
                        <a:t>Saya</a:t>
                      </a:r>
                      <a:r>
                        <a:rPr lang="en-US" sz="1600" baseline="0" dirty="0"/>
                        <a:t> </a:t>
                      </a:r>
                      <a:r>
                        <a:rPr lang="en-US" sz="1600" baseline="0" dirty="0" err="1"/>
                        <a:t>berjalan</a:t>
                      </a:r>
                      <a:r>
                        <a:rPr lang="en-US" sz="1600" baseline="0" dirty="0"/>
                        <a:t> </a:t>
                      </a:r>
                      <a:r>
                        <a:rPr lang="en-US" sz="1600" baseline="0" dirty="0" err="1"/>
                        <a:t>lebih</a:t>
                      </a:r>
                      <a:r>
                        <a:rPr lang="en-US" sz="1600" baseline="0" dirty="0"/>
                        <a:t> </a:t>
                      </a:r>
                      <a:r>
                        <a:rPr lang="en-US" sz="1600" baseline="0" dirty="0" err="1"/>
                        <a:t>lambat</a:t>
                      </a:r>
                      <a:r>
                        <a:rPr lang="en-US" sz="1600" baseline="0" dirty="0"/>
                        <a:t> </a:t>
                      </a:r>
                      <a:r>
                        <a:rPr lang="en-US" sz="1600" baseline="0" dirty="0" err="1"/>
                        <a:t>dibandingkan</a:t>
                      </a:r>
                      <a:r>
                        <a:rPr lang="en-US" sz="1600" baseline="0" dirty="0"/>
                        <a:t> </a:t>
                      </a:r>
                      <a:r>
                        <a:rPr lang="en-US" sz="1600" baseline="0" dirty="0" err="1"/>
                        <a:t>teman</a:t>
                      </a:r>
                      <a:r>
                        <a:rPr lang="en-US" sz="1600" baseline="0" dirty="0"/>
                        <a:t> </a:t>
                      </a:r>
                      <a:r>
                        <a:rPr lang="en-US" sz="1600" baseline="0" dirty="0" err="1"/>
                        <a:t>sebaya</a:t>
                      </a:r>
                      <a:r>
                        <a:rPr lang="en-US" sz="1600" baseline="0" dirty="0"/>
                        <a:t> </a:t>
                      </a:r>
                      <a:r>
                        <a:rPr lang="en-US" sz="1600" baseline="0" dirty="0" err="1"/>
                        <a:t>karena</a:t>
                      </a:r>
                      <a:r>
                        <a:rPr lang="en-US" sz="1600" baseline="0" dirty="0"/>
                        <a:t> </a:t>
                      </a:r>
                      <a:r>
                        <a:rPr lang="en-US" sz="1600" baseline="0" dirty="0" err="1"/>
                        <a:t>susah</a:t>
                      </a:r>
                      <a:r>
                        <a:rPr lang="en-US" sz="1600" baseline="0" dirty="0"/>
                        <a:t> </a:t>
                      </a:r>
                      <a:r>
                        <a:rPr lang="en-US" sz="1600" baseline="0" dirty="0" err="1"/>
                        <a:t>bernapas</a:t>
                      </a:r>
                      <a:r>
                        <a:rPr lang="en-US" sz="1600" baseline="0" dirty="0"/>
                        <a:t>, </a:t>
                      </a:r>
                      <a:r>
                        <a:rPr lang="en-US" sz="1600" baseline="0" dirty="0" err="1"/>
                        <a:t>atau</a:t>
                      </a:r>
                      <a:r>
                        <a:rPr lang="en-US" sz="1600" baseline="0" dirty="0"/>
                        <a:t> </a:t>
                      </a:r>
                      <a:r>
                        <a:rPr lang="en-US" sz="1600" baseline="0" dirty="0" err="1"/>
                        <a:t>saya</a:t>
                      </a:r>
                      <a:r>
                        <a:rPr lang="en-US" sz="1600" baseline="0" dirty="0"/>
                        <a:t> </a:t>
                      </a:r>
                      <a:r>
                        <a:rPr lang="en-US" sz="1600" baseline="0" dirty="0" err="1"/>
                        <a:t>harus</a:t>
                      </a:r>
                      <a:r>
                        <a:rPr lang="en-US" sz="1600" baseline="0" dirty="0"/>
                        <a:t> </a:t>
                      </a:r>
                      <a:r>
                        <a:rPr lang="en-US" sz="1600" baseline="0" dirty="0" err="1"/>
                        <a:t>berhenti</a:t>
                      </a:r>
                      <a:r>
                        <a:rPr lang="en-US" sz="1600" baseline="0" dirty="0"/>
                        <a:t> </a:t>
                      </a:r>
                      <a:r>
                        <a:rPr lang="en-US" sz="1600" baseline="0" dirty="0" err="1"/>
                        <a:t>untuk</a:t>
                      </a:r>
                      <a:r>
                        <a:rPr lang="en-US" sz="1600" baseline="0" dirty="0"/>
                        <a:t> </a:t>
                      </a:r>
                      <a:r>
                        <a:rPr lang="en-US" sz="1600" baseline="0" dirty="0" err="1"/>
                        <a:t>mengambil</a:t>
                      </a:r>
                      <a:r>
                        <a:rPr lang="en-US" sz="1600" baseline="0" dirty="0"/>
                        <a:t> </a:t>
                      </a:r>
                      <a:r>
                        <a:rPr lang="en-US" sz="1600" baseline="0" dirty="0" err="1"/>
                        <a:t>napas</a:t>
                      </a:r>
                      <a:r>
                        <a:rPr lang="en-US" sz="1600" baseline="0" dirty="0"/>
                        <a:t> </a:t>
                      </a:r>
                      <a:r>
                        <a:rPr lang="en-US" sz="1600" baseline="0" dirty="0" err="1"/>
                        <a:t>ketika</a:t>
                      </a:r>
                      <a:r>
                        <a:rPr lang="en-US" sz="1600" baseline="0" dirty="0"/>
                        <a:t> </a:t>
                      </a:r>
                      <a:r>
                        <a:rPr lang="en-US" sz="1600" baseline="0" dirty="0" err="1"/>
                        <a:t>berjalan</a:t>
                      </a:r>
                      <a:r>
                        <a:rPr lang="en-US" sz="1600" baseline="0" dirty="0"/>
                        <a:t> di </a:t>
                      </a:r>
                      <a:r>
                        <a:rPr lang="en-US" sz="1600" baseline="0" dirty="0" err="1"/>
                        <a:t>tangga</a:t>
                      </a:r>
                      <a:endParaRPr lang="en-GB" sz="1600" dirty="0"/>
                    </a:p>
                  </a:txBody>
                  <a:tcPr anchor="ctr"/>
                </a:tc>
                <a:tc>
                  <a:txBody>
                    <a:bodyPr/>
                    <a:lstStyle/>
                    <a:p>
                      <a:endParaRPr lang="en-GB" dirty="0"/>
                    </a:p>
                  </a:txBody>
                  <a:tcPr anchor="ctr"/>
                </a:tc>
                <a:extLst>
                  <a:ext uri="{0D108BD9-81ED-4DB2-BD59-A6C34878D82A}">
                    <a16:rowId xmlns:a16="http://schemas.microsoft.com/office/drawing/2014/main" xmlns="" val="2291244964"/>
                  </a:ext>
                </a:extLst>
              </a:tr>
              <a:tr h="666044">
                <a:tc>
                  <a:txBody>
                    <a:bodyPr/>
                    <a:lstStyle/>
                    <a:p>
                      <a:r>
                        <a:rPr lang="en-US" sz="1600" b="1" dirty="0" err="1"/>
                        <a:t>mMRC</a:t>
                      </a:r>
                      <a:r>
                        <a:rPr lang="en-US" sz="1600" b="1" baseline="0" dirty="0"/>
                        <a:t> Grade 3. </a:t>
                      </a:r>
                      <a:r>
                        <a:rPr lang="en-US" sz="1600" baseline="0" dirty="0" err="1"/>
                        <a:t>Setelah</a:t>
                      </a:r>
                      <a:r>
                        <a:rPr lang="en-US" sz="1600" baseline="0" dirty="0"/>
                        <a:t> </a:t>
                      </a:r>
                      <a:r>
                        <a:rPr lang="en-US" sz="1600" baseline="0" dirty="0" err="1"/>
                        <a:t>berjalan</a:t>
                      </a:r>
                      <a:r>
                        <a:rPr lang="en-US" sz="1600" baseline="0" dirty="0"/>
                        <a:t> 100 meter </a:t>
                      </a:r>
                      <a:r>
                        <a:rPr lang="en-US" sz="1600" baseline="0" dirty="0" err="1"/>
                        <a:t>atau</a:t>
                      </a:r>
                      <a:r>
                        <a:rPr lang="en-US" sz="1600" baseline="0" dirty="0"/>
                        <a:t> </a:t>
                      </a:r>
                      <a:r>
                        <a:rPr lang="en-US" sz="1600" baseline="0" dirty="0" err="1"/>
                        <a:t>beberapa</a:t>
                      </a:r>
                      <a:r>
                        <a:rPr lang="en-US" sz="1600" baseline="0" dirty="0"/>
                        <a:t> </a:t>
                      </a:r>
                      <a:r>
                        <a:rPr lang="en-US" sz="1600" baseline="0" dirty="0" err="1"/>
                        <a:t>menit</a:t>
                      </a:r>
                      <a:r>
                        <a:rPr lang="en-US" sz="1600" baseline="0" dirty="0"/>
                        <a:t> di </a:t>
                      </a:r>
                      <a:r>
                        <a:rPr lang="en-US" sz="1600" baseline="0" dirty="0" err="1"/>
                        <a:t>tangga</a:t>
                      </a:r>
                      <a:r>
                        <a:rPr lang="en-US" sz="1600" baseline="0" dirty="0"/>
                        <a:t>, </a:t>
                      </a:r>
                      <a:r>
                        <a:rPr lang="en-US" sz="1600" baseline="0" dirty="0" err="1"/>
                        <a:t>saya</a:t>
                      </a:r>
                      <a:r>
                        <a:rPr lang="en-US" sz="1600" baseline="0" dirty="0"/>
                        <a:t> </a:t>
                      </a:r>
                      <a:r>
                        <a:rPr lang="en-US" sz="1600" baseline="0" dirty="0" err="1"/>
                        <a:t>harus</a:t>
                      </a:r>
                      <a:r>
                        <a:rPr lang="en-US" sz="1600" baseline="0" dirty="0"/>
                        <a:t> </a:t>
                      </a:r>
                      <a:r>
                        <a:rPr lang="en-US" sz="1600" baseline="0" dirty="0" err="1"/>
                        <a:t>berhenti</a:t>
                      </a:r>
                      <a:r>
                        <a:rPr lang="en-US" sz="1600" baseline="0" dirty="0"/>
                        <a:t> </a:t>
                      </a:r>
                      <a:r>
                        <a:rPr lang="en-US" sz="1600" baseline="0" dirty="0" err="1"/>
                        <a:t>untuk</a:t>
                      </a:r>
                      <a:r>
                        <a:rPr lang="en-US" sz="1600" baseline="0" dirty="0"/>
                        <a:t> </a:t>
                      </a:r>
                      <a:r>
                        <a:rPr lang="en-US" sz="1600" baseline="0" dirty="0" err="1"/>
                        <a:t>mengambil</a:t>
                      </a:r>
                      <a:r>
                        <a:rPr lang="en-US" sz="1600" baseline="0" dirty="0"/>
                        <a:t> </a:t>
                      </a:r>
                      <a:r>
                        <a:rPr lang="en-US" sz="1600" baseline="0" dirty="0" err="1"/>
                        <a:t>napas</a:t>
                      </a:r>
                      <a:endParaRPr lang="en-GB" sz="1600" dirty="0"/>
                    </a:p>
                  </a:txBody>
                  <a:tcPr anchor="ctr"/>
                </a:tc>
                <a:tc>
                  <a:txBody>
                    <a:bodyPr/>
                    <a:lstStyle/>
                    <a:p>
                      <a:endParaRPr lang="en-GB" dirty="0"/>
                    </a:p>
                  </a:txBody>
                  <a:tcPr anchor="ctr"/>
                </a:tc>
                <a:extLst>
                  <a:ext uri="{0D108BD9-81ED-4DB2-BD59-A6C34878D82A}">
                    <a16:rowId xmlns:a16="http://schemas.microsoft.com/office/drawing/2014/main" xmlns="" val="4093934059"/>
                  </a:ext>
                </a:extLst>
              </a:tr>
              <a:tr h="592553">
                <a:tc>
                  <a:txBody>
                    <a:bodyPr/>
                    <a:lstStyle/>
                    <a:p>
                      <a:r>
                        <a:rPr lang="en-US" sz="1600" b="1" dirty="0" err="1"/>
                        <a:t>mMRC</a:t>
                      </a:r>
                      <a:r>
                        <a:rPr lang="en-US" sz="1600" b="1" dirty="0"/>
                        <a:t> Grade</a:t>
                      </a:r>
                      <a:r>
                        <a:rPr lang="en-US" sz="1600" b="1" baseline="0" dirty="0"/>
                        <a:t> 4</a:t>
                      </a:r>
                      <a:r>
                        <a:rPr lang="en-US" sz="1600" baseline="0" dirty="0"/>
                        <a:t>. </a:t>
                      </a:r>
                      <a:r>
                        <a:rPr lang="en-US" sz="1600" baseline="0" dirty="0" err="1"/>
                        <a:t>Saya</a:t>
                      </a:r>
                      <a:r>
                        <a:rPr lang="en-US" sz="1600" baseline="0" dirty="0"/>
                        <a:t> </a:t>
                      </a:r>
                      <a:r>
                        <a:rPr lang="en-US" sz="1600" baseline="0" dirty="0" err="1"/>
                        <a:t>tidak</a:t>
                      </a:r>
                      <a:r>
                        <a:rPr lang="en-US" sz="1600" baseline="0" dirty="0"/>
                        <a:t> </a:t>
                      </a:r>
                      <a:r>
                        <a:rPr lang="en-US" sz="1600" baseline="0" dirty="0" err="1"/>
                        <a:t>bisa</a:t>
                      </a:r>
                      <a:r>
                        <a:rPr lang="en-US" sz="1600" baseline="0" dirty="0"/>
                        <a:t> </a:t>
                      </a:r>
                      <a:r>
                        <a:rPr lang="en-US" sz="1600" baseline="0" dirty="0" err="1"/>
                        <a:t>keluar</a:t>
                      </a:r>
                      <a:r>
                        <a:rPr lang="en-US" sz="1600" baseline="0" dirty="0"/>
                        <a:t> </a:t>
                      </a:r>
                      <a:r>
                        <a:rPr lang="en-US" sz="1600" baseline="0" dirty="0" err="1"/>
                        <a:t>rumah</a:t>
                      </a:r>
                      <a:r>
                        <a:rPr lang="en-US" sz="1600" baseline="0" dirty="0"/>
                        <a:t> </a:t>
                      </a:r>
                      <a:r>
                        <a:rPr lang="en-US" sz="1600" baseline="0" dirty="0" err="1"/>
                        <a:t>karena</a:t>
                      </a:r>
                      <a:r>
                        <a:rPr lang="en-US" sz="1600" baseline="0" dirty="0"/>
                        <a:t> </a:t>
                      </a:r>
                      <a:r>
                        <a:rPr lang="en-US" sz="1600" baseline="0" dirty="0" err="1"/>
                        <a:t>susah</a:t>
                      </a:r>
                      <a:r>
                        <a:rPr lang="en-US" sz="1600" baseline="0" dirty="0"/>
                        <a:t> </a:t>
                      </a:r>
                      <a:r>
                        <a:rPr lang="en-US" sz="1600" baseline="0" dirty="0" err="1"/>
                        <a:t>bernapas</a:t>
                      </a:r>
                      <a:r>
                        <a:rPr lang="en-US" sz="1600" baseline="0" dirty="0"/>
                        <a:t> </a:t>
                      </a:r>
                      <a:r>
                        <a:rPr lang="en-US" sz="1600" baseline="0" dirty="0" err="1"/>
                        <a:t>atau</a:t>
                      </a:r>
                      <a:r>
                        <a:rPr lang="en-US" sz="1600" baseline="0" dirty="0"/>
                        <a:t> </a:t>
                      </a:r>
                      <a:r>
                        <a:rPr lang="en-US" sz="1600" baseline="0" dirty="0" err="1"/>
                        <a:t>tidak</a:t>
                      </a:r>
                      <a:r>
                        <a:rPr lang="en-US" sz="1600" baseline="0" dirty="0"/>
                        <a:t> </a:t>
                      </a:r>
                      <a:r>
                        <a:rPr lang="en-US" sz="1600" baseline="0" dirty="0" err="1"/>
                        <a:t>bisa</a:t>
                      </a:r>
                      <a:r>
                        <a:rPr lang="en-US" sz="1600" baseline="0" dirty="0"/>
                        <a:t> </a:t>
                      </a:r>
                      <a:r>
                        <a:rPr lang="en-US" sz="1600" baseline="0" dirty="0" err="1"/>
                        <a:t>mengganti</a:t>
                      </a:r>
                      <a:r>
                        <a:rPr lang="en-US" sz="1600" baseline="0" dirty="0"/>
                        <a:t> </a:t>
                      </a:r>
                      <a:r>
                        <a:rPr lang="en-US" sz="1600" baseline="0" dirty="0" err="1"/>
                        <a:t>baju</a:t>
                      </a:r>
                      <a:r>
                        <a:rPr lang="en-US" sz="1600" baseline="0" dirty="0"/>
                        <a:t> </a:t>
                      </a:r>
                      <a:r>
                        <a:rPr lang="en-US" sz="1600" baseline="0" dirty="0" err="1"/>
                        <a:t>karena</a:t>
                      </a:r>
                      <a:r>
                        <a:rPr lang="en-US" sz="1600" baseline="0" dirty="0"/>
                        <a:t> </a:t>
                      </a:r>
                      <a:r>
                        <a:rPr lang="en-US" sz="1600" baseline="0" dirty="0" err="1"/>
                        <a:t>susah</a:t>
                      </a:r>
                      <a:r>
                        <a:rPr lang="en-US" sz="1600" baseline="0" dirty="0"/>
                        <a:t> </a:t>
                      </a:r>
                      <a:r>
                        <a:rPr lang="en-US" sz="1600" baseline="0" dirty="0" err="1"/>
                        <a:t>bernapas</a:t>
                      </a:r>
                      <a:endParaRPr lang="en-GB" sz="1600" dirty="0"/>
                    </a:p>
                  </a:txBody>
                  <a:tcPr anchor="ctr"/>
                </a:tc>
                <a:tc>
                  <a:txBody>
                    <a:bodyPr/>
                    <a:lstStyle/>
                    <a:p>
                      <a:endParaRPr lang="en-GB" dirty="0"/>
                    </a:p>
                  </a:txBody>
                  <a:tcPr anchor="ctr"/>
                </a:tc>
                <a:extLst>
                  <a:ext uri="{0D108BD9-81ED-4DB2-BD59-A6C34878D82A}">
                    <a16:rowId xmlns:a16="http://schemas.microsoft.com/office/drawing/2014/main" xmlns="" val="1343187762"/>
                  </a:ext>
                </a:extLst>
              </a:tr>
            </a:tbl>
          </a:graphicData>
        </a:graphic>
      </p:graphicFrame>
      <p:pic>
        <p:nvPicPr>
          <p:cNvPr id="30" name="Picture 29"/>
          <p:cNvPicPr>
            <a:picLocks noChangeAspect="1"/>
          </p:cNvPicPr>
          <p:nvPr/>
        </p:nvPicPr>
        <p:blipFill>
          <a:blip r:embed="rId2"/>
          <a:stretch>
            <a:fillRect/>
          </a:stretch>
        </p:blipFill>
        <p:spPr>
          <a:xfrm>
            <a:off x="8193239" y="2602216"/>
            <a:ext cx="441320" cy="459708"/>
          </a:xfrm>
          <a:prstGeom prst="rect">
            <a:avLst/>
          </a:prstGeom>
        </p:spPr>
      </p:pic>
      <p:sp>
        <p:nvSpPr>
          <p:cNvPr id="7" name="TextBox 6"/>
          <p:cNvSpPr txBox="1"/>
          <p:nvPr/>
        </p:nvSpPr>
        <p:spPr>
          <a:xfrm>
            <a:off x="516375" y="4454756"/>
            <a:ext cx="8190846" cy="553998"/>
          </a:xfrm>
          <a:prstGeom prst="rect">
            <a:avLst/>
          </a:prstGeom>
          <a:noFill/>
        </p:spPr>
        <p:txBody>
          <a:bodyPr wrap="square" rtlCol="0">
            <a:spAutoFit/>
          </a:bodyPr>
          <a:lstStyle/>
          <a:p>
            <a:endParaRPr lang="en-GB" sz="1000" dirty="0"/>
          </a:p>
          <a:p>
            <a:r>
              <a:rPr lang="en-GB" sz="1000" dirty="0"/>
              <a:t>GOLD 2017 Global Strategy for the Diagnosis, Management and Prevention of COPD. Available online at http://goldcopd.org/. Accessed 21stNovember 2016.</a:t>
            </a:r>
          </a:p>
        </p:txBody>
      </p:sp>
    </p:spTree>
    <p:extLst>
      <p:ext uri="{BB962C8B-B14F-4D97-AF65-F5344CB8AC3E}">
        <p14:creationId xmlns:p14="http://schemas.microsoft.com/office/powerpoint/2010/main" xmlns="" val="214710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1451078" y="623474"/>
            <a:ext cx="5738346" cy="496710"/>
          </a:xfrm>
          <a:prstGeom prst="roundRect">
            <a:avLst/>
          </a:prstGeom>
          <a:solidFill>
            <a:schemeClr val="accent3">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Title 21"/>
          <p:cNvSpPr>
            <a:spLocks noGrp="1"/>
          </p:cNvSpPr>
          <p:nvPr>
            <p:ph type="title"/>
          </p:nvPr>
        </p:nvSpPr>
        <p:spPr>
          <a:xfrm>
            <a:off x="1538" y="17573"/>
            <a:ext cx="8280000" cy="504000"/>
          </a:xfrm>
        </p:spPr>
        <p:txBody>
          <a:bodyPr/>
          <a:lstStyle/>
          <a:p>
            <a:r>
              <a:rPr lang="en-US" i="1" dirty="0" smtClean="0">
                <a:solidFill>
                  <a:srgbClr val="C00000"/>
                </a:solidFill>
              </a:rPr>
              <a:t>COPD </a:t>
            </a:r>
            <a:r>
              <a:rPr lang="en-US" i="1" dirty="0">
                <a:solidFill>
                  <a:srgbClr val="C00000"/>
                </a:solidFill>
              </a:rPr>
              <a:t>Assessment Test (CAT</a:t>
            </a:r>
            <a:r>
              <a:rPr lang="en-US" i="1" baseline="30000" dirty="0">
                <a:solidFill>
                  <a:srgbClr val="C00000"/>
                </a:solidFill>
              </a:rPr>
              <a:t>TM</a:t>
            </a:r>
            <a:r>
              <a:rPr lang="en-US" i="1" dirty="0">
                <a:solidFill>
                  <a:srgbClr val="C00000"/>
                </a:solidFill>
              </a:rPr>
              <a:t>)</a:t>
            </a:r>
            <a:endParaRPr lang="en-GB" i="1" dirty="0"/>
          </a:p>
        </p:txBody>
      </p:sp>
      <p:sp>
        <p:nvSpPr>
          <p:cNvPr id="21" name="Slide Number Placeholder 20"/>
          <p:cNvSpPr>
            <a:spLocks noGrp="1"/>
          </p:cNvSpPr>
          <p:nvPr>
            <p:ph type="sldNum" sz="quarter" idx="4"/>
          </p:nvPr>
        </p:nvSpPr>
        <p:spPr>
          <a:xfrm>
            <a:off x="200188" y="4825865"/>
            <a:ext cx="396000" cy="162000"/>
          </a:xfrm>
        </p:spPr>
        <p:txBody>
          <a:bodyPr/>
          <a:lstStyle/>
          <a:p>
            <a:fld id="{3C4F54F3-C349-4609-AFEE-01462D5C7942}" type="slidenum">
              <a:rPr lang="en-GB" smtClean="0"/>
              <a:pPr/>
              <a:t>19</a:t>
            </a:fld>
            <a:endParaRPr lang="en-GB" dirty="0"/>
          </a:p>
        </p:txBody>
      </p:sp>
      <p:sp>
        <p:nvSpPr>
          <p:cNvPr id="29" name="Rounded Rectangle 28"/>
          <p:cNvSpPr/>
          <p:nvPr/>
        </p:nvSpPr>
        <p:spPr>
          <a:xfrm>
            <a:off x="1451078" y="1175720"/>
            <a:ext cx="5738345" cy="496710"/>
          </a:xfrm>
          <a:prstGeom prst="roundRect">
            <a:avLst/>
          </a:prstGeom>
          <a:solidFill>
            <a:schemeClr val="accent3">
              <a:lumMod val="40000"/>
              <a:lumOff val="6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Rounded Rectangle 29"/>
          <p:cNvSpPr/>
          <p:nvPr/>
        </p:nvSpPr>
        <p:spPr>
          <a:xfrm>
            <a:off x="1451078" y="1718453"/>
            <a:ext cx="5738345" cy="496710"/>
          </a:xfrm>
          <a:prstGeom prst="roundRect">
            <a:avLst/>
          </a:prstGeom>
          <a:solidFill>
            <a:schemeClr val="accent3">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Rounded Rectangle 30"/>
          <p:cNvSpPr/>
          <p:nvPr/>
        </p:nvSpPr>
        <p:spPr>
          <a:xfrm>
            <a:off x="1451078" y="2261186"/>
            <a:ext cx="5738345" cy="496710"/>
          </a:xfrm>
          <a:prstGeom prst="roundRect">
            <a:avLst/>
          </a:prstGeom>
          <a:solidFill>
            <a:schemeClr val="accent3">
              <a:lumMod val="40000"/>
              <a:lumOff val="6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Rounded Rectangle 31"/>
          <p:cNvSpPr/>
          <p:nvPr/>
        </p:nvSpPr>
        <p:spPr>
          <a:xfrm>
            <a:off x="1451078" y="2803919"/>
            <a:ext cx="5738345" cy="496710"/>
          </a:xfrm>
          <a:prstGeom prst="roundRect">
            <a:avLst/>
          </a:prstGeom>
          <a:solidFill>
            <a:schemeClr val="accent3">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Rounded Rectangle 32"/>
          <p:cNvSpPr/>
          <p:nvPr/>
        </p:nvSpPr>
        <p:spPr>
          <a:xfrm>
            <a:off x="1451078" y="3357940"/>
            <a:ext cx="5738345" cy="496710"/>
          </a:xfrm>
          <a:prstGeom prst="roundRect">
            <a:avLst/>
          </a:prstGeom>
          <a:solidFill>
            <a:schemeClr val="accent3">
              <a:lumMod val="40000"/>
              <a:lumOff val="6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Rounded Rectangle 33"/>
          <p:cNvSpPr/>
          <p:nvPr/>
        </p:nvSpPr>
        <p:spPr>
          <a:xfrm>
            <a:off x="1451078" y="3911961"/>
            <a:ext cx="5738345" cy="496710"/>
          </a:xfrm>
          <a:prstGeom prst="roundRect">
            <a:avLst/>
          </a:prstGeom>
          <a:solidFill>
            <a:schemeClr val="accent3">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Rounded Rectangle 34"/>
          <p:cNvSpPr/>
          <p:nvPr/>
        </p:nvSpPr>
        <p:spPr>
          <a:xfrm>
            <a:off x="1451078" y="4477705"/>
            <a:ext cx="5738345" cy="496710"/>
          </a:xfrm>
          <a:prstGeom prst="roundRect">
            <a:avLst/>
          </a:prstGeom>
          <a:solidFill>
            <a:schemeClr val="accent3">
              <a:lumMod val="40000"/>
              <a:lumOff val="6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Oval 36"/>
          <p:cNvSpPr/>
          <p:nvPr/>
        </p:nvSpPr>
        <p:spPr>
          <a:xfrm>
            <a:off x="3331227" y="753295"/>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1</a:t>
            </a:r>
            <a:endParaRPr lang="en-GB" sz="1200" b="1" dirty="0">
              <a:solidFill>
                <a:srgbClr val="002F5F"/>
              </a:solidFill>
            </a:endParaRPr>
          </a:p>
        </p:txBody>
      </p:sp>
      <p:sp>
        <p:nvSpPr>
          <p:cNvPr id="38" name="Oval 37"/>
          <p:cNvSpPr/>
          <p:nvPr/>
        </p:nvSpPr>
        <p:spPr>
          <a:xfrm>
            <a:off x="3737627" y="747650"/>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2</a:t>
            </a:r>
            <a:endParaRPr lang="en-GB" sz="1200" b="1" dirty="0">
              <a:solidFill>
                <a:srgbClr val="002F5F"/>
              </a:solidFill>
            </a:endParaRPr>
          </a:p>
        </p:txBody>
      </p:sp>
      <p:sp>
        <p:nvSpPr>
          <p:cNvPr id="39" name="Oval 38"/>
          <p:cNvSpPr/>
          <p:nvPr/>
        </p:nvSpPr>
        <p:spPr>
          <a:xfrm>
            <a:off x="4141538" y="747650"/>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3</a:t>
            </a:r>
            <a:endParaRPr lang="en-GB" sz="1200" b="1" dirty="0">
              <a:solidFill>
                <a:srgbClr val="002F5F"/>
              </a:solidFill>
            </a:endParaRPr>
          </a:p>
        </p:txBody>
      </p:sp>
      <p:sp>
        <p:nvSpPr>
          <p:cNvPr id="40" name="Oval 39"/>
          <p:cNvSpPr/>
          <p:nvPr/>
        </p:nvSpPr>
        <p:spPr>
          <a:xfrm>
            <a:off x="4551092" y="747650"/>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4</a:t>
            </a:r>
            <a:endParaRPr lang="en-GB" sz="1200" b="1" dirty="0">
              <a:solidFill>
                <a:srgbClr val="002F5F"/>
              </a:solidFill>
            </a:endParaRPr>
          </a:p>
        </p:txBody>
      </p:sp>
      <p:sp>
        <p:nvSpPr>
          <p:cNvPr id="41" name="Oval 40"/>
          <p:cNvSpPr/>
          <p:nvPr/>
        </p:nvSpPr>
        <p:spPr>
          <a:xfrm>
            <a:off x="4988204" y="758939"/>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5</a:t>
            </a:r>
            <a:endParaRPr lang="en-GB" sz="1200" b="1" dirty="0">
              <a:solidFill>
                <a:srgbClr val="002F5F"/>
              </a:solidFill>
            </a:endParaRPr>
          </a:p>
        </p:txBody>
      </p:sp>
      <p:sp>
        <p:nvSpPr>
          <p:cNvPr id="43" name="Oval 42"/>
          <p:cNvSpPr/>
          <p:nvPr/>
        </p:nvSpPr>
        <p:spPr>
          <a:xfrm>
            <a:off x="3331227" y="1313569"/>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1</a:t>
            </a:r>
            <a:endParaRPr lang="en-GB" sz="1200" b="1" dirty="0">
              <a:solidFill>
                <a:srgbClr val="002F5F"/>
              </a:solidFill>
            </a:endParaRPr>
          </a:p>
        </p:txBody>
      </p:sp>
      <p:sp>
        <p:nvSpPr>
          <p:cNvPr id="44" name="Oval 43"/>
          <p:cNvSpPr/>
          <p:nvPr/>
        </p:nvSpPr>
        <p:spPr>
          <a:xfrm>
            <a:off x="3737627" y="1307924"/>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2</a:t>
            </a:r>
            <a:endParaRPr lang="en-GB" sz="1200" b="1" dirty="0">
              <a:solidFill>
                <a:srgbClr val="002F5F"/>
              </a:solidFill>
            </a:endParaRPr>
          </a:p>
        </p:txBody>
      </p:sp>
      <p:sp>
        <p:nvSpPr>
          <p:cNvPr id="45" name="Oval 44"/>
          <p:cNvSpPr/>
          <p:nvPr/>
        </p:nvSpPr>
        <p:spPr>
          <a:xfrm>
            <a:off x="4141538" y="1307924"/>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3</a:t>
            </a:r>
            <a:endParaRPr lang="en-GB" sz="1200" b="1" dirty="0">
              <a:solidFill>
                <a:srgbClr val="002F5F"/>
              </a:solidFill>
            </a:endParaRPr>
          </a:p>
        </p:txBody>
      </p:sp>
      <p:sp>
        <p:nvSpPr>
          <p:cNvPr id="46" name="Oval 45"/>
          <p:cNvSpPr/>
          <p:nvPr/>
        </p:nvSpPr>
        <p:spPr>
          <a:xfrm>
            <a:off x="4551092" y="1307924"/>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4</a:t>
            </a:r>
            <a:endParaRPr lang="en-GB" sz="1200" b="1" dirty="0">
              <a:solidFill>
                <a:srgbClr val="002F5F"/>
              </a:solidFill>
            </a:endParaRPr>
          </a:p>
        </p:txBody>
      </p:sp>
      <p:sp>
        <p:nvSpPr>
          <p:cNvPr id="47" name="Oval 46"/>
          <p:cNvSpPr/>
          <p:nvPr/>
        </p:nvSpPr>
        <p:spPr>
          <a:xfrm>
            <a:off x="4988204" y="1319213"/>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5</a:t>
            </a:r>
            <a:endParaRPr lang="en-GB" sz="1200" b="1" dirty="0">
              <a:solidFill>
                <a:srgbClr val="002F5F"/>
              </a:solidFill>
            </a:endParaRPr>
          </a:p>
        </p:txBody>
      </p:sp>
      <p:sp>
        <p:nvSpPr>
          <p:cNvPr id="48" name="Oval 47"/>
          <p:cNvSpPr/>
          <p:nvPr/>
        </p:nvSpPr>
        <p:spPr>
          <a:xfrm>
            <a:off x="3331227" y="1795843"/>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1</a:t>
            </a:r>
            <a:endParaRPr lang="en-GB" sz="1200" b="1" dirty="0">
              <a:solidFill>
                <a:srgbClr val="002F5F"/>
              </a:solidFill>
            </a:endParaRPr>
          </a:p>
        </p:txBody>
      </p:sp>
      <p:sp>
        <p:nvSpPr>
          <p:cNvPr id="49" name="Oval 48"/>
          <p:cNvSpPr/>
          <p:nvPr/>
        </p:nvSpPr>
        <p:spPr>
          <a:xfrm>
            <a:off x="3737627" y="1790198"/>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2</a:t>
            </a:r>
            <a:endParaRPr lang="en-GB" sz="1200" b="1" dirty="0">
              <a:solidFill>
                <a:srgbClr val="002F5F"/>
              </a:solidFill>
            </a:endParaRPr>
          </a:p>
        </p:txBody>
      </p:sp>
      <p:sp>
        <p:nvSpPr>
          <p:cNvPr id="50" name="Oval 49"/>
          <p:cNvSpPr/>
          <p:nvPr/>
        </p:nvSpPr>
        <p:spPr>
          <a:xfrm>
            <a:off x="4141538" y="1790198"/>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3</a:t>
            </a:r>
            <a:endParaRPr lang="en-GB" sz="1200" b="1" dirty="0">
              <a:solidFill>
                <a:srgbClr val="002F5F"/>
              </a:solidFill>
            </a:endParaRPr>
          </a:p>
        </p:txBody>
      </p:sp>
      <p:sp>
        <p:nvSpPr>
          <p:cNvPr id="51" name="Oval 50"/>
          <p:cNvSpPr/>
          <p:nvPr/>
        </p:nvSpPr>
        <p:spPr>
          <a:xfrm>
            <a:off x="4551092" y="1790198"/>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4</a:t>
            </a:r>
            <a:endParaRPr lang="en-GB" sz="1200" b="1" dirty="0">
              <a:solidFill>
                <a:srgbClr val="002F5F"/>
              </a:solidFill>
            </a:endParaRPr>
          </a:p>
        </p:txBody>
      </p:sp>
      <p:sp>
        <p:nvSpPr>
          <p:cNvPr id="52" name="Oval 51"/>
          <p:cNvSpPr/>
          <p:nvPr/>
        </p:nvSpPr>
        <p:spPr>
          <a:xfrm>
            <a:off x="4988204" y="1801487"/>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5</a:t>
            </a:r>
            <a:endParaRPr lang="en-GB" sz="1200" b="1" dirty="0">
              <a:solidFill>
                <a:srgbClr val="002F5F"/>
              </a:solidFill>
            </a:endParaRPr>
          </a:p>
        </p:txBody>
      </p:sp>
      <p:sp>
        <p:nvSpPr>
          <p:cNvPr id="53" name="Oval 52"/>
          <p:cNvSpPr/>
          <p:nvPr/>
        </p:nvSpPr>
        <p:spPr>
          <a:xfrm>
            <a:off x="3331227" y="2368431"/>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1</a:t>
            </a:r>
            <a:endParaRPr lang="en-GB" sz="1200" b="1" dirty="0">
              <a:solidFill>
                <a:srgbClr val="002F5F"/>
              </a:solidFill>
            </a:endParaRPr>
          </a:p>
        </p:txBody>
      </p:sp>
      <p:sp>
        <p:nvSpPr>
          <p:cNvPr id="54" name="Oval 53"/>
          <p:cNvSpPr/>
          <p:nvPr/>
        </p:nvSpPr>
        <p:spPr>
          <a:xfrm>
            <a:off x="3737627" y="2362786"/>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2</a:t>
            </a:r>
            <a:endParaRPr lang="en-GB" sz="1200" b="1" dirty="0">
              <a:solidFill>
                <a:srgbClr val="002F5F"/>
              </a:solidFill>
            </a:endParaRPr>
          </a:p>
        </p:txBody>
      </p:sp>
      <p:sp>
        <p:nvSpPr>
          <p:cNvPr id="55" name="Oval 54"/>
          <p:cNvSpPr/>
          <p:nvPr/>
        </p:nvSpPr>
        <p:spPr>
          <a:xfrm>
            <a:off x="4141538" y="2362786"/>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3</a:t>
            </a:r>
            <a:endParaRPr lang="en-GB" sz="1200" b="1" dirty="0">
              <a:solidFill>
                <a:srgbClr val="002F5F"/>
              </a:solidFill>
            </a:endParaRPr>
          </a:p>
        </p:txBody>
      </p:sp>
      <p:sp>
        <p:nvSpPr>
          <p:cNvPr id="56" name="Oval 55"/>
          <p:cNvSpPr/>
          <p:nvPr/>
        </p:nvSpPr>
        <p:spPr>
          <a:xfrm>
            <a:off x="4551092" y="2362786"/>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4</a:t>
            </a:r>
            <a:endParaRPr lang="en-GB" sz="1200" b="1" dirty="0">
              <a:solidFill>
                <a:srgbClr val="002F5F"/>
              </a:solidFill>
            </a:endParaRPr>
          </a:p>
        </p:txBody>
      </p:sp>
      <p:sp>
        <p:nvSpPr>
          <p:cNvPr id="57" name="Oval 56"/>
          <p:cNvSpPr/>
          <p:nvPr/>
        </p:nvSpPr>
        <p:spPr>
          <a:xfrm>
            <a:off x="4988204" y="2374075"/>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5</a:t>
            </a:r>
            <a:endParaRPr lang="en-GB" sz="1200" b="1" dirty="0">
              <a:solidFill>
                <a:srgbClr val="002F5F"/>
              </a:solidFill>
            </a:endParaRPr>
          </a:p>
        </p:txBody>
      </p:sp>
      <p:sp>
        <p:nvSpPr>
          <p:cNvPr id="58" name="Oval 57"/>
          <p:cNvSpPr/>
          <p:nvPr/>
        </p:nvSpPr>
        <p:spPr>
          <a:xfrm>
            <a:off x="3331227" y="2917341"/>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1</a:t>
            </a:r>
            <a:endParaRPr lang="en-GB" sz="1200" b="1" dirty="0">
              <a:solidFill>
                <a:srgbClr val="002F5F"/>
              </a:solidFill>
            </a:endParaRPr>
          </a:p>
        </p:txBody>
      </p:sp>
      <p:sp>
        <p:nvSpPr>
          <p:cNvPr id="59" name="Oval 58"/>
          <p:cNvSpPr/>
          <p:nvPr/>
        </p:nvSpPr>
        <p:spPr>
          <a:xfrm>
            <a:off x="3737627" y="2911696"/>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2</a:t>
            </a:r>
            <a:endParaRPr lang="en-GB" sz="1200" b="1" dirty="0">
              <a:solidFill>
                <a:srgbClr val="002F5F"/>
              </a:solidFill>
            </a:endParaRPr>
          </a:p>
        </p:txBody>
      </p:sp>
      <p:sp>
        <p:nvSpPr>
          <p:cNvPr id="60" name="Oval 59"/>
          <p:cNvSpPr/>
          <p:nvPr/>
        </p:nvSpPr>
        <p:spPr>
          <a:xfrm>
            <a:off x="4141538" y="2911696"/>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3</a:t>
            </a:r>
            <a:endParaRPr lang="en-GB" sz="1200" b="1" dirty="0">
              <a:solidFill>
                <a:srgbClr val="002F5F"/>
              </a:solidFill>
            </a:endParaRPr>
          </a:p>
        </p:txBody>
      </p:sp>
      <p:sp>
        <p:nvSpPr>
          <p:cNvPr id="61" name="Oval 60"/>
          <p:cNvSpPr/>
          <p:nvPr/>
        </p:nvSpPr>
        <p:spPr>
          <a:xfrm>
            <a:off x="4551092" y="2911696"/>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4</a:t>
            </a:r>
            <a:endParaRPr lang="en-GB" sz="1200" b="1" dirty="0">
              <a:solidFill>
                <a:srgbClr val="002F5F"/>
              </a:solidFill>
            </a:endParaRPr>
          </a:p>
        </p:txBody>
      </p:sp>
      <p:sp>
        <p:nvSpPr>
          <p:cNvPr id="62" name="Oval 61"/>
          <p:cNvSpPr/>
          <p:nvPr/>
        </p:nvSpPr>
        <p:spPr>
          <a:xfrm>
            <a:off x="4988204" y="2922985"/>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5</a:t>
            </a:r>
            <a:endParaRPr lang="en-GB" sz="1200" b="1" dirty="0">
              <a:solidFill>
                <a:srgbClr val="002F5F"/>
              </a:solidFill>
            </a:endParaRPr>
          </a:p>
        </p:txBody>
      </p:sp>
      <p:sp>
        <p:nvSpPr>
          <p:cNvPr id="63" name="Oval 62"/>
          <p:cNvSpPr/>
          <p:nvPr/>
        </p:nvSpPr>
        <p:spPr>
          <a:xfrm>
            <a:off x="3331227" y="3451357"/>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1</a:t>
            </a:r>
            <a:endParaRPr lang="en-GB" sz="1200" b="1" dirty="0">
              <a:solidFill>
                <a:srgbClr val="002F5F"/>
              </a:solidFill>
            </a:endParaRPr>
          </a:p>
        </p:txBody>
      </p:sp>
      <p:sp>
        <p:nvSpPr>
          <p:cNvPr id="64" name="Oval 63"/>
          <p:cNvSpPr/>
          <p:nvPr/>
        </p:nvSpPr>
        <p:spPr>
          <a:xfrm>
            <a:off x="3737627" y="3445712"/>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2</a:t>
            </a:r>
            <a:endParaRPr lang="en-GB" sz="1200" b="1" dirty="0">
              <a:solidFill>
                <a:srgbClr val="002F5F"/>
              </a:solidFill>
            </a:endParaRPr>
          </a:p>
        </p:txBody>
      </p:sp>
      <p:sp>
        <p:nvSpPr>
          <p:cNvPr id="65" name="Oval 64"/>
          <p:cNvSpPr/>
          <p:nvPr/>
        </p:nvSpPr>
        <p:spPr>
          <a:xfrm>
            <a:off x="4141538" y="3445712"/>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3</a:t>
            </a:r>
            <a:endParaRPr lang="en-GB" sz="1200" b="1" dirty="0">
              <a:solidFill>
                <a:srgbClr val="002F5F"/>
              </a:solidFill>
            </a:endParaRPr>
          </a:p>
        </p:txBody>
      </p:sp>
      <p:sp>
        <p:nvSpPr>
          <p:cNvPr id="66" name="Oval 65"/>
          <p:cNvSpPr/>
          <p:nvPr/>
        </p:nvSpPr>
        <p:spPr>
          <a:xfrm>
            <a:off x="4551092" y="3445712"/>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4</a:t>
            </a:r>
            <a:endParaRPr lang="en-GB" sz="1200" b="1" dirty="0">
              <a:solidFill>
                <a:srgbClr val="002F5F"/>
              </a:solidFill>
            </a:endParaRPr>
          </a:p>
        </p:txBody>
      </p:sp>
      <p:sp>
        <p:nvSpPr>
          <p:cNvPr id="67" name="Oval 66"/>
          <p:cNvSpPr/>
          <p:nvPr/>
        </p:nvSpPr>
        <p:spPr>
          <a:xfrm>
            <a:off x="4988204" y="3457001"/>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5</a:t>
            </a:r>
            <a:endParaRPr lang="en-GB" sz="1200" b="1" dirty="0">
              <a:solidFill>
                <a:srgbClr val="002F5F"/>
              </a:solidFill>
            </a:endParaRPr>
          </a:p>
        </p:txBody>
      </p:sp>
      <p:sp>
        <p:nvSpPr>
          <p:cNvPr id="68" name="Oval 67"/>
          <p:cNvSpPr/>
          <p:nvPr/>
        </p:nvSpPr>
        <p:spPr>
          <a:xfrm>
            <a:off x="3331227" y="4022672"/>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1</a:t>
            </a:r>
            <a:endParaRPr lang="en-GB" sz="1200" b="1" dirty="0">
              <a:solidFill>
                <a:srgbClr val="002F5F"/>
              </a:solidFill>
            </a:endParaRPr>
          </a:p>
        </p:txBody>
      </p:sp>
      <p:sp>
        <p:nvSpPr>
          <p:cNvPr id="69" name="Oval 68"/>
          <p:cNvSpPr/>
          <p:nvPr/>
        </p:nvSpPr>
        <p:spPr>
          <a:xfrm>
            <a:off x="3737627" y="4017027"/>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2</a:t>
            </a:r>
            <a:endParaRPr lang="en-GB" sz="1200" b="1" dirty="0">
              <a:solidFill>
                <a:srgbClr val="002F5F"/>
              </a:solidFill>
            </a:endParaRPr>
          </a:p>
        </p:txBody>
      </p:sp>
      <p:sp>
        <p:nvSpPr>
          <p:cNvPr id="70" name="Oval 69"/>
          <p:cNvSpPr/>
          <p:nvPr/>
        </p:nvSpPr>
        <p:spPr>
          <a:xfrm>
            <a:off x="4141538" y="4017027"/>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3</a:t>
            </a:r>
            <a:endParaRPr lang="en-GB" sz="1200" b="1" dirty="0">
              <a:solidFill>
                <a:srgbClr val="002F5F"/>
              </a:solidFill>
            </a:endParaRPr>
          </a:p>
        </p:txBody>
      </p:sp>
      <p:sp>
        <p:nvSpPr>
          <p:cNvPr id="71" name="Oval 70"/>
          <p:cNvSpPr/>
          <p:nvPr/>
        </p:nvSpPr>
        <p:spPr>
          <a:xfrm>
            <a:off x="4551092" y="4017027"/>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4</a:t>
            </a:r>
            <a:endParaRPr lang="en-GB" sz="1200" b="1" dirty="0">
              <a:solidFill>
                <a:srgbClr val="002F5F"/>
              </a:solidFill>
            </a:endParaRPr>
          </a:p>
        </p:txBody>
      </p:sp>
      <p:sp>
        <p:nvSpPr>
          <p:cNvPr id="72" name="Oval 71"/>
          <p:cNvSpPr/>
          <p:nvPr/>
        </p:nvSpPr>
        <p:spPr>
          <a:xfrm>
            <a:off x="4988204" y="4028316"/>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5</a:t>
            </a:r>
            <a:endParaRPr lang="en-GB" sz="1200" b="1" dirty="0">
              <a:solidFill>
                <a:srgbClr val="002F5F"/>
              </a:solidFill>
            </a:endParaRPr>
          </a:p>
        </p:txBody>
      </p:sp>
      <p:sp>
        <p:nvSpPr>
          <p:cNvPr id="73" name="Oval 72"/>
          <p:cNvSpPr/>
          <p:nvPr/>
        </p:nvSpPr>
        <p:spPr>
          <a:xfrm>
            <a:off x="3331227" y="4557556"/>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1</a:t>
            </a:r>
            <a:endParaRPr lang="en-GB" sz="1200" b="1" dirty="0">
              <a:solidFill>
                <a:srgbClr val="002F5F"/>
              </a:solidFill>
            </a:endParaRPr>
          </a:p>
        </p:txBody>
      </p:sp>
      <p:sp>
        <p:nvSpPr>
          <p:cNvPr id="74" name="Oval 73"/>
          <p:cNvSpPr/>
          <p:nvPr/>
        </p:nvSpPr>
        <p:spPr>
          <a:xfrm>
            <a:off x="3737627" y="4551911"/>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2</a:t>
            </a:r>
            <a:endParaRPr lang="en-GB" sz="1200" b="1" dirty="0">
              <a:solidFill>
                <a:srgbClr val="002F5F"/>
              </a:solidFill>
            </a:endParaRPr>
          </a:p>
        </p:txBody>
      </p:sp>
      <p:sp>
        <p:nvSpPr>
          <p:cNvPr id="75" name="Oval 74"/>
          <p:cNvSpPr/>
          <p:nvPr/>
        </p:nvSpPr>
        <p:spPr>
          <a:xfrm>
            <a:off x="4141538" y="4551911"/>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3</a:t>
            </a:r>
            <a:endParaRPr lang="en-GB" sz="1200" b="1" dirty="0">
              <a:solidFill>
                <a:srgbClr val="002F5F"/>
              </a:solidFill>
            </a:endParaRPr>
          </a:p>
        </p:txBody>
      </p:sp>
      <p:sp>
        <p:nvSpPr>
          <p:cNvPr id="76" name="Oval 75"/>
          <p:cNvSpPr/>
          <p:nvPr/>
        </p:nvSpPr>
        <p:spPr>
          <a:xfrm>
            <a:off x="4551092" y="4551911"/>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4</a:t>
            </a:r>
            <a:endParaRPr lang="en-GB" sz="1200" b="1" dirty="0">
              <a:solidFill>
                <a:srgbClr val="002F5F"/>
              </a:solidFill>
            </a:endParaRPr>
          </a:p>
        </p:txBody>
      </p:sp>
      <p:sp>
        <p:nvSpPr>
          <p:cNvPr id="77" name="Oval 76"/>
          <p:cNvSpPr/>
          <p:nvPr/>
        </p:nvSpPr>
        <p:spPr>
          <a:xfrm>
            <a:off x="4988204" y="4563200"/>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2F5F"/>
                </a:solidFill>
              </a:rPr>
              <a:t>5</a:t>
            </a:r>
            <a:endParaRPr lang="en-GB" sz="1200" b="1" dirty="0">
              <a:solidFill>
                <a:srgbClr val="002F5F"/>
              </a:solidFill>
            </a:endParaRPr>
          </a:p>
        </p:txBody>
      </p:sp>
      <p:sp>
        <p:nvSpPr>
          <p:cNvPr id="80" name="TextBox 79"/>
          <p:cNvSpPr txBox="1"/>
          <p:nvPr/>
        </p:nvSpPr>
        <p:spPr>
          <a:xfrm>
            <a:off x="1468765" y="733327"/>
            <a:ext cx="1598796" cy="276999"/>
          </a:xfrm>
          <a:prstGeom prst="rect">
            <a:avLst/>
          </a:prstGeom>
          <a:noFill/>
        </p:spPr>
        <p:txBody>
          <a:bodyPr wrap="square" rtlCol="0">
            <a:spAutoFit/>
          </a:bodyPr>
          <a:lstStyle/>
          <a:p>
            <a:r>
              <a:rPr lang="en-US" sz="1200" dirty="0"/>
              <a:t>I never cough</a:t>
            </a:r>
            <a:endParaRPr lang="en-GB" sz="1200" dirty="0"/>
          </a:p>
        </p:txBody>
      </p:sp>
      <p:sp>
        <p:nvSpPr>
          <p:cNvPr id="81" name="TextBox 80"/>
          <p:cNvSpPr txBox="1"/>
          <p:nvPr/>
        </p:nvSpPr>
        <p:spPr>
          <a:xfrm>
            <a:off x="5425143" y="752403"/>
            <a:ext cx="1983170" cy="276999"/>
          </a:xfrm>
          <a:prstGeom prst="rect">
            <a:avLst/>
          </a:prstGeom>
          <a:noFill/>
        </p:spPr>
        <p:txBody>
          <a:bodyPr wrap="square" rtlCol="0">
            <a:spAutoFit/>
          </a:bodyPr>
          <a:lstStyle/>
          <a:p>
            <a:r>
              <a:rPr lang="en-US" sz="1200" dirty="0"/>
              <a:t>I cough all the time</a:t>
            </a:r>
            <a:endParaRPr lang="en-GB" sz="1200" dirty="0"/>
          </a:p>
        </p:txBody>
      </p:sp>
      <p:sp>
        <p:nvSpPr>
          <p:cNvPr id="82" name="TextBox 81"/>
          <p:cNvSpPr txBox="1"/>
          <p:nvPr/>
        </p:nvSpPr>
        <p:spPr>
          <a:xfrm>
            <a:off x="5425143" y="1162465"/>
            <a:ext cx="1841645" cy="461665"/>
          </a:xfrm>
          <a:prstGeom prst="rect">
            <a:avLst/>
          </a:prstGeom>
          <a:noFill/>
        </p:spPr>
        <p:txBody>
          <a:bodyPr wrap="square" rtlCol="0">
            <a:spAutoFit/>
          </a:bodyPr>
          <a:lstStyle/>
          <a:p>
            <a:r>
              <a:rPr lang="en-US" sz="1200" dirty="0"/>
              <a:t>My chest is full of phlegm (mucus)</a:t>
            </a:r>
            <a:endParaRPr lang="en-GB" sz="1200" dirty="0"/>
          </a:p>
        </p:txBody>
      </p:sp>
      <p:sp>
        <p:nvSpPr>
          <p:cNvPr id="83" name="TextBox 82"/>
          <p:cNvSpPr txBox="1"/>
          <p:nvPr/>
        </p:nvSpPr>
        <p:spPr>
          <a:xfrm>
            <a:off x="1507107" y="1187008"/>
            <a:ext cx="1984313" cy="461665"/>
          </a:xfrm>
          <a:prstGeom prst="rect">
            <a:avLst/>
          </a:prstGeom>
          <a:noFill/>
        </p:spPr>
        <p:txBody>
          <a:bodyPr wrap="square" rtlCol="0">
            <a:spAutoFit/>
          </a:bodyPr>
          <a:lstStyle/>
          <a:p>
            <a:r>
              <a:rPr lang="en-US" sz="1200" dirty="0"/>
              <a:t>I have no phlegm (mucus) in my chest at all</a:t>
            </a:r>
            <a:endParaRPr lang="en-GB" sz="1200" dirty="0"/>
          </a:p>
        </p:txBody>
      </p:sp>
      <p:sp>
        <p:nvSpPr>
          <p:cNvPr id="84" name="TextBox 83"/>
          <p:cNvSpPr txBox="1"/>
          <p:nvPr/>
        </p:nvSpPr>
        <p:spPr>
          <a:xfrm>
            <a:off x="1496465" y="1723824"/>
            <a:ext cx="1841645" cy="461665"/>
          </a:xfrm>
          <a:prstGeom prst="rect">
            <a:avLst/>
          </a:prstGeom>
          <a:noFill/>
        </p:spPr>
        <p:txBody>
          <a:bodyPr wrap="square" rtlCol="0">
            <a:spAutoFit/>
          </a:bodyPr>
          <a:lstStyle/>
          <a:p>
            <a:r>
              <a:rPr lang="en-US" sz="1200" dirty="0"/>
              <a:t>My chest does not feel tight at all</a:t>
            </a:r>
            <a:endParaRPr lang="en-GB" sz="1200" dirty="0"/>
          </a:p>
        </p:txBody>
      </p:sp>
      <p:sp>
        <p:nvSpPr>
          <p:cNvPr id="85" name="TextBox 84"/>
          <p:cNvSpPr txBox="1"/>
          <p:nvPr/>
        </p:nvSpPr>
        <p:spPr>
          <a:xfrm>
            <a:off x="5420539" y="1816156"/>
            <a:ext cx="1841645" cy="276999"/>
          </a:xfrm>
          <a:prstGeom prst="rect">
            <a:avLst/>
          </a:prstGeom>
          <a:noFill/>
        </p:spPr>
        <p:txBody>
          <a:bodyPr wrap="square" rtlCol="0">
            <a:spAutoFit/>
          </a:bodyPr>
          <a:lstStyle/>
          <a:p>
            <a:r>
              <a:rPr lang="en-US" sz="1200" dirty="0"/>
              <a:t>My chest feels very tight</a:t>
            </a:r>
            <a:endParaRPr lang="en-GB" sz="1200" dirty="0"/>
          </a:p>
        </p:txBody>
      </p:sp>
      <p:sp>
        <p:nvSpPr>
          <p:cNvPr id="86" name="TextBox 85"/>
          <p:cNvSpPr txBox="1"/>
          <p:nvPr/>
        </p:nvSpPr>
        <p:spPr>
          <a:xfrm>
            <a:off x="1471922" y="2202492"/>
            <a:ext cx="2031254" cy="577081"/>
          </a:xfrm>
          <a:prstGeom prst="rect">
            <a:avLst/>
          </a:prstGeom>
          <a:noFill/>
        </p:spPr>
        <p:txBody>
          <a:bodyPr wrap="square" rtlCol="0">
            <a:spAutoFit/>
          </a:bodyPr>
          <a:lstStyle/>
          <a:p>
            <a:r>
              <a:rPr lang="en-US" sz="1050" dirty="0"/>
              <a:t>When I walk up a hill or one flight of stairs I am not breathless</a:t>
            </a:r>
            <a:endParaRPr lang="en-GB" sz="1050" dirty="0"/>
          </a:p>
        </p:txBody>
      </p:sp>
      <p:sp>
        <p:nvSpPr>
          <p:cNvPr id="87" name="TextBox 86"/>
          <p:cNvSpPr txBox="1"/>
          <p:nvPr/>
        </p:nvSpPr>
        <p:spPr>
          <a:xfrm>
            <a:off x="5400761" y="2188439"/>
            <a:ext cx="2077043" cy="577081"/>
          </a:xfrm>
          <a:prstGeom prst="rect">
            <a:avLst/>
          </a:prstGeom>
          <a:noFill/>
        </p:spPr>
        <p:txBody>
          <a:bodyPr wrap="square" rtlCol="0">
            <a:spAutoFit/>
          </a:bodyPr>
          <a:lstStyle/>
          <a:p>
            <a:r>
              <a:rPr lang="en-US" sz="1050" dirty="0"/>
              <a:t>When I walk up a hill or one flight of stairs I am very breathless</a:t>
            </a:r>
            <a:endParaRPr lang="en-GB" sz="1050" dirty="0"/>
          </a:p>
        </p:txBody>
      </p:sp>
      <p:sp>
        <p:nvSpPr>
          <p:cNvPr id="88" name="TextBox 87"/>
          <p:cNvSpPr txBox="1"/>
          <p:nvPr/>
        </p:nvSpPr>
        <p:spPr>
          <a:xfrm>
            <a:off x="1496465" y="2858186"/>
            <a:ext cx="2031254" cy="430887"/>
          </a:xfrm>
          <a:prstGeom prst="rect">
            <a:avLst/>
          </a:prstGeom>
          <a:noFill/>
        </p:spPr>
        <p:txBody>
          <a:bodyPr wrap="square" rtlCol="0">
            <a:spAutoFit/>
          </a:bodyPr>
          <a:lstStyle/>
          <a:p>
            <a:r>
              <a:rPr lang="en-US" sz="1100" dirty="0"/>
              <a:t>I am not limited doing any activities at home</a:t>
            </a:r>
            <a:endParaRPr lang="en-GB" sz="1100" dirty="0"/>
          </a:p>
        </p:txBody>
      </p:sp>
      <p:sp>
        <p:nvSpPr>
          <p:cNvPr id="89" name="TextBox 88"/>
          <p:cNvSpPr txBox="1"/>
          <p:nvPr/>
        </p:nvSpPr>
        <p:spPr>
          <a:xfrm>
            <a:off x="5401101" y="2822831"/>
            <a:ext cx="2031254" cy="430887"/>
          </a:xfrm>
          <a:prstGeom prst="rect">
            <a:avLst/>
          </a:prstGeom>
          <a:noFill/>
        </p:spPr>
        <p:txBody>
          <a:bodyPr wrap="square" rtlCol="0">
            <a:spAutoFit/>
          </a:bodyPr>
          <a:lstStyle/>
          <a:p>
            <a:r>
              <a:rPr lang="en-US" sz="1100" dirty="0"/>
              <a:t>I am very limited doing any activities at home</a:t>
            </a:r>
            <a:endParaRPr lang="en-GB" sz="1100" dirty="0"/>
          </a:p>
        </p:txBody>
      </p:sp>
      <p:sp>
        <p:nvSpPr>
          <p:cNvPr id="90" name="TextBox 89"/>
          <p:cNvSpPr txBox="1"/>
          <p:nvPr/>
        </p:nvSpPr>
        <p:spPr>
          <a:xfrm>
            <a:off x="1484591" y="3312519"/>
            <a:ext cx="2031254" cy="600164"/>
          </a:xfrm>
          <a:prstGeom prst="rect">
            <a:avLst/>
          </a:prstGeom>
          <a:noFill/>
        </p:spPr>
        <p:txBody>
          <a:bodyPr wrap="square" rtlCol="0">
            <a:spAutoFit/>
          </a:bodyPr>
          <a:lstStyle/>
          <a:p>
            <a:r>
              <a:rPr lang="en-US" sz="1100" dirty="0"/>
              <a:t>I am confident leaving my home despite my lung condition</a:t>
            </a:r>
            <a:endParaRPr lang="en-GB" sz="1100" dirty="0"/>
          </a:p>
        </p:txBody>
      </p:sp>
      <p:sp>
        <p:nvSpPr>
          <p:cNvPr id="91" name="TextBox 90"/>
          <p:cNvSpPr txBox="1"/>
          <p:nvPr/>
        </p:nvSpPr>
        <p:spPr>
          <a:xfrm>
            <a:off x="5439476" y="3324075"/>
            <a:ext cx="1827312" cy="577081"/>
          </a:xfrm>
          <a:prstGeom prst="rect">
            <a:avLst/>
          </a:prstGeom>
          <a:noFill/>
        </p:spPr>
        <p:txBody>
          <a:bodyPr wrap="square" rtlCol="0">
            <a:spAutoFit/>
          </a:bodyPr>
          <a:lstStyle/>
          <a:p>
            <a:r>
              <a:rPr lang="en-US" sz="1050" dirty="0"/>
              <a:t>I am not at all confident leaving my home despite my lung condition</a:t>
            </a:r>
            <a:endParaRPr lang="en-GB" sz="1050" dirty="0"/>
          </a:p>
        </p:txBody>
      </p:sp>
      <p:sp>
        <p:nvSpPr>
          <p:cNvPr id="92" name="TextBox 91"/>
          <p:cNvSpPr txBox="1"/>
          <p:nvPr/>
        </p:nvSpPr>
        <p:spPr>
          <a:xfrm>
            <a:off x="1468062" y="4022672"/>
            <a:ext cx="2031254" cy="261610"/>
          </a:xfrm>
          <a:prstGeom prst="rect">
            <a:avLst/>
          </a:prstGeom>
          <a:noFill/>
        </p:spPr>
        <p:txBody>
          <a:bodyPr wrap="square" rtlCol="0">
            <a:spAutoFit/>
          </a:bodyPr>
          <a:lstStyle/>
          <a:p>
            <a:r>
              <a:rPr lang="en-US" sz="1100" dirty="0"/>
              <a:t>I sleep soundly</a:t>
            </a:r>
            <a:endParaRPr lang="en-GB" sz="1100" dirty="0"/>
          </a:p>
        </p:txBody>
      </p:sp>
      <p:sp>
        <p:nvSpPr>
          <p:cNvPr id="94" name="TextBox 93"/>
          <p:cNvSpPr txBox="1"/>
          <p:nvPr/>
        </p:nvSpPr>
        <p:spPr>
          <a:xfrm>
            <a:off x="5439476" y="3886480"/>
            <a:ext cx="1749947" cy="577081"/>
          </a:xfrm>
          <a:prstGeom prst="rect">
            <a:avLst/>
          </a:prstGeom>
          <a:noFill/>
        </p:spPr>
        <p:txBody>
          <a:bodyPr wrap="square" rtlCol="0">
            <a:spAutoFit/>
          </a:bodyPr>
          <a:lstStyle/>
          <a:p>
            <a:r>
              <a:rPr lang="en-US" sz="1050" dirty="0"/>
              <a:t>I don’t sleep soundly because of my lung condition</a:t>
            </a:r>
            <a:endParaRPr lang="en-GB" sz="1050" dirty="0"/>
          </a:p>
        </p:txBody>
      </p:sp>
      <p:sp>
        <p:nvSpPr>
          <p:cNvPr id="95" name="TextBox 94"/>
          <p:cNvSpPr txBox="1"/>
          <p:nvPr/>
        </p:nvSpPr>
        <p:spPr>
          <a:xfrm>
            <a:off x="5441133" y="4539149"/>
            <a:ext cx="2031254" cy="261610"/>
          </a:xfrm>
          <a:prstGeom prst="rect">
            <a:avLst/>
          </a:prstGeom>
          <a:noFill/>
        </p:spPr>
        <p:txBody>
          <a:bodyPr wrap="square" rtlCol="0">
            <a:spAutoFit/>
          </a:bodyPr>
          <a:lstStyle/>
          <a:p>
            <a:r>
              <a:rPr lang="en-US" sz="1100" dirty="0"/>
              <a:t>I have no energy at all</a:t>
            </a:r>
            <a:endParaRPr lang="en-GB" sz="1100" dirty="0"/>
          </a:p>
        </p:txBody>
      </p:sp>
      <p:sp>
        <p:nvSpPr>
          <p:cNvPr id="96" name="TextBox 95"/>
          <p:cNvSpPr txBox="1"/>
          <p:nvPr/>
        </p:nvSpPr>
        <p:spPr>
          <a:xfrm>
            <a:off x="1466948" y="4608937"/>
            <a:ext cx="2031254" cy="261610"/>
          </a:xfrm>
          <a:prstGeom prst="rect">
            <a:avLst/>
          </a:prstGeom>
          <a:noFill/>
        </p:spPr>
        <p:txBody>
          <a:bodyPr wrap="square" rtlCol="0">
            <a:spAutoFit/>
          </a:bodyPr>
          <a:lstStyle/>
          <a:p>
            <a:r>
              <a:rPr lang="en-US" sz="1100" dirty="0"/>
              <a:t>I have lots of energy</a:t>
            </a:r>
            <a:endParaRPr lang="en-GB" sz="1100" dirty="0"/>
          </a:p>
        </p:txBody>
      </p:sp>
      <p:sp>
        <p:nvSpPr>
          <p:cNvPr id="97" name="TextBox 96"/>
          <p:cNvSpPr txBox="1"/>
          <p:nvPr/>
        </p:nvSpPr>
        <p:spPr>
          <a:xfrm>
            <a:off x="7360532" y="3503954"/>
            <a:ext cx="1722600" cy="1477328"/>
          </a:xfrm>
          <a:prstGeom prst="rect">
            <a:avLst/>
          </a:prstGeom>
          <a:noFill/>
        </p:spPr>
        <p:txBody>
          <a:bodyPr wrap="square" rtlCol="0">
            <a:spAutoFit/>
          </a:bodyPr>
          <a:lstStyle/>
          <a:p>
            <a:endParaRPr lang="en-GB" sz="1000" dirty="0"/>
          </a:p>
          <a:p>
            <a:r>
              <a:rPr lang="en-GB" sz="1000" dirty="0"/>
              <a:t>GOLD 2017 Global Strategy for the Diagnosis, Management and Prevention of COPD. Available online at http://goldcopd.org/. Accessed 21stNovember 2016.</a:t>
            </a:r>
          </a:p>
        </p:txBody>
      </p:sp>
    </p:spTree>
    <p:extLst>
      <p:ext uri="{BB962C8B-B14F-4D97-AF65-F5344CB8AC3E}">
        <p14:creationId xmlns:p14="http://schemas.microsoft.com/office/powerpoint/2010/main" xmlns="" val="4289539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Agenda</a:t>
            </a:r>
            <a:endParaRPr lang="en-GB" dirty="0">
              <a:solidFill>
                <a:srgbClr val="C00000"/>
              </a:solidFill>
            </a:endParaRPr>
          </a:p>
        </p:txBody>
      </p:sp>
      <p:sp>
        <p:nvSpPr>
          <p:cNvPr id="22" name="Text Placeholder 21"/>
          <p:cNvSpPr>
            <a:spLocks noGrp="1"/>
          </p:cNvSpPr>
          <p:nvPr>
            <p:ph type="body" sz="quarter" idx="11"/>
          </p:nvPr>
        </p:nvSpPr>
        <p:spPr/>
        <p:txBody>
          <a:bodyPr/>
          <a:lstStyle/>
          <a:p>
            <a:pPr marL="457200" indent="-457200">
              <a:buAutoNum type="arabicPeriod"/>
            </a:pPr>
            <a:r>
              <a:rPr lang="en-US" sz="1800" dirty="0" err="1"/>
              <a:t>Definisi</a:t>
            </a:r>
            <a:r>
              <a:rPr lang="en-US" sz="1800" dirty="0"/>
              <a:t> PPOK GOLD 2017</a:t>
            </a:r>
          </a:p>
          <a:p>
            <a:pPr marL="457200" indent="-457200">
              <a:buAutoNum type="arabicPeriod"/>
            </a:pPr>
            <a:r>
              <a:rPr lang="en-US" sz="1800" dirty="0" err="1"/>
              <a:t>Etiologi</a:t>
            </a:r>
            <a:r>
              <a:rPr lang="en-US" sz="1800" dirty="0"/>
              <a:t>, </a:t>
            </a:r>
            <a:r>
              <a:rPr lang="en-US" sz="1800" dirty="0" err="1"/>
              <a:t>patobiologi</a:t>
            </a:r>
            <a:r>
              <a:rPr lang="en-US" sz="1800" dirty="0"/>
              <a:t> &amp; </a:t>
            </a:r>
            <a:r>
              <a:rPr lang="en-US" sz="1800" dirty="0" err="1"/>
              <a:t>Patologi</a:t>
            </a:r>
            <a:r>
              <a:rPr lang="en-US" sz="1800" dirty="0"/>
              <a:t> PPOK</a:t>
            </a:r>
          </a:p>
          <a:p>
            <a:pPr marL="457200" indent="-457200">
              <a:buAutoNum type="arabicPeriod"/>
            </a:pPr>
            <a:r>
              <a:rPr lang="en-US" sz="1800" dirty="0" smtClean="0"/>
              <a:t>Diagnosis </a:t>
            </a:r>
            <a:r>
              <a:rPr lang="en-US" sz="1800" dirty="0" err="1"/>
              <a:t>dan</a:t>
            </a:r>
            <a:r>
              <a:rPr lang="en-US" sz="1800" dirty="0"/>
              <a:t> </a:t>
            </a:r>
            <a:r>
              <a:rPr lang="en-US" sz="1800" dirty="0" err="1"/>
              <a:t>penilaian</a:t>
            </a:r>
            <a:r>
              <a:rPr lang="en-US" sz="1800" dirty="0"/>
              <a:t> </a:t>
            </a:r>
            <a:r>
              <a:rPr lang="en-US" sz="1800" dirty="0" err="1"/>
              <a:t>awal</a:t>
            </a:r>
            <a:endParaRPr lang="en-US" sz="1800" dirty="0"/>
          </a:p>
          <a:p>
            <a:pPr marL="457200" indent="-457200">
              <a:buAutoNum type="arabicPeriod"/>
            </a:pPr>
            <a:r>
              <a:rPr lang="en-US" sz="1800" dirty="0" err="1"/>
              <a:t>Tatalaksana</a:t>
            </a:r>
            <a:r>
              <a:rPr lang="en-US" sz="1800" dirty="0"/>
              <a:t> PPOK GOLD 2017</a:t>
            </a:r>
          </a:p>
          <a:p>
            <a:pPr marL="457200" indent="-457200">
              <a:buAutoNum type="arabicPeriod"/>
            </a:pPr>
            <a:r>
              <a:rPr lang="en-US" sz="1800" dirty="0" err="1"/>
              <a:t>Peranan</a:t>
            </a:r>
            <a:r>
              <a:rPr lang="en-US" sz="1800" dirty="0"/>
              <a:t> </a:t>
            </a:r>
            <a:r>
              <a:rPr lang="en-US" sz="1800" dirty="0" err="1"/>
              <a:t>kombinasi</a:t>
            </a:r>
            <a:r>
              <a:rPr lang="en-US" sz="1800" dirty="0"/>
              <a:t> Budesonide/Formoterol </a:t>
            </a:r>
            <a:r>
              <a:rPr lang="en-US" sz="1800" dirty="0" err="1"/>
              <a:t>dalam</a:t>
            </a:r>
            <a:r>
              <a:rPr lang="en-US" sz="1800" dirty="0"/>
              <a:t> </a:t>
            </a:r>
            <a:r>
              <a:rPr lang="en-US" sz="1800" dirty="0" err="1"/>
              <a:t>manajemen</a:t>
            </a:r>
            <a:r>
              <a:rPr lang="en-US" sz="1800" dirty="0"/>
              <a:t> PPOK</a:t>
            </a:r>
          </a:p>
          <a:p>
            <a:pPr marL="457200" indent="-457200">
              <a:buAutoNum type="arabicPeriod"/>
            </a:pPr>
            <a:r>
              <a:rPr lang="en-US" sz="1800" dirty="0"/>
              <a:t>Monitoring </a:t>
            </a:r>
            <a:r>
              <a:rPr lang="en-US" sz="1800" dirty="0" err="1"/>
              <a:t>dan</a:t>
            </a:r>
            <a:r>
              <a:rPr lang="en-US" sz="1800" dirty="0"/>
              <a:t> follow-up </a:t>
            </a:r>
            <a:r>
              <a:rPr lang="en-US" sz="1800" dirty="0" err="1"/>
              <a:t>pasien</a:t>
            </a:r>
            <a:r>
              <a:rPr lang="en-US" sz="1800" dirty="0"/>
              <a:t> PPOK</a:t>
            </a:r>
          </a:p>
          <a:p>
            <a:pPr marL="457200" indent="-457200">
              <a:buAutoNum type="arabicPeriod"/>
            </a:pPr>
            <a:r>
              <a:rPr lang="en-US" sz="1800" dirty="0" err="1"/>
              <a:t>Kesimpulan</a:t>
            </a:r>
            <a:endParaRPr lang="en-GB" sz="1800" dirty="0"/>
          </a:p>
        </p:txBody>
      </p:sp>
      <p:sp>
        <p:nvSpPr>
          <p:cNvPr id="21" name="Slide Number Placeholder 20"/>
          <p:cNvSpPr>
            <a:spLocks noGrp="1"/>
          </p:cNvSpPr>
          <p:nvPr>
            <p:ph type="sldNum" sz="quarter" idx="4"/>
          </p:nvPr>
        </p:nvSpPr>
        <p:spPr/>
        <p:txBody>
          <a:bodyPr/>
          <a:lstStyle/>
          <a:p>
            <a:fld id="{3C4F54F3-C349-4609-AFEE-01462D5C7942}" type="slidenum">
              <a:rPr lang="en-GB" smtClean="0"/>
              <a:pPr/>
              <a:t>2</a:t>
            </a:fld>
            <a:endParaRPr lang="en-GB" dirty="0"/>
          </a:p>
        </p:txBody>
      </p:sp>
    </p:spTree>
    <p:extLst>
      <p:ext uri="{BB962C8B-B14F-4D97-AF65-F5344CB8AC3E}">
        <p14:creationId xmlns:p14="http://schemas.microsoft.com/office/powerpoint/2010/main" xmlns="" val="2230570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1451078" y="623474"/>
            <a:ext cx="5738346" cy="496710"/>
          </a:xfrm>
          <a:prstGeom prst="roundRect">
            <a:avLst/>
          </a:prstGeom>
          <a:solidFill>
            <a:schemeClr val="accent3">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2" name="Title 21"/>
          <p:cNvSpPr>
            <a:spLocks noGrp="1"/>
          </p:cNvSpPr>
          <p:nvPr>
            <p:ph type="title"/>
          </p:nvPr>
        </p:nvSpPr>
        <p:spPr>
          <a:xfrm>
            <a:off x="1538" y="17573"/>
            <a:ext cx="8280000" cy="504000"/>
          </a:xfrm>
        </p:spPr>
        <p:txBody>
          <a:bodyPr/>
          <a:lstStyle/>
          <a:p>
            <a:r>
              <a:rPr lang="en-US" i="1" dirty="0" smtClean="0">
                <a:solidFill>
                  <a:srgbClr val="C00000"/>
                </a:solidFill>
              </a:rPr>
              <a:t>COPD </a:t>
            </a:r>
            <a:r>
              <a:rPr lang="en-US" i="1" dirty="0">
                <a:solidFill>
                  <a:srgbClr val="C00000"/>
                </a:solidFill>
              </a:rPr>
              <a:t>Assessment Test (CAT</a:t>
            </a:r>
            <a:r>
              <a:rPr lang="en-US" i="1" baseline="30000" dirty="0">
                <a:solidFill>
                  <a:srgbClr val="C00000"/>
                </a:solidFill>
              </a:rPr>
              <a:t>TM</a:t>
            </a:r>
            <a:r>
              <a:rPr lang="en-US" i="1" dirty="0">
                <a:solidFill>
                  <a:srgbClr val="C00000"/>
                </a:solidFill>
              </a:rPr>
              <a:t>)</a:t>
            </a:r>
            <a:endParaRPr lang="en-GB" i="1" dirty="0"/>
          </a:p>
        </p:txBody>
      </p:sp>
      <p:sp>
        <p:nvSpPr>
          <p:cNvPr id="21" name="Slide Number Placeholder 20"/>
          <p:cNvSpPr>
            <a:spLocks noGrp="1"/>
          </p:cNvSpPr>
          <p:nvPr>
            <p:ph type="sldNum" sz="quarter" idx="4"/>
          </p:nvPr>
        </p:nvSpPr>
        <p:spPr>
          <a:xfrm>
            <a:off x="200188" y="4825865"/>
            <a:ext cx="396000" cy="16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4F54F3-C349-4609-AFEE-01462D5C794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GB" sz="1800" b="0" i="0" u="none" strike="noStrike" kern="0" cap="none" spc="0" normalizeH="0" baseline="0" noProof="0" dirty="0">
              <a:ln>
                <a:noFill/>
              </a:ln>
              <a:solidFill>
                <a:sysClr val="windowText" lastClr="000000"/>
              </a:solidFill>
              <a:effectLst/>
              <a:uLnTx/>
              <a:uFillTx/>
            </a:endParaRPr>
          </a:p>
        </p:txBody>
      </p:sp>
      <p:sp>
        <p:nvSpPr>
          <p:cNvPr id="29" name="Rounded Rectangle 28"/>
          <p:cNvSpPr/>
          <p:nvPr/>
        </p:nvSpPr>
        <p:spPr>
          <a:xfrm>
            <a:off x="1451078" y="1175720"/>
            <a:ext cx="5738345" cy="496710"/>
          </a:xfrm>
          <a:prstGeom prst="roundRect">
            <a:avLst/>
          </a:prstGeom>
          <a:solidFill>
            <a:schemeClr val="accent3">
              <a:lumMod val="40000"/>
              <a:lumOff val="6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 name="Rounded Rectangle 29"/>
          <p:cNvSpPr/>
          <p:nvPr/>
        </p:nvSpPr>
        <p:spPr>
          <a:xfrm>
            <a:off x="1451078" y="1718453"/>
            <a:ext cx="5738345" cy="496710"/>
          </a:xfrm>
          <a:prstGeom prst="roundRect">
            <a:avLst/>
          </a:prstGeom>
          <a:solidFill>
            <a:schemeClr val="accent3">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 name="Rounded Rectangle 30"/>
          <p:cNvSpPr/>
          <p:nvPr/>
        </p:nvSpPr>
        <p:spPr>
          <a:xfrm>
            <a:off x="1451078" y="2261186"/>
            <a:ext cx="5738345" cy="496710"/>
          </a:xfrm>
          <a:prstGeom prst="roundRect">
            <a:avLst/>
          </a:prstGeom>
          <a:solidFill>
            <a:schemeClr val="accent3">
              <a:lumMod val="40000"/>
              <a:lumOff val="6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 name="Rounded Rectangle 31"/>
          <p:cNvSpPr/>
          <p:nvPr/>
        </p:nvSpPr>
        <p:spPr>
          <a:xfrm>
            <a:off x="1451078" y="2803919"/>
            <a:ext cx="5738345" cy="496710"/>
          </a:xfrm>
          <a:prstGeom prst="roundRect">
            <a:avLst/>
          </a:prstGeom>
          <a:solidFill>
            <a:schemeClr val="accent3">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 name="Rounded Rectangle 32"/>
          <p:cNvSpPr/>
          <p:nvPr/>
        </p:nvSpPr>
        <p:spPr>
          <a:xfrm>
            <a:off x="1451078" y="3357940"/>
            <a:ext cx="5738345" cy="496710"/>
          </a:xfrm>
          <a:prstGeom prst="roundRect">
            <a:avLst/>
          </a:prstGeom>
          <a:solidFill>
            <a:schemeClr val="accent3">
              <a:lumMod val="40000"/>
              <a:lumOff val="6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 name="Rounded Rectangle 33"/>
          <p:cNvSpPr/>
          <p:nvPr/>
        </p:nvSpPr>
        <p:spPr>
          <a:xfrm>
            <a:off x="1451078" y="3911961"/>
            <a:ext cx="5738345" cy="496710"/>
          </a:xfrm>
          <a:prstGeom prst="roundRect">
            <a:avLst/>
          </a:prstGeom>
          <a:solidFill>
            <a:schemeClr val="accent3">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 name="Rounded Rectangle 34"/>
          <p:cNvSpPr/>
          <p:nvPr/>
        </p:nvSpPr>
        <p:spPr>
          <a:xfrm>
            <a:off x="1451078" y="4477705"/>
            <a:ext cx="5738345" cy="496710"/>
          </a:xfrm>
          <a:prstGeom prst="roundRect">
            <a:avLst/>
          </a:prstGeom>
          <a:solidFill>
            <a:schemeClr val="accent3">
              <a:lumMod val="40000"/>
              <a:lumOff val="6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7" name="Oval 36"/>
          <p:cNvSpPr/>
          <p:nvPr/>
        </p:nvSpPr>
        <p:spPr>
          <a:xfrm>
            <a:off x="3331227" y="753295"/>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1</a:t>
            </a:r>
            <a:endParaRPr kumimoji="0" lang="en-GB" sz="1200" b="1" i="0" u="none" strike="noStrike" kern="0" cap="none" spc="0" normalizeH="0" baseline="0" noProof="0" dirty="0">
              <a:ln>
                <a:noFill/>
              </a:ln>
              <a:solidFill>
                <a:srgbClr val="002F5F"/>
              </a:solidFill>
              <a:effectLst/>
              <a:uLnTx/>
              <a:uFillTx/>
            </a:endParaRPr>
          </a:p>
        </p:txBody>
      </p:sp>
      <p:sp>
        <p:nvSpPr>
          <p:cNvPr id="38" name="Oval 37"/>
          <p:cNvSpPr/>
          <p:nvPr/>
        </p:nvSpPr>
        <p:spPr>
          <a:xfrm>
            <a:off x="3737627" y="747650"/>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2</a:t>
            </a:r>
            <a:endParaRPr kumimoji="0" lang="en-GB" sz="1200" b="1" i="0" u="none" strike="noStrike" kern="0" cap="none" spc="0" normalizeH="0" baseline="0" noProof="0" dirty="0">
              <a:ln>
                <a:noFill/>
              </a:ln>
              <a:solidFill>
                <a:srgbClr val="002F5F"/>
              </a:solidFill>
              <a:effectLst/>
              <a:uLnTx/>
              <a:uFillTx/>
            </a:endParaRPr>
          </a:p>
        </p:txBody>
      </p:sp>
      <p:sp>
        <p:nvSpPr>
          <p:cNvPr id="39" name="Oval 38"/>
          <p:cNvSpPr/>
          <p:nvPr/>
        </p:nvSpPr>
        <p:spPr>
          <a:xfrm>
            <a:off x="4141538" y="747650"/>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3</a:t>
            </a:r>
            <a:endParaRPr kumimoji="0" lang="en-GB" sz="1200" b="1" i="0" u="none" strike="noStrike" kern="0" cap="none" spc="0" normalizeH="0" baseline="0" noProof="0" dirty="0">
              <a:ln>
                <a:noFill/>
              </a:ln>
              <a:solidFill>
                <a:srgbClr val="002F5F"/>
              </a:solidFill>
              <a:effectLst/>
              <a:uLnTx/>
              <a:uFillTx/>
            </a:endParaRPr>
          </a:p>
        </p:txBody>
      </p:sp>
      <p:sp>
        <p:nvSpPr>
          <p:cNvPr id="40" name="Oval 39"/>
          <p:cNvSpPr/>
          <p:nvPr/>
        </p:nvSpPr>
        <p:spPr>
          <a:xfrm>
            <a:off x="4551092" y="747650"/>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4</a:t>
            </a:r>
            <a:endParaRPr kumimoji="0" lang="en-GB" sz="1200" b="1" i="0" u="none" strike="noStrike" kern="0" cap="none" spc="0" normalizeH="0" baseline="0" noProof="0" dirty="0">
              <a:ln>
                <a:noFill/>
              </a:ln>
              <a:solidFill>
                <a:srgbClr val="002F5F"/>
              </a:solidFill>
              <a:effectLst/>
              <a:uLnTx/>
              <a:uFillTx/>
            </a:endParaRPr>
          </a:p>
        </p:txBody>
      </p:sp>
      <p:sp>
        <p:nvSpPr>
          <p:cNvPr id="41" name="Oval 40"/>
          <p:cNvSpPr/>
          <p:nvPr/>
        </p:nvSpPr>
        <p:spPr>
          <a:xfrm>
            <a:off x="4988204" y="758939"/>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5</a:t>
            </a:r>
            <a:endParaRPr kumimoji="0" lang="en-GB" sz="1200" b="1" i="0" u="none" strike="noStrike" kern="0" cap="none" spc="0" normalizeH="0" baseline="0" noProof="0" dirty="0">
              <a:ln>
                <a:noFill/>
              </a:ln>
              <a:solidFill>
                <a:srgbClr val="002F5F"/>
              </a:solidFill>
              <a:effectLst/>
              <a:uLnTx/>
              <a:uFillTx/>
            </a:endParaRPr>
          </a:p>
        </p:txBody>
      </p:sp>
      <p:sp>
        <p:nvSpPr>
          <p:cNvPr id="43" name="Oval 42"/>
          <p:cNvSpPr/>
          <p:nvPr/>
        </p:nvSpPr>
        <p:spPr>
          <a:xfrm>
            <a:off x="3331227" y="1313569"/>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1</a:t>
            </a:r>
            <a:endParaRPr kumimoji="0" lang="en-GB" sz="1200" b="1" i="0" u="none" strike="noStrike" kern="0" cap="none" spc="0" normalizeH="0" baseline="0" noProof="0" dirty="0">
              <a:ln>
                <a:noFill/>
              </a:ln>
              <a:solidFill>
                <a:srgbClr val="002F5F"/>
              </a:solidFill>
              <a:effectLst/>
              <a:uLnTx/>
              <a:uFillTx/>
            </a:endParaRPr>
          </a:p>
        </p:txBody>
      </p:sp>
      <p:sp>
        <p:nvSpPr>
          <p:cNvPr id="44" name="Oval 43"/>
          <p:cNvSpPr/>
          <p:nvPr/>
        </p:nvSpPr>
        <p:spPr>
          <a:xfrm>
            <a:off x="3737627" y="1307924"/>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2</a:t>
            </a:r>
            <a:endParaRPr kumimoji="0" lang="en-GB" sz="1200" b="1" i="0" u="none" strike="noStrike" kern="0" cap="none" spc="0" normalizeH="0" baseline="0" noProof="0" dirty="0">
              <a:ln>
                <a:noFill/>
              </a:ln>
              <a:solidFill>
                <a:srgbClr val="002F5F"/>
              </a:solidFill>
              <a:effectLst/>
              <a:uLnTx/>
              <a:uFillTx/>
            </a:endParaRPr>
          </a:p>
        </p:txBody>
      </p:sp>
      <p:sp>
        <p:nvSpPr>
          <p:cNvPr id="45" name="Oval 44"/>
          <p:cNvSpPr/>
          <p:nvPr/>
        </p:nvSpPr>
        <p:spPr>
          <a:xfrm>
            <a:off x="4141538" y="1307924"/>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3</a:t>
            </a:r>
            <a:endParaRPr kumimoji="0" lang="en-GB" sz="1200" b="1" i="0" u="none" strike="noStrike" kern="0" cap="none" spc="0" normalizeH="0" baseline="0" noProof="0" dirty="0">
              <a:ln>
                <a:noFill/>
              </a:ln>
              <a:solidFill>
                <a:srgbClr val="002F5F"/>
              </a:solidFill>
              <a:effectLst/>
              <a:uLnTx/>
              <a:uFillTx/>
            </a:endParaRPr>
          </a:p>
        </p:txBody>
      </p:sp>
      <p:sp>
        <p:nvSpPr>
          <p:cNvPr id="46" name="Oval 45"/>
          <p:cNvSpPr/>
          <p:nvPr/>
        </p:nvSpPr>
        <p:spPr>
          <a:xfrm>
            <a:off x="4551092" y="1307924"/>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4</a:t>
            </a:r>
            <a:endParaRPr kumimoji="0" lang="en-GB" sz="1200" b="1" i="0" u="none" strike="noStrike" kern="0" cap="none" spc="0" normalizeH="0" baseline="0" noProof="0" dirty="0">
              <a:ln>
                <a:noFill/>
              </a:ln>
              <a:solidFill>
                <a:srgbClr val="002F5F"/>
              </a:solidFill>
              <a:effectLst/>
              <a:uLnTx/>
              <a:uFillTx/>
            </a:endParaRPr>
          </a:p>
        </p:txBody>
      </p:sp>
      <p:sp>
        <p:nvSpPr>
          <p:cNvPr id="47" name="Oval 46"/>
          <p:cNvSpPr/>
          <p:nvPr/>
        </p:nvSpPr>
        <p:spPr>
          <a:xfrm>
            <a:off x="4988204" y="1319213"/>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5</a:t>
            </a:r>
            <a:endParaRPr kumimoji="0" lang="en-GB" sz="1200" b="1" i="0" u="none" strike="noStrike" kern="0" cap="none" spc="0" normalizeH="0" baseline="0" noProof="0" dirty="0">
              <a:ln>
                <a:noFill/>
              </a:ln>
              <a:solidFill>
                <a:srgbClr val="002F5F"/>
              </a:solidFill>
              <a:effectLst/>
              <a:uLnTx/>
              <a:uFillTx/>
            </a:endParaRPr>
          </a:p>
        </p:txBody>
      </p:sp>
      <p:sp>
        <p:nvSpPr>
          <p:cNvPr id="48" name="Oval 47"/>
          <p:cNvSpPr/>
          <p:nvPr/>
        </p:nvSpPr>
        <p:spPr>
          <a:xfrm>
            <a:off x="3331227" y="1795843"/>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1</a:t>
            </a:r>
            <a:endParaRPr kumimoji="0" lang="en-GB" sz="1200" b="1" i="0" u="none" strike="noStrike" kern="0" cap="none" spc="0" normalizeH="0" baseline="0" noProof="0" dirty="0">
              <a:ln>
                <a:noFill/>
              </a:ln>
              <a:solidFill>
                <a:srgbClr val="002F5F"/>
              </a:solidFill>
              <a:effectLst/>
              <a:uLnTx/>
              <a:uFillTx/>
            </a:endParaRPr>
          </a:p>
        </p:txBody>
      </p:sp>
      <p:sp>
        <p:nvSpPr>
          <p:cNvPr id="49" name="Oval 48"/>
          <p:cNvSpPr/>
          <p:nvPr/>
        </p:nvSpPr>
        <p:spPr>
          <a:xfrm>
            <a:off x="3737627" y="1790198"/>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2</a:t>
            </a:r>
            <a:endParaRPr kumimoji="0" lang="en-GB" sz="1200" b="1" i="0" u="none" strike="noStrike" kern="0" cap="none" spc="0" normalizeH="0" baseline="0" noProof="0" dirty="0">
              <a:ln>
                <a:noFill/>
              </a:ln>
              <a:solidFill>
                <a:srgbClr val="002F5F"/>
              </a:solidFill>
              <a:effectLst/>
              <a:uLnTx/>
              <a:uFillTx/>
            </a:endParaRPr>
          </a:p>
        </p:txBody>
      </p:sp>
      <p:sp>
        <p:nvSpPr>
          <p:cNvPr id="50" name="Oval 49"/>
          <p:cNvSpPr/>
          <p:nvPr/>
        </p:nvSpPr>
        <p:spPr>
          <a:xfrm>
            <a:off x="4141538" y="1790198"/>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3</a:t>
            </a:r>
            <a:endParaRPr kumimoji="0" lang="en-GB" sz="1200" b="1" i="0" u="none" strike="noStrike" kern="0" cap="none" spc="0" normalizeH="0" baseline="0" noProof="0" dirty="0">
              <a:ln>
                <a:noFill/>
              </a:ln>
              <a:solidFill>
                <a:srgbClr val="002F5F"/>
              </a:solidFill>
              <a:effectLst/>
              <a:uLnTx/>
              <a:uFillTx/>
            </a:endParaRPr>
          </a:p>
        </p:txBody>
      </p:sp>
      <p:sp>
        <p:nvSpPr>
          <p:cNvPr id="51" name="Oval 50"/>
          <p:cNvSpPr/>
          <p:nvPr/>
        </p:nvSpPr>
        <p:spPr>
          <a:xfrm>
            <a:off x="4551092" y="1790198"/>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4</a:t>
            </a:r>
            <a:endParaRPr kumimoji="0" lang="en-GB" sz="1200" b="1" i="0" u="none" strike="noStrike" kern="0" cap="none" spc="0" normalizeH="0" baseline="0" noProof="0" dirty="0">
              <a:ln>
                <a:noFill/>
              </a:ln>
              <a:solidFill>
                <a:srgbClr val="002F5F"/>
              </a:solidFill>
              <a:effectLst/>
              <a:uLnTx/>
              <a:uFillTx/>
            </a:endParaRPr>
          </a:p>
        </p:txBody>
      </p:sp>
      <p:sp>
        <p:nvSpPr>
          <p:cNvPr id="52" name="Oval 51"/>
          <p:cNvSpPr/>
          <p:nvPr/>
        </p:nvSpPr>
        <p:spPr>
          <a:xfrm>
            <a:off x="4988204" y="1801487"/>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5</a:t>
            </a:r>
            <a:endParaRPr kumimoji="0" lang="en-GB" sz="1200" b="1" i="0" u="none" strike="noStrike" kern="0" cap="none" spc="0" normalizeH="0" baseline="0" noProof="0" dirty="0">
              <a:ln>
                <a:noFill/>
              </a:ln>
              <a:solidFill>
                <a:srgbClr val="002F5F"/>
              </a:solidFill>
              <a:effectLst/>
              <a:uLnTx/>
              <a:uFillTx/>
            </a:endParaRPr>
          </a:p>
        </p:txBody>
      </p:sp>
      <p:sp>
        <p:nvSpPr>
          <p:cNvPr id="53" name="Oval 52"/>
          <p:cNvSpPr/>
          <p:nvPr/>
        </p:nvSpPr>
        <p:spPr>
          <a:xfrm>
            <a:off x="3331227" y="2368431"/>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1</a:t>
            </a:r>
            <a:endParaRPr kumimoji="0" lang="en-GB" sz="1200" b="1" i="0" u="none" strike="noStrike" kern="0" cap="none" spc="0" normalizeH="0" baseline="0" noProof="0" dirty="0">
              <a:ln>
                <a:noFill/>
              </a:ln>
              <a:solidFill>
                <a:srgbClr val="002F5F"/>
              </a:solidFill>
              <a:effectLst/>
              <a:uLnTx/>
              <a:uFillTx/>
            </a:endParaRPr>
          </a:p>
        </p:txBody>
      </p:sp>
      <p:sp>
        <p:nvSpPr>
          <p:cNvPr id="54" name="Oval 53"/>
          <p:cNvSpPr/>
          <p:nvPr/>
        </p:nvSpPr>
        <p:spPr>
          <a:xfrm>
            <a:off x="3737627" y="2362786"/>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2</a:t>
            </a:r>
            <a:endParaRPr kumimoji="0" lang="en-GB" sz="1200" b="1" i="0" u="none" strike="noStrike" kern="0" cap="none" spc="0" normalizeH="0" baseline="0" noProof="0" dirty="0">
              <a:ln>
                <a:noFill/>
              </a:ln>
              <a:solidFill>
                <a:srgbClr val="002F5F"/>
              </a:solidFill>
              <a:effectLst/>
              <a:uLnTx/>
              <a:uFillTx/>
            </a:endParaRPr>
          </a:p>
        </p:txBody>
      </p:sp>
      <p:sp>
        <p:nvSpPr>
          <p:cNvPr id="55" name="Oval 54"/>
          <p:cNvSpPr/>
          <p:nvPr/>
        </p:nvSpPr>
        <p:spPr>
          <a:xfrm>
            <a:off x="4141538" y="2362786"/>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3</a:t>
            </a:r>
            <a:endParaRPr kumimoji="0" lang="en-GB" sz="1200" b="1" i="0" u="none" strike="noStrike" kern="0" cap="none" spc="0" normalizeH="0" baseline="0" noProof="0" dirty="0">
              <a:ln>
                <a:noFill/>
              </a:ln>
              <a:solidFill>
                <a:srgbClr val="002F5F"/>
              </a:solidFill>
              <a:effectLst/>
              <a:uLnTx/>
              <a:uFillTx/>
            </a:endParaRPr>
          </a:p>
        </p:txBody>
      </p:sp>
      <p:sp>
        <p:nvSpPr>
          <p:cNvPr id="56" name="Oval 55"/>
          <p:cNvSpPr/>
          <p:nvPr/>
        </p:nvSpPr>
        <p:spPr>
          <a:xfrm>
            <a:off x="4551092" y="2362786"/>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4</a:t>
            </a:r>
            <a:endParaRPr kumimoji="0" lang="en-GB" sz="1200" b="1" i="0" u="none" strike="noStrike" kern="0" cap="none" spc="0" normalizeH="0" baseline="0" noProof="0" dirty="0">
              <a:ln>
                <a:noFill/>
              </a:ln>
              <a:solidFill>
                <a:srgbClr val="002F5F"/>
              </a:solidFill>
              <a:effectLst/>
              <a:uLnTx/>
              <a:uFillTx/>
            </a:endParaRPr>
          </a:p>
        </p:txBody>
      </p:sp>
      <p:sp>
        <p:nvSpPr>
          <p:cNvPr id="57" name="Oval 56"/>
          <p:cNvSpPr/>
          <p:nvPr/>
        </p:nvSpPr>
        <p:spPr>
          <a:xfrm>
            <a:off x="4988204" y="2374075"/>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5</a:t>
            </a:r>
            <a:endParaRPr kumimoji="0" lang="en-GB" sz="1200" b="1" i="0" u="none" strike="noStrike" kern="0" cap="none" spc="0" normalizeH="0" baseline="0" noProof="0" dirty="0">
              <a:ln>
                <a:noFill/>
              </a:ln>
              <a:solidFill>
                <a:srgbClr val="002F5F"/>
              </a:solidFill>
              <a:effectLst/>
              <a:uLnTx/>
              <a:uFillTx/>
            </a:endParaRPr>
          </a:p>
        </p:txBody>
      </p:sp>
      <p:sp>
        <p:nvSpPr>
          <p:cNvPr id="58" name="Oval 57"/>
          <p:cNvSpPr/>
          <p:nvPr/>
        </p:nvSpPr>
        <p:spPr>
          <a:xfrm>
            <a:off x="3331227" y="2917341"/>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1</a:t>
            </a:r>
            <a:endParaRPr kumimoji="0" lang="en-GB" sz="1200" b="1" i="0" u="none" strike="noStrike" kern="0" cap="none" spc="0" normalizeH="0" baseline="0" noProof="0" dirty="0">
              <a:ln>
                <a:noFill/>
              </a:ln>
              <a:solidFill>
                <a:srgbClr val="002F5F"/>
              </a:solidFill>
              <a:effectLst/>
              <a:uLnTx/>
              <a:uFillTx/>
            </a:endParaRPr>
          </a:p>
        </p:txBody>
      </p:sp>
      <p:sp>
        <p:nvSpPr>
          <p:cNvPr id="59" name="Oval 58"/>
          <p:cNvSpPr/>
          <p:nvPr/>
        </p:nvSpPr>
        <p:spPr>
          <a:xfrm>
            <a:off x="3737627" y="2911696"/>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2</a:t>
            </a:r>
            <a:endParaRPr kumimoji="0" lang="en-GB" sz="1200" b="1" i="0" u="none" strike="noStrike" kern="0" cap="none" spc="0" normalizeH="0" baseline="0" noProof="0" dirty="0">
              <a:ln>
                <a:noFill/>
              </a:ln>
              <a:solidFill>
                <a:srgbClr val="002F5F"/>
              </a:solidFill>
              <a:effectLst/>
              <a:uLnTx/>
              <a:uFillTx/>
            </a:endParaRPr>
          </a:p>
        </p:txBody>
      </p:sp>
      <p:sp>
        <p:nvSpPr>
          <p:cNvPr id="60" name="Oval 59"/>
          <p:cNvSpPr/>
          <p:nvPr/>
        </p:nvSpPr>
        <p:spPr>
          <a:xfrm>
            <a:off x="4141538" y="2911696"/>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3</a:t>
            </a:r>
            <a:endParaRPr kumimoji="0" lang="en-GB" sz="1200" b="1" i="0" u="none" strike="noStrike" kern="0" cap="none" spc="0" normalizeH="0" baseline="0" noProof="0" dirty="0">
              <a:ln>
                <a:noFill/>
              </a:ln>
              <a:solidFill>
                <a:srgbClr val="002F5F"/>
              </a:solidFill>
              <a:effectLst/>
              <a:uLnTx/>
              <a:uFillTx/>
            </a:endParaRPr>
          </a:p>
        </p:txBody>
      </p:sp>
      <p:sp>
        <p:nvSpPr>
          <p:cNvPr id="61" name="Oval 60"/>
          <p:cNvSpPr/>
          <p:nvPr/>
        </p:nvSpPr>
        <p:spPr>
          <a:xfrm>
            <a:off x="4551092" y="2911696"/>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4</a:t>
            </a:r>
            <a:endParaRPr kumimoji="0" lang="en-GB" sz="1200" b="1" i="0" u="none" strike="noStrike" kern="0" cap="none" spc="0" normalizeH="0" baseline="0" noProof="0" dirty="0">
              <a:ln>
                <a:noFill/>
              </a:ln>
              <a:solidFill>
                <a:srgbClr val="002F5F"/>
              </a:solidFill>
              <a:effectLst/>
              <a:uLnTx/>
              <a:uFillTx/>
            </a:endParaRPr>
          </a:p>
        </p:txBody>
      </p:sp>
      <p:sp>
        <p:nvSpPr>
          <p:cNvPr id="62" name="Oval 61"/>
          <p:cNvSpPr/>
          <p:nvPr/>
        </p:nvSpPr>
        <p:spPr>
          <a:xfrm>
            <a:off x="4988204" y="2922985"/>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5</a:t>
            </a:r>
            <a:endParaRPr kumimoji="0" lang="en-GB" sz="1200" b="1" i="0" u="none" strike="noStrike" kern="0" cap="none" spc="0" normalizeH="0" baseline="0" noProof="0" dirty="0">
              <a:ln>
                <a:noFill/>
              </a:ln>
              <a:solidFill>
                <a:srgbClr val="002F5F"/>
              </a:solidFill>
              <a:effectLst/>
              <a:uLnTx/>
              <a:uFillTx/>
            </a:endParaRPr>
          </a:p>
        </p:txBody>
      </p:sp>
      <p:sp>
        <p:nvSpPr>
          <p:cNvPr id="63" name="Oval 62"/>
          <p:cNvSpPr/>
          <p:nvPr/>
        </p:nvSpPr>
        <p:spPr>
          <a:xfrm>
            <a:off x="3331227" y="3451357"/>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1</a:t>
            </a:r>
            <a:endParaRPr kumimoji="0" lang="en-GB" sz="1200" b="1" i="0" u="none" strike="noStrike" kern="0" cap="none" spc="0" normalizeH="0" baseline="0" noProof="0" dirty="0">
              <a:ln>
                <a:noFill/>
              </a:ln>
              <a:solidFill>
                <a:srgbClr val="002F5F"/>
              </a:solidFill>
              <a:effectLst/>
              <a:uLnTx/>
              <a:uFillTx/>
            </a:endParaRPr>
          </a:p>
        </p:txBody>
      </p:sp>
      <p:sp>
        <p:nvSpPr>
          <p:cNvPr id="64" name="Oval 63"/>
          <p:cNvSpPr/>
          <p:nvPr/>
        </p:nvSpPr>
        <p:spPr>
          <a:xfrm>
            <a:off x="3737627" y="3445712"/>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2</a:t>
            </a:r>
            <a:endParaRPr kumimoji="0" lang="en-GB" sz="1200" b="1" i="0" u="none" strike="noStrike" kern="0" cap="none" spc="0" normalizeH="0" baseline="0" noProof="0" dirty="0">
              <a:ln>
                <a:noFill/>
              </a:ln>
              <a:solidFill>
                <a:srgbClr val="002F5F"/>
              </a:solidFill>
              <a:effectLst/>
              <a:uLnTx/>
              <a:uFillTx/>
            </a:endParaRPr>
          </a:p>
        </p:txBody>
      </p:sp>
      <p:sp>
        <p:nvSpPr>
          <p:cNvPr id="65" name="Oval 64"/>
          <p:cNvSpPr/>
          <p:nvPr/>
        </p:nvSpPr>
        <p:spPr>
          <a:xfrm>
            <a:off x="4141538" y="3445712"/>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3</a:t>
            </a:r>
            <a:endParaRPr kumimoji="0" lang="en-GB" sz="1200" b="1" i="0" u="none" strike="noStrike" kern="0" cap="none" spc="0" normalizeH="0" baseline="0" noProof="0" dirty="0">
              <a:ln>
                <a:noFill/>
              </a:ln>
              <a:solidFill>
                <a:srgbClr val="002F5F"/>
              </a:solidFill>
              <a:effectLst/>
              <a:uLnTx/>
              <a:uFillTx/>
            </a:endParaRPr>
          </a:p>
        </p:txBody>
      </p:sp>
      <p:sp>
        <p:nvSpPr>
          <p:cNvPr id="66" name="Oval 65"/>
          <p:cNvSpPr/>
          <p:nvPr/>
        </p:nvSpPr>
        <p:spPr>
          <a:xfrm>
            <a:off x="4551092" y="3445712"/>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4</a:t>
            </a:r>
            <a:endParaRPr kumimoji="0" lang="en-GB" sz="1200" b="1" i="0" u="none" strike="noStrike" kern="0" cap="none" spc="0" normalizeH="0" baseline="0" noProof="0" dirty="0">
              <a:ln>
                <a:noFill/>
              </a:ln>
              <a:solidFill>
                <a:srgbClr val="002F5F"/>
              </a:solidFill>
              <a:effectLst/>
              <a:uLnTx/>
              <a:uFillTx/>
            </a:endParaRPr>
          </a:p>
        </p:txBody>
      </p:sp>
      <p:sp>
        <p:nvSpPr>
          <p:cNvPr id="67" name="Oval 66"/>
          <p:cNvSpPr/>
          <p:nvPr/>
        </p:nvSpPr>
        <p:spPr>
          <a:xfrm>
            <a:off x="4988204" y="3457001"/>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5</a:t>
            </a:r>
            <a:endParaRPr kumimoji="0" lang="en-GB" sz="1200" b="1" i="0" u="none" strike="noStrike" kern="0" cap="none" spc="0" normalizeH="0" baseline="0" noProof="0" dirty="0">
              <a:ln>
                <a:noFill/>
              </a:ln>
              <a:solidFill>
                <a:srgbClr val="002F5F"/>
              </a:solidFill>
              <a:effectLst/>
              <a:uLnTx/>
              <a:uFillTx/>
            </a:endParaRPr>
          </a:p>
        </p:txBody>
      </p:sp>
      <p:sp>
        <p:nvSpPr>
          <p:cNvPr id="68" name="Oval 67"/>
          <p:cNvSpPr/>
          <p:nvPr/>
        </p:nvSpPr>
        <p:spPr>
          <a:xfrm>
            <a:off x="3331227" y="4022672"/>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1</a:t>
            </a:r>
            <a:endParaRPr kumimoji="0" lang="en-GB" sz="1200" b="1" i="0" u="none" strike="noStrike" kern="0" cap="none" spc="0" normalizeH="0" baseline="0" noProof="0" dirty="0">
              <a:ln>
                <a:noFill/>
              </a:ln>
              <a:solidFill>
                <a:srgbClr val="002F5F"/>
              </a:solidFill>
              <a:effectLst/>
              <a:uLnTx/>
              <a:uFillTx/>
            </a:endParaRPr>
          </a:p>
        </p:txBody>
      </p:sp>
      <p:sp>
        <p:nvSpPr>
          <p:cNvPr id="69" name="Oval 68"/>
          <p:cNvSpPr/>
          <p:nvPr/>
        </p:nvSpPr>
        <p:spPr>
          <a:xfrm>
            <a:off x="3737627" y="4017027"/>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2</a:t>
            </a:r>
            <a:endParaRPr kumimoji="0" lang="en-GB" sz="1200" b="1" i="0" u="none" strike="noStrike" kern="0" cap="none" spc="0" normalizeH="0" baseline="0" noProof="0" dirty="0">
              <a:ln>
                <a:noFill/>
              </a:ln>
              <a:solidFill>
                <a:srgbClr val="002F5F"/>
              </a:solidFill>
              <a:effectLst/>
              <a:uLnTx/>
              <a:uFillTx/>
            </a:endParaRPr>
          </a:p>
        </p:txBody>
      </p:sp>
      <p:sp>
        <p:nvSpPr>
          <p:cNvPr id="70" name="Oval 69"/>
          <p:cNvSpPr/>
          <p:nvPr/>
        </p:nvSpPr>
        <p:spPr>
          <a:xfrm>
            <a:off x="4141538" y="4017027"/>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3</a:t>
            </a:r>
            <a:endParaRPr kumimoji="0" lang="en-GB" sz="1200" b="1" i="0" u="none" strike="noStrike" kern="0" cap="none" spc="0" normalizeH="0" baseline="0" noProof="0" dirty="0">
              <a:ln>
                <a:noFill/>
              </a:ln>
              <a:solidFill>
                <a:srgbClr val="002F5F"/>
              </a:solidFill>
              <a:effectLst/>
              <a:uLnTx/>
              <a:uFillTx/>
            </a:endParaRPr>
          </a:p>
        </p:txBody>
      </p:sp>
      <p:sp>
        <p:nvSpPr>
          <p:cNvPr id="71" name="Oval 70"/>
          <p:cNvSpPr/>
          <p:nvPr/>
        </p:nvSpPr>
        <p:spPr>
          <a:xfrm>
            <a:off x="4551092" y="4017027"/>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4</a:t>
            </a:r>
            <a:endParaRPr kumimoji="0" lang="en-GB" sz="1200" b="1" i="0" u="none" strike="noStrike" kern="0" cap="none" spc="0" normalizeH="0" baseline="0" noProof="0" dirty="0">
              <a:ln>
                <a:noFill/>
              </a:ln>
              <a:solidFill>
                <a:srgbClr val="002F5F"/>
              </a:solidFill>
              <a:effectLst/>
              <a:uLnTx/>
              <a:uFillTx/>
            </a:endParaRPr>
          </a:p>
        </p:txBody>
      </p:sp>
      <p:sp>
        <p:nvSpPr>
          <p:cNvPr id="72" name="Oval 71"/>
          <p:cNvSpPr/>
          <p:nvPr/>
        </p:nvSpPr>
        <p:spPr>
          <a:xfrm>
            <a:off x="4988204" y="4028316"/>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5</a:t>
            </a:r>
            <a:endParaRPr kumimoji="0" lang="en-GB" sz="1200" b="1" i="0" u="none" strike="noStrike" kern="0" cap="none" spc="0" normalizeH="0" baseline="0" noProof="0" dirty="0">
              <a:ln>
                <a:noFill/>
              </a:ln>
              <a:solidFill>
                <a:srgbClr val="002F5F"/>
              </a:solidFill>
              <a:effectLst/>
              <a:uLnTx/>
              <a:uFillTx/>
            </a:endParaRPr>
          </a:p>
        </p:txBody>
      </p:sp>
      <p:sp>
        <p:nvSpPr>
          <p:cNvPr id="73" name="Oval 72"/>
          <p:cNvSpPr/>
          <p:nvPr/>
        </p:nvSpPr>
        <p:spPr>
          <a:xfrm>
            <a:off x="3331227" y="4557556"/>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1</a:t>
            </a:r>
            <a:endParaRPr kumimoji="0" lang="en-GB" sz="1200" b="1" i="0" u="none" strike="noStrike" kern="0" cap="none" spc="0" normalizeH="0" baseline="0" noProof="0" dirty="0">
              <a:ln>
                <a:noFill/>
              </a:ln>
              <a:solidFill>
                <a:srgbClr val="002F5F"/>
              </a:solidFill>
              <a:effectLst/>
              <a:uLnTx/>
              <a:uFillTx/>
            </a:endParaRPr>
          </a:p>
        </p:txBody>
      </p:sp>
      <p:sp>
        <p:nvSpPr>
          <p:cNvPr id="74" name="Oval 73"/>
          <p:cNvSpPr/>
          <p:nvPr/>
        </p:nvSpPr>
        <p:spPr>
          <a:xfrm>
            <a:off x="3737627" y="4551911"/>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2</a:t>
            </a:r>
            <a:endParaRPr kumimoji="0" lang="en-GB" sz="1200" b="1" i="0" u="none" strike="noStrike" kern="0" cap="none" spc="0" normalizeH="0" baseline="0" noProof="0" dirty="0">
              <a:ln>
                <a:noFill/>
              </a:ln>
              <a:solidFill>
                <a:srgbClr val="002F5F"/>
              </a:solidFill>
              <a:effectLst/>
              <a:uLnTx/>
              <a:uFillTx/>
            </a:endParaRPr>
          </a:p>
        </p:txBody>
      </p:sp>
      <p:sp>
        <p:nvSpPr>
          <p:cNvPr id="75" name="Oval 74"/>
          <p:cNvSpPr/>
          <p:nvPr/>
        </p:nvSpPr>
        <p:spPr>
          <a:xfrm>
            <a:off x="4141538" y="4551911"/>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3</a:t>
            </a:r>
            <a:endParaRPr kumimoji="0" lang="en-GB" sz="1200" b="1" i="0" u="none" strike="noStrike" kern="0" cap="none" spc="0" normalizeH="0" baseline="0" noProof="0" dirty="0">
              <a:ln>
                <a:noFill/>
              </a:ln>
              <a:solidFill>
                <a:srgbClr val="002F5F"/>
              </a:solidFill>
              <a:effectLst/>
              <a:uLnTx/>
              <a:uFillTx/>
            </a:endParaRPr>
          </a:p>
        </p:txBody>
      </p:sp>
      <p:sp>
        <p:nvSpPr>
          <p:cNvPr id="76" name="Oval 75"/>
          <p:cNvSpPr/>
          <p:nvPr/>
        </p:nvSpPr>
        <p:spPr>
          <a:xfrm>
            <a:off x="4551092" y="4551911"/>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4</a:t>
            </a:r>
            <a:endParaRPr kumimoji="0" lang="en-GB" sz="1200" b="1" i="0" u="none" strike="noStrike" kern="0" cap="none" spc="0" normalizeH="0" baseline="0" noProof="0" dirty="0">
              <a:ln>
                <a:noFill/>
              </a:ln>
              <a:solidFill>
                <a:srgbClr val="002F5F"/>
              </a:solidFill>
              <a:effectLst/>
              <a:uLnTx/>
              <a:uFillTx/>
            </a:endParaRPr>
          </a:p>
        </p:txBody>
      </p:sp>
      <p:sp>
        <p:nvSpPr>
          <p:cNvPr id="77" name="Oval 76"/>
          <p:cNvSpPr/>
          <p:nvPr/>
        </p:nvSpPr>
        <p:spPr>
          <a:xfrm>
            <a:off x="4988204" y="4563200"/>
            <a:ext cx="372533" cy="248355"/>
          </a:xfrm>
          <a:prstGeom prst="ellipse">
            <a:avLst/>
          </a:prstGeom>
          <a:solidFill>
            <a:schemeClr val="bg1"/>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F5F"/>
                </a:solidFill>
                <a:effectLst/>
                <a:uLnTx/>
                <a:uFillTx/>
              </a:rPr>
              <a:t>5</a:t>
            </a:r>
            <a:endParaRPr kumimoji="0" lang="en-GB" sz="1200" b="1" i="0" u="none" strike="noStrike" kern="0" cap="none" spc="0" normalizeH="0" baseline="0" noProof="0" dirty="0">
              <a:ln>
                <a:noFill/>
              </a:ln>
              <a:solidFill>
                <a:srgbClr val="002F5F"/>
              </a:solidFill>
              <a:effectLst/>
              <a:uLnTx/>
              <a:uFillTx/>
            </a:endParaRPr>
          </a:p>
        </p:txBody>
      </p:sp>
      <p:sp>
        <p:nvSpPr>
          <p:cNvPr id="80" name="TextBox 79"/>
          <p:cNvSpPr txBox="1"/>
          <p:nvPr/>
        </p:nvSpPr>
        <p:spPr>
          <a:xfrm>
            <a:off x="1468765" y="733327"/>
            <a:ext cx="159879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I never cough</a:t>
            </a:r>
            <a:endParaRPr kumimoji="0" lang="en-GB" sz="1200" b="0" i="0" u="none" strike="noStrike" kern="0" cap="none" spc="0" normalizeH="0" baseline="0" noProof="0" dirty="0">
              <a:ln>
                <a:noFill/>
              </a:ln>
              <a:solidFill>
                <a:sysClr val="windowText" lastClr="000000"/>
              </a:solidFill>
              <a:effectLst/>
              <a:uLnTx/>
              <a:uFillTx/>
            </a:endParaRPr>
          </a:p>
        </p:txBody>
      </p:sp>
      <p:sp>
        <p:nvSpPr>
          <p:cNvPr id="81" name="TextBox 80"/>
          <p:cNvSpPr txBox="1"/>
          <p:nvPr/>
        </p:nvSpPr>
        <p:spPr>
          <a:xfrm>
            <a:off x="5425143" y="752403"/>
            <a:ext cx="1983170"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I cough all the time</a:t>
            </a:r>
            <a:endParaRPr kumimoji="0" lang="en-GB" sz="1200" b="0" i="0" u="none" strike="noStrike" kern="0" cap="none" spc="0" normalizeH="0" baseline="0" noProof="0" dirty="0">
              <a:ln>
                <a:noFill/>
              </a:ln>
              <a:solidFill>
                <a:sysClr val="windowText" lastClr="000000"/>
              </a:solidFill>
              <a:effectLst/>
              <a:uLnTx/>
              <a:uFillTx/>
            </a:endParaRPr>
          </a:p>
        </p:txBody>
      </p:sp>
      <p:sp>
        <p:nvSpPr>
          <p:cNvPr id="82" name="TextBox 81"/>
          <p:cNvSpPr txBox="1"/>
          <p:nvPr/>
        </p:nvSpPr>
        <p:spPr>
          <a:xfrm>
            <a:off x="5425143" y="1162465"/>
            <a:ext cx="1841645"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My chest is full of phlegm (mucus)</a:t>
            </a:r>
            <a:endParaRPr kumimoji="0" lang="en-GB" sz="1200" b="0" i="0" u="none" strike="noStrike" kern="0" cap="none" spc="0" normalizeH="0" baseline="0" noProof="0" dirty="0">
              <a:ln>
                <a:noFill/>
              </a:ln>
              <a:solidFill>
                <a:sysClr val="windowText" lastClr="000000"/>
              </a:solidFill>
              <a:effectLst/>
              <a:uLnTx/>
              <a:uFillTx/>
            </a:endParaRPr>
          </a:p>
        </p:txBody>
      </p:sp>
      <p:sp>
        <p:nvSpPr>
          <p:cNvPr id="83" name="TextBox 82"/>
          <p:cNvSpPr txBox="1"/>
          <p:nvPr/>
        </p:nvSpPr>
        <p:spPr>
          <a:xfrm>
            <a:off x="1507107" y="1187008"/>
            <a:ext cx="198431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I have no phlegm (mucus) in my chest at all</a:t>
            </a:r>
            <a:endParaRPr kumimoji="0" lang="en-GB" sz="1200" b="0" i="0" u="none" strike="noStrike" kern="0" cap="none" spc="0" normalizeH="0" baseline="0" noProof="0" dirty="0">
              <a:ln>
                <a:noFill/>
              </a:ln>
              <a:solidFill>
                <a:sysClr val="windowText" lastClr="000000"/>
              </a:solidFill>
              <a:effectLst/>
              <a:uLnTx/>
              <a:uFillTx/>
            </a:endParaRPr>
          </a:p>
        </p:txBody>
      </p:sp>
      <p:sp>
        <p:nvSpPr>
          <p:cNvPr id="84" name="TextBox 83"/>
          <p:cNvSpPr txBox="1"/>
          <p:nvPr/>
        </p:nvSpPr>
        <p:spPr>
          <a:xfrm>
            <a:off x="1496465" y="1723824"/>
            <a:ext cx="1841645"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My chest does not feel tight at all</a:t>
            </a:r>
            <a:endParaRPr kumimoji="0" lang="en-GB" sz="1200" b="0" i="0" u="none" strike="noStrike" kern="0" cap="none" spc="0" normalizeH="0" baseline="0" noProof="0" dirty="0">
              <a:ln>
                <a:noFill/>
              </a:ln>
              <a:solidFill>
                <a:sysClr val="windowText" lastClr="000000"/>
              </a:solidFill>
              <a:effectLst/>
              <a:uLnTx/>
              <a:uFillTx/>
            </a:endParaRPr>
          </a:p>
        </p:txBody>
      </p:sp>
      <p:sp>
        <p:nvSpPr>
          <p:cNvPr id="85" name="TextBox 84"/>
          <p:cNvSpPr txBox="1"/>
          <p:nvPr/>
        </p:nvSpPr>
        <p:spPr>
          <a:xfrm>
            <a:off x="5420539" y="1816156"/>
            <a:ext cx="1841645"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My chest feels very tight</a:t>
            </a:r>
            <a:endParaRPr kumimoji="0" lang="en-GB" sz="1200" b="0" i="0" u="none" strike="noStrike" kern="0" cap="none" spc="0" normalizeH="0" baseline="0" noProof="0" dirty="0">
              <a:ln>
                <a:noFill/>
              </a:ln>
              <a:solidFill>
                <a:sysClr val="windowText" lastClr="000000"/>
              </a:solidFill>
              <a:effectLst/>
              <a:uLnTx/>
              <a:uFillTx/>
            </a:endParaRPr>
          </a:p>
        </p:txBody>
      </p:sp>
      <p:sp>
        <p:nvSpPr>
          <p:cNvPr id="86" name="TextBox 85"/>
          <p:cNvSpPr txBox="1"/>
          <p:nvPr/>
        </p:nvSpPr>
        <p:spPr>
          <a:xfrm>
            <a:off x="1471922" y="2202492"/>
            <a:ext cx="2031254" cy="57708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Text" lastClr="000000"/>
                </a:solidFill>
                <a:effectLst/>
                <a:uLnTx/>
                <a:uFillTx/>
              </a:rPr>
              <a:t>When I walk up a hill or one flight of stairs I am not breathless</a:t>
            </a:r>
            <a:endParaRPr kumimoji="0" lang="en-GB" sz="1050" b="0" i="0" u="none" strike="noStrike" kern="0" cap="none" spc="0" normalizeH="0" baseline="0" noProof="0" dirty="0">
              <a:ln>
                <a:noFill/>
              </a:ln>
              <a:solidFill>
                <a:sysClr val="windowText" lastClr="000000"/>
              </a:solidFill>
              <a:effectLst/>
              <a:uLnTx/>
              <a:uFillTx/>
            </a:endParaRPr>
          </a:p>
        </p:txBody>
      </p:sp>
      <p:sp>
        <p:nvSpPr>
          <p:cNvPr id="87" name="TextBox 86"/>
          <p:cNvSpPr txBox="1"/>
          <p:nvPr/>
        </p:nvSpPr>
        <p:spPr>
          <a:xfrm>
            <a:off x="5400761" y="2188439"/>
            <a:ext cx="2077043" cy="57708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Text" lastClr="000000"/>
                </a:solidFill>
                <a:effectLst/>
                <a:uLnTx/>
                <a:uFillTx/>
              </a:rPr>
              <a:t>When I walk up a hill or one flight of stairs I am very breathless</a:t>
            </a:r>
            <a:endParaRPr kumimoji="0" lang="en-GB" sz="1050" b="0" i="0" u="none" strike="noStrike" kern="0" cap="none" spc="0" normalizeH="0" baseline="0" noProof="0" dirty="0">
              <a:ln>
                <a:noFill/>
              </a:ln>
              <a:solidFill>
                <a:sysClr val="windowText" lastClr="000000"/>
              </a:solidFill>
              <a:effectLst/>
              <a:uLnTx/>
              <a:uFillTx/>
            </a:endParaRPr>
          </a:p>
        </p:txBody>
      </p:sp>
      <p:sp>
        <p:nvSpPr>
          <p:cNvPr id="88" name="TextBox 87"/>
          <p:cNvSpPr txBox="1"/>
          <p:nvPr/>
        </p:nvSpPr>
        <p:spPr>
          <a:xfrm>
            <a:off x="1496465" y="2858186"/>
            <a:ext cx="2031254"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rPr>
              <a:t>I am not limited doing any activities at home</a:t>
            </a:r>
            <a:endParaRPr kumimoji="0" lang="en-GB" sz="1100" b="0" i="0" u="none" strike="noStrike" kern="0" cap="none" spc="0" normalizeH="0" baseline="0" noProof="0" dirty="0">
              <a:ln>
                <a:noFill/>
              </a:ln>
              <a:solidFill>
                <a:sysClr val="windowText" lastClr="000000"/>
              </a:solidFill>
              <a:effectLst/>
              <a:uLnTx/>
              <a:uFillTx/>
            </a:endParaRPr>
          </a:p>
        </p:txBody>
      </p:sp>
      <p:sp>
        <p:nvSpPr>
          <p:cNvPr id="89" name="TextBox 88"/>
          <p:cNvSpPr txBox="1"/>
          <p:nvPr/>
        </p:nvSpPr>
        <p:spPr>
          <a:xfrm>
            <a:off x="5401101" y="2822831"/>
            <a:ext cx="2031254"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rPr>
              <a:t>I am very limited doing any activities at home</a:t>
            </a:r>
            <a:endParaRPr kumimoji="0" lang="en-GB" sz="1100" b="0" i="0" u="none" strike="noStrike" kern="0" cap="none" spc="0" normalizeH="0" baseline="0" noProof="0" dirty="0">
              <a:ln>
                <a:noFill/>
              </a:ln>
              <a:solidFill>
                <a:sysClr val="windowText" lastClr="000000"/>
              </a:solidFill>
              <a:effectLst/>
              <a:uLnTx/>
              <a:uFillTx/>
            </a:endParaRPr>
          </a:p>
        </p:txBody>
      </p:sp>
      <p:sp>
        <p:nvSpPr>
          <p:cNvPr id="90" name="TextBox 89"/>
          <p:cNvSpPr txBox="1"/>
          <p:nvPr/>
        </p:nvSpPr>
        <p:spPr>
          <a:xfrm>
            <a:off x="1484591" y="3312519"/>
            <a:ext cx="2031254" cy="6001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rPr>
              <a:t>I am confident leaving my home despite my lung condition</a:t>
            </a:r>
            <a:endParaRPr kumimoji="0" lang="en-GB" sz="1100" b="0" i="0" u="none" strike="noStrike" kern="0" cap="none" spc="0" normalizeH="0" baseline="0" noProof="0" dirty="0">
              <a:ln>
                <a:noFill/>
              </a:ln>
              <a:solidFill>
                <a:sysClr val="windowText" lastClr="000000"/>
              </a:solidFill>
              <a:effectLst/>
              <a:uLnTx/>
              <a:uFillTx/>
            </a:endParaRPr>
          </a:p>
        </p:txBody>
      </p:sp>
      <p:sp>
        <p:nvSpPr>
          <p:cNvPr id="91" name="TextBox 90"/>
          <p:cNvSpPr txBox="1"/>
          <p:nvPr/>
        </p:nvSpPr>
        <p:spPr>
          <a:xfrm>
            <a:off x="5439476" y="3324075"/>
            <a:ext cx="1827312" cy="57708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Text" lastClr="000000"/>
                </a:solidFill>
                <a:effectLst/>
                <a:uLnTx/>
                <a:uFillTx/>
              </a:rPr>
              <a:t>I am not at all confident leaving my home despite my lung condition</a:t>
            </a:r>
            <a:endParaRPr kumimoji="0" lang="en-GB" sz="1050" b="0" i="0" u="none" strike="noStrike" kern="0" cap="none" spc="0" normalizeH="0" baseline="0" noProof="0" dirty="0">
              <a:ln>
                <a:noFill/>
              </a:ln>
              <a:solidFill>
                <a:sysClr val="windowText" lastClr="000000"/>
              </a:solidFill>
              <a:effectLst/>
              <a:uLnTx/>
              <a:uFillTx/>
            </a:endParaRPr>
          </a:p>
        </p:txBody>
      </p:sp>
      <p:sp>
        <p:nvSpPr>
          <p:cNvPr id="92" name="TextBox 91"/>
          <p:cNvSpPr txBox="1"/>
          <p:nvPr/>
        </p:nvSpPr>
        <p:spPr>
          <a:xfrm>
            <a:off x="1468062" y="4022672"/>
            <a:ext cx="203125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rPr>
              <a:t>I sleep soundly</a:t>
            </a:r>
            <a:endParaRPr kumimoji="0" lang="en-GB" sz="1100" b="0" i="0" u="none" strike="noStrike" kern="0" cap="none" spc="0" normalizeH="0" baseline="0" noProof="0" dirty="0">
              <a:ln>
                <a:noFill/>
              </a:ln>
              <a:solidFill>
                <a:sysClr val="windowText" lastClr="000000"/>
              </a:solidFill>
              <a:effectLst/>
              <a:uLnTx/>
              <a:uFillTx/>
            </a:endParaRPr>
          </a:p>
        </p:txBody>
      </p:sp>
      <p:sp>
        <p:nvSpPr>
          <p:cNvPr id="94" name="TextBox 93"/>
          <p:cNvSpPr txBox="1"/>
          <p:nvPr/>
        </p:nvSpPr>
        <p:spPr>
          <a:xfrm>
            <a:off x="5439476" y="3886480"/>
            <a:ext cx="1749947" cy="57708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Text" lastClr="000000"/>
                </a:solidFill>
                <a:effectLst/>
                <a:uLnTx/>
                <a:uFillTx/>
              </a:rPr>
              <a:t>I don’t sleep soundly because of my lung condition</a:t>
            </a:r>
            <a:endParaRPr kumimoji="0" lang="en-GB" sz="1050" b="0" i="0" u="none" strike="noStrike" kern="0" cap="none" spc="0" normalizeH="0" baseline="0" noProof="0" dirty="0">
              <a:ln>
                <a:noFill/>
              </a:ln>
              <a:solidFill>
                <a:sysClr val="windowText" lastClr="000000"/>
              </a:solidFill>
              <a:effectLst/>
              <a:uLnTx/>
              <a:uFillTx/>
            </a:endParaRPr>
          </a:p>
        </p:txBody>
      </p:sp>
      <p:sp>
        <p:nvSpPr>
          <p:cNvPr id="95" name="TextBox 94"/>
          <p:cNvSpPr txBox="1"/>
          <p:nvPr/>
        </p:nvSpPr>
        <p:spPr>
          <a:xfrm>
            <a:off x="5441133" y="4539149"/>
            <a:ext cx="203125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rPr>
              <a:t>I have no energy at all</a:t>
            </a:r>
            <a:endParaRPr kumimoji="0" lang="en-GB" sz="1100" b="0" i="0" u="none" strike="noStrike" kern="0" cap="none" spc="0" normalizeH="0" baseline="0" noProof="0" dirty="0">
              <a:ln>
                <a:noFill/>
              </a:ln>
              <a:solidFill>
                <a:sysClr val="windowText" lastClr="000000"/>
              </a:solidFill>
              <a:effectLst/>
              <a:uLnTx/>
              <a:uFillTx/>
            </a:endParaRPr>
          </a:p>
        </p:txBody>
      </p:sp>
      <p:sp>
        <p:nvSpPr>
          <p:cNvPr id="96" name="TextBox 95"/>
          <p:cNvSpPr txBox="1"/>
          <p:nvPr/>
        </p:nvSpPr>
        <p:spPr>
          <a:xfrm>
            <a:off x="1466948" y="4608937"/>
            <a:ext cx="203125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rPr>
              <a:t>I have lots of energy</a:t>
            </a:r>
            <a:endParaRPr kumimoji="0" lang="en-GB" sz="1100" b="0" i="0" u="none" strike="noStrike" kern="0" cap="none" spc="0" normalizeH="0" baseline="0" noProof="0" dirty="0">
              <a:ln>
                <a:noFill/>
              </a:ln>
              <a:solidFill>
                <a:sysClr val="windowText" lastClr="000000"/>
              </a:solidFill>
              <a:effectLst/>
              <a:uLnTx/>
              <a:uFillTx/>
            </a:endParaRPr>
          </a:p>
        </p:txBody>
      </p:sp>
      <p:sp>
        <p:nvSpPr>
          <p:cNvPr id="2" name="TextBox 1"/>
          <p:cNvSpPr txBox="1"/>
          <p:nvPr/>
        </p:nvSpPr>
        <p:spPr>
          <a:xfrm>
            <a:off x="4545449" y="721625"/>
            <a:ext cx="437112" cy="307777"/>
          </a:xfrm>
          <a:prstGeom prst="rect">
            <a:avLst/>
          </a:prstGeom>
          <a:noFill/>
        </p:spPr>
        <p:txBody>
          <a:bodyPr wrap="square" rtlCol="0">
            <a:spAutoFit/>
          </a:bodyPr>
          <a:lstStyle/>
          <a:p>
            <a:r>
              <a:rPr lang="en-US" sz="1400" b="1" i="1" dirty="0">
                <a:solidFill>
                  <a:srgbClr val="FF0000"/>
                </a:solidFill>
                <a:latin typeface="Papyrus" panose="03070502060502030205" pitchFamily="66" charset="0"/>
              </a:rPr>
              <a:t>X</a:t>
            </a:r>
            <a:endParaRPr lang="en-GB" sz="1400" b="1" i="1" dirty="0">
              <a:solidFill>
                <a:srgbClr val="FF0000"/>
              </a:solidFill>
              <a:latin typeface="Papyrus" panose="03070502060502030205" pitchFamily="66" charset="0"/>
            </a:endParaRPr>
          </a:p>
        </p:txBody>
      </p:sp>
      <p:sp>
        <p:nvSpPr>
          <p:cNvPr id="79" name="TextBox 78"/>
          <p:cNvSpPr txBox="1"/>
          <p:nvPr/>
        </p:nvSpPr>
        <p:spPr>
          <a:xfrm>
            <a:off x="4578477" y="1295936"/>
            <a:ext cx="437112" cy="307777"/>
          </a:xfrm>
          <a:prstGeom prst="rect">
            <a:avLst/>
          </a:prstGeom>
          <a:noFill/>
        </p:spPr>
        <p:txBody>
          <a:bodyPr wrap="square" rtlCol="0">
            <a:spAutoFit/>
          </a:bodyPr>
          <a:lstStyle/>
          <a:p>
            <a:r>
              <a:rPr lang="en-US" sz="1400" b="1" i="1" dirty="0">
                <a:solidFill>
                  <a:srgbClr val="FF0000"/>
                </a:solidFill>
                <a:latin typeface="Papyrus" panose="03070502060502030205" pitchFamily="66" charset="0"/>
              </a:rPr>
              <a:t>X</a:t>
            </a:r>
            <a:endParaRPr lang="en-GB" sz="1400" b="1" i="1" dirty="0">
              <a:solidFill>
                <a:srgbClr val="FF0000"/>
              </a:solidFill>
              <a:latin typeface="Papyrus" panose="03070502060502030205" pitchFamily="66" charset="0"/>
            </a:endParaRPr>
          </a:p>
        </p:txBody>
      </p:sp>
      <p:sp>
        <p:nvSpPr>
          <p:cNvPr id="93" name="TextBox 92"/>
          <p:cNvSpPr txBox="1"/>
          <p:nvPr/>
        </p:nvSpPr>
        <p:spPr>
          <a:xfrm>
            <a:off x="5002364" y="1764336"/>
            <a:ext cx="437112" cy="307777"/>
          </a:xfrm>
          <a:prstGeom prst="rect">
            <a:avLst/>
          </a:prstGeom>
          <a:noFill/>
        </p:spPr>
        <p:txBody>
          <a:bodyPr wrap="square" rtlCol="0">
            <a:spAutoFit/>
          </a:bodyPr>
          <a:lstStyle/>
          <a:p>
            <a:r>
              <a:rPr lang="en-US" sz="1400" b="1" i="1" dirty="0">
                <a:solidFill>
                  <a:srgbClr val="FF0000"/>
                </a:solidFill>
                <a:latin typeface="Papyrus" panose="03070502060502030205" pitchFamily="66" charset="0"/>
              </a:rPr>
              <a:t>X</a:t>
            </a:r>
            <a:endParaRPr lang="en-GB" sz="1400" b="1" i="1" dirty="0">
              <a:solidFill>
                <a:srgbClr val="FF0000"/>
              </a:solidFill>
              <a:latin typeface="Papyrus" panose="03070502060502030205" pitchFamily="66" charset="0"/>
            </a:endParaRPr>
          </a:p>
        </p:txBody>
      </p:sp>
      <p:sp>
        <p:nvSpPr>
          <p:cNvPr id="97" name="TextBox 96"/>
          <p:cNvSpPr txBox="1"/>
          <p:nvPr/>
        </p:nvSpPr>
        <p:spPr>
          <a:xfrm>
            <a:off x="4559573" y="2355280"/>
            <a:ext cx="437112" cy="307777"/>
          </a:xfrm>
          <a:prstGeom prst="rect">
            <a:avLst/>
          </a:prstGeom>
          <a:noFill/>
        </p:spPr>
        <p:txBody>
          <a:bodyPr wrap="square" rtlCol="0">
            <a:spAutoFit/>
          </a:bodyPr>
          <a:lstStyle/>
          <a:p>
            <a:r>
              <a:rPr lang="en-US" sz="1400" b="1" i="1" dirty="0">
                <a:solidFill>
                  <a:srgbClr val="FF0000"/>
                </a:solidFill>
                <a:latin typeface="Papyrus" panose="03070502060502030205" pitchFamily="66" charset="0"/>
              </a:rPr>
              <a:t>X</a:t>
            </a:r>
            <a:endParaRPr lang="en-GB" sz="1400" b="1" i="1" dirty="0">
              <a:solidFill>
                <a:srgbClr val="FF0000"/>
              </a:solidFill>
              <a:latin typeface="Papyrus" panose="03070502060502030205" pitchFamily="66" charset="0"/>
            </a:endParaRPr>
          </a:p>
        </p:txBody>
      </p:sp>
      <p:sp>
        <p:nvSpPr>
          <p:cNvPr id="98" name="TextBox 97"/>
          <p:cNvSpPr txBox="1"/>
          <p:nvPr/>
        </p:nvSpPr>
        <p:spPr>
          <a:xfrm>
            <a:off x="4545449" y="2913483"/>
            <a:ext cx="437112" cy="307777"/>
          </a:xfrm>
          <a:prstGeom prst="rect">
            <a:avLst/>
          </a:prstGeom>
          <a:noFill/>
        </p:spPr>
        <p:txBody>
          <a:bodyPr wrap="square" rtlCol="0">
            <a:spAutoFit/>
          </a:bodyPr>
          <a:lstStyle/>
          <a:p>
            <a:r>
              <a:rPr lang="en-US" sz="1400" b="1" i="1" dirty="0">
                <a:solidFill>
                  <a:srgbClr val="FF0000"/>
                </a:solidFill>
                <a:latin typeface="Papyrus" panose="03070502060502030205" pitchFamily="66" charset="0"/>
              </a:rPr>
              <a:t>X</a:t>
            </a:r>
            <a:endParaRPr lang="en-GB" sz="1400" b="1" i="1" dirty="0">
              <a:solidFill>
                <a:srgbClr val="FF0000"/>
              </a:solidFill>
              <a:latin typeface="Papyrus" panose="03070502060502030205" pitchFamily="66" charset="0"/>
            </a:endParaRPr>
          </a:p>
        </p:txBody>
      </p:sp>
      <p:sp>
        <p:nvSpPr>
          <p:cNvPr id="99" name="TextBox 98"/>
          <p:cNvSpPr txBox="1"/>
          <p:nvPr/>
        </p:nvSpPr>
        <p:spPr>
          <a:xfrm>
            <a:off x="4996685" y="4539149"/>
            <a:ext cx="437112" cy="307777"/>
          </a:xfrm>
          <a:prstGeom prst="rect">
            <a:avLst/>
          </a:prstGeom>
          <a:noFill/>
        </p:spPr>
        <p:txBody>
          <a:bodyPr wrap="square" rtlCol="0">
            <a:spAutoFit/>
          </a:bodyPr>
          <a:lstStyle/>
          <a:p>
            <a:r>
              <a:rPr lang="en-US" sz="1400" b="1" i="1" dirty="0">
                <a:solidFill>
                  <a:srgbClr val="FF0000"/>
                </a:solidFill>
                <a:latin typeface="Papyrus" panose="03070502060502030205" pitchFamily="66" charset="0"/>
              </a:rPr>
              <a:t>X</a:t>
            </a:r>
            <a:endParaRPr lang="en-GB" sz="1400" b="1" i="1" dirty="0">
              <a:solidFill>
                <a:srgbClr val="FF0000"/>
              </a:solidFill>
              <a:latin typeface="Papyrus" panose="03070502060502030205" pitchFamily="66" charset="0"/>
            </a:endParaRPr>
          </a:p>
        </p:txBody>
      </p:sp>
      <p:sp>
        <p:nvSpPr>
          <p:cNvPr id="100" name="TextBox 99"/>
          <p:cNvSpPr txBox="1"/>
          <p:nvPr/>
        </p:nvSpPr>
        <p:spPr>
          <a:xfrm>
            <a:off x="5008205" y="4010750"/>
            <a:ext cx="437112" cy="307777"/>
          </a:xfrm>
          <a:prstGeom prst="rect">
            <a:avLst/>
          </a:prstGeom>
          <a:noFill/>
        </p:spPr>
        <p:txBody>
          <a:bodyPr wrap="square" rtlCol="0">
            <a:spAutoFit/>
          </a:bodyPr>
          <a:lstStyle/>
          <a:p>
            <a:r>
              <a:rPr lang="en-US" sz="1400" b="1" i="1" dirty="0">
                <a:solidFill>
                  <a:srgbClr val="FF0000"/>
                </a:solidFill>
                <a:latin typeface="Papyrus" panose="03070502060502030205" pitchFamily="66" charset="0"/>
              </a:rPr>
              <a:t>X</a:t>
            </a:r>
            <a:endParaRPr lang="en-GB" sz="1400" b="1" i="1" dirty="0">
              <a:solidFill>
                <a:srgbClr val="FF0000"/>
              </a:solidFill>
              <a:latin typeface="Papyrus" panose="03070502060502030205" pitchFamily="66" charset="0"/>
            </a:endParaRPr>
          </a:p>
        </p:txBody>
      </p:sp>
      <p:sp>
        <p:nvSpPr>
          <p:cNvPr id="101" name="TextBox 100"/>
          <p:cNvSpPr txBox="1"/>
          <p:nvPr/>
        </p:nvSpPr>
        <p:spPr>
          <a:xfrm>
            <a:off x="4551092" y="3437555"/>
            <a:ext cx="437112" cy="307777"/>
          </a:xfrm>
          <a:prstGeom prst="rect">
            <a:avLst/>
          </a:prstGeom>
          <a:noFill/>
        </p:spPr>
        <p:txBody>
          <a:bodyPr wrap="square" rtlCol="0">
            <a:spAutoFit/>
          </a:bodyPr>
          <a:lstStyle/>
          <a:p>
            <a:r>
              <a:rPr lang="en-US" sz="1400" b="1" i="1" dirty="0">
                <a:solidFill>
                  <a:srgbClr val="FF0000"/>
                </a:solidFill>
                <a:latin typeface="Papyrus" panose="03070502060502030205" pitchFamily="66" charset="0"/>
              </a:rPr>
              <a:t>X</a:t>
            </a:r>
            <a:endParaRPr lang="en-GB" sz="1400" b="1" i="1" dirty="0">
              <a:solidFill>
                <a:srgbClr val="FF0000"/>
              </a:solidFill>
              <a:latin typeface="Papyrus" panose="03070502060502030205" pitchFamily="66" charset="0"/>
            </a:endParaRPr>
          </a:p>
        </p:txBody>
      </p:sp>
      <p:sp>
        <p:nvSpPr>
          <p:cNvPr id="102" name="Rounded Rectangle 101"/>
          <p:cNvSpPr/>
          <p:nvPr/>
        </p:nvSpPr>
        <p:spPr>
          <a:xfrm>
            <a:off x="7313586" y="3526187"/>
            <a:ext cx="1569944" cy="796739"/>
          </a:xfrm>
          <a:prstGeom prst="roundRect">
            <a:avLst/>
          </a:prstGeom>
          <a:solidFill>
            <a:srgbClr val="BAFCF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C00000"/>
                </a:solidFill>
                <a:latin typeface="Calibri" panose="020F0502020204030204" pitchFamily="34" charset="0"/>
              </a:rPr>
              <a:t>Score: 35</a:t>
            </a:r>
            <a:endParaRPr lang="en-GB" sz="2100" b="1" dirty="0">
              <a:solidFill>
                <a:srgbClr val="C00000"/>
              </a:solidFill>
              <a:latin typeface="Calibri" panose="020F0502020204030204" pitchFamily="34" charset="0"/>
            </a:endParaRPr>
          </a:p>
        </p:txBody>
      </p:sp>
      <p:sp>
        <p:nvSpPr>
          <p:cNvPr id="103" name="TextBox 102"/>
          <p:cNvSpPr txBox="1"/>
          <p:nvPr/>
        </p:nvSpPr>
        <p:spPr>
          <a:xfrm>
            <a:off x="-2402" y="3129041"/>
            <a:ext cx="1479657" cy="1631216"/>
          </a:xfrm>
          <a:prstGeom prst="rect">
            <a:avLst/>
          </a:prstGeom>
          <a:noFill/>
        </p:spPr>
        <p:txBody>
          <a:bodyPr wrap="square" rtlCol="0">
            <a:spAutoFit/>
          </a:bodyPr>
          <a:lstStyle/>
          <a:p>
            <a:endParaRPr lang="en-GB" sz="1000" dirty="0"/>
          </a:p>
          <a:p>
            <a:r>
              <a:rPr lang="en-GB" sz="1000" dirty="0"/>
              <a:t>GOLD 2017 Global Strategy for the Diagnosis, Management and Prevention of COPD. Available online at http://goldcopd.org/. Accessed 21stNovember 2016.</a:t>
            </a:r>
          </a:p>
        </p:txBody>
      </p:sp>
    </p:spTree>
    <p:extLst>
      <p:ext uri="{BB962C8B-B14F-4D97-AF65-F5344CB8AC3E}">
        <p14:creationId xmlns:p14="http://schemas.microsoft.com/office/powerpoint/2010/main" xmlns="" val="232691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err="1">
                <a:solidFill>
                  <a:srgbClr val="C00000"/>
                </a:solidFill>
              </a:rPr>
              <a:t>Pengelompokan</a:t>
            </a:r>
            <a:r>
              <a:rPr lang="en-US" dirty="0">
                <a:solidFill>
                  <a:srgbClr val="C00000"/>
                </a:solidFill>
              </a:rPr>
              <a:t> </a:t>
            </a:r>
            <a:r>
              <a:rPr lang="en-US" dirty="0" err="1">
                <a:solidFill>
                  <a:srgbClr val="C00000"/>
                </a:solidFill>
              </a:rPr>
              <a:t>pasien</a:t>
            </a:r>
            <a:r>
              <a:rPr lang="en-US" dirty="0">
                <a:solidFill>
                  <a:srgbClr val="C00000"/>
                </a:solidFill>
              </a:rPr>
              <a:t> PPOK</a:t>
            </a:r>
            <a:endParaRPr lang="en-GB" dirty="0">
              <a:solidFill>
                <a:srgbClr val="C00000"/>
              </a:solidFill>
            </a:endParaRPr>
          </a:p>
        </p:txBody>
      </p:sp>
      <p:sp>
        <p:nvSpPr>
          <p:cNvPr id="21" name="Slide Number Placeholder 20"/>
          <p:cNvSpPr>
            <a:spLocks noGrp="1"/>
          </p:cNvSpPr>
          <p:nvPr>
            <p:ph type="sldNum" sz="quarter" idx="4"/>
          </p:nvPr>
        </p:nvSpPr>
        <p:spPr/>
        <p:txBody>
          <a:bodyPr/>
          <a:lstStyle/>
          <a:p>
            <a:fld id="{3C4F54F3-C349-4609-AFEE-01462D5C7942}" type="slidenum">
              <a:rPr lang="en-GB" smtClean="0"/>
              <a:pPr/>
              <a:t>21</a:t>
            </a:fld>
            <a:endParaRPr lang="en-GB" dirty="0"/>
          </a:p>
        </p:txBody>
      </p:sp>
      <p:sp>
        <p:nvSpPr>
          <p:cNvPr id="25" name="Rectangle 24"/>
          <p:cNvSpPr/>
          <p:nvPr/>
        </p:nvSpPr>
        <p:spPr>
          <a:xfrm>
            <a:off x="516375" y="1010133"/>
            <a:ext cx="1599504" cy="71584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err="1">
                <a:solidFill>
                  <a:schemeClr val="tx1"/>
                </a:solidFill>
              </a:rPr>
              <a:t>Spirometrically</a:t>
            </a:r>
            <a:r>
              <a:rPr lang="en-US" sz="1100" dirty="0">
                <a:solidFill>
                  <a:schemeClr val="tx1"/>
                </a:solidFill>
              </a:rPr>
              <a:t> confirmed diagnosis</a:t>
            </a:r>
            <a:endParaRPr lang="en-GB" sz="1100" dirty="0">
              <a:solidFill>
                <a:schemeClr val="tx1"/>
              </a:solidFill>
            </a:endParaRPr>
          </a:p>
        </p:txBody>
      </p:sp>
      <p:sp>
        <p:nvSpPr>
          <p:cNvPr id="26" name="Rectangle 25"/>
          <p:cNvSpPr/>
          <p:nvPr/>
        </p:nvSpPr>
        <p:spPr>
          <a:xfrm>
            <a:off x="3037679" y="987778"/>
            <a:ext cx="1599504" cy="71584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Assessment of airflow limitation</a:t>
            </a:r>
            <a:endParaRPr lang="en-GB" sz="1100" dirty="0">
              <a:solidFill>
                <a:schemeClr val="tx1"/>
              </a:solidFill>
            </a:endParaRPr>
          </a:p>
        </p:txBody>
      </p:sp>
      <p:sp>
        <p:nvSpPr>
          <p:cNvPr id="27" name="Rectangle 26"/>
          <p:cNvSpPr/>
          <p:nvPr/>
        </p:nvSpPr>
        <p:spPr>
          <a:xfrm>
            <a:off x="6165812" y="989723"/>
            <a:ext cx="1599504" cy="71584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Assessment of symptoms/risk of exacerbation</a:t>
            </a:r>
            <a:endParaRPr lang="en-GB" sz="1100" dirty="0">
              <a:solidFill>
                <a:schemeClr val="tx1"/>
              </a:solidFill>
            </a:endParaRPr>
          </a:p>
        </p:txBody>
      </p:sp>
      <p:sp>
        <p:nvSpPr>
          <p:cNvPr id="28" name="Rectangle 27"/>
          <p:cNvSpPr/>
          <p:nvPr/>
        </p:nvSpPr>
        <p:spPr>
          <a:xfrm>
            <a:off x="516375" y="2830783"/>
            <a:ext cx="1599504" cy="71584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Post-bronchodilator</a:t>
            </a:r>
          </a:p>
          <a:p>
            <a:pPr algn="ctr"/>
            <a:r>
              <a:rPr lang="en-US" sz="1100" dirty="0">
                <a:solidFill>
                  <a:schemeClr val="tx1"/>
                </a:solidFill>
              </a:rPr>
              <a:t>FEV1/FVC &lt; 0.7</a:t>
            </a:r>
            <a:endParaRPr lang="en-GB" sz="1100" dirty="0">
              <a:solidFill>
                <a:schemeClr val="tx1"/>
              </a:solidFill>
            </a:endParaRPr>
          </a:p>
        </p:txBody>
      </p:sp>
      <p:graphicFrame>
        <p:nvGraphicFramePr>
          <p:cNvPr id="29" name="Table 28"/>
          <p:cNvGraphicFramePr>
            <a:graphicFrameLocks noGrp="1"/>
          </p:cNvGraphicFramePr>
          <p:nvPr>
            <p:extLst>
              <p:ext uri="{D42A27DB-BD31-4B8C-83A1-F6EECF244321}">
                <p14:modId xmlns:p14="http://schemas.microsoft.com/office/powerpoint/2010/main" xmlns="" val="408867453"/>
              </p:ext>
            </p:extLst>
          </p:nvPr>
        </p:nvGraphicFramePr>
        <p:xfrm>
          <a:off x="3037679" y="2759252"/>
          <a:ext cx="1712918" cy="1371600"/>
        </p:xfrm>
        <a:graphic>
          <a:graphicData uri="http://schemas.openxmlformats.org/drawingml/2006/table">
            <a:tbl>
              <a:tblPr firstRow="1" bandRow="1">
                <a:tableStyleId>{5940675A-B579-460E-94D1-54222C63F5DA}</a:tableStyleId>
              </a:tblPr>
              <a:tblGrid>
                <a:gridCol w="734781">
                  <a:extLst>
                    <a:ext uri="{9D8B030D-6E8A-4147-A177-3AD203B41FA5}">
                      <a16:colId xmlns:a16="http://schemas.microsoft.com/office/drawing/2014/main" xmlns="" val="4032376828"/>
                    </a:ext>
                  </a:extLst>
                </a:gridCol>
                <a:gridCol w="978137">
                  <a:extLst>
                    <a:ext uri="{9D8B030D-6E8A-4147-A177-3AD203B41FA5}">
                      <a16:colId xmlns:a16="http://schemas.microsoft.com/office/drawing/2014/main" xmlns="" val="2957396558"/>
                    </a:ext>
                  </a:extLst>
                </a:gridCol>
              </a:tblGrid>
              <a:tr h="318166">
                <a:tc>
                  <a:txBody>
                    <a:bodyPr/>
                    <a:lstStyle/>
                    <a:p>
                      <a:endParaRPr lang="en-GB" sz="1000" dirty="0"/>
                    </a:p>
                  </a:txBody>
                  <a:tcPr>
                    <a:solidFill>
                      <a:srgbClr val="FFC000"/>
                    </a:solidFill>
                  </a:tcPr>
                </a:tc>
                <a:tc>
                  <a:txBody>
                    <a:bodyPr/>
                    <a:lstStyle/>
                    <a:p>
                      <a:pPr algn="ctr"/>
                      <a:r>
                        <a:rPr lang="en-US" sz="1000" dirty="0"/>
                        <a:t>FEV1 </a:t>
                      </a:r>
                    </a:p>
                    <a:p>
                      <a:pPr algn="ctr"/>
                      <a:r>
                        <a:rPr lang="en-US" sz="1000" dirty="0"/>
                        <a:t>(% predicted)</a:t>
                      </a:r>
                      <a:endParaRPr lang="en-GB" sz="1000" dirty="0"/>
                    </a:p>
                  </a:txBody>
                  <a:tcPr>
                    <a:solidFill>
                      <a:srgbClr val="FFC000"/>
                    </a:solidFill>
                  </a:tcPr>
                </a:tc>
                <a:extLst>
                  <a:ext uri="{0D108BD9-81ED-4DB2-BD59-A6C34878D82A}">
                    <a16:rowId xmlns:a16="http://schemas.microsoft.com/office/drawing/2014/main" xmlns="" val="1373771500"/>
                  </a:ext>
                </a:extLst>
              </a:tr>
              <a:tr h="220771">
                <a:tc>
                  <a:txBody>
                    <a:bodyPr/>
                    <a:lstStyle/>
                    <a:p>
                      <a:r>
                        <a:rPr lang="en-US" sz="1000" dirty="0"/>
                        <a:t>GOLD 1</a:t>
                      </a:r>
                      <a:endParaRPr lang="en-GB" sz="1000" dirty="0"/>
                    </a:p>
                  </a:txBody>
                  <a:tcPr>
                    <a:noFill/>
                  </a:tcPr>
                </a:tc>
                <a:tc>
                  <a:txBody>
                    <a:bodyPr/>
                    <a:lstStyle/>
                    <a:p>
                      <a:pPr algn="ctr"/>
                      <a:r>
                        <a:rPr lang="en-GB" sz="1000" dirty="0"/>
                        <a:t>≥ 80</a:t>
                      </a:r>
                    </a:p>
                  </a:txBody>
                  <a:tcPr>
                    <a:noFill/>
                  </a:tcPr>
                </a:tc>
                <a:extLst>
                  <a:ext uri="{0D108BD9-81ED-4DB2-BD59-A6C34878D82A}">
                    <a16:rowId xmlns:a16="http://schemas.microsoft.com/office/drawing/2014/main" xmlns="" val="1350883044"/>
                  </a:ext>
                </a:extLst>
              </a:tr>
              <a:tr h="220771">
                <a:tc>
                  <a:txBody>
                    <a:bodyPr/>
                    <a:lstStyle/>
                    <a:p>
                      <a:r>
                        <a:rPr lang="en-US" sz="1000" dirty="0"/>
                        <a:t>GOLD 2</a:t>
                      </a:r>
                      <a:endParaRPr lang="en-GB" sz="1000" dirty="0"/>
                    </a:p>
                  </a:txBody>
                  <a:tcPr>
                    <a:noFill/>
                  </a:tcPr>
                </a:tc>
                <a:tc>
                  <a:txBody>
                    <a:bodyPr/>
                    <a:lstStyle/>
                    <a:p>
                      <a:pPr algn="ctr"/>
                      <a:r>
                        <a:rPr lang="en-US" sz="1000" dirty="0"/>
                        <a:t>50 – 79</a:t>
                      </a:r>
                      <a:endParaRPr lang="en-GB" sz="1000" dirty="0"/>
                    </a:p>
                  </a:txBody>
                  <a:tcPr>
                    <a:noFill/>
                  </a:tcPr>
                </a:tc>
                <a:extLst>
                  <a:ext uri="{0D108BD9-81ED-4DB2-BD59-A6C34878D82A}">
                    <a16:rowId xmlns:a16="http://schemas.microsoft.com/office/drawing/2014/main" xmlns="" val="2326703656"/>
                  </a:ext>
                </a:extLst>
              </a:tr>
              <a:tr h="220771">
                <a:tc>
                  <a:txBody>
                    <a:bodyPr/>
                    <a:lstStyle/>
                    <a:p>
                      <a:r>
                        <a:rPr lang="en-US" sz="1000" dirty="0"/>
                        <a:t>GOLD 3</a:t>
                      </a:r>
                      <a:endParaRPr lang="en-GB" sz="1000" dirty="0"/>
                    </a:p>
                  </a:txBody>
                  <a:tcPr>
                    <a:noFill/>
                  </a:tcPr>
                </a:tc>
                <a:tc>
                  <a:txBody>
                    <a:bodyPr/>
                    <a:lstStyle/>
                    <a:p>
                      <a:pPr algn="ctr"/>
                      <a:r>
                        <a:rPr lang="en-US" sz="1000" dirty="0"/>
                        <a:t>30 – 49</a:t>
                      </a:r>
                      <a:endParaRPr lang="en-GB" sz="1000" dirty="0"/>
                    </a:p>
                  </a:txBody>
                  <a:tcPr>
                    <a:noFill/>
                  </a:tcPr>
                </a:tc>
                <a:extLst>
                  <a:ext uri="{0D108BD9-81ED-4DB2-BD59-A6C34878D82A}">
                    <a16:rowId xmlns:a16="http://schemas.microsoft.com/office/drawing/2014/main" xmlns="" val="4075462444"/>
                  </a:ext>
                </a:extLst>
              </a:tr>
              <a:tr h="220771">
                <a:tc>
                  <a:txBody>
                    <a:bodyPr/>
                    <a:lstStyle/>
                    <a:p>
                      <a:r>
                        <a:rPr lang="en-US" sz="1000" dirty="0"/>
                        <a:t>GOLD 4</a:t>
                      </a:r>
                      <a:endParaRPr lang="en-GB" sz="1000" dirty="0"/>
                    </a:p>
                  </a:txBody>
                  <a:tcPr>
                    <a:noFill/>
                  </a:tcPr>
                </a:tc>
                <a:tc>
                  <a:txBody>
                    <a:bodyPr/>
                    <a:lstStyle/>
                    <a:p>
                      <a:pPr algn="ctr"/>
                      <a:r>
                        <a:rPr lang="en-US" sz="1000" dirty="0"/>
                        <a:t>&lt; 30</a:t>
                      </a:r>
                      <a:endParaRPr lang="en-GB" sz="1000" dirty="0"/>
                    </a:p>
                  </a:txBody>
                  <a:tcPr>
                    <a:noFill/>
                  </a:tcPr>
                </a:tc>
                <a:extLst>
                  <a:ext uri="{0D108BD9-81ED-4DB2-BD59-A6C34878D82A}">
                    <a16:rowId xmlns:a16="http://schemas.microsoft.com/office/drawing/2014/main" xmlns="" val="782678230"/>
                  </a:ext>
                </a:extLst>
              </a:tr>
            </a:tbl>
          </a:graphicData>
        </a:graphic>
      </p:graphicFrame>
      <p:sp>
        <p:nvSpPr>
          <p:cNvPr id="30" name="Rectangle 29"/>
          <p:cNvSpPr/>
          <p:nvPr/>
        </p:nvSpPr>
        <p:spPr>
          <a:xfrm>
            <a:off x="5658545" y="2462477"/>
            <a:ext cx="1072655" cy="726229"/>
          </a:xfrm>
          <a:prstGeom prst="rect">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 2 </a:t>
            </a:r>
            <a:r>
              <a:rPr lang="en-US" sz="900" dirty="0" err="1">
                <a:solidFill>
                  <a:schemeClr val="tx1"/>
                </a:solidFill>
              </a:rPr>
              <a:t>atau</a:t>
            </a:r>
            <a:r>
              <a:rPr lang="en-US" sz="900" dirty="0">
                <a:solidFill>
                  <a:schemeClr val="tx1"/>
                </a:solidFill>
              </a:rPr>
              <a:t> ≥ 1 </a:t>
            </a:r>
            <a:r>
              <a:rPr lang="en-US" sz="900" dirty="0" err="1">
                <a:solidFill>
                  <a:schemeClr val="tx1"/>
                </a:solidFill>
              </a:rPr>
              <a:t>menyebabkan</a:t>
            </a:r>
            <a:r>
              <a:rPr lang="en-US" sz="900" dirty="0">
                <a:solidFill>
                  <a:schemeClr val="tx1"/>
                </a:solidFill>
              </a:rPr>
              <a:t> </a:t>
            </a:r>
            <a:r>
              <a:rPr lang="en-US" sz="900" dirty="0" err="1">
                <a:solidFill>
                  <a:schemeClr val="tx1"/>
                </a:solidFill>
              </a:rPr>
              <a:t>hospitalisasi</a:t>
            </a:r>
            <a:r>
              <a:rPr lang="en-US" sz="900" dirty="0">
                <a:solidFill>
                  <a:schemeClr val="tx1"/>
                </a:solidFill>
              </a:rPr>
              <a:t> </a:t>
            </a:r>
            <a:endParaRPr lang="en-GB" sz="900" dirty="0">
              <a:solidFill>
                <a:schemeClr val="tx1"/>
              </a:solidFill>
            </a:endParaRPr>
          </a:p>
          <a:p>
            <a:pPr algn="ctr"/>
            <a:endParaRPr lang="en-GB" sz="900" dirty="0"/>
          </a:p>
        </p:txBody>
      </p:sp>
      <p:sp>
        <p:nvSpPr>
          <p:cNvPr id="31" name="Rectangle 30"/>
          <p:cNvSpPr/>
          <p:nvPr/>
        </p:nvSpPr>
        <p:spPr>
          <a:xfrm>
            <a:off x="5672397" y="3261287"/>
            <a:ext cx="1069023" cy="809922"/>
          </a:xfrm>
          <a:prstGeom prst="rect">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0 </a:t>
            </a:r>
            <a:r>
              <a:rPr lang="en-US" sz="1000" dirty="0" err="1">
                <a:solidFill>
                  <a:schemeClr val="tx1"/>
                </a:solidFill>
              </a:rPr>
              <a:t>atau</a:t>
            </a:r>
            <a:r>
              <a:rPr lang="en-US" sz="1000" dirty="0">
                <a:solidFill>
                  <a:schemeClr val="tx1"/>
                </a:solidFill>
              </a:rPr>
              <a:t> 1 (</a:t>
            </a:r>
            <a:r>
              <a:rPr lang="en-US" sz="1000" dirty="0" err="1">
                <a:solidFill>
                  <a:schemeClr val="tx1"/>
                </a:solidFill>
              </a:rPr>
              <a:t>tidak</a:t>
            </a:r>
            <a:r>
              <a:rPr lang="en-US" sz="1000" dirty="0">
                <a:solidFill>
                  <a:schemeClr val="tx1"/>
                </a:solidFill>
              </a:rPr>
              <a:t> </a:t>
            </a:r>
            <a:r>
              <a:rPr lang="en-US" sz="1000" dirty="0" err="1">
                <a:solidFill>
                  <a:schemeClr val="tx1"/>
                </a:solidFill>
              </a:rPr>
              <a:t>menyebabkan</a:t>
            </a:r>
            <a:r>
              <a:rPr lang="en-US" sz="1000" dirty="0">
                <a:solidFill>
                  <a:schemeClr val="tx1"/>
                </a:solidFill>
              </a:rPr>
              <a:t> </a:t>
            </a:r>
            <a:r>
              <a:rPr lang="en-US" sz="1000" dirty="0" err="1">
                <a:solidFill>
                  <a:schemeClr val="tx1"/>
                </a:solidFill>
              </a:rPr>
              <a:t>hospitalisasi</a:t>
            </a:r>
            <a:r>
              <a:rPr lang="en-US" sz="1000" dirty="0">
                <a:solidFill>
                  <a:schemeClr val="tx1"/>
                </a:solidFill>
              </a:rPr>
              <a:t>) </a:t>
            </a:r>
            <a:endParaRPr lang="en-GB" sz="1000" dirty="0">
              <a:solidFill>
                <a:schemeClr val="tx1"/>
              </a:solidFill>
            </a:endParaRPr>
          </a:p>
        </p:txBody>
      </p:sp>
      <p:graphicFrame>
        <p:nvGraphicFramePr>
          <p:cNvPr id="32" name="Table 31"/>
          <p:cNvGraphicFramePr>
            <a:graphicFrameLocks noGrp="1"/>
          </p:cNvGraphicFramePr>
          <p:nvPr>
            <p:extLst>
              <p:ext uri="{D42A27DB-BD31-4B8C-83A1-F6EECF244321}">
                <p14:modId xmlns:p14="http://schemas.microsoft.com/office/powerpoint/2010/main" xmlns="" val="2275806680"/>
              </p:ext>
            </p:extLst>
          </p:nvPr>
        </p:nvGraphicFramePr>
        <p:xfrm>
          <a:off x="6828655" y="2462477"/>
          <a:ext cx="1814586" cy="1608732"/>
        </p:xfrm>
        <a:graphic>
          <a:graphicData uri="http://schemas.openxmlformats.org/drawingml/2006/table">
            <a:tbl>
              <a:tblPr firstRow="1" bandRow="1">
                <a:tableStyleId>{5940675A-B579-460E-94D1-54222C63F5DA}</a:tableStyleId>
              </a:tblPr>
              <a:tblGrid>
                <a:gridCol w="907293">
                  <a:extLst>
                    <a:ext uri="{9D8B030D-6E8A-4147-A177-3AD203B41FA5}">
                      <a16:colId xmlns:a16="http://schemas.microsoft.com/office/drawing/2014/main" xmlns="" val="3729536823"/>
                    </a:ext>
                  </a:extLst>
                </a:gridCol>
                <a:gridCol w="907293">
                  <a:extLst>
                    <a:ext uri="{9D8B030D-6E8A-4147-A177-3AD203B41FA5}">
                      <a16:colId xmlns:a16="http://schemas.microsoft.com/office/drawing/2014/main" xmlns="" val="3151200254"/>
                    </a:ext>
                  </a:extLst>
                </a:gridCol>
              </a:tblGrid>
              <a:tr h="804366">
                <a:tc>
                  <a:txBody>
                    <a:bodyPr/>
                    <a:lstStyle/>
                    <a:p>
                      <a:pPr algn="ctr"/>
                      <a:r>
                        <a:rPr lang="en-US" b="1" dirty="0"/>
                        <a:t>C</a:t>
                      </a:r>
                      <a:endParaRPr lang="en-GB" b="1" dirty="0"/>
                    </a:p>
                  </a:txBody>
                  <a:tcPr anchor="ctr"/>
                </a:tc>
                <a:tc>
                  <a:txBody>
                    <a:bodyPr/>
                    <a:lstStyle/>
                    <a:p>
                      <a:pPr algn="ctr"/>
                      <a:r>
                        <a:rPr lang="en-US" b="1" dirty="0"/>
                        <a:t>D</a:t>
                      </a:r>
                      <a:endParaRPr lang="en-GB" b="1" dirty="0"/>
                    </a:p>
                  </a:txBody>
                  <a:tcPr anchor="ctr"/>
                </a:tc>
                <a:extLst>
                  <a:ext uri="{0D108BD9-81ED-4DB2-BD59-A6C34878D82A}">
                    <a16:rowId xmlns:a16="http://schemas.microsoft.com/office/drawing/2014/main" xmlns="" val="681138576"/>
                  </a:ext>
                </a:extLst>
              </a:tr>
              <a:tr h="804366">
                <a:tc>
                  <a:txBody>
                    <a:bodyPr/>
                    <a:lstStyle/>
                    <a:p>
                      <a:pPr algn="ctr"/>
                      <a:r>
                        <a:rPr lang="en-US" b="1" dirty="0"/>
                        <a:t>A</a:t>
                      </a:r>
                      <a:endParaRPr lang="en-GB" b="1" dirty="0"/>
                    </a:p>
                  </a:txBody>
                  <a:tcPr anchor="ctr"/>
                </a:tc>
                <a:tc>
                  <a:txBody>
                    <a:bodyPr/>
                    <a:lstStyle/>
                    <a:p>
                      <a:pPr algn="ctr"/>
                      <a:r>
                        <a:rPr lang="en-US" b="1" dirty="0"/>
                        <a:t>B</a:t>
                      </a:r>
                      <a:endParaRPr lang="en-GB" b="1" dirty="0"/>
                    </a:p>
                  </a:txBody>
                  <a:tcPr anchor="ctr"/>
                </a:tc>
                <a:extLst>
                  <a:ext uri="{0D108BD9-81ED-4DB2-BD59-A6C34878D82A}">
                    <a16:rowId xmlns:a16="http://schemas.microsoft.com/office/drawing/2014/main" xmlns="" val="3780442071"/>
                  </a:ext>
                </a:extLst>
              </a:tr>
            </a:tbl>
          </a:graphicData>
        </a:graphic>
      </p:graphicFrame>
      <p:sp>
        <p:nvSpPr>
          <p:cNvPr id="33" name="TextBox 32"/>
          <p:cNvSpPr txBox="1"/>
          <p:nvPr/>
        </p:nvSpPr>
        <p:spPr>
          <a:xfrm>
            <a:off x="5658545" y="2027601"/>
            <a:ext cx="1107021" cy="430887"/>
          </a:xfrm>
          <a:prstGeom prst="rect">
            <a:avLst/>
          </a:prstGeom>
          <a:noFill/>
        </p:spPr>
        <p:txBody>
          <a:bodyPr wrap="square" rtlCol="0">
            <a:spAutoFit/>
          </a:bodyPr>
          <a:lstStyle/>
          <a:p>
            <a:pPr algn="ctr"/>
            <a:r>
              <a:rPr lang="en-US" sz="1050" b="1" dirty="0"/>
              <a:t>Exacerbation history</a:t>
            </a:r>
            <a:endParaRPr lang="en-GB" sz="1050" b="1" dirty="0"/>
          </a:p>
        </p:txBody>
      </p:sp>
      <p:sp>
        <p:nvSpPr>
          <p:cNvPr id="34" name="Rectangle 33"/>
          <p:cNvSpPr/>
          <p:nvPr/>
        </p:nvSpPr>
        <p:spPr>
          <a:xfrm>
            <a:off x="6828655" y="4185907"/>
            <a:ext cx="830827" cy="396724"/>
          </a:xfrm>
          <a:prstGeom prst="rect">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err="1">
                <a:solidFill>
                  <a:schemeClr val="tx1"/>
                </a:solidFill>
              </a:rPr>
              <a:t>mMRC</a:t>
            </a:r>
            <a:r>
              <a:rPr lang="en-US" sz="1050" dirty="0">
                <a:solidFill>
                  <a:schemeClr val="tx1"/>
                </a:solidFill>
              </a:rPr>
              <a:t> 0-1</a:t>
            </a:r>
          </a:p>
          <a:p>
            <a:pPr algn="ctr"/>
            <a:r>
              <a:rPr lang="en-US" sz="1050" dirty="0">
                <a:solidFill>
                  <a:schemeClr val="tx1"/>
                </a:solidFill>
              </a:rPr>
              <a:t>CAT &lt; 10</a:t>
            </a:r>
            <a:endParaRPr lang="en-GB" sz="1050" dirty="0">
              <a:solidFill>
                <a:schemeClr val="tx1"/>
              </a:solidFill>
            </a:endParaRPr>
          </a:p>
        </p:txBody>
      </p:sp>
      <p:sp>
        <p:nvSpPr>
          <p:cNvPr id="35" name="Rectangle 34"/>
          <p:cNvSpPr/>
          <p:nvPr/>
        </p:nvSpPr>
        <p:spPr>
          <a:xfrm>
            <a:off x="7793665" y="4185905"/>
            <a:ext cx="849576" cy="396725"/>
          </a:xfrm>
          <a:prstGeom prst="rect">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err="1">
                <a:solidFill>
                  <a:schemeClr val="tx1"/>
                </a:solidFill>
              </a:rPr>
              <a:t>mMRC</a:t>
            </a:r>
            <a:r>
              <a:rPr lang="en-US" sz="1050" dirty="0">
                <a:solidFill>
                  <a:schemeClr val="tx1"/>
                </a:solidFill>
              </a:rPr>
              <a:t> ≥ 2</a:t>
            </a:r>
          </a:p>
          <a:p>
            <a:pPr algn="ctr"/>
            <a:r>
              <a:rPr lang="en-US" sz="1050" dirty="0">
                <a:solidFill>
                  <a:schemeClr val="tx1"/>
                </a:solidFill>
              </a:rPr>
              <a:t>CAT ≥ 10</a:t>
            </a:r>
            <a:endParaRPr lang="en-GB" sz="1050" dirty="0">
              <a:solidFill>
                <a:schemeClr val="tx1"/>
              </a:solidFill>
            </a:endParaRPr>
          </a:p>
        </p:txBody>
      </p:sp>
      <p:sp>
        <p:nvSpPr>
          <p:cNvPr id="37" name="TextBox 36"/>
          <p:cNvSpPr txBox="1"/>
          <p:nvPr/>
        </p:nvSpPr>
        <p:spPr>
          <a:xfrm>
            <a:off x="7216977" y="4660391"/>
            <a:ext cx="1107021" cy="261610"/>
          </a:xfrm>
          <a:prstGeom prst="rect">
            <a:avLst/>
          </a:prstGeom>
          <a:noFill/>
        </p:spPr>
        <p:txBody>
          <a:bodyPr wrap="square" rtlCol="0">
            <a:spAutoFit/>
          </a:bodyPr>
          <a:lstStyle/>
          <a:p>
            <a:pPr algn="ctr"/>
            <a:r>
              <a:rPr lang="en-US" sz="1100" b="1" dirty="0"/>
              <a:t>Symptoms</a:t>
            </a:r>
            <a:endParaRPr lang="en-GB" sz="1100" b="1" dirty="0"/>
          </a:p>
        </p:txBody>
      </p:sp>
      <p:sp>
        <p:nvSpPr>
          <p:cNvPr id="38" name="Right Arrow 37"/>
          <p:cNvSpPr/>
          <p:nvPr/>
        </p:nvSpPr>
        <p:spPr>
          <a:xfrm>
            <a:off x="2392326" y="1247150"/>
            <a:ext cx="552893" cy="308709"/>
          </a:xfrm>
          <a:prstGeom prst="rightArrow">
            <a:avLst/>
          </a:prstGeom>
          <a:solidFill>
            <a:schemeClr val="accent2">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Right Arrow 38"/>
          <p:cNvSpPr/>
          <p:nvPr/>
        </p:nvSpPr>
        <p:spPr>
          <a:xfrm>
            <a:off x="4986028" y="1206671"/>
            <a:ext cx="552893" cy="308709"/>
          </a:xfrm>
          <a:prstGeom prst="rightArrow">
            <a:avLst/>
          </a:prstGeom>
          <a:solidFill>
            <a:schemeClr val="accent2">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TextBox 46"/>
          <p:cNvSpPr txBox="1"/>
          <p:nvPr/>
        </p:nvSpPr>
        <p:spPr>
          <a:xfrm>
            <a:off x="516375" y="4514197"/>
            <a:ext cx="6812473" cy="553998"/>
          </a:xfrm>
          <a:prstGeom prst="rect">
            <a:avLst/>
          </a:prstGeom>
          <a:noFill/>
        </p:spPr>
        <p:txBody>
          <a:bodyPr wrap="square" rtlCol="0">
            <a:spAutoFit/>
          </a:bodyPr>
          <a:lstStyle/>
          <a:p>
            <a:endParaRPr lang="en-GB" sz="1000" dirty="0"/>
          </a:p>
          <a:p>
            <a:r>
              <a:rPr lang="en-GB" sz="1000" dirty="0"/>
              <a:t>GOLD 2017 Global Strategy for the Diagnosis, Management and Prevention of COPD. Available online at http://goldcopd.org/. Accessed 21stNovember 2016.</a:t>
            </a:r>
          </a:p>
        </p:txBody>
      </p:sp>
    </p:spTree>
    <p:extLst>
      <p:ext uri="{BB962C8B-B14F-4D97-AF65-F5344CB8AC3E}">
        <p14:creationId xmlns:p14="http://schemas.microsoft.com/office/powerpoint/2010/main" xmlns="" val="4289354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err="1">
                <a:solidFill>
                  <a:srgbClr val="C00000"/>
                </a:solidFill>
              </a:rPr>
              <a:t>Pengelompokan</a:t>
            </a:r>
            <a:r>
              <a:rPr lang="en-US" dirty="0">
                <a:solidFill>
                  <a:srgbClr val="C00000"/>
                </a:solidFill>
              </a:rPr>
              <a:t> </a:t>
            </a:r>
            <a:r>
              <a:rPr lang="en-US" dirty="0" err="1">
                <a:solidFill>
                  <a:srgbClr val="C00000"/>
                </a:solidFill>
              </a:rPr>
              <a:t>pasien</a:t>
            </a:r>
            <a:r>
              <a:rPr lang="en-US" dirty="0">
                <a:solidFill>
                  <a:srgbClr val="C00000"/>
                </a:solidFill>
              </a:rPr>
              <a:t> PPOK</a:t>
            </a:r>
            <a:endParaRPr lang="en-GB" dirty="0">
              <a:solidFill>
                <a:srgbClr val="C00000"/>
              </a:solidFill>
            </a:endParaRPr>
          </a:p>
        </p:txBody>
      </p:sp>
      <p:sp>
        <p:nvSpPr>
          <p:cNvPr id="25" name="Rectangle 24"/>
          <p:cNvSpPr/>
          <p:nvPr/>
        </p:nvSpPr>
        <p:spPr>
          <a:xfrm>
            <a:off x="516375" y="1010133"/>
            <a:ext cx="1599504" cy="71584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err="1">
                <a:ln>
                  <a:noFill/>
                </a:ln>
                <a:solidFill>
                  <a:schemeClr val="tx1"/>
                </a:solidFill>
                <a:effectLst/>
                <a:uLnTx/>
                <a:uFillTx/>
              </a:rPr>
              <a:t>Spirometrically</a:t>
            </a:r>
            <a:r>
              <a:rPr kumimoji="0" lang="en-US" sz="1100" b="0" i="0" u="none" strike="noStrike" kern="0" cap="none" spc="0" normalizeH="0" baseline="0" noProof="0" dirty="0">
                <a:ln>
                  <a:noFill/>
                </a:ln>
                <a:solidFill>
                  <a:schemeClr val="tx1"/>
                </a:solidFill>
                <a:effectLst/>
                <a:uLnTx/>
                <a:uFillTx/>
              </a:rPr>
              <a:t> confirmed diagnosis</a:t>
            </a:r>
            <a:endParaRPr kumimoji="0" lang="en-GB" sz="1100" b="0" i="0" u="none" strike="noStrike" kern="0" cap="none" spc="0" normalizeH="0" baseline="0" noProof="0" dirty="0">
              <a:ln>
                <a:noFill/>
              </a:ln>
              <a:solidFill>
                <a:schemeClr val="tx1"/>
              </a:solidFill>
              <a:effectLst/>
              <a:uLnTx/>
              <a:uFillTx/>
            </a:endParaRPr>
          </a:p>
        </p:txBody>
      </p:sp>
      <p:sp>
        <p:nvSpPr>
          <p:cNvPr id="26" name="Rectangle 25"/>
          <p:cNvSpPr/>
          <p:nvPr/>
        </p:nvSpPr>
        <p:spPr>
          <a:xfrm>
            <a:off x="3037679" y="987778"/>
            <a:ext cx="1599504" cy="71584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tx1"/>
                </a:solidFill>
                <a:effectLst/>
                <a:uLnTx/>
                <a:uFillTx/>
              </a:rPr>
              <a:t>Assessment of airflow limitation</a:t>
            </a:r>
            <a:endParaRPr kumimoji="0" lang="en-GB" sz="1100" b="0" i="0" u="none" strike="noStrike" kern="0" cap="none" spc="0" normalizeH="0" baseline="0" noProof="0" dirty="0">
              <a:ln>
                <a:noFill/>
              </a:ln>
              <a:solidFill>
                <a:schemeClr val="tx1"/>
              </a:solidFill>
              <a:effectLst/>
              <a:uLnTx/>
              <a:uFillTx/>
            </a:endParaRPr>
          </a:p>
        </p:txBody>
      </p:sp>
      <p:sp>
        <p:nvSpPr>
          <p:cNvPr id="27" name="Rectangle 26"/>
          <p:cNvSpPr/>
          <p:nvPr/>
        </p:nvSpPr>
        <p:spPr>
          <a:xfrm>
            <a:off x="6165812" y="989723"/>
            <a:ext cx="1599504" cy="71584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tx1"/>
                </a:solidFill>
                <a:effectLst/>
                <a:uLnTx/>
                <a:uFillTx/>
              </a:rPr>
              <a:t>Assessment of symptoms/risk of exacerbation</a:t>
            </a:r>
            <a:endParaRPr kumimoji="0" lang="en-GB" sz="1100" b="0" i="0" u="none" strike="noStrike" kern="0" cap="none" spc="0" normalizeH="0" baseline="0" noProof="0" dirty="0">
              <a:ln>
                <a:noFill/>
              </a:ln>
              <a:solidFill>
                <a:schemeClr val="tx1"/>
              </a:solidFill>
              <a:effectLst/>
              <a:uLnTx/>
              <a:uFillTx/>
            </a:endParaRPr>
          </a:p>
        </p:txBody>
      </p:sp>
      <p:sp>
        <p:nvSpPr>
          <p:cNvPr id="28" name="Rectangle 27"/>
          <p:cNvSpPr/>
          <p:nvPr/>
        </p:nvSpPr>
        <p:spPr>
          <a:xfrm>
            <a:off x="516375" y="2830783"/>
            <a:ext cx="1599504" cy="71584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tx1"/>
                </a:solidFill>
                <a:effectLst/>
                <a:uLnTx/>
                <a:uFillTx/>
              </a:rPr>
              <a:t>Post-bronchodilator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tx1"/>
                </a:solidFill>
                <a:effectLst/>
                <a:uLnTx/>
                <a:uFillTx/>
              </a:rPr>
              <a:t>FEV1/FVC &lt; 0.7</a:t>
            </a:r>
            <a:endParaRPr kumimoji="0" lang="en-GB" sz="1100" b="0" i="0" u="none" strike="noStrike" kern="0" cap="none" spc="0" normalizeH="0" baseline="0" noProof="0" dirty="0">
              <a:ln>
                <a:noFill/>
              </a:ln>
              <a:solidFill>
                <a:schemeClr val="tx1"/>
              </a:solidFill>
              <a:effectLst/>
              <a:uLnTx/>
              <a:uFillTx/>
            </a:endParaRPr>
          </a:p>
        </p:txBody>
      </p:sp>
      <p:graphicFrame>
        <p:nvGraphicFramePr>
          <p:cNvPr id="29" name="Table 28"/>
          <p:cNvGraphicFramePr>
            <a:graphicFrameLocks noGrp="1"/>
          </p:cNvGraphicFramePr>
          <p:nvPr/>
        </p:nvGraphicFramePr>
        <p:xfrm>
          <a:off x="3037679" y="2759252"/>
          <a:ext cx="1712918" cy="1371600"/>
        </p:xfrm>
        <a:graphic>
          <a:graphicData uri="http://schemas.openxmlformats.org/drawingml/2006/table">
            <a:tbl>
              <a:tblPr firstRow="1" bandRow="1">
                <a:tableStyleId>{5940675A-B579-460E-94D1-54222C63F5DA}</a:tableStyleId>
              </a:tblPr>
              <a:tblGrid>
                <a:gridCol w="734781">
                  <a:extLst>
                    <a:ext uri="{9D8B030D-6E8A-4147-A177-3AD203B41FA5}">
                      <a16:colId xmlns:a16="http://schemas.microsoft.com/office/drawing/2014/main" xmlns="" val="4032376828"/>
                    </a:ext>
                  </a:extLst>
                </a:gridCol>
                <a:gridCol w="978137">
                  <a:extLst>
                    <a:ext uri="{9D8B030D-6E8A-4147-A177-3AD203B41FA5}">
                      <a16:colId xmlns:a16="http://schemas.microsoft.com/office/drawing/2014/main" xmlns="" val="2957396558"/>
                    </a:ext>
                  </a:extLst>
                </a:gridCol>
              </a:tblGrid>
              <a:tr h="318166">
                <a:tc>
                  <a:txBody>
                    <a:bodyPr/>
                    <a:lstStyle/>
                    <a:p>
                      <a:endParaRPr lang="en-GB" sz="1000" dirty="0"/>
                    </a:p>
                  </a:txBody>
                  <a:tcPr>
                    <a:solidFill>
                      <a:srgbClr val="FFC000"/>
                    </a:solidFill>
                  </a:tcPr>
                </a:tc>
                <a:tc>
                  <a:txBody>
                    <a:bodyPr/>
                    <a:lstStyle/>
                    <a:p>
                      <a:pPr algn="ctr"/>
                      <a:r>
                        <a:rPr lang="en-US" sz="1000" dirty="0"/>
                        <a:t>FEV1 </a:t>
                      </a:r>
                    </a:p>
                    <a:p>
                      <a:pPr algn="ctr"/>
                      <a:r>
                        <a:rPr lang="en-US" sz="1000" dirty="0"/>
                        <a:t>(% predicted)</a:t>
                      </a:r>
                      <a:endParaRPr lang="en-GB" sz="1000" dirty="0"/>
                    </a:p>
                  </a:txBody>
                  <a:tcPr>
                    <a:solidFill>
                      <a:srgbClr val="FFC000"/>
                    </a:solidFill>
                  </a:tcPr>
                </a:tc>
                <a:extLst>
                  <a:ext uri="{0D108BD9-81ED-4DB2-BD59-A6C34878D82A}">
                    <a16:rowId xmlns:a16="http://schemas.microsoft.com/office/drawing/2014/main" xmlns="" val="1373771500"/>
                  </a:ext>
                </a:extLst>
              </a:tr>
              <a:tr h="220771">
                <a:tc>
                  <a:txBody>
                    <a:bodyPr/>
                    <a:lstStyle/>
                    <a:p>
                      <a:r>
                        <a:rPr lang="en-US" sz="1000" dirty="0"/>
                        <a:t>GOLD 1</a:t>
                      </a:r>
                      <a:endParaRPr lang="en-GB" sz="1000" dirty="0"/>
                    </a:p>
                  </a:txBody>
                  <a:tcPr>
                    <a:noFill/>
                  </a:tcPr>
                </a:tc>
                <a:tc>
                  <a:txBody>
                    <a:bodyPr/>
                    <a:lstStyle/>
                    <a:p>
                      <a:pPr algn="ctr"/>
                      <a:r>
                        <a:rPr lang="en-GB" sz="1000" dirty="0"/>
                        <a:t>≥ 80</a:t>
                      </a:r>
                    </a:p>
                  </a:txBody>
                  <a:tcPr>
                    <a:noFill/>
                  </a:tcPr>
                </a:tc>
                <a:extLst>
                  <a:ext uri="{0D108BD9-81ED-4DB2-BD59-A6C34878D82A}">
                    <a16:rowId xmlns:a16="http://schemas.microsoft.com/office/drawing/2014/main" xmlns="" val="1350883044"/>
                  </a:ext>
                </a:extLst>
              </a:tr>
              <a:tr h="220771">
                <a:tc>
                  <a:txBody>
                    <a:bodyPr/>
                    <a:lstStyle/>
                    <a:p>
                      <a:r>
                        <a:rPr lang="en-US" sz="1000" dirty="0"/>
                        <a:t>GOLD 2</a:t>
                      </a:r>
                      <a:endParaRPr lang="en-GB" sz="1000" dirty="0"/>
                    </a:p>
                  </a:txBody>
                  <a:tcPr>
                    <a:noFill/>
                  </a:tcPr>
                </a:tc>
                <a:tc>
                  <a:txBody>
                    <a:bodyPr/>
                    <a:lstStyle/>
                    <a:p>
                      <a:pPr algn="ctr"/>
                      <a:r>
                        <a:rPr lang="en-US" sz="1000" dirty="0"/>
                        <a:t>50 – 79</a:t>
                      </a:r>
                      <a:endParaRPr lang="en-GB" sz="1000" dirty="0"/>
                    </a:p>
                  </a:txBody>
                  <a:tcPr>
                    <a:noFill/>
                  </a:tcPr>
                </a:tc>
                <a:extLst>
                  <a:ext uri="{0D108BD9-81ED-4DB2-BD59-A6C34878D82A}">
                    <a16:rowId xmlns:a16="http://schemas.microsoft.com/office/drawing/2014/main" xmlns="" val="2326703656"/>
                  </a:ext>
                </a:extLst>
              </a:tr>
              <a:tr h="220771">
                <a:tc>
                  <a:txBody>
                    <a:bodyPr/>
                    <a:lstStyle/>
                    <a:p>
                      <a:r>
                        <a:rPr lang="en-US" sz="1000" dirty="0"/>
                        <a:t>GOLD 3</a:t>
                      </a:r>
                      <a:endParaRPr lang="en-GB" sz="1000" dirty="0"/>
                    </a:p>
                  </a:txBody>
                  <a:tcPr>
                    <a:noFill/>
                  </a:tcPr>
                </a:tc>
                <a:tc>
                  <a:txBody>
                    <a:bodyPr/>
                    <a:lstStyle/>
                    <a:p>
                      <a:pPr algn="ctr"/>
                      <a:r>
                        <a:rPr lang="en-US" sz="1000" dirty="0"/>
                        <a:t>30 – 49</a:t>
                      </a:r>
                      <a:endParaRPr lang="en-GB" sz="1000" dirty="0"/>
                    </a:p>
                  </a:txBody>
                  <a:tcPr>
                    <a:noFill/>
                  </a:tcPr>
                </a:tc>
                <a:extLst>
                  <a:ext uri="{0D108BD9-81ED-4DB2-BD59-A6C34878D82A}">
                    <a16:rowId xmlns:a16="http://schemas.microsoft.com/office/drawing/2014/main" xmlns="" val="4075462444"/>
                  </a:ext>
                </a:extLst>
              </a:tr>
              <a:tr h="220771">
                <a:tc>
                  <a:txBody>
                    <a:bodyPr/>
                    <a:lstStyle/>
                    <a:p>
                      <a:r>
                        <a:rPr lang="en-US" sz="1000" dirty="0"/>
                        <a:t>GOLD 4</a:t>
                      </a:r>
                      <a:endParaRPr lang="en-GB" sz="1000" dirty="0"/>
                    </a:p>
                  </a:txBody>
                  <a:tcPr>
                    <a:noFill/>
                  </a:tcPr>
                </a:tc>
                <a:tc>
                  <a:txBody>
                    <a:bodyPr/>
                    <a:lstStyle/>
                    <a:p>
                      <a:pPr algn="ctr"/>
                      <a:r>
                        <a:rPr lang="en-US" sz="1000" dirty="0"/>
                        <a:t>&lt; 30</a:t>
                      </a:r>
                      <a:endParaRPr lang="en-GB" sz="1000" dirty="0"/>
                    </a:p>
                  </a:txBody>
                  <a:tcPr>
                    <a:noFill/>
                  </a:tcPr>
                </a:tc>
                <a:extLst>
                  <a:ext uri="{0D108BD9-81ED-4DB2-BD59-A6C34878D82A}">
                    <a16:rowId xmlns:a16="http://schemas.microsoft.com/office/drawing/2014/main" xmlns="" val="782678230"/>
                  </a:ext>
                </a:extLst>
              </a:tr>
            </a:tbl>
          </a:graphicData>
        </a:graphic>
      </p:graphicFrame>
      <p:sp>
        <p:nvSpPr>
          <p:cNvPr id="30" name="Rectangle 29"/>
          <p:cNvSpPr/>
          <p:nvPr/>
        </p:nvSpPr>
        <p:spPr>
          <a:xfrm>
            <a:off x="5658545" y="2462477"/>
            <a:ext cx="1072655" cy="726229"/>
          </a:xfrm>
          <a:prstGeom prst="rect">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chemeClr val="tx1"/>
                </a:solidFill>
                <a:effectLst/>
                <a:uLnTx/>
                <a:uFillTx/>
              </a:rPr>
              <a:t>≥ 2 </a:t>
            </a:r>
            <a:r>
              <a:rPr kumimoji="0" lang="en-US" sz="900" b="0" i="0" u="none" strike="noStrike" kern="0" cap="none" spc="0" normalizeH="0" baseline="0" noProof="0" dirty="0" err="1">
                <a:ln>
                  <a:noFill/>
                </a:ln>
                <a:solidFill>
                  <a:schemeClr val="tx1"/>
                </a:solidFill>
                <a:effectLst/>
                <a:uLnTx/>
                <a:uFillTx/>
              </a:rPr>
              <a:t>atau</a:t>
            </a:r>
            <a:r>
              <a:rPr kumimoji="0" lang="en-US" sz="900" b="0" i="0" u="none" strike="noStrike" kern="0" cap="none" spc="0" normalizeH="0" baseline="0" noProof="0" dirty="0">
                <a:ln>
                  <a:noFill/>
                </a:ln>
                <a:solidFill>
                  <a:schemeClr val="tx1"/>
                </a:solidFill>
                <a:effectLst/>
                <a:uLnTx/>
                <a:uFillTx/>
              </a:rPr>
              <a:t> ≥ 1 </a:t>
            </a:r>
            <a:r>
              <a:rPr kumimoji="0" lang="en-US" sz="900" b="0" i="0" u="none" strike="noStrike" kern="0" cap="none" spc="0" normalizeH="0" baseline="0" noProof="0" dirty="0" err="1">
                <a:ln>
                  <a:noFill/>
                </a:ln>
                <a:solidFill>
                  <a:schemeClr val="tx1"/>
                </a:solidFill>
                <a:effectLst/>
                <a:uLnTx/>
                <a:uFillTx/>
              </a:rPr>
              <a:t>menyebabkan</a:t>
            </a:r>
            <a:r>
              <a:rPr kumimoji="0" lang="en-US" sz="900" b="0" i="0" u="none" strike="noStrike" kern="0" cap="none" spc="0" normalizeH="0" baseline="0" noProof="0" dirty="0">
                <a:ln>
                  <a:noFill/>
                </a:ln>
                <a:solidFill>
                  <a:schemeClr val="tx1"/>
                </a:solidFill>
                <a:effectLst/>
                <a:uLnTx/>
                <a:uFillTx/>
              </a:rPr>
              <a:t> </a:t>
            </a:r>
            <a:r>
              <a:rPr kumimoji="0" lang="en-US" sz="900" b="0" i="0" u="none" strike="noStrike" kern="0" cap="none" spc="0" normalizeH="0" baseline="0" noProof="0" dirty="0" err="1">
                <a:ln>
                  <a:noFill/>
                </a:ln>
                <a:solidFill>
                  <a:schemeClr val="tx1"/>
                </a:solidFill>
                <a:effectLst/>
                <a:uLnTx/>
                <a:uFillTx/>
              </a:rPr>
              <a:t>hospitalisasi</a:t>
            </a:r>
            <a:r>
              <a:rPr kumimoji="0" lang="en-US" sz="900" b="0" i="0" u="none" strike="noStrike" kern="0" cap="none" spc="0" normalizeH="0" baseline="0" noProof="0" dirty="0">
                <a:ln>
                  <a:noFill/>
                </a:ln>
                <a:solidFill>
                  <a:schemeClr val="tx1"/>
                </a:solidFill>
                <a:effectLst/>
                <a:uLnTx/>
                <a:uFillTx/>
              </a:rPr>
              <a:t> </a:t>
            </a:r>
            <a:endParaRPr kumimoji="0" lang="en-GB" sz="900" b="0" i="0" u="none" strike="noStrike" kern="0" cap="none" spc="0" normalizeH="0" baseline="0" noProof="0" dirty="0">
              <a:ln>
                <a:noFill/>
              </a:ln>
              <a:solidFill>
                <a:schemeClr val="tx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endParaRPr>
          </a:p>
        </p:txBody>
      </p:sp>
      <p:sp>
        <p:nvSpPr>
          <p:cNvPr id="31" name="Rectangle 30"/>
          <p:cNvSpPr/>
          <p:nvPr/>
        </p:nvSpPr>
        <p:spPr>
          <a:xfrm>
            <a:off x="5672397" y="3261287"/>
            <a:ext cx="1069023" cy="809922"/>
          </a:xfrm>
          <a:prstGeom prst="rect">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solidFill>
                <a:effectLst/>
                <a:uLnTx/>
                <a:uFillTx/>
              </a:rPr>
              <a:t>0 </a:t>
            </a:r>
            <a:r>
              <a:rPr kumimoji="0" lang="en-US" sz="1000" b="0" i="0" u="none" strike="noStrike" kern="0" cap="none" spc="0" normalizeH="0" baseline="0" noProof="0" dirty="0" err="1">
                <a:ln>
                  <a:noFill/>
                </a:ln>
                <a:solidFill>
                  <a:schemeClr val="tx1"/>
                </a:solidFill>
                <a:effectLst/>
                <a:uLnTx/>
                <a:uFillTx/>
              </a:rPr>
              <a:t>atau</a:t>
            </a:r>
            <a:r>
              <a:rPr kumimoji="0" lang="en-US" sz="1000" b="0" i="0" u="none" strike="noStrike" kern="0" cap="none" spc="0" normalizeH="0" baseline="0" noProof="0" dirty="0">
                <a:ln>
                  <a:noFill/>
                </a:ln>
                <a:solidFill>
                  <a:schemeClr val="tx1"/>
                </a:solidFill>
                <a:effectLst/>
                <a:uLnTx/>
                <a:uFillTx/>
              </a:rPr>
              <a:t> 1 (</a:t>
            </a:r>
            <a:r>
              <a:rPr kumimoji="0" lang="en-US" sz="1000" b="0" i="0" u="none" strike="noStrike" kern="0" cap="none" spc="0" normalizeH="0" baseline="0" noProof="0" dirty="0" err="1">
                <a:ln>
                  <a:noFill/>
                </a:ln>
                <a:solidFill>
                  <a:schemeClr val="tx1"/>
                </a:solidFill>
                <a:effectLst/>
                <a:uLnTx/>
                <a:uFillTx/>
              </a:rPr>
              <a:t>tidak</a:t>
            </a:r>
            <a:r>
              <a:rPr kumimoji="0" lang="en-US" sz="1000" b="0" i="0" u="none" strike="noStrike" kern="0" cap="none" spc="0" normalizeH="0" baseline="0" noProof="0" dirty="0">
                <a:ln>
                  <a:noFill/>
                </a:ln>
                <a:solidFill>
                  <a:schemeClr val="tx1"/>
                </a:solidFill>
                <a:effectLst/>
                <a:uLnTx/>
                <a:uFillTx/>
              </a:rPr>
              <a:t> </a:t>
            </a:r>
            <a:r>
              <a:rPr kumimoji="0" lang="en-US" sz="1000" b="0" i="0" u="none" strike="noStrike" kern="0" cap="none" spc="0" normalizeH="0" baseline="0" noProof="0" dirty="0" err="1">
                <a:ln>
                  <a:noFill/>
                </a:ln>
                <a:solidFill>
                  <a:schemeClr val="tx1"/>
                </a:solidFill>
                <a:effectLst/>
                <a:uLnTx/>
                <a:uFillTx/>
              </a:rPr>
              <a:t>menyebabkan</a:t>
            </a:r>
            <a:r>
              <a:rPr kumimoji="0" lang="en-US" sz="1000" b="0" i="0" u="none" strike="noStrike" kern="0" cap="none" spc="0" normalizeH="0" baseline="0" noProof="0" dirty="0">
                <a:ln>
                  <a:noFill/>
                </a:ln>
                <a:solidFill>
                  <a:schemeClr val="tx1"/>
                </a:solidFill>
                <a:effectLst/>
                <a:uLnTx/>
                <a:uFillTx/>
              </a:rPr>
              <a:t> </a:t>
            </a:r>
            <a:r>
              <a:rPr kumimoji="0" lang="en-US" sz="1000" b="0" i="0" u="none" strike="noStrike" kern="0" cap="none" spc="0" normalizeH="0" baseline="0" noProof="0" dirty="0" err="1">
                <a:ln>
                  <a:noFill/>
                </a:ln>
                <a:solidFill>
                  <a:schemeClr val="tx1"/>
                </a:solidFill>
                <a:effectLst/>
                <a:uLnTx/>
                <a:uFillTx/>
              </a:rPr>
              <a:t>hospitalisasi</a:t>
            </a:r>
            <a:r>
              <a:rPr kumimoji="0" lang="en-US" sz="1000" b="0" i="0" u="none" strike="noStrike" kern="0" cap="none" spc="0" normalizeH="0" baseline="0" noProof="0" dirty="0">
                <a:ln>
                  <a:noFill/>
                </a:ln>
                <a:solidFill>
                  <a:schemeClr val="tx1"/>
                </a:solidFill>
                <a:effectLst/>
                <a:uLnTx/>
                <a:uFillTx/>
              </a:rPr>
              <a:t>) </a:t>
            </a:r>
            <a:endParaRPr kumimoji="0" lang="en-GB" sz="1000" b="0" i="0" u="none" strike="noStrike" kern="0" cap="none" spc="0" normalizeH="0" baseline="0" noProof="0" dirty="0">
              <a:ln>
                <a:noFill/>
              </a:ln>
              <a:solidFill>
                <a:schemeClr val="tx1"/>
              </a:solidFill>
              <a:effectLst/>
              <a:uLnTx/>
              <a:uFillTx/>
            </a:endParaRPr>
          </a:p>
        </p:txBody>
      </p:sp>
      <p:graphicFrame>
        <p:nvGraphicFramePr>
          <p:cNvPr id="32" name="Table 31"/>
          <p:cNvGraphicFramePr>
            <a:graphicFrameLocks noGrp="1"/>
          </p:cNvGraphicFramePr>
          <p:nvPr/>
        </p:nvGraphicFramePr>
        <p:xfrm>
          <a:off x="6828655" y="2462477"/>
          <a:ext cx="1814586" cy="1608732"/>
        </p:xfrm>
        <a:graphic>
          <a:graphicData uri="http://schemas.openxmlformats.org/drawingml/2006/table">
            <a:tbl>
              <a:tblPr firstRow="1" bandRow="1">
                <a:tableStyleId>{5940675A-B579-460E-94D1-54222C63F5DA}</a:tableStyleId>
              </a:tblPr>
              <a:tblGrid>
                <a:gridCol w="907293">
                  <a:extLst>
                    <a:ext uri="{9D8B030D-6E8A-4147-A177-3AD203B41FA5}">
                      <a16:colId xmlns:a16="http://schemas.microsoft.com/office/drawing/2014/main" xmlns="" val="3729536823"/>
                    </a:ext>
                  </a:extLst>
                </a:gridCol>
                <a:gridCol w="907293">
                  <a:extLst>
                    <a:ext uri="{9D8B030D-6E8A-4147-A177-3AD203B41FA5}">
                      <a16:colId xmlns:a16="http://schemas.microsoft.com/office/drawing/2014/main" xmlns="" val="3151200254"/>
                    </a:ext>
                  </a:extLst>
                </a:gridCol>
              </a:tblGrid>
              <a:tr h="804366">
                <a:tc>
                  <a:txBody>
                    <a:bodyPr/>
                    <a:lstStyle/>
                    <a:p>
                      <a:pPr algn="ctr"/>
                      <a:r>
                        <a:rPr lang="en-US" b="1" dirty="0"/>
                        <a:t>C</a:t>
                      </a:r>
                      <a:endParaRPr lang="en-GB" b="1" dirty="0"/>
                    </a:p>
                  </a:txBody>
                  <a:tcPr anchor="ctr"/>
                </a:tc>
                <a:tc>
                  <a:txBody>
                    <a:bodyPr/>
                    <a:lstStyle/>
                    <a:p>
                      <a:pPr algn="ctr"/>
                      <a:r>
                        <a:rPr lang="en-US" b="1" dirty="0"/>
                        <a:t>D</a:t>
                      </a:r>
                      <a:endParaRPr lang="en-GB" b="1" dirty="0"/>
                    </a:p>
                  </a:txBody>
                  <a:tcPr anchor="ctr"/>
                </a:tc>
                <a:extLst>
                  <a:ext uri="{0D108BD9-81ED-4DB2-BD59-A6C34878D82A}">
                    <a16:rowId xmlns:a16="http://schemas.microsoft.com/office/drawing/2014/main" xmlns="" val="681138576"/>
                  </a:ext>
                </a:extLst>
              </a:tr>
              <a:tr h="804366">
                <a:tc>
                  <a:txBody>
                    <a:bodyPr/>
                    <a:lstStyle/>
                    <a:p>
                      <a:pPr algn="ctr"/>
                      <a:r>
                        <a:rPr lang="en-US" b="1" dirty="0"/>
                        <a:t>A</a:t>
                      </a:r>
                      <a:endParaRPr lang="en-GB" b="1" dirty="0"/>
                    </a:p>
                  </a:txBody>
                  <a:tcPr anchor="ctr"/>
                </a:tc>
                <a:tc>
                  <a:txBody>
                    <a:bodyPr/>
                    <a:lstStyle/>
                    <a:p>
                      <a:pPr algn="ctr"/>
                      <a:r>
                        <a:rPr lang="en-US" b="1" dirty="0"/>
                        <a:t>B</a:t>
                      </a:r>
                      <a:endParaRPr lang="en-GB" b="1" dirty="0"/>
                    </a:p>
                  </a:txBody>
                  <a:tcPr anchor="ctr"/>
                </a:tc>
                <a:extLst>
                  <a:ext uri="{0D108BD9-81ED-4DB2-BD59-A6C34878D82A}">
                    <a16:rowId xmlns:a16="http://schemas.microsoft.com/office/drawing/2014/main" xmlns="" val="3780442071"/>
                  </a:ext>
                </a:extLst>
              </a:tr>
            </a:tbl>
          </a:graphicData>
        </a:graphic>
      </p:graphicFrame>
      <p:sp>
        <p:nvSpPr>
          <p:cNvPr id="33" name="TextBox 32"/>
          <p:cNvSpPr txBox="1"/>
          <p:nvPr/>
        </p:nvSpPr>
        <p:spPr>
          <a:xfrm>
            <a:off x="5658545" y="2027601"/>
            <a:ext cx="1107021"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ysClr val="windowText" lastClr="000000"/>
                </a:solidFill>
                <a:effectLst/>
                <a:uLnTx/>
                <a:uFillTx/>
              </a:rPr>
              <a:t>Exacerbation history</a:t>
            </a:r>
            <a:endParaRPr kumimoji="0" lang="en-GB" sz="1050" b="1" i="0" u="none" strike="noStrike" kern="0" cap="none" spc="0" normalizeH="0" baseline="0" noProof="0" dirty="0">
              <a:ln>
                <a:noFill/>
              </a:ln>
              <a:solidFill>
                <a:sysClr val="windowText" lastClr="000000"/>
              </a:solidFill>
              <a:effectLst/>
              <a:uLnTx/>
              <a:uFillTx/>
            </a:endParaRPr>
          </a:p>
        </p:txBody>
      </p:sp>
      <p:sp>
        <p:nvSpPr>
          <p:cNvPr id="34" name="Rectangle 33"/>
          <p:cNvSpPr/>
          <p:nvPr/>
        </p:nvSpPr>
        <p:spPr>
          <a:xfrm>
            <a:off x="6828655" y="4185907"/>
            <a:ext cx="830827" cy="396724"/>
          </a:xfrm>
          <a:prstGeom prst="rect">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err="1">
                <a:ln>
                  <a:noFill/>
                </a:ln>
                <a:solidFill>
                  <a:schemeClr val="tx1"/>
                </a:solidFill>
                <a:effectLst/>
                <a:uLnTx/>
                <a:uFillTx/>
              </a:rPr>
              <a:t>mMRC</a:t>
            </a:r>
            <a:r>
              <a:rPr kumimoji="0" lang="en-US" sz="1050" b="0" i="0" u="none" strike="noStrike" kern="0" cap="none" spc="0" normalizeH="0" baseline="0" noProof="0" dirty="0">
                <a:ln>
                  <a:noFill/>
                </a:ln>
                <a:solidFill>
                  <a:schemeClr val="tx1"/>
                </a:solidFill>
                <a:effectLst/>
                <a:uLnTx/>
                <a:uFillTx/>
              </a:rPr>
              <a:t> 0-1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chemeClr val="tx1"/>
                </a:solidFill>
                <a:effectLst/>
                <a:uLnTx/>
                <a:uFillTx/>
              </a:rPr>
              <a:t>CAT &lt; 10</a:t>
            </a:r>
            <a:endParaRPr kumimoji="0" lang="en-GB" sz="1050" b="0" i="0" u="none" strike="noStrike" kern="0" cap="none" spc="0" normalizeH="0" baseline="0" noProof="0" dirty="0">
              <a:ln>
                <a:noFill/>
              </a:ln>
              <a:solidFill>
                <a:schemeClr val="tx1"/>
              </a:solidFill>
              <a:effectLst/>
              <a:uLnTx/>
              <a:uFillTx/>
            </a:endParaRPr>
          </a:p>
        </p:txBody>
      </p:sp>
      <p:sp>
        <p:nvSpPr>
          <p:cNvPr id="35" name="Rectangle 34"/>
          <p:cNvSpPr/>
          <p:nvPr/>
        </p:nvSpPr>
        <p:spPr>
          <a:xfrm>
            <a:off x="7793665" y="4185905"/>
            <a:ext cx="849576" cy="396725"/>
          </a:xfrm>
          <a:prstGeom prst="rect">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err="1">
                <a:ln>
                  <a:noFill/>
                </a:ln>
                <a:solidFill>
                  <a:schemeClr val="tx1"/>
                </a:solidFill>
                <a:effectLst/>
                <a:uLnTx/>
                <a:uFillTx/>
              </a:rPr>
              <a:t>mMRC</a:t>
            </a:r>
            <a:r>
              <a:rPr kumimoji="0" lang="en-US" sz="1050" b="0" i="0" u="none" strike="noStrike" kern="0" cap="none" spc="0" normalizeH="0" baseline="0" noProof="0" dirty="0">
                <a:ln>
                  <a:noFill/>
                </a:ln>
                <a:solidFill>
                  <a:schemeClr val="tx1"/>
                </a:solidFill>
                <a:effectLst/>
                <a:uLnTx/>
                <a:uFillTx/>
              </a:rPr>
              <a:t> ≥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chemeClr val="tx1"/>
                </a:solidFill>
                <a:effectLst/>
                <a:uLnTx/>
                <a:uFillTx/>
              </a:rPr>
              <a:t>CAT ≥ 10</a:t>
            </a:r>
            <a:endParaRPr kumimoji="0" lang="en-GB" sz="1050" b="0" i="0" u="none" strike="noStrike" kern="0" cap="none" spc="0" normalizeH="0" baseline="0" noProof="0" dirty="0">
              <a:ln>
                <a:noFill/>
              </a:ln>
              <a:solidFill>
                <a:schemeClr val="tx1"/>
              </a:solidFill>
              <a:effectLst/>
              <a:uLnTx/>
              <a:uFillTx/>
            </a:endParaRPr>
          </a:p>
        </p:txBody>
      </p:sp>
      <p:sp>
        <p:nvSpPr>
          <p:cNvPr id="37" name="TextBox 36"/>
          <p:cNvSpPr txBox="1"/>
          <p:nvPr/>
        </p:nvSpPr>
        <p:spPr>
          <a:xfrm>
            <a:off x="7216977" y="4660391"/>
            <a:ext cx="1107021"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ysClr val="windowText" lastClr="000000"/>
                </a:solidFill>
                <a:effectLst/>
                <a:uLnTx/>
                <a:uFillTx/>
              </a:rPr>
              <a:t>Symptoms</a:t>
            </a:r>
            <a:endParaRPr kumimoji="0" lang="en-GB" sz="1100" b="1" i="0" u="none" strike="noStrike" kern="0" cap="none" spc="0" normalizeH="0" baseline="0" noProof="0" dirty="0">
              <a:ln>
                <a:noFill/>
              </a:ln>
              <a:solidFill>
                <a:sysClr val="windowText" lastClr="000000"/>
              </a:solidFill>
              <a:effectLst/>
              <a:uLnTx/>
              <a:uFillTx/>
            </a:endParaRPr>
          </a:p>
        </p:txBody>
      </p:sp>
      <p:sp>
        <p:nvSpPr>
          <p:cNvPr id="38" name="Right Arrow 37"/>
          <p:cNvSpPr/>
          <p:nvPr/>
        </p:nvSpPr>
        <p:spPr>
          <a:xfrm>
            <a:off x="2392326" y="1247150"/>
            <a:ext cx="552893" cy="308709"/>
          </a:xfrm>
          <a:prstGeom prst="rightArrow">
            <a:avLst/>
          </a:prstGeom>
          <a:solidFill>
            <a:schemeClr val="accent2">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9" name="Right Arrow 38"/>
          <p:cNvSpPr/>
          <p:nvPr/>
        </p:nvSpPr>
        <p:spPr>
          <a:xfrm>
            <a:off x="4986028" y="1206671"/>
            <a:ext cx="552893" cy="308709"/>
          </a:xfrm>
          <a:prstGeom prst="rightArrow">
            <a:avLst/>
          </a:prstGeom>
          <a:solidFill>
            <a:schemeClr val="accent2">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0" name="Freeform 29"/>
          <p:cNvSpPr>
            <a:spLocks/>
          </p:cNvSpPr>
          <p:nvPr/>
        </p:nvSpPr>
        <p:spPr bwMode="auto">
          <a:xfrm>
            <a:off x="7793665" y="4093631"/>
            <a:ext cx="849576" cy="5667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CC0000"/>
          </a:solidFill>
          <a:ln w="12700">
            <a:solidFill>
              <a:srgbClr val="00B0F0"/>
            </a:solidFill>
            <a:round/>
            <a:headEnd/>
            <a:tailEnd/>
          </a:ln>
        </p:spPr>
        <p:txBody>
          <a:bodyPr tIns="91440" bIns="91440" anchor="ct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a:ln>
                  <a:noFill/>
                </a:ln>
                <a:solidFill>
                  <a:srgbClr val="990000"/>
                </a:solidFill>
                <a:effectLst/>
                <a:uLnTx/>
                <a:uFillTx/>
                <a:latin typeface="Arial" panose="020B0604020202020204" pitchFamily="34" charset="0"/>
                <a:ea typeface="Gulim" panose="020B0600000101010101" pitchFamily="34" charset="-127"/>
                <a:cs typeface="Arial" panose="020B0604020202020204" pitchFamily="34" charset="0"/>
              </a:rPr>
              <a:t> </a:t>
            </a:r>
          </a:p>
        </p:txBody>
      </p:sp>
      <p:sp>
        <p:nvSpPr>
          <p:cNvPr id="43" name="Freeform 29"/>
          <p:cNvSpPr>
            <a:spLocks/>
          </p:cNvSpPr>
          <p:nvPr/>
        </p:nvSpPr>
        <p:spPr bwMode="auto">
          <a:xfrm>
            <a:off x="5672397" y="2445910"/>
            <a:ext cx="1021088" cy="639261"/>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CC0000"/>
          </a:solidFill>
          <a:ln w="12700">
            <a:solidFill>
              <a:srgbClr val="00B0F0"/>
            </a:solidFill>
            <a:round/>
            <a:headEnd/>
            <a:tailEnd/>
          </a:ln>
        </p:spPr>
        <p:txBody>
          <a:bodyPr tIns="91440" bIns="91440" anchor="ct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a:ln>
                  <a:noFill/>
                </a:ln>
                <a:solidFill>
                  <a:srgbClr val="990000"/>
                </a:solidFill>
                <a:effectLst/>
                <a:uLnTx/>
                <a:uFillTx/>
                <a:latin typeface="Arial" panose="020B0604020202020204" pitchFamily="34" charset="0"/>
                <a:ea typeface="Gulim" panose="020B0600000101010101" pitchFamily="34" charset="-127"/>
                <a:cs typeface="Arial" panose="020B0604020202020204" pitchFamily="34" charset="0"/>
              </a:rPr>
              <a:t> </a:t>
            </a:r>
          </a:p>
        </p:txBody>
      </p:sp>
      <p:sp>
        <p:nvSpPr>
          <p:cNvPr id="45" name="Freeform 29"/>
          <p:cNvSpPr>
            <a:spLocks/>
          </p:cNvSpPr>
          <p:nvPr/>
        </p:nvSpPr>
        <p:spPr bwMode="auto">
          <a:xfrm>
            <a:off x="3928345" y="3564572"/>
            <a:ext cx="708838" cy="338435"/>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CC0000"/>
          </a:solidFill>
          <a:ln w="12700">
            <a:solidFill>
              <a:srgbClr val="00ADD0"/>
            </a:solidFill>
            <a:round/>
            <a:headEnd/>
            <a:tailEnd/>
          </a:ln>
        </p:spPr>
        <p:txBody>
          <a:bodyPr tIns="91440" bIns="91440" anchor="ct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a:ln>
                  <a:noFill/>
                </a:ln>
                <a:solidFill>
                  <a:srgbClr val="990000"/>
                </a:solidFill>
                <a:effectLst/>
                <a:uLnTx/>
                <a:uFillTx/>
                <a:latin typeface="Arial" panose="020B0604020202020204" pitchFamily="34" charset="0"/>
                <a:ea typeface="Gulim" panose="020B0600000101010101" pitchFamily="34" charset="-127"/>
                <a:cs typeface="Arial" panose="020B0604020202020204" pitchFamily="34" charset="0"/>
              </a:rPr>
              <a:t> </a:t>
            </a:r>
          </a:p>
        </p:txBody>
      </p:sp>
      <p:sp>
        <p:nvSpPr>
          <p:cNvPr id="2" name="Rectangle 1"/>
          <p:cNvSpPr/>
          <p:nvPr/>
        </p:nvSpPr>
        <p:spPr>
          <a:xfrm>
            <a:off x="7723316" y="2462477"/>
            <a:ext cx="919925" cy="81537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D</a:t>
            </a:r>
            <a:endParaRPr lang="en-GB" b="1" dirty="0"/>
          </a:p>
        </p:txBody>
      </p:sp>
      <p:sp>
        <p:nvSpPr>
          <p:cNvPr id="24" name="Freeform 29"/>
          <p:cNvSpPr>
            <a:spLocks/>
          </p:cNvSpPr>
          <p:nvPr/>
        </p:nvSpPr>
        <p:spPr bwMode="auto">
          <a:xfrm>
            <a:off x="7758490" y="2558519"/>
            <a:ext cx="849576" cy="5667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CC0000"/>
          </a:solidFill>
          <a:ln w="12700">
            <a:solidFill>
              <a:srgbClr val="00B0F0"/>
            </a:solidFill>
            <a:round/>
            <a:headEnd/>
            <a:tailEnd/>
          </a:ln>
        </p:spPr>
        <p:txBody>
          <a:bodyPr tIns="91440" bIns="91440" anchor="ct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a:ln>
                  <a:noFill/>
                </a:ln>
                <a:solidFill>
                  <a:srgbClr val="990000"/>
                </a:solidFill>
                <a:effectLst/>
                <a:uLnTx/>
                <a:uFillTx/>
                <a:latin typeface="Arial" panose="020B0604020202020204" pitchFamily="34" charset="0"/>
                <a:ea typeface="Gulim" panose="020B0600000101010101" pitchFamily="34" charset="-127"/>
                <a:cs typeface="Arial" panose="020B0604020202020204" pitchFamily="34" charset="0"/>
              </a:rPr>
              <a:t> </a:t>
            </a:r>
          </a:p>
        </p:txBody>
      </p:sp>
      <p:sp>
        <p:nvSpPr>
          <p:cNvPr id="36" name="TextBox 35"/>
          <p:cNvSpPr txBox="1"/>
          <p:nvPr/>
        </p:nvSpPr>
        <p:spPr>
          <a:xfrm>
            <a:off x="237601" y="4454756"/>
            <a:ext cx="6503819" cy="553998"/>
          </a:xfrm>
          <a:prstGeom prst="rect">
            <a:avLst/>
          </a:prstGeom>
          <a:noFill/>
        </p:spPr>
        <p:txBody>
          <a:bodyPr wrap="square" rtlCol="0">
            <a:spAutoFit/>
          </a:bodyPr>
          <a:lstStyle/>
          <a:p>
            <a:endParaRPr lang="en-GB" sz="1000" dirty="0"/>
          </a:p>
          <a:p>
            <a:r>
              <a:rPr lang="en-GB" sz="1000" dirty="0"/>
              <a:t>GOLD 2017 Global Strategy for the Diagnosis, Management and Prevention of COPD. Available online at http://goldcopd.org/. Accessed 21stNovember 2016.</a:t>
            </a:r>
          </a:p>
        </p:txBody>
      </p:sp>
    </p:spTree>
    <p:extLst>
      <p:ext uri="{BB962C8B-B14F-4D97-AF65-F5344CB8AC3E}">
        <p14:creationId xmlns:p14="http://schemas.microsoft.com/office/powerpoint/2010/main" xmlns="" val="328085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3" grpId="0" animBg="1"/>
      <p:bldP spid="45" grpId="0" animBg="1"/>
      <p:bldP spid="2"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err="1">
                <a:solidFill>
                  <a:srgbClr val="C00000"/>
                </a:solidFill>
              </a:rPr>
              <a:t>Tujuan</a:t>
            </a:r>
            <a:r>
              <a:rPr lang="en-US" dirty="0">
                <a:solidFill>
                  <a:srgbClr val="C00000"/>
                </a:solidFill>
              </a:rPr>
              <a:t> </a:t>
            </a:r>
            <a:r>
              <a:rPr lang="en-US" dirty="0" err="1">
                <a:solidFill>
                  <a:srgbClr val="C00000"/>
                </a:solidFill>
              </a:rPr>
              <a:t>Terapi</a:t>
            </a:r>
            <a:r>
              <a:rPr lang="en-US" dirty="0">
                <a:solidFill>
                  <a:srgbClr val="C00000"/>
                </a:solidFill>
              </a:rPr>
              <a:t> PPOK</a:t>
            </a:r>
            <a:endParaRPr lang="en-GB" dirty="0">
              <a:solidFill>
                <a:srgbClr val="C00000"/>
              </a:solidFill>
            </a:endParaRPr>
          </a:p>
        </p:txBody>
      </p:sp>
      <p:sp>
        <p:nvSpPr>
          <p:cNvPr id="21" name="Slide Number Placeholder 20"/>
          <p:cNvSpPr>
            <a:spLocks noGrp="1"/>
          </p:cNvSpPr>
          <p:nvPr>
            <p:ph type="sldNum" sz="quarter" idx="4"/>
          </p:nvPr>
        </p:nvSpPr>
        <p:spPr/>
        <p:txBody>
          <a:bodyPr/>
          <a:lstStyle/>
          <a:p>
            <a:fld id="{3C4F54F3-C349-4609-AFEE-01462D5C7942}" type="slidenum">
              <a:rPr lang="en-GB" smtClean="0"/>
              <a:pPr/>
              <a:t>23</a:t>
            </a:fld>
            <a:endParaRPr lang="en-GB" dirty="0"/>
          </a:p>
        </p:txBody>
      </p:sp>
      <p:sp>
        <p:nvSpPr>
          <p:cNvPr id="29" name="Pladsholder til indhold 2"/>
          <p:cNvSpPr txBox="1">
            <a:spLocks/>
          </p:cNvSpPr>
          <p:nvPr/>
        </p:nvSpPr>
        <p:spPr>
          <a:xfrm>
            <a:off x="318375" y="1332910"/>
            <a:ext cx="7596003" cy="2399119"/>
          </a:xfrm>
          <a:prstGeom prst="rect">
            <a:avLst/>
          </a:prstGeom>
        </p:spPr>
        <p:txBody>
          <a:bodyPr>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FF00"/>
              </a:buClr>
              <a:buSzPct val="100000"/>
              <a:buFont typeface="Wingdings" charset="2"/>
              <a:buChar char="§"/>
              <a:defRPr/>
            </a:pPr>
            <a:r>
              <a:rPr lang="en-US" sz="2800" dirty="0" err="1">
                <a:cs typeface="Arial" pitchFamily="34" charset="0"/>
              </a:rPr>
              <a:t>Menghilangkan</a:t>
            </a:r>
            <a:r>
              <a:rPr lang="en-US" sz="2800" dirty="0">
                <a:cs typeface="Arial" pitchFamily="34" charset="0"/>
              </a:rPr>
              <a:t> </a:t>
            </a:r>
            <a:r>
              <a:rPr lang="en-US" sz="2800" dirty="0" err="1">
                <a:cs typeface="Arial" pitchFamily="34" charset="0"/>
              </a:rPr>
              <a:t>gejala</a:t>
            </a:r>
            <a:endParaRPr lang="en-US" sz="2800" dirty="0">
              <a:cs typeface="Arial" pitchFamily="34" charset="0"/>
            </a:endParaRPr>
          </a:p>
          <a:p>
            <a:pPr>
              <a:buClr>
                <a:srgbClr val="00FF00"/>
              </a:buClr>
              <a:buSzPct val="100000"/>
              <a:buFont typeface="Wingdings" charset="2"/>
              <a:buChar char="§"/>
              <a:defRPr/>
            </a:pPr>
            <a:r>
              <a:rPr lang="en-US" sz="2800" dirty="0" err="1">
                <a:cs typeface="Arial" pitchFamily="34" charset="0"/>
              </a:rPr>
              <a:t>Meningkatkan</a:t>
            </a:r>
            <a:r>
              <a:rPr lang="en-US" sz="2800" dirty="0">
                <a:cs typeface="Arial" pitchFamily="34" charset="0"/>
              </a:rPr>
              <a:t> </a:t>
            </a:r>
            <a:r>
              <a:rPr lang="en-US" sz="2800" dirty="0" err="1">
                <a:cs typeface="Arial" pitchFamily="34" charset="0"/>
              </a:rPr>
              <a:t>toleransi</a:t>
            </a:r>
            <a:r>
              <a:rPr lang="en-US" sz="2800" dirty="0">
                <a:cs typeface="Arial" pitchFamily="34" charset="0"/>
              </a:rPr>
              <a:t> </a:t>
            </a:r>
            <a:r>
              <a:rPr lang="en-US" sz="2800" dirty="0" err="1">
                <a:cs typeface="Arial" pitchFamily="34" charset="0"/>
              </a:rPr>
              <a:t>latihan</a:t>
            </a:r>
            <a:endParaRPr lang="en-US" sz="2800" dirty="0">
              <a:cs typeface="Arial" pitchFamily="34" charset="0"/>
            </a:endParaRPr>
          </a:p>
          <a:p>
            <a:pPr>
              <a:buClr>
                <a:srgbClr val="00FF00"/>
              </a:buClr>
              <a:buSzPct val="100000"/>
              <a:buFont typeface="Wingdings" charset="2"/>
              <a:buChar char="§"/>
              <a:defRPr/>
            </a:pPr>
            <a:r>
              <a:rPr lang="en-US" sz="2800" dirty="0" err="1">
                <a:cs typeface="Arial" pitchFamily="34" charset="0"/>
              </a:rPr>
              <a:t>Meningkatkan</a:t>
            </a:r>
            <a:r>
              <a:rPr lang="en-US" sz="2800" dirty="0">
                <a:cs typeface="Arial" pitchFamily="34" charset="0"/>
              </a:rPr>
              <a:t> status </a:t>
            </a:r>
            <a:r>
              <a:rPr lang="en-US" sz="2800" dirty="0" err="1">
                <a:cs typeface="Arial" pitchFamily="34" charset="0"/>
              </a:rPr>
              <a:t>kesehatan</a:t>
            </a:r>
            <a:endParaRPr lang="en-US" sz="2800" dirty="0">
              <a:cs typeface="Arial" pitchFamily="34" charset="0"/>
            </a:endParaRPr>
          </a:p>
          <a:p>
            <a:pPr>
              <a:buClr>
                <a:srgbClr val="00FF00"/>
              </a:buClr>
              <a:buSzPct val="100000"/>
              <a:buFont typeface="Wingdings" charset="2"/>
              <a:buChar char="§"/>
              <a:defRPr/>
            </a:pPr>
            <a:endParaRPr lang="da-DK" sz="2800" dirty="0">
              <a:cs typeface="Arial" pitchFamily="34" charset="0"/>
            </a:endParaRPr>
          </a:p>
          <a:p>
            <a:pPr>
              <a:buClr>
                <a:srgbClr val="00FF00"/>
              </a:buClr>
              <a:buSzPct val="100000"/>
              <a:buFont typeface="Wingdings" charset="2"/>
              <a:buChar char="§"/>
              <a:defRPr/>
            </a:pPr>
            <a:r>
              <a:rPr lang="en-US" sz="2800" dirty="0" err="1">
                <a:cs typeface="Arial" pitchFamily="34" charset="0"/>
              </a:rPr>
              <a:t>Mencegah</a:t>
            </a:r>
            <a:r>
              <a:rPr lang="en-US" sz="2800" dirty="0">
                <a:cs typeface="Arial" pitchFamily="34" charset="0"/>
              </a:rPr>
              <a:t> </a:t>
            </a:r>
            <a:r>
              <a:rPr lang="en-US" sz="2800" dirty="0" err="1">
                <a:cs typeface="Arial" pitchFamily="34" charset="0"/>
              </a:rPr>
              <a:t>perkembangan</a:t>
            </a:r>
            <a:r>
              <a:rPr lang="en-US" sz="2800" dirty="0">
                <a:cs typeface="Arial" pitchFamily="34" charset="0"/>
              </a:rPr>
              <a:t> </a:t>
            </a:r>
            <a:r>
              <a:rPr lang="en-US" sz="2800" dirty="0" err="1">
                <a:cs typeface="Arial" pitchFamily="34" charset="0"/>
              </a:rPr>
              <a:t>penyakit</a:t>
            </a:r>
            <a:endParaRPr lang="en-US" sz="2800" dirty="0">
              <a:cs typeface="Arial" pitchFamily="34" charset="0"/>
            </a:endParaRPr>
          </a:p>
          <a:p>
            <a:pPr>
              <a:buClr>
                <a:srgbClr val="00FF00"/>
              </a:buClr>
              <a:buSzPct val="100000"/>
              <a:buFont typeface="Wingdings" charset="2"/>
              <a:buChar char="§"/>
              <a:defRPr/>
            </a:pPr>
            <a:r>
              <a:rPr lang="en-US" sz="2800" dirty="0" err="1">
                <a:cs typeface="Arial" pitchFamily="34" charset="0"/>
              </a:rPr>
              <a:t>Mencegah</a:t>
            </a:r>
            <a:r>
              <a:rPr lang="en-US" sz="2800" dirty="0">
                <a:cs typeface="Arial" pitchFamily="34" charset="0"/>
              </a:rPr>
              <a:t> </a:t>
            </a:r>
            <a:r>
              <a:rPr lang="en-US" sz="2800" dirty="0" err="1">
                <a:cs typeface="Arial" pitchFamily="34" charset="0"/>
              </a:rPr>
              <a:t>dan</a:t>
            </a:r>
            <a:r>
              <a:rPr lang="en-US" sz="2800" dirty="0">
                <a:cs typeface="Arial" pitchFamily="34" charset="0"/>
              </a:rPr>
              <a:t> </a:t>
            </a:r>
            <a:r>
              <a:rPr lang="en-US" sz="2800" dirty="0" err="1">
                <a:cs typeface="Arial" pitchFamily="34" charset="0"/>
              </a:rPr>
              <a:t>mengobati</a:t>
            </a:r>
            <a:r>
              <a:rPr lang="en-US" sz="2800" dirty="0">
                <a:cs typeface="Arial" pitchFamily="34" charset="0"/>
              </a:rPr>
              <a:t> </a:t>
            </a:r>
            <a:r>
              <a:rPr lang="en-US" sz="2800" dirty="0" err="1">
                <a:cs typeface="Arial" pitchFamily="34" charset="0"/>
              </a:rPr>
              <a:t>eksaserbasi</a:t>
            </a:r>
            <a:endParaRPr lang="en-US" sz="2800" dirty="0">
              <a:cs typeface="Arial" pitchFamily="34" charset="0"/>
            </a:endParaRPr>
          </a:p>
          <a:p>
            <a:pPr>
              <a:buClr>
                <a:srgbClr val="00FF00"/>
              </a:buClr>
              <a:buSzPct val="100000"/>
              <a:buFont typeface="Wingdings" charset="2"/>
              <a:buChar char="§"/>
              <a:defRPr/>
            </a:pPr>
            <a:r>
              <a:rPr lang="en-US" sz="2800" dirty="0" err="1">
                <a:cs typeface="Arial" pitchFamily="34" charset="0"/>
              </a:rPr>
              <a:t>menurunkan</a:t>
            </a:r>
            <a:r>
              <a:rPr lang="en-US" sz="2800" dirty="0">
                <a:cs typeface="Arial" pitchFamily="34" charset="0"/>
              </a:rPr>
              <a:t> </a:t>
            </a:r>
            <a:r>
              <a:rPr lang="en-US" sz="2800" dirty="0" err="1">
                <a:cs typeface="Arial" pitchFamily="34" charset="0"/>
              </a:rPr>
              <a:t>angka</a:t>
            </a:r>
            <a:r>
              <a:rPr lang="en-US" sz="2800" dirty="0">
                <a:cs typeface="Arial" pitchFamily="34" charset="0"/>
              </a:rPr>
              <a:t> </a:t>
            </a:r>
            <a:r>
              <a:rPr lang="en-US" sz="2800" dirty="0" err="1">
                <a:cs typeface="Arial" pitchFamily="34" charset="0"/>
              </a:rPr>
              <a:t>kematian</a:t>
            </a:r>
            <a:endParaRPr lang="en-US" sz="2800" dirty="0">
              <a:cs typeface="Arial" pitchFamily="34" charset="0"/>
            </a:endParaRPr>
          </a:p>
          <a:p>
            <a:pPr>
              <a:buFont typeface="Monotype Sorts" charset="0"/>
              <a:buChar char="n"/>
              <a:defRPr/>
            </a:pPr>
            <a:endParaRPr lang="da-DK" dirty="0"/>
          </a:p>
        </p:txBody>
      </p:sp>
      <p:grpSp>
        <p:nvGrpSpPr>
          <p:cNvPr id="45" name="Group 10"/>
          <p:cNvGrpSpPr>
            <a:grpSpLocks/>
          </p:cNvGrpSpPr>
          <p:nvPr/>
        </p:nvGrpSpPr>
        <p:grpSpPr bwMode="auto">
          <a:xfrm>
            <a:off x="5929830" y="1169404"/>
            <a:ext cx="2055387" cy="2613619"/>
            <a:chOff x="6927048" y="2065593"/>
            <a:chExt cx="2055967" cy="2614138"/>
          </a:xfrm>
        </p:grpSpPr>
        <p:sp>
          <p:nvSpPr>
            <p:cNvPr id="46" name="Højre klammeparentes 3"/>
            <p:cNvSpPr/>
            <p:nvPr/>
          </p:nvSpPr>
          <p:spPr>
            <a:xfrm>
              <a:off x="6931989" y="2074972"/>
              <a:ext cx="306473" cy="1091530"/>
            </a:xfrm>
            <a:prstGeom prst="rightBrace">
              <a:avLst/>
            </a:prstGeom>
            <a:no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1800" b="0" i="0" u="none" strike="noStrike" kern="0" cap="none" spc="0" normalizeH="0" baseline="0" noProof="0">
                <a:ln>
                  <a:noFill/>
                </a:ln>
                <a:solidFill>
                  <a:srgbClr val="000000"/>
                </a:solidFill>
                <a:effectLst/>
                <a:uLnTx/>
                <a:uFillTx/>
                <a:latin typeface="Arial"/>
                <a:ea typeface="+mn-ea"/>
                <a:cs typeface="+mn-cs"/>
              </a:endParaRPr>
            </a:p>
          </p:txBody>
        </p:sp>
        <p:sp>
          <p:nvSpPr>
            <p:cNvPr id="47" name="Højre klammeparentes 4"/>
            <p:cNvSpPr/>
            <p:nvPr/>
          </p:nvSpPr>
          <p:spPr>
            <a:xfrm>
              <a:off x="6927048" y="3615416"/>
              <a:ext cx="306473" cy="1064315"/>
            </a:xfrm>
            <a:prstGeom prst="rightBrace">
              <a:avLst/>
            </a:prstGeom>
            <a:no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1800" b="0" i="0" u="none" strike="noStrike" kern="0" cap="none" spc="0" normalizeH="0" baseline="0" noProof="0">
                <a:ln>
                  <a:noFill/>
                </a:ln>
                <a:solidFill>
                  <a:srgbClr val="000000"/>
                </a:solidFill>
                <a:effectLst/>
                <a:uLnTx/>
                <a:uFillTx/>
                <a:latin typeface="Arial"/>
                <a:ea typeface="+mn-ea"/>
                <a:cs typeface="+mn-cs"/>
              </a:endParaRPr>
            </a:p>
          </p:txBody>
        </p:sp>
        <p:sp>
          <p:nvSpPr>
            <p:cNvPr id="48" name="Tekstfelt 5"/>
            <p:cNvSpPr txBox="1">
              <a:spLocks noChangeArrowheads="1"/>
            </p:cNvSpPr>
            <p:nvPr/>
          </p:nvSpPr>
          <p:spPr bwMode="auto">
            <a:xfrm>
              <a:off x="7323345" y="2065593"/>
              <a:ext cx="1539638" cy="708027"/>
            </a:xfrm>
            <a:prstGeom prst="rect">
              <a:avLst/>
            </a:prstGeom>
            <a:solidFill>
              <a:schemeClr val="bg2">
                <a:lumMod val="60000"/>
                <a:lumOff val="40000"/>
              </a:schemeClr>
            </a:solid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id-ID" sz="2000" kern="0" dirty="0" smtClean="0">
                  <a:latin typeface="Arial" charset="0"/>
                  <a:ea typeface="ＭＳ Ｐゴシック" pitchFamily="34" charset="-128"/>
                </a:rPr>
                <a:t>Mengurangi</a:t>
              </a:r>
            </a:p>
            <a:p>
              <a:pPr marL="0" marR="0" lvl="0" indent="0" defTabSz="914400" eaLnBrk="1" fontAlgn="base" latinLnBrk="0" hangingPunct="1">
                <a:lnSpc>
                  <a:spcPct val="100000"/>
                </a:lnSpc>
                <a:spcBef>
                  <a:spcPct val="0"/>
                </a:spcBef>
                <a:spcAft>
                  <a:spcPct val="0"/>
                </a:spcAft>
                <a:buClrTx/>
                <a:buSzTx/>
                <a:buFontTx/>
                <a:buNone/>
                <a:tabLst/>
                <a:defRPr/>
              </a:pPr>
              <a:r>
                <a:rPr kumimoji="0" lang="id-ID" sz="2000" b="0" i="0" u="none" strike="noStrike" kern="0" cap="none" spc="0" normalizeH="0" baseline="0" noProof="0" dirty="0" smtClean="0">
                  <a:ln>
                    <a:noFill/>
                  </a:ln>
                  <a:effectLst/>
                  <a:uLnTx/>
                  <a:uFillTx/>
                  <a:latin typeface="Arial" charset="0"/>
                  <a:ea typeface="ＭＳ Ｐゴシック" pitchFamily="34" charset="-128"/>
                </a:rPr>
                <a:t>gejala</a:t>
              </a:r>
              <a:endParaRPr kumimoji="0" lang="da-DK" sz="2000" b="0" i="0" u="none" strike="noStrike" kern="0" cap="none" spc="0" normalizeH="0" baseline="0" noProof="0" dirty="0">
                <a:ln>
                  <a:noFill/>
                </a:ln>
                <a:effectLst/>
                <a:uLnTx/>
                <a:uFillTx/>
                <a:latin typeface="Arial" charset="0"/>
                <a:ea typeface="ＭＳ Ｐゴシック" pitchFamily="34" charset="-128"/>
              </a:endParaRPr>
            </a:p>
          </p:txBody>
        </p:sp>
        <p:sp>
          <p:nvSpPr>
            <p:cNvPr id="49" name="Tekstfelt 6"/>
            <p:cNvSpPr txBox="1">
              <a:spLocks noChangeArrowheads="1"/>
            </p:cNvSpPr>
            <p:nvPr/>
          </p:nvSpPr>
          <p:spPr bwMode="auto">
            <a:xfrm>
              <a:off x="7372825" y="3699931"/>
              <a:ext cx="1610190" cy="708027"/>
            </a:xfrm>
            <a:prstGeom prst="rect">
              <a:avLst/>
            </a:prstGeom>
            <a:solidFill>
              <a:schemeClr val="bg2">
                <a:lumMod val="60000"/>
                <a:lumOff val="40000"/>
              </a:schemeClr>
            </a:solid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id-ID" sz="2000" kern="0" dirty="0" smtClean="0">
                  <a:latin typeface="Arial" charset="0"/>
                  <a:ea typeface="ＭＳ Ｐゴシック" pitchFamily="34" charset="-128"/>
                </a:rPr>
                <a:t>menurunkan</a:t>
              </a:r>
              <a:endParaRPr kumimoji="0" lang="da-DK" sz="2000" b="0" i="0" u="none" strike="noStrike" kern="0" cap="none" spc="0" normalizeH="0" baseline="0" noProof="0" dirty="0">
                <a:ln>
                  <a:noFill/>
                </a:ln>
                <a:effectLst/>
                <a:uLnTx/>
                <a:uFillTx/>
                <a:latin typeface="Arial" charset="0"/>
                <a:ea typeface="ＭＳ Ｐゴシック" pitchFamily="34" charset="-128"/>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da-DK" sz="2000" b="0" i="0" u="none" strike="noStrike" kern="0" cap="none" spc="0" normalizeH="0" baseline="0" noProof="0" dirty="0" smtClean="0">
                  <a:ln>
                    <a:noFill/>
                  </a:ln>
                  <a:effectLst/>
                  <a:uLnTx/>
                  <a:uFillTx/>
                  <a:latin typeface="Arial" charset="0"/>
                  <a:ea typeface="ＭＳ Ｐゴシック" pitchFamily="34" charset="-128"/>
                </a:rPr>
                <a:t>r</a:t>
              </a:r>
              <a:r>
                <a:rPr kumimoji="0" lang="id-ID" sz="2000" b="0" i="0" u="none" strike="noStrike" kern="0" cap="none" spc="0" normalizeH="0" baseline="0" noProof="0" dirty="0" smtClean="0">
                  <a:ln>
                    <a:noFill/>
                  </a:ln>
                  <a:effectLst/>
                  <a:uLnTx/>
                  <a:uFillTx/>
                  <a:latin typeface="Arial" charset="0"/>
                  <a:ea typeface="ＭＳ Ｐゴシック" pitchFamily="34" charset="-128"/>
                </a:rPr>
                <a:t>isiko</a:t>
              </a:r>
              <a:endParaRPr kumimoji="0" lang="da-DK" sz="2000" b="0" i="0" u="none" strike="noStrike" kern="0" cap="none" spc="0" normalizeH="0" baseline="0" noProof="0" dirty="0">
                <a:ln>
                  <a:noFill/>
                </a:ln>
                <a:effectLst/>
                <a:uLnTx/>
                <a:uFillTx/>
                <a:latin typeface="Arial" charset="0"/>
                <a:ea typeface="ＭＳ Ｐゴシック" pitchFamily="34" charset="-128"/>
              </a:endParaRPr>
            </a:p>
          </p:txBody>
        </p:sp>
      </p:grpSp>
      <p:sp>
        <p:nvSpPr>
          <p:cNvPr id="51" name="TextBox 50"/>
          <p:cNvSpPr txBox="1"/>
          <p:nvPr/>
        </p:nvSpPr>
        <p:spPr>
          <a:xfrm>
            <a:off x="516375" y="4454756"/>
            <a:ext cx="8190846" cy="553998"/>
          </a:xfrm>
          <a:prstGeom prst="rect">
            <a:avLst/>
          </a:prstGeom>
          <a:noFill/>
        </p:spPr>
        <p:txBody>
          <a:bodyPr wrap="square" rtlCol="0">
            <a:spAutoFit/>
          </a:bodyPr>
          <a:lstStyle/>
          <a:p>
            <a:endParaRPr lang="en-GB" sz="1000" dirty="0"/>
          </a:p>
          <a:p>
            <a:r>
              <a:rPr lang="en-GB" sz="1000" dirty="0"/>
              <a:t>GOLD 2017 Global Strategy for the Diagnosis, Management and Prevention of COPD. Available online at http://goldcopd.org/. Accessed 21stNovember 2016.</a:t>
            </a:r>
          </a:p>
        </p:txBody>
      </p:sp>
    </p:spTree>
    <p:extLst>
      <p:ext uri="{BB962C8B-B14F-4D97-AF65-F5344CB8AC3E}">
        <p14:creationId xmlns:p14="http://schemas.microsoft.com/office/powerpoint/2010/main" xmlns="" val="20027802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err="1">
                <a:solidFill>
                  <a:srgbClr val="C00000"/>
                </a:solidFill>
              </a:rPr>
              <a:t>Identifikasi</a:t>
            </a:r>
            <a:r>
              <a:rPr lang="en-US" dirty="0">
                <a:solidFill>
                  <a:srgbClr val="C00000"/>
                </a:solidFill>
              </a:rPr>
              <a:t> </a:t>
            </a:r>
            <a:r>
              <a:rPr lang="en-US" dirty="0" err="1">
                <a:solidFill>
                  <a:srgbClr val="C00000"/>
                </a:solidFill>
              </a:rPr>
              <a:t>dan</a:t>
            </a:r>
            <a:r>
              <a:rPr lang="en-US" dirty="0">
                <a:solidFill>
                  <a:srgbClr val="C00000"/>
                </a:solidFill>
              </a:rPr>
              <a:t> </a:t>
            </a:r>
            <a:r>
              <a:rPr lang="en-US" dirty="0" err="1">
                <a:solidFill>
                  <a:srgbClr val="C00000"/>
                </a:solidFill>
              </a:rPr>
              <a:t>menurunkan</a:t>
            </a:r>
            <a:r>
              <a:rPr lang="en-US" dirty="0">
                <a:solidFill>
                  <a:srgbClr val="C00000"/>
                </a:solidFill>
              </a:rPr>
              <a:t> </a:t>
            </a:r>
            <a:r>
              <a:rPr lang="en-US" dirty="0" err="1">
                <a:solidFill>
                  <a:srgbClr val="C00000"/>
                </a:solidFill>
              </a:rPr>
              <a:t>paparan</a:t>
            </a:r>
            <a:r>
              <a:rPr lang="en-US" dirty="0">
                <a:solidFill>
                  <a:srgbClr val="C00000"/>
                </a:solidFill>
              </a:rPr>
              <a:t> </a:t>
            </a:r>
            <a:r>
              <a:rPr lang="en-US" dirty="0" err="1">
                <a:solidFill>
                  <a:srgbClr val="C00000"/>
                </a:solidFill>
              </a:rPr>
              <a:t>terhadap</a:t>
            </a:r>
            <a:r>
              <a:rPr lang="en-US" dirty="0">
                <a:solidFill>
                  <a:srgbClr val="C00000"/>
                </a:solidFill>
              </a:rPr>
              <a:t> </a:t>
            </a:r>
            <a:r>
              <a:rPr lang="en-US" dirty="0" err="1">
                <a:solidFill>
                  <a:srgbClr val="C00000"/>
                </a:solidFill>
              </a:rPr>
              <a:t>faktor</a:t>
            </a:r>
            <a:r>
              <a:rPr lang="en-US" dirty="0">
                <a:solidFill>
                  <a:srgbClr val="C00000"/>
                </a:solidFill>
              </a:rPr>
              <a:t> </a:t>
            </a:r>
            <a:r>
              <a:rPr lang="en-US" dirty="0" err="1">
                <a:solidFill>
                  <a:srgbClr val="C00000"/>
                </a:solidFill>
              </a:rPr>
              <a:t>resiko</a:t>
            </a:r>
            <a:endParaRPr lang="en-GB" dirty="0">
              <a:solidFill>
                <a:srgbClr val="C00000"/>
              </a:solidFill>
            </a:endParaRPr>
          </a:p>
        </p:txBody>
      </p:sp>
      <p:sp>
        <p:nvSpPr>
          <p:cNvPr id="23" name="Text Placeholder 22"/>
          <p:cNvSpPr>
            <a:spLocks noGrp="1"/>
          </p:cNvSpPr>
          <p:nvPr>
            <p:ph type="body" sz="quarter" idx="11"/>
          </p:nvPr>
        </p:nvSpPr>
        <p:spPr>
          <a:xfrm>
            <a:off x="237061" y="1164512"/>
            <a:ext cx="8194558" cy="3172141"/>
          </a:xfrm>
        </p:spPr>
        <p:txBody>
          <a:bodyPr/>
          <a:lstStyle/>
          <a:p>
            <a:pPr marL="457200" indent="-457200">
              <a:buAutoNum type="arabicPeriod"/>
            </a:pPr>
            <a:r>
              <a:rPr lang="en-US" sz="2000" dirty="0" err="1"/>
              <a:t>Berhenti</a:t>
            </a:r>
            <a:r>
              <a:rPr lang="en-US" sz="2000" dirty="0"/>
              <a:t> </a:t>
            </a:r>
            <a:r>
              <a:rPr lang="en-US" sz="2000" dirty="0" err="1"/>
              <a:t>merokok</a:t>
            </a:r>
            <a:r>
              <a:rPr lang="en-US" sz="2000" dirty="0"/>
              <a:t> (</a:t>
            </a:r>
            <a:r>
              <a:rPr lang="en-US" sz="2000" b="1" i="1" dirty="0"/>
              <a:t>Evidence </a:t>
            </a:r>
            <a:r>
              <a:rPr lang="en-US" sz="2000" b="1" dirty="0"/>
              <a:t>A</a:t>
            </a:r>
            <a:r>
              <a:rPr lang="en-US" sz="2000" dirty="0"/>
              <a:t>)</a:t>
            </a:r>
          </a:p>
          <a:p>
            <a:pPr marL="457200" indent="-457200">
              <a:buAutoNum type="arabicPeriod"/>
            </a:pPr>
            <a:endParaRPr lang="en-US" sz="2000" dirty="0"/>
          </a:p>
          <a:p>
            <a:pPr marL="457200" indent="-457200">
              <a:buAutoNum type="arabicPeriod"/>
            </a:pPr>
            <a:r>
              <a:rPr lang="en-US" sz="2000" dirty="0" err="1"/>
              <a:t>Ventilasi</a:t>
            </a:r>
            <a:r>
              <a:rPr lang="en-US" sz="2000" dirty="0"/>
              <a:t> yang </a:t>
            </a:r>
            <a:r>
              <a:rPr lang="en-US" sz="2000" dirty="0" err="1"/>
              <a:t>memadai</a:t>
            </a:r>
            <a:r>
              <a:rPr lang="en-US" sz="2000" dirty="0"/>
              <a:t>, </a:t>
            </a:r>
            <a:r>
              <a:rPr lang="en-US" sz="2000" dirty="0" err="1"/>
              <a:t>tungku</a:t>
            </a:r>
            <a:r>
              <a:rPr lang="en-US" sz="2000" dirty="0"/>
              <a:t> </a:t>
            </a:r>
            <a:r>
              <a:rPr lang="en-US" sz="2000" dirty="0" err="1"/>
              <a:t>memasak</a:t>
            </a:r>
            <a:r>
              <a:rPr lang="en-US" sz="2000" dirty="0"/>
              <a:t> yang </a:t>
            </a:r>
            <a:r>
              <a:rPr lang="en-US" sz="2000" dirty="0" err="1"/>
              <a:t>tidak</a:t>
            </a:r>
            <a:r>
              <a:rPr lang="en-US" sz="2000" dirty="0"/>
              <a:t> </a:t>
            </a:r>
            <a:r>
              <a:rPr lang="en-US" sz="2000" dirty="0" err="1"/>
              <a:t>menimbulkan</a:t>
            </a:r>
            <a:r>
              <a:rPr lang="en-US" sz="2000" dirty="0"/>
              <a:t> </a:t>
            </a:r>
            <a:r>
              <a:rPr lang="en-US" sz="2000" dirty="0" err="1"/>
              <a:t>polusi</a:t>
            </a:r>
            <a:r>
              <a:rPr lang="en-US" sz="2000" dirty="0"/>
              <a:t>, </a:t>
            </a:r>
            <a:r>
              <a:rPr lang="en-US" sz="2000" dirty="0" err="1"/>
              <a:t>dan</a:t>
            </a:r>
            <a:r>
              <a:rPr lang="en-US" sz="2000" dirty="0"/>
              <a:t> </a:t>
            </a:r>
            <a:r>
              <a:rPr lang="en-US" sz="2000" dirty="0" err="1"/>
              <a:t>pencegahan</a:t>
            </a:r>
            <a:r>
              <a:rPr lang="en-US" sz="2000" dirty="0"/>
              <a:t> </a:t>
            </a:r>
            <a:r>
              <a:rPr lang="en-US" sz="2000" dirty="0" err="1"/>
              <a:t>polusi</a:t>
            </a:r>
            <a:r>
              <a:rPr lang="en-US" sz="2000" dirty="0"/>
              <a:t> </a:t>
            </a:r>
            <a:r>
              <a:rPr lang="en-US" sz="2000" dirty="0" err="1"/>
              <a:t>lainnya</a:t>
            </a:r>
            <a:r>
              <a:rPr lang="en-US" sz="2000" dirty="0"/>
              <a:t> (</a:t>
            </a:r>
            <a:r>
              <a:rPr lang="en-US" sz="2000" b="1" i="1" dirty="0"/>
              <a:t>Evidence</a:t>
            </a:r>
            <a:r>
              <a:rPr lang="en-US" sz="2000" b="1" dirty="0"/>
              <a:t> B</a:t>
            </a:r>
            <a:r>
              <a:rPr lang="en-US" sz="2000" dirty="0"/>
              <a:t>)</a:t>
            </a:r>
          </a:p>
          <a:p>
            <a:pPr marL="457200" indent="-457200">
              <a:buAutoNum type="arabicPeriod"/>
            </a:pPr>
            <a:endParaRPr lang="en-US" sz="2000" dirty="0"/>
          </a:p>
          <a:p>
            <a:pPr marL="457200" indent="-457200">
              <a:buAutoNum type="arabicPeriod"/>
            </a:pPr>
            <a:r>
              <a:rPr lang="en-US" sz="2000" dirty="0" err="1"/>
              <a:t>Dokter</a:t>
            </a:r>
            <a:r>
              <a:rPr lang="en-US" sz="2000" dirty="0"/>
              <a:t> </a:t>
            </a:r>
            <a:r>
              <a:rPr lang="en-US" sz="2000" dirty="0" err="1"/>
              <a:t>harus</a:t>
            </a:r>
            <a:r>
              <a:rPr lang="en-US" sz="2000" dirty="0"/>
              <a:t> </a:t>
            </a:r>
            <a:r>
              <a:rPr lang="en-US" sz="2000" dirty="0" err="1"/>
              <a:t>meminta</a:t>
            </a:r>
            <a:r>
              <a:rPr lang="en-US" sz="2000" dirty="0"/>
              <a:t> </a:t>
            </a:r>
            <a:r>
              <a:rPr lang="en-US" sz="2000" dirty="0" err="1"/>
              <a:t>pasien</a:t>
            </a:r>
            <a:r>
              <a:rPr lang="en-US" sz="2000" dirty="0"/>
              <a:t> </a:t>
            </a:r>
            <a:r>
              <a:rPr lang="en-US" sz="2000" dirty="0" err="1"/>
              <a:t>untuk</a:t>
            </a:r>
            <a:r>
              <a:rPr lang="en-US" sz="2000" dirty="0"/>
              <a:t> </a:t>
            </a:r>
            <a:r>
              <a:rPr lang="en-US" sz="2000" dirty="0" err="1"/>
              <a:t>menghindari</a:t>
            </a:r>
            <a:r>
              <a:rPr lang="en-US" sz="2000" dirty="0"/>
              <a:t> </a:t>
            </a:r>
            <a:r>
              <a:rPr lang="en-US" sz="2000" dirty="0" smtClean="0"/>
              <a:t>pa</a:t>
            </a:r>
            <a:r>
              <a:rPr lang="id-ID" sz="2000" dirty="0" smtClean="0"/>
              <a:t>janan</a:t>
            </a:r>
            <a:r>
              <a:rPr lang="en-US" sz="2000" dirty="0" smtClean="0"/>
              <a:t> </a:t>
            </a:r>
            <a:r>
              <a:rPr lang="en-US" sz="2000" dirty="0" err="1"/>
              <a:t>terhadap</a:t>
            </a:r>
            <a:r>
              <a:rPr lang="en-US" sz="2000" dirty="0"/>
              <a:t> </a:t>
            </a:r>
            <a:r>
              <a:rPr lang="en-US" sz="2000" dirty="0" err="1"/>
              <a:t>iritan</a:t>
            </a:r>
            <a:r>
              <a:rPr lang="en-US" sz="2000" dirty="0"/>
              <a:t> yang </a:t>
            </a:r>
            <a:r>
              <a:rPr lang="en-US" sz="2000" dirty="0" err="1"/>
              <a:t>berkelanjutan</a:t>
            </a:r>
            <a:r>
              <a:rPr lang="en-US" sz="2000" dirty="0"/>
              <a:t> (</a:t>
            </a:r>
            <a:r>
              <a:rPr lang="en-US" sz="2000" b="1" i="1" dirty="0"/>
              <a:t>Evidence</a:t>
            </a:r>
            <a:r>
              <a:rPr lang="en-US" sz="2000" b="1" dirty="0"/>
              <a:t> D</a:t>
            </a:r>
            <a:r>
              <a:rPr lang="en-US" sz="2000" dirty="0"/>
              <a:t>)</a:t>
            </a:r>
          </a:p>
          <a:p>
            <a:endParaRPr lang="en-GB" sz="2000" dirty="0"/>
          </a:p>
        </p:txBody>
      </p:sp>
      <p:sp>
        <p:nvSpPr>
          <p:cNvPr id="21" name="Slide Number Placeholder 20"/>
          <p:cNvSpPr>
            <a:spLocks noGrp="1"/>
          </p:cNvSpPr>
          <p:nvPr>
            <p:ph type="sldNum" sz="quarter" idx="4"/>
          </p:nvPr>
        </p:nvSpPr>
        <p:spPr/>
        <p:txBody>
          <a:bodyPr/>
          <a:lstStyle/>
          <a:p>
            <a:fld id="{3C4F54F3-C349-4609-AFEE-01462D5C7942}" type="slidenum">
              <a:rPr lang="en-GB" smtClean="0"/>
              <a:pPr/>
              <a:t>24</a:t>
            </a:fld>
            <a:endParaRPr lang="en-GB" dirty="0"/>
          </a:p>
        </p:txBody>
      </p:sp>
      <p:sp>
        <p:nvSpPr>
          <p:cNvPr id="27" name="TextBox 26"/>
          <p:cNvSpPr txBox="1"/>
          <p:nvPr/>
        </p:nvSpPr>
        <p:spPr>
          <a:xfrm>
            <a:off x="516375" y="4454756"/>
            <a:ext cx="8190846" cy="553998"/>
          </a:xfrm>
          <a:prstGeom prst="rect">
            <a:avLst/>
          </a:prstGeom>
          <a:noFill/>
        </p:spPr>
        <p:txBody>
          <a:bodyPr wrap="square" rtlCol="0">
            <a:spAutoFit/>
          </a:bodyPr>
          <a:lstStyle/>
          <a:p>
            <a:endParaRPr lang="en-GB" sz="1000" dirty="0"/>
          </a:p>
          <a:p>
            <a:r>
              <a:rPr lang="en-GB" sz="1000" dirty="0"/>
              <a:t>GOLD 2017 Global Strategy for the Diagnosis, Management and Prevention of COPD. Available online at http://goldcopd.org/. Accessed 21stNovember 2016.</a:t>
            </a:r>
          </a:p>
        </p:txBody>
      </p:sp>
    </p:spTree>
    <p:extLst>
      <p:ext uri="{BB962C8B-B14F-4D97-AF65-F5344CB8AC3E}">
        <p14:creationId xmlns:p14="http://schemas.microsoft.com/office/powerpoint/2010/main" xmlns="" val="28917935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C00000"/>
                </a:solidFill>
              </a:rPr>
              <a:t>Pengelolaan</a:t>
            </a:r>
            <a:r>
              <a:rPr lang="en-US" dirty="0">
                <a:solidFill>
                  <a:srgbClr val="C00000"/>
                </a:solidFill>
              </a:rPr>
              <a:t> PPOK Stabil: Non - </a:t>
            </a:r>
            <a:r>
              <a:rPr lang="en-US" dirty="0" err="1">
                <a:solidFill>
                  <a:srgbClr val="C00000"/>
                </a:solidFill>
              </a:rPr>
              <a:t>Farmakologi</a:t>
            </a:r>
            <a:endParaRPr lang="en-GB" dirty="0"/>
          </a:p>
        </p:txBody>
      </p:sp>
      <p:sp>
        <p:nvSpPr>
          <p:cNvPr id="21" name="Slide Number Placeholder 20"/>
          <p:cNvSpPr>
            <a:spLocks noGrp="1"/>
          </p:cNvSpPr>
          <p:nvPr>
            <p:ph type="sldNum" sz="quarter" idx="4"/>
          </p:nvPr>
        </p:nvSpPr>
        <p:spPr/>
        <p:txBody>
          <a:bodyPr/>
          <a:lstStyle/>
          <a:p>
            <a:fld id="{3C4F54F3-C349-4609-AFEE-01462D5C7942}" type="slidenum">
              <a:rPr lang="en-GB" smtClean="0"/>
              <a:pPr/>
              <a:t>25</a:t>
            </a:fld>
            <a:endParaRPr lang="en-GB" dirty="0"/>
          </a:p>
        </p:txBody>
      </p:sp>
      <p:graphicFrame>
        <p:nvGraphicFramePr>
          <p:cNvPr id="23" name="Tabel 2"/>
          <p:cNvGraphicFramePr>
            <a:graphicFrameLocks noGrp="1"/>
          </p:cNvGraphicFramePr>
          <p:nvPr>
            <p:extLst>
              <p:ext uri="{D42A27DB-BD31-4B8C-83A1-F6EECF244321}">
                <p14:modId xmlns:p14="http://schemas.microsoft.com/office/powerpoint/2010/main" xmlns="" val="1316952971"/>
              </p:ext>
            </p:extLst>
          </p:nvPr>
        </p:nvGraphicFramePr>
        <p:xfrm>
          <a:off x="228600" y="1289498"/>
          <a:ext cx="8751889" cy="2889099"/>
        </p:xfrm>
        <a:graphic>
          <a:graphicData uri="http://schemas.openxmlformats.org/drawingml/2006/table">
            <a:tbl>
              <a:tblPr firstRow="1" bandRow="1"/>
              <a:tblGrid>
                <a:gridCol w="988745">
                  <a:extLst>
                    <a:ext uri="{9D8B030D-6E8A-4147-A177-3AD203B41FA5}">
                      <a16:colId xmlns:a16="http://schemas.microsoft.com/office/drawing/2014/main" xmlns="" val="20000"/>
                    </a:ext>
                  </a:extLst>
                </a:gridCol>
                <a:gridCol w="3066623">
                  <a:extLst>
                    <a:ext uri="{9D8B030D-6E8A-4147-A177-3AD203B41FA5}">
                      <a16:colId xmlns:a16="http://schemas.microsoft.com/office/drawing/2014/main" xmlns="" val="20001"/>
                    </a:ext>
                  </a:extLst>
                </a:gridCol>
                <a:gridCol w="2313402">
                  <a:extLst>
                    <a:ext uri="{9D8B030D-6E8A-4147-A177-3AD203B41FA5}">
                      <a16:colId xmlns:a16="http://schemas.microsoft.com/office/drawing/2014/main" xmlns="" val="20002"/>
                    </a:ext>
                  </a:extLst>
                </a:gridCol>
                <a:gridCol w="2383119">
                  <a:extLst>
                    <a:ext uri="{9D8B030D-6E8A-4147-A177-3AD203B41FA5}">
                      <a16:colId xmlns:a16="http://schemas.microsoft.com/office/drawing/2014/main" xmlns="" val="20003"/>
                    </a:ext>
                  </a:extLst>
                </a:gridCol>
              </a:tblGrid>
              <a:tr h="643011">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da-DK" sz="1600" dirty="0"/>
                        <a:t>Patient</a:t>
                      </a:r>
                    </a:p>
                    <a:p>
                      <a:pPr algn="ctr"/>
                      <a:r>
                        <a:rPr lang="da-DK" sz="1600" dirty="0">
                          <a:solidFill>
                            <a:srgbClr val="FFFFFF"/>
                          </a:solidFill>
                          <a:latin typeface="+mn-lt"/>
                          <a:cs typeface="Times New Roman"/>
                        </a:rPr>
                        <a:t>Group</a:t>
                      </a:r>
                    </a:p>
                  </a:txBody>
                  <a:tcPr marL="91441" marR="91441">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CC"/>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da-DK" sz="1600" i="1" dirty="0" err="1"/>
                        <a:t>Essential</a:t>
                      </a:r>
                      <a:endParaRPr lang="da-DK" sz="1600" i="1" dirty="0">
                        <a:solidFill>
                          <a:schemeClr val="tx1"/>
                        </a:solidFill>
                        <a:latin typeface="+mn-lt"/>
                        <a:cs typeface="Times New Roman"/>
                      </a:endParaRPr>
                    </a:p>
                  </a:txBody>
                  <a:tcPr marL="91441" marR="91441">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CC"/>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da-DK" sz="1600" dirty="0"/>
                        <a:t>Rekomendasi</a:t>
                      </a:r>
                      <a:endParaRPr lang="da-DK" sz="1600" dirty="0">
                        <a:solidFill>
                          <a:schemeClr val="tx1"/>
                        </a:solidFill>
                        <a:latin typeface="+mn-lt"/>
                        <a:cs typeface="Times New Roman"/>
                      </a:endParaRPr>
                    </a:p>
                  </a:txBody>
                  <a:tcPr marL="91441" marR="91441">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CC"/>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da-DK" sz="1600" dirty="0"/>
                        <a:t>Tergantung pada Pedoman Lokal</a:t>
                      </a:r>
                      <a:endParaRPr lang="da-DK" sz="1600" dirty="0">
                        <a:solidFill>
                          <a:schemeClr val="tx1"/>
                        </a:solidFill>
                        <a:latin typeface="+mn-lt"/>
                        <a:cs typeface="Times New Roman"/>
                      </a:endParaRPr>
                    </a:p>
                  </a:txBody>
                  <a:tcPr marL="91441" marR="91441">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CC"/>
                    </a:solidFill>
                  </a:tcPr>
                </a:tc>
                <a:extLst>
                  <a:ext uri="{0D108BD9-81ED-4DB2-BD59-A6C34878D82A}">
                    <a16:rowId xmlns:a16="http://schemas.microsoft.com/office/drawing/2014/main" xmlns="" val="10000"/>
                  </a:ext>
                </a:extLst>
              </a:tr>
              <a:tr h="1076407">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da-DK" sz="1600" b="1" dirty="0">
                          <a:solidFill>
                            <a:schemeClr val="tx1"/>
                          </a:solidFill>
                          <a:latin typeface="Arial" pitchFamily="34" charset="0"/>
                          <a:cs typeface="Arial" pitchFamily="34" charset="0"/>
                        </a:rPr>
                        <a:t>A</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id-ID" sz="1600" b="1" dirty="0">
                          <a:solidFill>
                            <a:schemeClr val="tx1"/>
                          </a:solidFill>
                          <a:latin typeface="Arial" pitchFamily="34" charset="0"/>
                          <a:cs typeface="Arial" pitchFamily="34" charset="0"/>
                        </a:rPr>
                        <a:t>Berhenti merokok (termasuk pengobatan farmakologi</a:t>
                      </a:r>
                      <a:r>
                        <a:rPr lang="en-US" sz="1600" b="1" dirty="0">
                          <a:solidFill>
                            <a:schemeClr val="tx1"/>
                          </a:solidFill>
                          <a:latin typeface="Arial" pitchFamily="34" charset="0"/>
                          <a:cs typeface="Arial" pitchFamily="34" charset="0"/>
                        </a:rPr>
                        <a:t>)</a:t>
                      </a:r>
                      <a:endParaRPr lang="da-DK" sz="1600" b="1" dirty="0">
                        <a:solidFill>
                          <a:schemeClr val="tx1"/>
                        </a:solidFill>
                        <a:latin typeface="Arial" pitchFamily="34" charset="0"/>
                        <a:cs typeface="Arial"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600" b="1" dirty="0">
                          <a:solidFill>
                            <a:schemeClr val="tx1"/>
                          </a:solidFill>
                          <a:latin typeface="Arial" pitchFamily="34" charset="0"/>
                          <a:cs typeface="Arial" pitchFamily="34" charset="0"/>
                        </a:rPr>
                        <a:t>A</a:t>
                      </a:r>
                      <a:r>
                        <a:rPr lang="id-ID" sz="1600" b="1" dirty="0">
                          <a:solidFill>
                            <a:schemeClr val="tx1"/>
                          </a:solidFill>
                          <a:latin typeface="Arial" pitchFamily="34" charset="0"/>
                          <a:cs typeface="Arial" pitchFamily="34" charset="0"/>
                        </a:rPr>
                        <a:t>ktivitas fisik</a:t>
                      </a:r>
                      <a:endParaRPr lang="da-DK" sz="1600" b="1" baseline="0" dirty="0">
                        <a:solidFill>
                          <a:schemeClr val="tx1"/>
                        </a:solidFill>
                        <a:latin typeface="Arial" pitchFamily="34" charset="0"/>
                        <a:cs typeface="Arial"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da-DK" sz="1600" b="1" dirty="0">
                          <a:latin typeface="Arial" pitchFamily="34" charset="0"/>
                          <a:cs typeface="Arial" pitchFamily="34" charset="0"/>
                        </a:rPr>
                        <a:t>Vaksinasi flu </a:t>
                      </a:r>
                    </a:p>
                    <a:p>
                      <a:pPr algn="ctr"/>
                      <a:r>
                        <a:rPr lang="da-DK" sz="1600" b="1" dirty="0">
                          <a:latin typeface="Arial" pitchFamily="34" charset="0"/>
                          <a:cs typeface="Arial" pitchFamily="34" charset="0"/>
                        </a:rPr>
                        <a:t>Vaksinasi </a:t>
                      </a:r>
                      <a:r>
                        <a:rPr lang="da-DK" sz="1600" b="1" i="1" dirty="0">
                          <a:latin typeface="Arial" pitchFamily="34" charset="0"/>
                          <a:cs typeface="Arial" pitchFamily="34" charset="0"/>
                        </a:rPr>
                        <a:t>pneumococcal</a:t>
                      </a:r>
                      <a:endParaRPr lang="da-DK" sz="1600" b="1" i="1" dirty="0">
                        <a:solidFill>
                          <a:schemeClr val="tx1"/>
                        </a:solidFill>
                        <a:latin typeface="Arial" pitchFamily="34" charset="0"/>
                        <a:cs typeface="Arial" pitchFamily="34" charset="0"/>
                      </a:endParaRPr>
                    </a:p>
                  </a:txBody>
                  <a:tcPr marL="91441" marR="91441"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tint val="40000"/>
                      </a:srgbClr>
                    </a:solidFill>
                  </a:tcPr>
                </a:tc>
                <a:extLst>
                  <a:ext uri="{0D108BD9-81ED-4DB2-BD59-A6C34878D82A}">
                    <a16:rowId xmlns:a16="http://schemas.microsoft.com/office/drawing/2014/main" xmlns="" val="10001"/>
                  </a:ext>
                </a:extLst>
              </a:tr>
              <a:tr h="1169681">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da-DK" sz="1600" b="1" dirty="0">
                          <a:solidFill>
                            <a:schemeClr val="tx1"/>
                          </a:solidFill>
                          <a:latin typeface="Arial" pitchFamily="34" charset="0"/>
                          <a:cs typeface="Arial" pitchFamily="34" charset="0"/>
                        </a:rPr>
                        <a:t>B,</a:t>
                      </a:r>
                      <a:r>
                        <a:rPr lang="da-DK" sz="1600" b="1" baseline="0" dirty="0">
                          <a:solidFill>
                            <a:schemeClr val="tx1"/>
                          </a:solidFill>
                          <a:latin typeface="Arial" pitchFamily="34" charset="0"/>
                          <a:cs typeface="Arial" pitchFamily="34" charset="0"/>
                        </a:rPr>
                        <a:t> C, D</a:t>
                      </a:r>
                      <a:endParaRPr lang="da-DK" sz="1600" b="1" dirty="0">
                        <a:solidFill>
                          <a:schemeClr val="tx1"/>
                        </a:solidFill>
                        <a:latin typeface="Arial" pitchFamily="34" charset="0"/>
                        <a:cs typeface="Arial"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id-ID" sz="1600" b="1" dirty="0">
                          <a:solidFill>
                            <a:schemeClr val="tx1"/>
                          </a:solidFill>
                          <a:latin typeface="Arial" pitchFamily="34" charset="0"/>
                          <a:cs typeface="Arial" pitchFamily="34" charset="0"/>
                        </a:rPr>
                        <a:t>Berhenti merokok (termasuk pengobatan farmakologi</a:t>
                      </a:r>
                      <a:r>
                        <a:rPr lang="en-US" sz="1600" b="1" dirty="0">
                          <a:solidFill>
                            <a:schemeClr val="tx1"/>
                          </a:solidFill>
                          <a:latin typeface="Arial" pitchFamily="34" charset="0"/>
                          <a:cs typeface="Arial" pitchFamily="34" charset="0"/>
                        </a:rPr>
                        <a:t>), </a:t>
                      </a:r>
                      <a:r>
                        <a:rPr lang="id-ID" sz="1600" b="1" dirty="0">
                          <a:solidFill>
                            <a:schemeClr val="tx1"/>
                          </a:solidFill>
                          <a:latin typeface="Arial" pitchFamily="34" charset="0"/>
                          <a:cs typeface="Arial" pitchFamily="34" charset="0"/>
                        </a:rPr>
                        <a:t>Rehabilitasi paru </a:t>
                      </a:r>
                      <a:endParaRPr lang="da-DK" sz="1600" b="1" dirty="0">
                        <a:solidFill>
                          <a:schemeClr val="tx1"/>
                        </a:solidFill>
                        <a:latin typeface="Arial" pitchFamily="34" charset="0"/>
                        <a:cs typeface="Arial"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600" b="1" dirty="0">
                          <a:solidFill>
                            <a:schemeClr val="tx1"/>
                          </a:solidFill>
                          <a:latin typeface="Arial" pitchFamily="34" charset="0"/>
                          <a:cs typeface="Arial" pitchFamily="34" charset="0"/>
                        </a:rPr>
                        <a:t>A</a:t>
                      </a:r>
                      <a:r>
                        <a:rPr lang="id-ID" sz="1600" b="1" dirty="0">
                          <a:solidFill>
                            <a:schemeClr val="tx1"/>
                          </a:solidFill>
                          <a:latin typeface="Arial" pitchFamily="34" charset="0"/>
                          <a:cs typeface="Arial" pitchFamily="34" charset="0"/>
                        </a:rPr>
                        <a:t>ktivitas fisik</a:t>
                      </a:r>
                      <a:endParaRPr lang="da-DK" sz="1600" b="1" baseline="0" dirty="0">
                        <a:solidFill>
                          <a:schemeClr val="tx1"/>
                        </a:solidFill>
                        <a:latin typeface="Arial" pitchFamily="34" charset="0"/>
                        <a:cs typeface="Arial"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da-DK" sz="1600" b="1" dirty="0">
                          <a:latin typeface="Arial" pitchFamily="34" charset="0"/>
                          <a:cs typeface="Arial" pitchFamily="34" charset="0"/>
                        </a:rPr>
                        <a:t>Vaksinasi flu </a:t>
                      </a:r>
                    </a:p>
                    <a:p>
                      <a:pPr algn="ctr"/>
                      <a:r>
                        <a:rPr lang="da-DK" sz="1600" b="1" dirty="0">
                          <a:latin typeface="Arial" pitchFamily="34" charset="0"/>
                          <a:cs typeface="Arial" pitchFamily="34" charset="0"/>
                        </a:rPr>
                        <a:t>Vaksinasi </a:t>
                      </a:r>
                      <a:r>
                        <a:rPr lang="da-DK" sz="1600" b="1" i="1" dirty="0">
                          <a:latin typeface="Arial" pitchFamily="34" charset="0"/>
                          <a:cs typeface="Arial" pitchFamily="34" charset="0"/>
                        </a:rPr>
                        <a:t>pneumococcal</a:t>
                      </a:r>
                      <a:endParaRPr lang="da-DK" sz="1600" b="1" i="1" dirty="0">
                        <a:solidFill>
                          <a:schemeClr val="tx1"/>
                        </a:solidFill>
                        <a:latin typeface="Arial" pitchFamily="34" charset="0"/>
                        <a:cs typeface="Arial" pitchFamily="34" charset="0"/>
                      </a:endParaRPr>
                    </a:p>
                  </a:txBody>
                  <a:tcPr marL="91441" marR="9144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tint val="20000"/>
                      </a:srgbClr>
                    </a:solidFill>
                  </a:tcPr>
                </a:tc>
                <a:extLst>
                  <a:ext uri="{0D108BD9-81ED-4DB2-BD59-A6C34878D82A}">
                    <a16:rowId xmlns:a16="http://schemas.microsoft.com/office/drawing/2014/main" xmlns="" val="10002"/>
                  </a:ext>
                </a:extLst>
              </a:tr>
            </a:tbl>
          </a:graphicData>
        </a:graphic>
      </p:graphicFrame>
      <p:sp>
        <p:nvSpPr>
          <p:cNvPr id="25" name="Freeform 29"/>
          <p:cNvSpPr>
            <a:spLocks/>
          </p:cNvSpPr>
          <p:nvPr/>
        </p:nvSpPr>
        <p:spPr bwMode="auto">
          <a:xfrm>
            <a:off x="289680" y="3362517"/>
            <a:ext cx="849389" cy="5667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CC0000"/>
          </a:solidFill>
          <a:ln w="12700">
            <a:solidFill>
              <a:srgbClr val="CC0000"/>
            </a:solidFill>
            <a:round/>
            <a:headEnd/>
            <a:tailEnd/>
          </a:ln>
        </p:spPr>
        <p:txBody>
          <a:bodyPr tIns="91440" bIns="91440" anchor="ct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a:ln>
                  <a:noFill/>
                </a:ln>
                <a:solidFill>
                  <a:srgbClr val="990000"/>
                </a:solidFill>
                <a:effectLst/>
                <a:uLnTx/>
                <a:uFillTx/>
                <a:latin typeface="Arial" panose="020B0604020202020204" pitchFamily="34" charset="0"/>
                <a:ea typeface="Gulim" panose="020B0600000101010101" pitchFamily="34" charset="-127"/>
                <a:cs typeface="Arial" panose="020B0604020202020204" pitchFamily="34" charset="0"/>
              </a:rPr>
              <a:t> </a:t>
            </a:r>
          </a:p>
        </p:txBody>
      </p:sp>
      <p:sp>
        <p:nvSpPr>
          <p:cNvPr id="26" name="TextBox 25"/>
          <p:cNvSpPr txBox="1"/>
          <p:nvPr/>
        </p:nvSpPr>
        <p:spPr>
          <a:xfrm>
            <a:off x="516375" y="4454756"/>
            <a:ext cx="8190846" cy="553998"/>
          </a:xfrm>
          <a:prstGeom prst="rect">
            <a:avLst/>
          </a:prstGeom>
          <a:noFill/>
        </p:spPr>
        <p:txBody>
          <a:bodyPr wrap="square" rtlCol="0">
            <a:spAutoFit/>
          </a:bodyPr>
          <a:lstStyle/>
          <a:p>
            <a:endParaRPr lang="en-GB" sz="1000" dirty="0"/>
          </a:p>
          <a:p>
            <a:r>
              <a:rPr lang="en-GB" sz="1000" dirty="0"/>
              <a:t>GOLD 2017 Global Strategy for the Diagnosis, Management and Prevention of COPD. Available online at http://goldcopd.org/. Accessed 21stNovember 2016.</a:t>
            </a:r>
          </a:p>
        </p:txBody>
      </p:sp>
    </p:spTree>
    <p:extLst>
      <p:ext uri="{BB962C8B-B14F-4D97-AF65-F5344CB8AC3E}">
        <p14:creationId xmlns:p14="http://schemas.microsoft.com/office/powerpoint/2010/main" xmlns="" val="15607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a:t>Patients case</a:t>
            </a:r>
            <a:endParaRPr lang="en-GB" dirty="0"/>
          </a:p>
        </p:txBody>
      </p:sp>
      <p:sp>
        <p:nvSpPr>
          <p:cNvPr id="23" name="Text Placeholder 22"/>
          <p:cNvSpPr>
            <a:spLocks noGrp="1"/>
          </p:cNvSpPr>
          <p:nvPr>
            <p:ph type="body" sz="quarter" idx="11"/>
          </p:nvPr>
        </p:nvSpPr>
        <p:spPr>
          <a:xfrm>
            <a:off x="2878667" y="1318852"/>
            <a:ext cx="5475111" cy="2654837"/>
          </a:xfrm>
        </p:spPr>
        <p:txBody>
          <a:bodyPr/>
          <a:lstStyle/>
          <a:p>
            <a:pPr marL="285750" indent="-285750">
              <a:buFont typeface="Arial" panose="020B0604020202020204" pitchFamily="34" charset="0"/>
              <a:buChar char="•"/>
            </a:pPr>
            <a:r>
              <a:rPr lang="en-US" sz="1800" dirty="0" err="1"/>
              <a:t>Pria</a:t>
            </a:r>
            <a:r>
              <a:rPr lang="en-US" sz="1800" dirty="0"/>
              <a:t> </a:t>
            </a:r>
            <a:r>
              <a:rPr lang="en-US" sz="1800" dirty="0" err="1"/>
              <a:t>usia</a:t>
            </a:r>
            <a:r>
              <a:rPr lang="en-US" sz="1800" dirty="0"/>
              <a:t> 70 </a:t>
            </a:r>
            <a:r>
              <a:rPr lang="en-US" sz="1800" dirty="0" err="1"/>
              <a:t>tahun</a:t>
            </a:r>
            <a:endParaRPr lang="en-US" sz="1800" dirty="0"/>
          </a:p>
          <a:p>
            <a:pPr marL="285750" indent="-285750">
              <a:buFont typeface="Arial" panose="020B0604020202020204" pitchFamily="34" charset="0"/>
              <a:buChar char="•"/>
            </a:pPr>
            <a:r>
              <a:rPr lang="en-US" sz="1800" dirty="0"/>
              <a:t>Gejala: </a:t>
            </a:r>
            <a:r>
              <a:rPr lang="en-US" sz="1800" dirty="0" err="1"/>
              <a:t>Batuk</a:t>
            </a:r>
            <a:r>
              <a:rPr lang="en-US" sz="1800" dirty="0"/>
              <a:t>, </a:t>
            </a:r>
            <a:r>
              <a:rPr lang="en-US" sz="1800" i="1" dirty="0"/>
              <a:t>wheezing</a:t>
            </a:r>
            <a:r>
              <a:rPr lang="en-US" sz="1800" dirty="0"/>
              <a:t>, </a:t>
            </a:r>
            <a:r>
              <a:rPr lang="en-US" sz="1800" dirty="0" err="1"/>
              <a:t>napas</a:t>
            </a:r>
            <a:r>
              <a:rPr lang="en-US" sz="1800" dirty="0"/>
              <a:t> </a:t>
            </a:r>
            <a:r>
              <a:rPr lang="en-US" sz="1800" dirty="0" err="1"/>
              <a:t>pendek</a:t>
            </a:r>
            <a:endParaRPr lang="en-US" sz="1800" dirty="0"/>
          </a:p>
          <a:p>
            <a:pPr marL="538163" indent="-174625">
              <a:buFontTx/>
              <a:buChar char="-"/>
            </a:pPr>
            <a:r>
              <a:rPr lang="en-US" sz="1800" dirty="0" err="1"/>
              <a:t>Lega</a:t>
            </a:r>
            <a:r>
              <a:rPr lang="en-US" sz="1800" dirty="0"/>
              <a:t> </a:t>
            </a:r>
            <a:r>
              <a:rPr lang="en-US" sz="1800" dirty="0" err="1"/>
              <a:t>dengan</a:t>
            </a:r>
            <a:r>
              <a:rPr lang="en-US" sz="1800" dirty="0"/>
              <a:t> neb salbutamol</a:t>
            </a:r>
          </a:p>
          <a:p>
            <a:pPr marL="538163" indent="-174625">
              <a:buFontTx/>
              <a:buChar char="-"/>
            </a:pPr>
            <a:r>
              <a:rPr lang="en-US" sz="1800" dirty="0" err="1"/>
              <a:t>Terdapat</a:t>
            </a:r>
            <a:r>
              <a:rPr lang="en-US" sz="1800" dirty="0"/>
              <a:t> sputum </a:t>
            </a:r>
            <a:r>
              <a:rPr lang="en-US" sz="1800" dirty="0" err="1"/>
              <a:t>berwarna</a:t>
            </a:r>
            <a:r>
              <a:rPr lang="en-US" sz="1800" dirty="0"/>
              <a:t> </a:t>
            </a:r>
            <a:r>
              <a:rPr lang="en-US" sz="1800" dirty="0" err="1"/>
              <a:t>putih</a:t>
            </a:r>
            <a:r>
              <a:rPr lang="en-US" sz="1800" dirty="0"/>
              <a:t>, </a:t>
            </a:r>
            <a:r>
              <a:rPr lang="en-US" sz="1800" dirty="0" err="1"/>
              <a:t>sulit</a:t>
            </a:r>
            <a:r>
              <a:rPr lang="en-US" sz="1800" dirty="0"/>
              <a:t> </a:t>
            </a:r>
            <a:r>
              <a:rPr lang="en-US" sz="1800" dirty="0" err="1"/>
              <a:t>tidur</a:t>
            </a:r>
            <a:endParaRPr lang="en-US" sz="1800" dirty="0"/>
          </a:p>
          <a:p>
            <a:pPr marL="285750" indent="-285750">
              <a:buFont typeface="Arial" panose="020B0604020202020204" pitchFamily="34" charset="0"/>
              <a:buChar char="•"/>
            </a:pPr>
            <a:r>
              <a:rPr lang="en-US" sz="1800" dirty="0" err="1"/>
              <a:t>Perokok</a:t>
            </a:r>
            <a:r>
              <a:rPr lang="en-US" sz="1800" dirty="0"/>
              <a:t> </a:t>
            </a:r>
          </a:p>
          <a:p>
            <a:pPr marL="285750" indent="-285750">
              <a:buFont typeface="Arial" panose="020B0604020202020204" pitchFamily="34" charset="0"/>
              <a:buChar char="•"/>
            </a:pPr>
            <a:r>
              <a:rPr lang="en-US" sz="1800" dirty="0"/>
              <a:t>3 </a:t>
            </a:r>
            <a:r>
              <a:rPr lang="en-US" sz="1800" dirty="0" err="1"/>
              <a:t>bulan</a:t>
            </a:r>
            <a:r>
              <a:rPr lang="en-US" sz="1800" dirty="0"/>
              <a:t> </a:t>
            </a:r>
            <a:r>
              <a:rPr lang="en-US" sz="1800" dirty="0" err="1"/>
              <a:t>lalu</a:t>
            </a:r>
            <a:r>
              <a:rPr lang="en-US" sz="1800" dirty="0"/>
              <a:t> </a:t>
            </a:r>
            <a:r>
              <a:rPr lang="en-US" sz="1800" dirty="0" err="1"/>
              <a:t>pernah</a:t>
            </a:r>
            <a:r>
              <a:rPr lang="en-US" sz="1800" dirty="0"/>
              <a:t> di </a:t>
            </a:r>
            <a:r>
              <a:rPr lang="en-US" sz="1800" dirty="0" err="1"/>
              <a:t>rawat</a:t>
            </a:r>
            <a:r>
              <a:rPr lang="en-US" sz="1800" dirty="0"/>
              <a:t> </a:t>
            </a:r>
            <a:r>
              <a:rPr lang="en-US" sz="1800" dirty="0" err="1"/>
              <a:t>karena</a:t>
            </a:r>
            <a:r>
              <a:rPr lang="en-US" sz="1800" dirty="0"/>
              <a:t> </a:t>
            </a:r>
            <a:r>
              <a:rPr lang="en-US" sz="1800" dirty="0" err="1"/>
              <a:t>napas</a:t>
            </a:r>
            <a:r>
              <a:rPr lang="en-US" sz="1800" dirty="0"/>
              <a:t> </a:t>
            </a:r>
            <a:r>
              <a:rPr lang="en-US" sz="1800" dirty="0" err="1"/>
              <a:t>pendek</a:t>
            </a:r>
            <a:r>
              <a:rPr lang="en-US" sz="1800" dirty="0"/>
              <a:t> </a:t>
            </a:r>
          </a:p>
          <a:p>
            <a:pPr marL="285750" indent="-285750">
              <a:buFont typeface="Arial" panose="020B0604020202020204" pitchFamily="34" charset="0"/>
              <a:buChar char="•"/>
            </a:pPr>
            <a:r>
              <a:rPr lang="en-US" sz="1800" i="1" dirty="0"/>
              <a:t>Wheezing</a:t>
            </a:r>
            <a:r>
              <a:rPr lang="en-US" sz="1800" dirty="0"/>
              <a:t> </a:t>
            </a:r>
            <a:r>
              <a:rPr lang="en-US" sz="1800" dirty="0" err="1"/>
              <a:t>pada</a:t>
            </a:r>
            <a:r>
              <a:rPr lang="en-US" sz="1800" dirty="0"/>
              <a:t> </a:t>
            </a:r>
            <a:r>
              <a:rPr lang="en-US" sz="1800" dirty="0" err="1"/>
              <a:t>kedua</a:t>
            </a:r>
            <a:r>
              <a:rPr lang="en-US" sz="1800" dirty="0"/>
              <a:t> </a:t>
            </a:r>
            <a:r>
              <a:rPr lang="en-US" sz="1800" dirty="0" err="1"/>
              <a:t>paru</a:t>
            </a:r>
            <a:endParaRPr lang="en-GB" sz="1800" dirty="0"/>
          </a:p>
        </p:txBody>
      </p:sp>
      <p:sp>
        <p:nvSpPr>
          <p:cNvPr id="21" name="Slide Number Placeholder 20"/>
          <p:cNvSpPr>
            <a:spLocks noGrp="1"/>
          </p:cNvSpPr>
          <p:nvPr>
            <p:ph type="sldNum" sz="quarter" idx="4"/>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4F54F3-C349-4609-AFEE-01462D5C7942}" type="slidenum">
              <a:rPr kumimoji="0" lang="en-GB" sz="9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GB" sz="900" b="0" i="0" u="none" strike="noStrike" kern="0" cap="none" spc="0" normalizeH="0" baseline="0" noProof="0" dirty="0">
              <a:ln>
                <a:noFill/>
              </a:ln>
              <a:solidFill>
                <a:sysClr val="windowText" lastClr="000000"/>
              </a:solidFill>
              <a:effectLst/>
              <a:uLnTx/>
              <a:uFillTx/>
            </a:endParaRPr>
          </a:p>
        </p:txBody>
      </p:sp>
      <p:pic>
        <p:nvPicPr>
          <p:cNvPr id="25" name="Picture 24"/>
          <p:cNvPicPr>
            <a:picLocks noChangeAspect="1"/>
          </p:cNvPicPr>
          <p:nvPr/>
        </p:nvPicPr>
        <p:blipFill>
          <a:blip r:embed="rId2"/>
          <a:stretch>
            <a:fillRect/>
          </a:stretch>
        </p:blipFill>
        <p:spPr>
          <a:xfrm>
            <a:off x="714375" y="888118"/>
            <a:ext cx="1762125" cy="2847975"/>
          </a:xfrm>
          <a:prstGeom prst="rect">
            <a:avLst/>
          </a:prstGeom>
        </p:spPr>
      </p:pic>
      <p:sp>
        <p:nvSpPr>
          <p:cNvPr id="26" name="TextBox 25"/>
          <p:cNvSpPr txBox="1"/>
          <p:nvPr/>
        </p:nvSpPr>
        <p:spPr>
          <a:xfrm>
            <a:off x="3051545" y="3950537"/>
            <a:ext cx="411480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err="1">
                <a:ln>
                  <a:noFill/>
                </a:ln>
                <a:solidFill>
                  <a:sysClr val="windowText" lastClr="000000"/>
                </a:solidFill>
                <a:effectLst/>
                <a:uLnTx/>
                <a:uFillTx/>
              </a:rPr>
              <a:t>Pengobatan</a:t>
            </a:r>
            <a:r>
              <a:rPr kumimoji="0" lang="en-US" sz="3200" b="0" i="1" u="none" strike="noStrike" kern="0" cap="none" spc="0" normalizeH="0" baseline="0" noProof="0" dirty="0">
                <a:ln>
                  <a:noFill/>
                </a:ln>
                <a:solidFill>
                  <a:sysClr val="windowText" lastClr="000000"/>
                </a:solidFill>
                <a:effectLst/>
                <a:uLnTx/>
                <a:uFillTx/>
              </a:rPr>
              <a:t>?</a:t>
            </a:r>
          </a:p>
        </p:txBody>
      </p:sp>
    </p:spTree>
    <p:extLst>
      <p:ext uri="{BB962C8B-B14F-4D97-AF65-F5344CB8AC3E}">
        <p14:creationId xmlns:p14="http://schemas.microsoft.com/office/powerpoint/2010/main" xmlns="" val="25565963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err="1">
                <a:solidFill>
                  <a:srgbClr val="C00000"/>
                </a:solidFill>
              </a:rPr>
              <a:t>Pilihan</a:t>
            </a:r>
            <a:r>
              <a:rPr lang="en-US" dirty="0">
                <a:solidFill>
                  <a:srgbClr val="C00000"/>
                </a:solidFill>
              </a:rPr>
              <a:t> </a:t>
            </a:r>
            <a:r>
              <a:rPr lang="en-US" dirty="0" err="1">
                <a:solidFill>
                  <a:srgbClr val="C00000"/>
                </a:solidFill>
              </a:rPr>
              <a:t>terapi</a:t>
            </a:r>
            <a:r>
              <a:rPr lang="en-US" dirty="0">
                <a:solidFill>
                  <a:srgbClr val="C00000"/>
                </a:solidFill>
              </a:rPr>
              <a:t> PPOK</a:t>
            </a:r>
            <a:endParaRPr lang="en-GB" dirty="0"/>
          </a:p>
        </p:txBody>
      </p:sp>
      <p:sp>
        <p:nvSpPr>
          <p:cNvPr id="21" name="Slide Number Placeholder 20"/>
          <p:cNvSpPr>
            <a:spLocks noGrp="1"/>
          </p:cNvSpPr>
          <p:nvPr>
            <p:ph type="sldNum" sz="quarter" idx="4"/>
          </p:nvPr>
        </p:nvSpPr>
        <p:spPr/>
        <p:txBody>
          <a:bodyPr/>
          <a:lstStyle/>
          <a:p>
            <a:fld id="{3C4F54F3-C349-4609-AFEE-01462D5C7942}" type="slidenum">
              <a:rPr lang="en-GB" smtClean="0"/>
              <a:pPr/>
              <a:t>27</a:t>
            </a:fld>
            <a:endParaRPr lang="en-GB" dirty="0"/>
          </a:p>
        </p:txBody>
      </p:sp>
      <p:graphicFrame>
        <p:nvGraphicFramePr>
          <p:cNvPr id="26" name="Table 25"/>
          <p:cNvGraphicFramePr>
            <a:graphicFrameLocks noGrp="1"/>
          </p:cNvGraphicFramePr>
          <p:nvPr>
            <p:extLst>
              <p:ext uri="{D42A27DB-BD31-4B8C-83A1-F6EECF244321}">
                <p14:modId xmlns:p14="http://schemas.microsoft.com/office/powerpoint/2010/main" xmlns="" val="176374851"/>
              </p:ext>
            </p:extLst>
          </p:nvPr>
        </p:nvGraphicFramePr>
        <p:xfrm>
          <a:off x="714375" y="919717"/>
          <a:ext cx="6786049" cy="3352800"/>
        </p:xfrm>
        <a:graphic>
          <a:graphicData uri="http://schemas.openxmlformats.org/drawingml/2006/table">
            <a:tbl>
              <a:tblPr firstRow="1" bandRow="1">
                <a:tableStyleId>{8A107856-5554-42FB-B03E-39F5DBC370BA}</a:tableStyleId>
              </a:tblPr>
              <a:tblGrid>
                <a:gridCol w="6786049">
                  <a:extLst>
                    <a:ext uri="{9D8B030D-6E8A-4147-A177-3AD203B41FA5}">
                      <a16:colId xmlns:a16="http://schemas.microsoft.com/office/drawing/2014/main" xmlns="" val="4273303982"/>
                    </a:ext>
                  </a:extLst>
                </a:gridCol>
              </a:tblGrid>
              <a:tr h="252272">
                <a:tc>
                  <a:txBody>
                    <a:bodyPr/>
                    <a:lstStyle/>
                    <a:p>
                      <a:r>
                        <a:rPr lang="en-US" sz="1400" dirty="0"/>
                        <a:t>Beta2</a:t>
                      </a:r>
                      <a:r>
                        <a:rPr lang="en-US" sz="1400" baseline="0" dirty="0"/>
                        <a:t> - </a:t>
                      </a:r>
                      <a:r>
                        <a:rPr lang="en-US" sz="1400" baseline="0" dirty="0" err="1"/>
                        <a:t>agonis</a:t>
                      </a:r>
                      <a:endParaRPr lang="en-GB" sz="1400" dirty="0"/>
                    </a:p>
                  </a:txBody>
                  <a:tcPr/>
                </a:tc>
                <a:extLst>
                  <a:ext uri="{0D108BD9-81ED-4DB2-BD59-A6C34878D82A}">
                    <a16:rowId xmlns:a16="http://schemas.microsoft.com/office/drawing/2014/main" xmlns="" val="1004938127"/>
                  </a:ext>
                </a:extLst>
              </a:tr>
              <a:tr h="252272">
                <a:tc>
                  <a:txBody>
                    <a:bodyPr/>
                    <a:lstStyle/>
                    <a:p>
                      <a:r>
                        <a:rPr lang="en-US" sz="1400" i="1" dirty="0"/>
                        <a:t>Short</a:t>
                      </a:r>
                      <a:r>
                        <a:rPr lang="en-US" sz="1400" i="1" baseline="0" dirty="0"/>
                        <a:t> – acting Beta2 – </a:t>
                      </a:r>
                      <a:r>
                        <a:rPr lang="en-US" sz="1400" i="1" baseline="0" dirty="0" err="1"/>
                        <a:t>agonis</a:t>
                      </a:r>
                      <a:r>
                        <a:rPr lang="en-US" sz="1400" i="1" baseline="0" dirty="0"/>
                        <a:t> </a:t>
                      </a:r>
                      <a:r>
                        <a:rPr lang="en-US" sz="1400" b="1" i="1" baseline="0" dirty="0"/>
                        <a:t>(SABA)</a:t>
                      </a:r>
                      <a:endParaRPr lang="en-GB" sz="1400" b="1" i="1" dirty="0"/>
                    </a:p>
                  </a:txBody>
                  <a:tcPr/>
                </a:tc>
                <a:extLst>
                  <a:ext uri="{0D108BD9-81ED-4DB2-BD59-A6C34878D82A}">
                    <a16:rowId xmlns:a16="http://schemas.microsoft.com/office/drawing/2014/main" xmlns="" val="3481255154"/>
                  </a:ext>
                </a:extLst>
              </a:tr>
              <a:tr h="252272">
                <a:tc>
                  <a:txBody>
                    <a:bodyPr/>
                    <a:lstStyle/>
                    <a:p>
                      <a:r>
                        <a:rPr lang="en-US" sz="1400" i="1" dirty="0"/>
                        <a:t>Long – acting </a:t>
                      </a:r>
                      <a:r>
                        <a:rPr lang="en-US" sz="1400" i="1" baseline="0" dirty="0"/>
                        <a:t>Beta2 – </a:t>
                      </a:r>
                      <a:r>
                        <a:rPr lang="en-US" sz="1400" i="1" baseline="0" dirty="0" err="1"/>
                        <a:t>agonis</a:t>
                      </a:r>
                      <a:r>
                        <a:rPr lang="en-US" sz="1400" i="1" baseline="0" dirty="0"/>
                        <a:t> </a:t>
                      </a:r>
                      <a:r>
                        <a:rPr lang="en-US" sz="1400" b="1" i="1" baseline="0" dirty="0"/>
                        <a:t>(LABA)</a:t>
                      </a:r>
                      <a:endParaRPr lang="en-GB" sz="1400" b="1" i="1" dirty="0"/>
                    </a:p>
                  </a:txBody>
                  <a:tcPr/>
                </a:tc>
                <a:extLst>
                  <a:ext uri="{0D108BD9-81ED-4DB2-BD59-A6C34878D82A}">
                    <a16:rowId xmlns:a16="http://schemas.microsoft.com/office/drawing/2014/main" xmlns="" val="472552124"/>
                  </a:ext>
                </a:extLst>
              </a:tr>
              <a:tr h="252272">
                <a:tc>
                  <a:txBody>
                    <a:bodyPr/>
                    <a:lstStyle/>
                    <a:p>
                      <a:r>
                        <a:rPr lang="en-US" sz="1400" b="1" i="0" dirty="0" err="1"/>
                        <a:t>Antikolinergi</a:t>
                      </a:r>
                      <a:endParaRPr lang="en-GB" sz="1400" b="1" i="0" dirty="0"/>
                    </a:p>
                  </a:txBody>
                  <a:tcPr/>
                </a:tc>
                <a:extLst>
                  <a:ext uri="{0D108BD9-81ED-4DB2-BD59-A6C34878D82A}">
                    <a16:rowId xmlns:a16="http://schemas.microsoft.com/office/drawing/2014/main" xmlns="" val="3809087665"/>
                  </a:ext>
                </a:extLst>
              </a:tr>
              <a:tr h="252272">
                <a:tc>
                  <a:txBody>
                    <a:bodyPr/>
                    <a:lstStyle/>
                    <a:p>
                      <a:r>
                        <a:rPr lang="en-US" sz="1400" i="1" dirty="0">
                          <a:effectLst/>
                          <a:latin typeface="Arial" pitchFamily="34" charset="0"/>
                          <a:cs typeface="Arial" pitchFamily="34" charset="0"/>
                        </a:rPr>
                        <a:t>Short-acting anticholinergics </a:t>
                      </a:r>
                      <a:r>
                        <a:rPr lang="en-US" sz="1400" b="1" i="1" dirty="0">
                          <a:effectLst/>
                          <a:latin typeface="Arial" pitchFamily="34" charset="0"/>
                          <a:cs typeface="Arial" pitchFamily="34" charset="0"/>
                        </a:rPr>
                        <a:t>(SAMA)</a:t>
                      </a:r>
                      <a:endParaRPr lang="en-GB" sz="1400" i="1" dirty="0"/>
                    </a:p>
                  </a:txBody>
                  <a:tcPr/>
                </a:tc>
                <a:extLst>
                  <a:ext uri="{0D108BD9-81ED-4DB2-BD59-A6C34878D82A}">
                    <a16:rowId xmlns:a16="http://schemas.microsoft.com/office/drawing/2014/main" xmlns="" val="319965695"/>
                  </a:ext>
                </a:extLst>
              </a:tr>
              <a:tr h="252272">
                <a:tc>
                  <a:txBody>
                    <a:bodyPr/>
                    <a:lstStyle/>
                    <a:p>
                      <a:r>
                        <a:rPr lang="en-US" sz="1400" i="1" dirty="0">
                          <a:effectLst/>
                          <a:latin typeface="Arial" pitchFamily="34" charset="0"/>
                          <a:cs typeface="Arial" pitchFamily="34" charset="0"/>
                        </a:rPr>
                        <a:t>Long-acting anticholinergics  </a:t>
                      </a:r>
                      <a:r>
                        <a:rPr lang="en-US" sz="1400" b="1" i="1" dirty="0">
                          <a:effectLst/>
                          <a:latin typeface="Arial" pitchFamily="34" charset="0"/>
                          <a:cs typeface="Arial" pitchFamily="34" charset="0"/>
                        </a:rPr>
                        <a:t>(LAMA)</a:t>
                      </a:r>
                      <a:endParaRPr lang="en-GB" sz="1400" i="1" dirty="0"/>
                    </a:p>
                  </a:txBody>
                  <a:tcPr/>
                </a:tc>
                <a:extLst>
                  <a:ext uri="{0D108BD9-81ED-4DB2-BD59-A6C34878D82A}">
                    <a16:rowId xmlns:a16="http://schemas.microsoft.com/office/drawing/2014/main" xmlns="" val="3070614694"/>
                  </a:ext>
                </a:extLst>
              </a:tr>
              <a:tr h="2522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err="1">
                          <a:effectLst/>
                          <a:latin typeface="Arial" pitchFamily="34" charset="0"/>
                          <a:cs typeface="Arial" pitchFamily="34" charset="0"/>
                        </a:rPr>
                        <a:t>Kombinasi</a:t>
                      </a:r>
                      <a:r>
                        <a:rPr lang="en-US" sz="1400" b="1" dirty="0">
                          <a:effectLst/>
                          <a:latin typeface="Arial" pitchFamily="34" charset="0"/>
                          <a:cs typeface="Arial" pitchFamily="34" charset="0"/>
                        </a:rPr>
                        <a:t> short-acting beta</a:t>
                      </a:r>
                      <a:r>
                        <a:rPr lang="en-US" sz="1400" b="1" baseline="-25000" dirty="0">
                          <a:effectLst/>
                          <a:latin typeface="Arial" pitchFamily="34" charset="0"/>
                          <a:cs typeface="Arial" pitchFamily="34" charset="0"/>
                        </a:rPr>
                        <a:t>2</a:t>
                      </a:r>
                      <a:r>
                        <a:rPr lang="en-US" sz="1400" b="1" dirty="0">
                          <a:effectLst/>
                          <a:latin typeface="Arial" pitchFamily="34" charset="0"/>
                          <a:cs typeface="Arial" pitchFamily="34" charset="0"/>
                        </a:rPr>
                        <a:t>-agonists + anticholinergic </a:t>
                      </a:r>
                      <a:r>
                        <a:rPr lang="en-US" sz="1400" b="1" dirty="0" err="1">
                          <a:effectLst/>
                          <a:latin typeface="Arial" pitchFamily="34" charset="0"/>
                          <a:cs typeface="Arial" pitchFamily="34" charset="0"/>
                        </a:rPr>
                        <a:t>dalam</a:t>
                      </a:r>
                      <a:r>
                        <a:rPr lang="en-US" sz="1400" b="1" dirty="0">
                          <a:effectLst/>
                          <a:latin typeface="Arial" pitchFamily="34" charset="0"/>
                          <a:cs typeface="Arial" pitchFamily="34" charset="0"/>
                        </a:rPr>
                        <a:t> </a:t>
                      </a:r>
                      <a:r>
                        <a:rPr lang="en-US" sz="1400" b="1" dirty="0" err="1">
                          <a:effectLst/>
                          <a:latin typeface="Arial" pitchFamily="34" charset="0"/>
                          <a:cs typeface="Arial" pitchFamily="34" charset="0"/>
                        </a:rPr>
                        <a:t>satu</a:t>
                      </a:r>
                      <a:r>
                        <a:rPr lang="en-US" sz="1400" b="1" dirty="0">
                          <a:effectLst/>
                          <a:latin typeface="Arial" pitchFamily="34" charset="0"/>
                          <a:cs typeface="Arial" pitchFamily="34" charset="0"/>
                        </a:rPr>
                        <a:t> inhaler </a:t>
                      </a:r>
                      <a:endParaRPr lang="en-US" sz="1400" b="1" dirty="0">
                        <a:effectLst/>
                        <a:latin typeface="Arial" pitchFamily="34" charset="0"/>
                        <a:ea typeface="Calibri"/>
                        <a:cs typeface="Arial" pitchFamily="34" charset="0"/>
                      </a:endParaRPr>
                    </a:p>
                  </a:txBody>
                  <a:tcPr/>
                </a:tc>
                <a:extLst>
                  <a:ext uri="{0D108BD9-81ED-4DB2-BD59-A6C34878D82A}">
                    <a16:rowId xmlns:a16="http://schemas.microsoft.com/office/drawing/2014/main" xmlns="" val="94067342"/>
                  </a:ext>
                </a:extLst>
              </a:tr>
              <a:tr h="2522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err="1">
                          <a:effectLst/>
                          <a:latin typeface="Arial" pitchFamily="34" charset="0"/>
                          <a:cs typeface="Arial" pitchFamily="34" charset="0"/>
                        </a:rPr>
                        <a:t>Kombinasi</a:t>
                      </a:r>
                      <a:r>
                        <a:rPr lang="en-US" sz="1400" b="1" dirty="0">
                          <a:effectLst/>
                          <a:latin typeface="Arial" pitchFamily="34" charset="0"/>
                          <a:cs typeface="Arial" pitchFamily="34" charset="0"/>
                        </a:rPr>
                        <a:t> long-acting beta</a:t>
                      </a:r>
                      <a:r>
                        <a:rPr lang="en-US" sz="1400" b="1" baseline="-25000" dirty="0">
                          <a:effectLst/>
                          <a:latin typeface="Arial" pitchFamily="34" charset="0"/>
                          <a:cs typeface="Arial" pitchFamily="34" charset="0"/>
                        </a:rPr>
                        <a:t>2</a:t>
                      </a:r>
                      <a:r>
                        <a:rPr lang="en-US" sz="1400" b="1" dirty="0">
                          <a:effectLst/>
                          <a:latin typeface="Arial" pitchFamily="34" charset="0"/>
                          <a:cs typeface="Arial" pitchFamily="34" charset="0"/>
                        </a:rPr>
                        <a:t>-agonists + anticholinergic </a:t>
                      </a:r>
                      <a:r>
                        <a:rPr lang="en-US" sz="1400" b="1" dirty="0" err="1">
                          <a:effectLst/>
                          <a:latin typeface="Arial" pitchFamily="34" charset="0"/>
                          <a:cs typeface="Arial" pitchFamily="34" charset="0"/>
                        </a:rPr>
                        <a:t>dalam</a:t>
                      </a:r>
                      <a:r>
                        <a:rPr lang="en-US" sz="1400" b="1" dirty="0">
                          <a:effectLst/>
                          <a:latin typeface="Arial" pitchFamily="34" charset="0"/>
                          <a:cs typeface="Arial" pitchFamily="34" charset="0"/>
                        </a:rPr>
                        <a:t> </a:t>
                      </a:r>
                      <a:r>
                        <a:rPr lang="en-US" sz="1400" b="1" dirty="0" err="1">
                          <a:effectLst/>
                          <a:latin typeface="Arial" pitchFamily="34" charset="0"/>
                          <a:cs typeface="Arial" pitchFamily="34" charset="0"/>
                        </a:rPr>
                        <a:t>satu</a:t>
                      </a:r>
                      <a:r>
                        <a:rPr lang="en-US" sz="1400" b="1" dirty="0">
                          <a:effectLst/>
                          <a:latin typeface="Arial" pitchFamily="34" charset="0"/>
                          <a:cs typeface="Arial" pitchFamily="34" charset="0"/>
                        </a:rPr>
                        <a:t> inhaler </a:t>
                      </a:r>
                      <a:endParaRPr lang="en-US" sz="1400" b="1" dirty="0">
                        <a:effectLst/>
                        <a:latin typeface="Arial" pitchFamily="34" charset="0"/>
                        <a:ea typeface="Calibri"/>
                        <a:cs typeface="Arial" pitchFamily="34" charset="0"/>
                      </a:endParaRPr>
                    </a:p>
                  </a:txBody>
                  <a:tcPr/>
                </a:tc>
                <a:extLst>
                  <a:ext uri="{0D108BD9-81ED-4DB2-BD59-A6C34878D82A}">
                    <a16:rowId xmlns:a16="http://schemas.microsoft.com/office/drawing/2014/main" xmlns="" val="2272916025"/>
                  </a:ext>
                </a:extLst>
              </a:tr>
              <a:tr h="2522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err="1">
                          <a:effectLst/>
                          <a:latin typeface="Arial" pitchFamily="34" charset="0"/>
                          <a:cs typeface="Arial" pitchFamily="34" charset="0"/>
                        </a:rPr>
                        <a:t>Methylxanthines</a:t>
                      </a:r>
                      <a:endParaRPr lang="en-US" sz="1400" b="1" dirty="0">
                        <a:effectLst/>
                        <a:latin typeface="Arial" pitchFamily="34" charset="0"/>
                        <a:ea typeface="Calibri"/>
                        <a:cs typeface="Arial" pitchFamily="34" charset="0"/>
                      </a:endParaRPr>
                    </a:p>
                  </a:txBody>
                  <a:tcPr/>
                </a:tc>
                <a:extLst>
                  <a:ext uri="{0D108BD9-81ED-4DB2-BD59-A6C34878D82A}">
                    <a16:rowId xmlns:a16="http://schemas.microsoft.com/office/drawing/2014/main" xmlns="" val="2398519867"/>
                  </a:ext>
                </a:extLst>
              </a:tr>
              <a:tr h="2522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err="1">
                          <a:solidFill>
                            <a:srgbClr val="C00000"/>
                          </a:solidFill>
                          <a:effectLst/>
                          <a:latin typeface="Arial" pitchFamily="34" charset="0"/>
                          <a:cs typeface="Arial" pitchFamily="34" charset="0"/>
                        </a:rPr>
                        <a:t>Kombinasi</a:t>
                      </a:r>
                      <a:r>
                        <a:rPr lang="en-US" sz="1400" b="1" dirty="0">
                          <a:solidFill>
                            <a:srgbClr val="C00000"/>
                          </a:solidFill>
                          <a:effectLst/>
                          <a:latin typeface="Arial" pitchFamily="34" charset="0"/>
                          <a:cs typeface="Arial" pitchFamily="34" charset="0"/>
                        </a:rPr>
                        <a:t> long-acting beta</a:t>
                      </a:r>
                      <a:r>
                        <a:rPr lang="en-US" sz="1400" b="1" baseline="-25000" dirty="0">
                          <a:solidFill>
                            <a:srgbClr val="C00000"/>
                          </a:solidFill>
                          <a:effectLst/>
                          <a:latin typeface="Arial" pitchFamily="34" charset="0"/>
                          <a:cs typeface="Arial" pitchFamily="34" charset="0"/>
                        </a:rPr>
                        <a:t>2</a:t>
                      </a:r>
                      <a:r>
                        <a:rPr lang="en-US" sz="1400" b="1" dirty="0">
                          <a:solidFill>
                            <a:srgbClr val="C00000"/>
                          </a:solidFill>
                          <a:effectLst/>
                          <a:latin typeface="Arial" pitchFamily="34" charset="0"/>
                          <a:cs typeface="Arial" pitchFamily="34" charset="0"/>
                        </a:rPr>
                        <a:t>-agonists + ICS </a:t>
                      </a:r>
                      <a:r>
                        <a:rPr lang="en-US" sz="1400" b="1" dirty="0" err="1">
                          <a:solidFill>
                            <a:srgbClr val="C00000"/>
                          </a:solidFill>
                          <a:effectLst/>
                          <a:latin typeface="Arial" pitchFamily="34" charset="0"/>
                          <a:cs typeface="Arial" pitchFamily="34" charset="0"/>
                        </a:rPr>
                        <a:t>dalam</a:t>
                      </a:r>
                      <a:r>
                        <a:rPr lang="en-US" sz="1400" b="1" dirty="0">
                          <a:solidFill>
                            <a:srgbClr val="C00000"/>
                          </a:solidFill>
                          <a:effectLst/>
                          <a:latin typeface="Arial" pitchFamily="34" charset="0"/>
                          <a:cs typeface="Arial" pitchFamily="34" charset="0"/>
                        </a:rPr>
                        <a:t> </a:t>
                      </a:r>
                      <a:r>
                        <a:rPr lang="en-US" sz="1400" b="1" dirty="0" err="1">
                          <a:solidFill>
                            <a:srgbClr val="C00000"/>
                          </a:solidFill>
                          <a:effectLst/>
                          <a:latin typeface="Arial" pitchFamily="34" charset="0"/>
                          <a:cs typeface="Arial" pitchFamily="34" charset="0"/>
                        </a:rPr>
                        <a:t>satu</a:t>
                      </a:r>
                      <a:r>
                        <a:rPr lang="en-US" sz="1400" b="1" dirty="0">
                          <a:solidFill>
                            <a:srgbClr val="C00000"/>
                          </a:solidFill>
                          <a:effectLst/>
                          <a:latin typeface="Arial" pitchFamily="34" charset="0"/>
                          <a:cs typeface="Arial" pitchFamily="34" charset="0"/>
                        </a:rPr>
                        <a:t> inhaler </a:t>
                      </a:r>
                      <a:endParaRPr lang="en-US" sz="1400" b="1" dirty="0">
                        <a:solidFill>
                          <a:srgbClr val="C00000"/>
                        </a:solidFill>
                        <a:effectLst/>
                        <a:latin typeface="Arial" pitchFamily="34" charset="0"/>
                        <a:ea typeface="Calibri"/>
                        <a:cs typeface="Arial" pitchFamily="34" charset="0"/>
                      </a:endParaRPr>
                    </a:p>
                  </a:txBody>
                  <a:tcPr/>
                </a:tc>
                <a:extLst>
                  <a:ext uri="{0D108BD9-81ED-4DB2-BD59-A6C34878D82A}">
                    <a16:rowId xmlns:a16="http://schemas.microsoft.com/office/drawing/2014/main" xmlns="" val="2597782607"/>
                  </a:ext>
                </a:extLst>
              </a:tr>
              <a:tr h="2522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effectLst/>
                          <a:latin typeface="Arial" pitchFamily="34" charset="0"/>
                          <a:ea typeface="Calibri"/>
                          <a:cs typeface="Arial" pitchFamily="34" charset="0"/>
                        </a:rPr>
                        <a:t>Phosphodiesterase-4</a:t>
                      </a:r>
                      <a:r>
                        <a:rPr lang="en-US" sz="1400" b="1" baseline="0" dirty="0">
                          <a:effectLst/>
                          <a:latin typeface="Arial" pitchFamily="34" charset="0"/>
                          <a:ea typeface="Calibri"/>
                          <a:cs typeface="Arial" pitchFamily="34" charset="0"/>
                        </a:rPr>
                        <a:t> inhibitors</a:t>
                      </a:r>
                      <a:endParaRPr lang="en-US" sz="1400" b="1" dirty="0">
                        <a:effectLst/>
                        <a:latin typeface="Arial" pitchFamily="34" charset="0"/>
                        <a:ea typeface="Calibri"/>
                        <a:cs typeface="Arial" pitchFamily="34" charset="0"/>
                      </a:endParaRPr>
                    </a:p>
                  </a:txBody>
                  <a:tcPr/>
                </a:tc>
                <a:extLst>
                  <a:ext uri="{0D108BD9-81ED-4DB2-BD59-A6C34878D82A}">
                    <a16:rowId xmlns:a16="http://schemas.microsoft.com/office/drawing/2014/main" xmlns="" val="1915964472"/>
                  </a:ext>
                </a:extLst>
              </a:tr>
            </a:tbl>
          </a:graphicData>
        </a:graphic>
      </p:graphicFrame>
      <p:sp>
        <p:nvSpPr>
          <p:cNvPr id="30" name="TextBox 29"/>
          <p:cNvSpPr txBox="1"/>
          <p:nvPr/>
        </p:nvSpPr>
        <p:spPr>
          <a:xfrm>
            <a:off x="516375" y="4454756"/>
            <a:ext cx="8190846" cy="553998"/>
          </a:xfrm>
          <a:prstGeom prst="rect">
            <a:avLst/>
          </a:prstGeom>
          <a:noFill/>
        </p:spPr>
        <p:txBody>
          <a:bodyPr wrap="square" rtlCol="0">
            <a:spAutoFit/>
          </a:bodyPr>
          <a:lstStyle/>
          <a:p>
            <a:endParaRPr lang="en-GB" sz="1000" dirty="0"/>
          </a:p>
          <a:p>
            <a:r>
              <a:rPr lang="en-GB" sz="1000" dirty="0"/>
              <a:t>GOLD 2017 Global Strategy for the Diagnosis, Management and Prevention of COPD. Available online at http://goldcopd.org/. Accessed 21stNovember 2016.</a:t>
            </a:r>
          </a:p>
        </p:txBody>
      </p:sp>
    </p:spTree>
    <p:extLst>
      <p:ext uri="{BB962C8B-B14F-4D97-AF65-F5344CB8AC3E}">
        <p14:creationId xmlns:p14="http://schemas.microsoft.com/office/powerpoint/2010/main" xmlns="" val="17448317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err="1">
                <a:solidFill>
                  <a:srgbClr val="C00000"/>
                </a:solidFill>
              </a:rPr>
              <a:t>Pengelolaan</a:t>
            </a:r>
            <a:r>
              <a:rPr lang="en-US" dirty="0">
                <a:solidFill>
                  <a:srgbClr val="C00000"/>
                </a:solidFill>
              </a:rPr>
              <a:t> PPOK Stabil: </a:t>
            </a:r>
            <a:r>
              <a:rPr lang="en-US" dirty="0" err="1">
                <a:solidFill>
                  <a:srgbClr val="C00000"/>
                </a:solidFill>
              </a:rPr>
              <a:t>Farmakologi</a:t>
            </a:r>
            <a:endParaRPr lang="en-GB" dirty="0"/>
          </a:p>
        </p:txBody>
      </p:sp>
      <p:sp>
        <p:nvSpPr>
          <p:cNvPr id="21" name="Slide Number Placeholder 20"/>
          <p:cNvSpPr>
            <a:spLocks noGrp="1"/>
          </p:cNvSpPr>
          <p:nvPr>
            <p:ph type="sldNum" sz="quarter" idx="4"/>
          </p:nvPr>
        </p:nvSpPr>
        <p:spPr/>
        <p:txBody>
          <a:bodyPr/>
          <a:lstStyle/>
          <a:p>
            <a:fld id="{3C4F54F3-C349-4609-AFEE-01462D5C7942}" type="slidenum">
              <a:rPr lang="en-GB" smtClean="0"/>
              <a:pPr/>
              <a:t>28</a:t>
            </a:fld>
            <a:endParaRPr lang="en-GB" dirty="0"/>
          </a:p>
        </p:txBody>
      </p:sp>
      <p:sp>
        <p:nvSpPr>
          <p:cNvPr id="25" name="Rectangle 24"/>
          <p:cNvSpPr/>
          <p:nvPr/>
        </p:nvSpPr>
        <p:spPr>
          <a:xfrm>
            <a:off x="75319" y="1095153"/>
            <a:ext cx="4399333" cy="3423684"/>
          </a:xfrm>
          <a:prstGeom prst="rect">
            <a:avLst/>
          </a:prstGeom>
          <a:noFill/>
          <a:ln>
            <a:solidFill>
              <a:srgbClr val="002F5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Rectangle 25"/>
          <p:cNvSpPr/>
          <p:nvPr/>
        </p:nvSpPr>
        <p:spPr>
          <a:xfrm>
            <a:off x="1163681" y="3850609"/>
            <a:ext cx="2121780" cy="268029"/>
          </a:xfrm>
          <a:prstGeom prst="rect">
            <a:avLst/>
          </a:prstGeom>
          <a:no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Bronchodilator</a:t>
            </a:r>
            <a:endParaRPr lang="en-GB" sz="1200" dirty="0">
              <a:solidFill>
                <a:schemeClr val="tx1"/>
              </a:solidFill>
            </a:endParaRPr>
          </a:p>
        </p:txBody>
      </p:sp>
      <p:cxnSp>
        <p:nvCxnSpPr>
          <p:cNvPr id="30" name="Straight Arrow Connector 29"/>
          <p:cNvCxnSpPr>
            <a:stCxn id="26" idx="0"/>
          </p:cNvCxnSpPr>
          <p:nvPr/>
        </p:nvCxnSpPr>
        <p:spPr>
          <a:xfrm flipV="1">
            <a:off x="2224571" y="3551274"/>
            <a:ext cx="0" cy="29933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729603" y="3067801"/>
            <a:ext cx="989936" cy="430887"/>
          </a:xfrm>
          <a:prstGeom prst="rect">
            <a:avLst/>
          </a:prstGeom>
          <a:noFill/>
        </p:spPr>
        <p:txBody>
          <a:bodyPr wrap="square" rtlCol="0">
            <a:spAutoFit/>
          </a:bodyPr>
          <a:lstStyle/>
          <a:p>
            <a:pPr algn="ctr"/>
            <a:r>
              <a:rPr lang="en-US" sz="1100" dirty="0" err="1"/>
              <a:t>Evaluasi</a:t>
            </a:r>
            <a:r>
              <a:rPr lang="en-US" sz="1100" dirty="0"/>
              <a:t> </a:t>
            </a:r>
            <a:r>
              <a:rPr lang="en-US" sz="1100" dirty="0" err="1"/>
              <a:t>hasil</a:t>
            </a:r>
            <a:endParaRPr lang="en-GB" sz="1100" dirty="0"/>
          </a:p>
        </p:txBody>
      </p:sp>
      <p:cxnSp>
        <p:nvCxnSpPr>
          <p:cNvPr id="32" name="Straight Arrow Connector 31"/>
          <p:cNvCxnSpPr/>
          <p:nvPr/>
        </p:nvCxnSpPr>
        <p:spPr>
          <a:xfrm flipV="1">
            <a:off x="2219849" y="2768466"/>
            <a:ext cx="0" cy="29933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1158959" y="1881964"/>
            <a:ext cx="2121780" cy="69260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solidFill>
                  <a:schemeClr val="tx1"/>
                </a:solidFill>
              </a:rPr>
              <a:t>Lanjut</a:t>
            </a:r>
            <a:r>
              <a:rPr lang="en-US" sz="1200" dirty="0">
                <a:solidFill>
                  <a:schemeClr val="tx1"/>
                </a:solidFill>
              </a:rPr>
              <a:t>, </a:t>
            </a:r>
            <a:r>
              <a:rPr lang="en-US" sz="1200" dirty="0" err="1">
                <a:solidFill>
                  <a:schemeClr val="tx1"/>
                </a:solidFill>
              </a:rPr>
              <a:t>berhenti</a:t>
            </a:r>
            <a:r>
              <a:rPr lang="en-US" sz="1200" dirty="0">
                <a:solidFill>
                  <a:schemeClr val="tx1"/>
                </a:solidFill>
              </a:rPr>
              <a:t> </a:t>
            </a:r>
            <a:r>
              <a:rPr lang="en-US" sz="1200" dirty="0" err="1">
                <a:solidFill>
                  <a:schemeClr val="tx1"/>
                </a:solidFill>
              </a:rPr>
              <a:t>atau</a:t>
            </a:r>
            <a:r>
              <a:rPr lang="en-US" sz="1200" dirty="0">
                <a:solidFill>
                  <a:schemeClr val="tx1"/>
                </a:solidFill>
              </a:rPr>
              <a:t> </a:t>
            </a:r>
            <a:r>
              <a:rPr lang="en-US" sz="1200" dirty="0" err="1">
                <a:solidFill>
                  <a:schemeClr val="tx1"/>
                </a:solidFill>
              </a:rPr>
              <a:t>coba</a:t>
            </a:r>
            <a:r>
              <a:rPr lang="en-US" sz="1200" dirty="0">
                <a:solidFill>
                  <a:schemeClr val="tx1"/>
                </a:solidFill>
              </a:rPr>
              <a:t> </a:t>
            </a:r>
            <a:r>
              <a:rPr lang="en-US" sz="1200" dirty="0" err="1">
                <a:solidFill>
                  <a:schemeClr val="tx1"/>
                </a:solidFill>
              </a:rPr>
              <a:t>kelas</a:t>
            </a:r>
            <a:r>
              <a:rPr lang="en-US" sz="1200" dirty="0">
                <a:solidFill>
                  <a:schemeClr val="tx1"/>
                </a:solidFill>
              </a:rPr>
              <a:t> bronchodilator </a:t>
            </a:r>
            <a:r>
              <a:rPr lang="en-US" sz="1200" dirty="0" err="1">
                <a:solidFill>
                  <a:schemeClr val="tx1"/>
                </a:solidFill>
              </a:rPr>
              <a:t>lainnya</a:t>
            </a:r>
            <a:endParaRPr lang="en-GB" sz="1200" dirty="0">
              <a:solidFill>
                <a:schemeClr val="tx1"/>
              </a:solidFill>
            </a:endParaRPr>
          </a:p>
        </p:txBody>
      </p:sp>
      <p:sp>
        <p:nvSpPr>
          <p:cNvPr id="34" name="Rectangle 33"/>
          <p:cNvSpPr/>
          <p:nvPr/>
        </p:nvSpPr>
        <p:spPr>
          <a:xfrm>
            <a:off x="4505098" y="1095153"/>
            <a:ext cx="4532576" cy="3423684"/>
          </a:xfrm>
          <a:prstGeom prst="rect">
            <a:avLst/>
          </a:prstGeom>
          <a:noFill/>
          <a:ln>
            <a:solidFill>
              <a:srgbClr val="002F5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Rectangle 34"/>
          <p:cNvSpPr/>
          <p:nvPr/>
        </p:nvSpPr>
        <p:spPr>
          <a:xfrm>
            <a:off x="5710496" y="3850609"/>
            <a:ext cx="2121780" cy="268029"/>
          </a:xfrm>
          <a:prstGeom prst="rect">
            <a:avLst/>
          </a:prstGeom>
          <a:no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LABA </a:t>
            </a:r>
            <a:r>
              <a:rPr lang="en-US" sz="1200" dirty="0" err="1">
                <a:solidFill>
                  <a:schemeClr val="tx1"/>
                </a:solidFill>
              </a:rPr>
              <a:t>atau</a:t>
            </a:r>
            <a:r>
              <a:rPr lang="en-US" sz="1200" dirty="0">
                <a:solidFill>
                  <a:schemeClr val="tx1"/>
                </a:solidFill>
              </a:rPr>
              <a:t> LAMA</a:t>
            </a:r>
            <a:endParaRPr lang="en-GB" sz="1200" dirty="0">
              <a:solidFill>
                <a:schemeClr val="tx1"/>
              </a:solidFill>
            </a:endParaRPr>
          </a:p>
        </p:txBody>
      </p:sp>
      <p:sp>
        <p:nvSpPr>
          <p:cNvPr id="36" name="Rectangle 35"/>
          <p:cNvSpPr/>
          <p:nvPr/>
        </p:nvSpPr>
        <p:spPr>
          <a:xfrm>
            <a:off x="5710496" y="2204852"/>
            <a:ext cx="2121780" cy="268029"/>
          </a:xfrm>
          <a:prstGeom prst="rect">
            <a:avLst/>
          </a:prstGeom>
          <a:no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LAMA + LABA</a:t>
            </a:r>
            <a:endParaRPr lang="en-GB" sz="1200" dirty="0">
              <a:solidFill>
                <a:schemeClr val="tx1"/>
              </a:solidFill>
            </a:endParaRPr>
          </a:p>
        </p:txBody>
      </p:sp>
      <p:cxnSp>
        <p:nvCxnSpPr>
          <p:cNvPr id="38" name="Straight Arrow Connector 37"/>
          <p:cNvCxnSpPr>
            <a:stCxn id="35" idx="0"/>
            <a:endCxn id="36" idx="2"/>
          </p:cNvCxnSpPr>
          <p:nvPr/>
        </p:nvCxnSpPr>
        <p:spPr>
          <a:xfrm flipV="1">
            <a:off x="6771386" y="2472881"/>
            <a:ext cx="0" cy="1377728"/>
          </a:xfrm>
          <a:prstGeom prst="straightConnector1">
            <a:avLst/>
          </a:prstGeom>
          <a:ln>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6740940" y="3019523"/>
            <a:ext cx="989936" cy="430887"/>
          </a:xfrm>
          <a:prstGeom prst="rect">
            <a:avLst/>
          </a:prstGeom>
          <a:noFill/>
        </p:spPr>
        <p:txBody>
          <a:bodyPr wrap="square" rtlCol="0">
            <a:spAutoFit/>
          </a:bodyPr>
          <a:lstStyle/>
          <a:p>
            <a:pPr algn="ctr"/>
            <a:r>
              <a:rPr lang="en-US" sz="1100" dirty="0"/>
              <a:t>Gejala </a:t>
            </a:r>
            <a:r>
              <a:rPr lang="en-US" sz="1100" dirty="0" err="1"/>
              <a:t>persisten</a:t>
            </a:r>
            <a:endParaRPr lang="en-GB" sz="1100" dirty="0"/>
          </a:p>
        </p:txBody>
      </p:sp>
      <p:sp>
        <p:nvSpPr>
          <p:cNvPr id="40" name="TextBox 39"/>
          <p:cNvSpPr txBox="1"/>
          <p:nvPr/>
        </p:nvSpPr>
        <p:spPr>
          <a:xfrm>
            <a:off x="131426" y="1084338"/>
            <a:ext cx="1165897" cy="338554"/>
          </a:xfrm>
          <a:prstGeom prst="rect">
            <a:avLst/>
          </a:prstGeom>
          <a:noFill/>
        </p:spPr>
        <p:txBody>
          <a:bodyPr wrap="square" rtlCol="0">
            <a:spAutoFit/>
          </a:bodyPr>
          <a:lstStyle/>
          <a:p>
            <a:r>
              <a:rPr lang="en-US" sz="1600" b="1" dirty="0" err="1"/>
              <a:t>Grup</a:t>
            </a:r>
            <a:r>
              <a:rPr lang="en-US" sz="1600" b="1" dirty="0"/>
              <a:t> A</a:t>
            </a:r>
            <a:endParaRPr lang="en-GB" sz="1600" b="1" dirty="0"/>
          </a:p>
        </p:txBody>
      </p:sp>
      <p:sp>
        <p:nvSpPr>
          <p:cNvPr id="41" name="TextBox 40"/>
          <p:cNvSpPr txBox="1"/>
          <p:nvPr/>
        </p:nvSpPr>
        <p:spPr>
          <a:xfrm>
            <a:off x="4530759" y="1095153"/>
            <a:ext cx="1165897" cy="338554"/>
          </a:xfrm>
          <a:prstGeom prst="rect">
            <a:avLst/>
          </a:prstGeom>
          <a:noFill/>
        </p:spPr>
        <p:txBody>
          <a:bodyPr wrap="square" rtlCol="0">
            <a:spAutoFit/>
          </a:bodyPr>
          <a:lstStyle/>
          <a:p>
            <a:r>
              <a:rPr lang="en-US" sz="1600" b="1" dirty="0" err="1"/>
              <a:t>Grup</a:t>
            </a:r>
            <a:r>
              <a:rPr lang="en-US" sz="1600" b="1" dirty="0"/>
              <a:t> B</a:t>
            </a:r>
            <a:endParaRPr lang="en-GB" sz="1600" b="1" dirty="0"/>
          </a:p>
        </p:txBody>
      </p:sp>
      <p:cxnSp>
        <p:nvCxnSpPr>
          <p:cNvPr id="42" name="Straight Arrow Connector 41"/>
          <p:cNvCxnSpPr/>
          <p:nvPr/>
        </p:nvCxnSpPr>
        <p:spPr>
          <a:xfrm>
            <a:off x="3226794" y="4802531"/>
            <a:ext cx="797815" cy="0"/>
          </a:xfrm>
          <a:prstGeom prst="straightConnector1">
            <a:avLst/>
          </a:prstGeom>
          <a:ln>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1520456" y="4657060"/>
            <a:ext cx="4759042" cy="461665"/>
          </a:xfrm>
          <a:prstGeom prst="rect">
            <a:avLst/>
          </a:prstGeom>
          <a:noFill/>
        </p:spPr>
        <p:txBody>
          <a:bodyPr wrap="square" rtlCol="0">
            <a:spAutoFit/>
          </a:bodyPr>
          <a:lstStyle/>
          <a:p>
            <a:r>
              <a:rPr lang="en-US" sz="1200" dirty="0"/>
              <a:t>Preferred treatment = </a:t>
            </a:r>
          </a:p>
          <a:p>
            <a:endParaRPr lang="en-GB" sz="1200" dirty="0"/>
          </a:p>
        </p:txBody>
      </p:sp>
      <p:sp>
        <p:nvSpPr>
          <p:cNvPr id="45" name="TextBox 44"/>
          <p:cNvSpPr txBox="1"/>
          <p:nvPr/>
        </p:nvSpPr>
        <p:spPr>
          <a:xfrm>
            <a:off x="4530759" y="4431249"/>
            <a:ext cx="4176462" cy="707886"/>
          </a:xfrm>
          <a:prstGeom prst="rect">
            <a:avLst/>
          </a:prstGeom>
          <a:noFill/>
        </p:spPr>
        <p:txBody>
          <a:bodyPr wrap="square" rtlCol="0">
            <a:spAutoFit/>
          </a:bodyPr>
          <a:lstStyle/>
          <a:p>
            <a:endParaRPr lang="en-GB" sz="1000" dirty="0"/>
          </a:p>
          <a:p>
            <a:r>
              <a:rPr lang="en-GB" sz="1000" dirty="0"/>
              <a:t>GOLD 2017 Global Strategy for the Diagnosis, Management and Prevention of COPD. Available online at http://goldcopd.org/. Accessed 21stNovember 2016.</a:t>
            </a:r>
          </a:p>
        </p:txBody>
      </p:sp>
    </p:spTree>
    <p:extLst>
      <p:ext uri="{BB962C8B-B14F-4D97-AF65-F5344CB8AC3E}">
        <p14:creationId xmlns:p14="http://schemas.microsoft.com/office/powerpoint/2010/main" xmlns="" val="39509859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err="1">
                <a:solidFill>
                  <a:srgbClr val="C00000"/>
                </a:solidFill>
              </a:rPr>
              <a:t>Pengelolaan</a:t>
            </a:r>
            <a:r>
              <a:rPr lang="en-US" dirty="0">
                <a:solidFill>
                  <a:srgbClr val="C00000"/>
                </a:solidFill>
              </a:rPr>
              <a:t> PPOK Stabil: </a:t>
            </a:r>
            <a:r>
              <a:rPr lang="en-US" dirty="0" err="1">
                <a:solidFill>
                  <a:srgbClr val="C00000"/>
                </a:solidFill>
              </a:rPr>
              <a:t>Farmakologi</a:t>
            </a:r>
            <a:endParaRPr lang="en-GB" dirty="0"/>
          </a:p>
        </p:txBody>
      </p:sp>
      <p:sp>
        <p:nvSpPr>
          <p:cNvPr id="25" name="Rectangle 24"/>
          <p:cNvSpPr/>
          <p:nvPr/>
        </p:nvSpPr>
        <p:spPr>
          <a:xfrm>
            <a:off x="2992481" y="3712386"/>
            <a:ext cx="1334970" cy="268029"/>
          </a:xfrm>
          <a:prstGeom prst="rect">
            <a:avLst/>
          </a:prstGeom>
          <a:no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LAMA</a:t>
            </a:r>
            <a:endParaRPr lang="en-GB" sz="1200" dirty="0">
              <a:solidFill>
                <a:schemeClr val="tx1"/>
              </a:solidFill>
            </a:endParaRPr>
          </a:p>
        </p:txBody>
      </p:sp>
      <p:sp>
        <p:nvSpPr>
          <p:cNvPr id="26" name="Rectangle 25"/>
          <p:cNvSpPr/>
          <p:nvPr/>
        </p:nvSpPr>
        <p:spPr>
          <a:xfrm>
            <a:off x="2992481" y="2119131"/>
            <a:ext cx="1334970" cy="251930"/>
          </a:xfrm>
          <a:prstGeom prst="rect">
            <a:avLst/>
          </a:prstGeom>
          <a:no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LAMA + LABA</a:t>
            </a:r>
            <a:endParaRPr lang="en-GB" sz="1200" dirty="0">
              <a:solidFill>
                <a:schemeClr val="tx1"/>
              </a:solidFill>
            </a:endParaRPr>
          </a:p>
        </p:txBody>
      </p:sp>
      <p:sp>
        <p:nvSpPr>
          <p:cNvPr id="27" name="Rectangle 26"/>
          <p:cNvSpPr/>
          <p:nvPr/>
        </p:nvSpPr>
        <p:spPr>
          <a:xfrm>
            <a:off x="4736220" y="2119131"/>
            <a:ext cx="1334970" cy="25193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LABA + ICS</a:t>
            </a:r>
            <a:endParaRPr lang="en-GB" sz="1200" dirty="0">
              <a:solidFill>
                <a:schemeClr val="tx1"/>
              </a:solidFill>
            </a:endParaRPr>
          </a:p>
        </p:txBody>
      </p:sp>
      <p:cxnSp>
        <p:nvCxnSpPr>
          <p:cNvPr id="36" name="Straight Arrow Connector 35"/>
          <p:cNvCxnSpPr/>
          <p:nvPr/>
        </p:nvCxnSpPr>
        <p:spPr>
          <a:xfrm flipH="1" flipV="1">
            <a:off x="3657600" y="2424223"/>
            <a:ext cx="2366" cy="1235000"/>
          </a:xfrm>
          <a:prstGeom prst="straightConnector1">
            <a:avLst/>
          </a:prstGeom>
          <a:ln>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3659966" y="2424223"/>
            <a:ext cx="1666945" cy="1235002"/>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2445488" y="2893466"/>
            <a:ext cx="1261590" cy="430887"/>
          </a:xfrm>
          <a:prstGeom prst="rect">
            <a:avLst/>
          </a:prstGeom>
          <a:noFill/>
        </p:spPr>
        <p:txBody>
          <a:bodyPr wrap="square" rtlCol="0">
            <a:spAutoFit/>
          </a:bodyPr>
          <a:lstStyle/>
          <a:p>
            <a:pPr algn="ctr"/>
            <a:r>
              <a:rPr lang="en-US" sz="1100" dirty="0" err="1"/>
              <a:t>Eksaserbasi</a:t>
            </a:r>
            <a:r>
              <a:rPr lang="en-US" sz="1100" dirty="0"/>
              <a:t> </a:t>
            </a:r>
            <a:r>
              <a:rPr lang="en-US" sz="1100" dirty="0" err="1"/>
              <a:t>lebih</a:t>
            </a:r>
            <a:r>
              <a:rPr lang="en-US" sz="1100" dirty="0"/>
              <a:t> </a:t>
            </a:r>
            <a:r>
              <a:rPr lang="en-US" sz="1100" dirty="0" err="1"/>
              <a:t>lanjut</a:t>
            </a:r>
            <a:endParaRPr lang="en-GB" sz="1100" dirty="0"/>
          </a:p>
        </p:txBody>
      </p:sp>
      <p:sp>
        <p:nvSpPr>
          <p:cNvPr id="41" name="Rectangle 40"/>
          <p:cNvSpPr/>
          <p:nvPr/>
        </p:nvSpPr>
        <p:spPr>
          <a:xfrm>
            <a:off x="1594885" y="956930"/>
            <a:ext cx="5325256" cy="3423684"/>
          </a:xfrm>
          <a:prstGeom prst="rect">
            <a:avLst/>
          </a:prstGeom>
          <a:noFill/>
          <a:ln>
            <a:solidFill>
              <a:srgbClr val="002F5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 name="TextBox 41"/>
          <p:cNvSpPr txBox="1"/>
          <p:nvPr/>
        </p:nvSpPr>
        <p:spPr>
          <a:xfrm>
            <a:off x="1599617" y="946115"/>
            <a:ext cx="1165897" cy="338554"/>
          </a:xfrm>
          <a:prstGeom prst="rect">
            <a:avLst/>
          </a:prstGeom>
          <a:noFill/>
        </p:spPr>
        <p:txBody>
          <a:bodyPr wrap="square" rtlCol="0">
            <a:spAutoFit/>
          </a:bodyPr>
          <a:lstStyle/>
          <a:p>
            <a:r>
              <a:rPr lang="en-US" sz="1600" b="1" dirty="0" err="1"/>
              <a:t>Grup</a:t>
            </a:r>
            <a:r>
              <a:rPr lang="en-US" sz="1600" b="1" dirty="0"/>
              <a:t> C</a:t>
            </a:r>
            <a:endParaRPr lang="en-GB" sz="1600" b="1" dirty="0"/>
          </a:p>
        </p:txBody>
      </p:sp>
      <p:cxnSp>
        <p:nvCxnSpPr>
          <p:cNvPr id="79" name="Straight Arrow Connector 78"/>
          <p:cNvCxnSpPr/>
          <p:nvPr/>
        </p:nvCxnSpPr>
        <p:spPr>
          <a:xfrm>
            <a:off x="4156558" y="4685574"/>
            <a:ext cx="797815" cy="0"/>
          </a:xfrm>
          <a:prstGeom prst="straightConnector1">
            <a:avLst/>
          </a:prstGeom>
          <a:ln>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2445488" y="4544567"/>
            <a:ext cx="2052084" cy="461665"/>
          </a:xfrm>
          <a:prstGeom prst="rect">
            <a:avLst/>
          </a:prstGeom>
          <a:noFill/>
        </p:spPr>
        <p:txBody>
          <a:bodyPr wrap="square" rtlCol="0">
            <a:spAutoFit/>
          </a:bodyPr>
          <a:lstStyle/>
          <a:p>
            <a:r>
              <a:rPr lang="en-US" sz="1200" dirty="0"/>
              <a:t>Preferred treatment = </a:t>
            </a:r>
          </a:p>
          <a:p>
            <a:endParaRPr lang="en-GB" sz="1200" dirty="0"/>
          </a:p>
        </p:txBody>
      </p:sp>
      <p:sp>
        <p:nvSpPr>
          <p:cNvPr id="82" name="TextBox 81"/>
          <p:cNvSpPr txBox="1"/>
          <p:nvPr/>
        </p:nvSpPr>
        <p:spPr>
          <a:xfrm>
            <a:off x="5326911" y="4544567"/>
            <a:ext cx="3380310" cy="553998"/>
          </a:xfrm>
          <a:prstGeom prst="rect">
            <a:avLst/>
          </a:prstGeom>
          <a:noFill/>
        </p:spPr>
        <p:txBody>
          <a:bodyPr wrap="square" rtlCol="0">
            <a:spAutoFit/>
          </a:bodyPr>
          <a:lstStyle/>
          <a:p>
            <a:r>
              <a:rPr lang="en-GB" sz="1000" dirty="0"/>
              <a:t>GOLD 2017 Global Strategy for the Diagnosis, Management and Prevention of COPD. Available online at http://goldcopd.org/. Accessed 21stNovember 2016.</a:t>
            </a:r>
          </a:p>
        </p:txBody>
      </p:sp>
    </p:spTree>
    <p:extLst>
      <p:ext uri="{BB962C8B-B14F-4D97-AF65-F5344CB8AC3E}">
        <p14:creationId xmlns:p14="http://schemas.microsoft.com/office/powerpoint/2010/main" xmlns="" val="3135602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err="1">
                <a:solidFill>
                  <a:srgbClr val="C00000"/>
                </a:solidFill>
              </a:rPr>
              <a:t>Definisi</a:t>
            </a:r>
            <a:r>
              <a:rPr lang="en-US" dirty="0">
                <a:solidFill>
                  <a:srgbClr val="C00000"/>
                </a:solidFill>
              </a:rPr>
              <a:t> PPOK GOLD 2017</a:t>
            </a:r>
            <a:endParaRPr lang="en-GB" dirty="0">
              <a:solidFill>
                <a:srgbClr val="C00000"/>
              </a:solidFill>
            </a:endParaRPr>
          </a:p>
        </p:txBody>
      </p:sp>
      <p:sp>
        <p:nvSpPr>
          <p:cNvPr id="21" name="Slide Number Placeholder 20"/>
          <p:cNvSpPr>
            <a:spLocks noGrp="1"/>
          </p:cNvSpPr>
          <p:nvPr>
            <p:ph type="sldNum" sz="quarter" idx="4"/>
          </p:nvPr>
        </p:nvSpPr>
        <p:spPr/>
        <p:txBody>
          <a:bodyPr/>
          <a:lstStyle/>
          <a:p>
            <a:fld id="{3C4F54F3-C349-4609-AFEE-01462D5C7942}" type="slidenum">
              <a:rPr lang="en-GB" smtClean="0"/>
              <a:pPr/>
              <a:t>3</a:t>
            </a:fld>
            <a:endParaRPr lang="en-GB" dirty="0"/>
          </a:p>
        </p:txBody>
      </p:sp>
      <p:sp>
        <p:nvSpPr>
          <p:cNvPr id="25" name="Rectangle 24"/>
          <p:cNvSpPr/>
          <p:nvPr/>
        </p:nvSpPr>
        <p:spPr>
          <a:xfrm>
            <a:off x="1250578" y="1395916"/>
            <a:ext cx="6674221" cy="2392918"/>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PPOK </a:t>
            </a:r>
            <a:r>
              <a:rPr lang="en-US" sz="2000" dirty="0" err="1">
                <a:solidFill>
                  <a:schemeClr val="tx1"/>
                </a:solidFill>
              </a:rPr>
              <a:t>adalah</a:t>
            </a:r>
            <a:r>
              <a:rPr lang="en-US" sz="2000" dirty="0">
                <a:solidFill>
                  <a:schemeClr val="tx1"/>
                </a:solidFill>
              </a:rPr>
              <a:t> </a:t>
            </a:r>
            <a:r>
              <a:rPr lang="en-US" sz="2000" dirty="0" err="1">
                <a:solidFill>
                  <a:schemeClr val="tx1"/>
                </a:solidFill>
              </a:rPr>
              <a:t>penyakit</a:t>
            </a:r>
            <a:r>
              <a:rPr lang="en-US" sz="2000" dirty="0">
                <a:solidFill>
                  <a:schemeClr val="tx1"/>
                </a:solidFill>
              </a:rPr>
              <a:t> yang </a:t>
            </a:r>
            <a:r>
              <a:rPr lang="en-US" sz="2000" b="1" dirty="0" err="1">
                <a:solidFill>
                  <a:srgbClr val="FF0000"/>
                </a:solidFill>
              </a:rPr>
              <a:t>umum</a:t>
            </a:r>
            <a:r>
              <a:rPr lang="en-US" sz="2000" dirty="0">
                <a:solidFill>
                  <a:schemeClr val="tx1"/>
                </a:solidFill>
              </a:rPr>
              <a:t>, </a:t>
            </a:r>
            <a:r>
              <a:rPr lang="en-US" sz="2000" dirty="0" err="1">
                <a:solidFill>
                  <a:schemeClr val="tx1"/>
                </a:solidFill>
              </a:rPr>
              <a:t>dapat</a:t>
            </a:r>
            <a:r>
              <a:rPr lang="en-US" sz="2000" dirty="0">
                <a:solidFill>
                  <a:schemeClr val="tx1"/>
                </a:solidFill>
              </a:rPr>
              <a:t> </a:t>
            </a:r>
            <a:r>
              <a:rPr lang="en-US" sz="2000" b="1" dirty="0" err="1">
                <a:solidFill>
                  <a:srgbClr val="FF0000"/>
                </a:solidFill>
              </a:rPr>
              <a:t>dicegah</a:t>
            </a:r>
            <a:r>
              <a:rPr lang="en-US" sz="2000" dirty="0">
                <a:solidFill>
                  <a:schemeClr val="tx1"/>
                </a:solidFill>
              </a:rPr>
              <a:t>, </a:t>
            </a:r>
            <a:r>
              <a:rPr lang="en-US" sz="2000" dirty="0" err="1">
                <a:solidFill>
                  <a:schemeClr val="tx1"/>
                </a:solidFill>
              </a:rPr>
              <a:t>dan</a:t>
            </a:r>
            <a:r>
              <a:rPr lang="en-US" sz="2000" dirty="0">
                <a:solidFill>
                  <a:schemeClr val="tx1"/>
                </a:solidFill>
              </a:rPr>
              <a:t> </a:t>
            </a:r>
            <a:r>
              <a:rPr lang="en-US" sz="2000" dirty="0" err="1">
                <a:solidFill>
                  <a:schemeClr val="tx1"/>
                </a:solidFill>
              </a:rPr>
              <a:t>dapat</a:t>
            </a:r>
            <a:r>
              <a:rPr lang="en-US" sz="2000" dirty="0">
                <a:solidFill>
                  <a:schemeClr val="tx1"/>
                </a:solidFill>
              </a:rPr>
              <a:t> </a:t>
            </a:r>
            <a:r>
              <a:rPr lang="en-US" sz="2000" b="1" dirty="0" err="1">
                <a:solidFill>
                  <a:srgbClr val="FF0000"/>
                </a:solidFill>
              </a:rPr>
              <a:t>ditangani</a:t>
            </a:r>
            <a:r>
              <a:rPr lang="en-US" sz="2000" dirty="0">
                <a:solidFill>
                  <a:schemeClr val="tx1"/>
                </a:solidFill>
              </a:rPr>
              <a:t>, yang </a:t>
            </a:r>
            <a:r>
              <a:rPr lang="en-US" sz="2000" dirty="0" err="1">
                <a:solidFill>
                  <a:schemeClr val="tx1"/>
                </a:solidFill>
              </a:rPr>
              <a:t>memiliki</a:t>
            </a:r>
            <a:r>
              <a:rPr lang="en-US" sz="2000" dirty="0">
                <a:solidFill>
                  <a:schemeClr val="tx1"/>
                </a:solidFill>
              </a:rPr>
              <a:t> </a:t>
            </a:r>
            <a:r>
              <a:rPr lang="en-US" sz="2000" dirty="0" err="1" smtClean="0">
                <a:solidFill>
                  <a:schemeClr val="tx1"/>
                </a:solidFill>
              </a:rPr>
              <a:t>karakteristik</a:t>
            </a:r>
            <a:r>
              <a:rPr lang="en-US" sz="2000" dirty="0" smtClean="0">
                <a:solidFill>
                  <a:schemeClr val="tx1"/>
                </a:solidFill>
              </a:rPr>
              <a:t> </a:t>
            </a:r>
            <a:r>
              <a:rPr lang="en-US" sz="2000" b="1" dirty="0" err="1">
                <a:solidFill>
                  <a:srgbClr val="FF0000"/>
                </a:solidFill>
              </a:rPr>
              <a:t>gejala</a:t>
            </a:r>
            <a:r>
              <a:rPr lang="en-US" sz="2000" b="1" dirty="0">
                <a:solidFill>
                  <a:srgbClr val="FF0000"/>
                </a:solidFill>
              </a:rPr>
              <a:t> </a:t>
            </a:r>
            <a:r>
              <a:rPr lang="en-US" sz="2000" b="1" dirty="0" err="1">
                <a:solidFill>
                  <a:srgbClr val="FF0000"/>
                </a:solidFill>
              </a:rPr>
              <a:t>pernapasan</a:t>
            </a:r>
            <a:r>
              <a:rPr lang="en-US" sz="2000" b="1" dirty="0">
                <a:solidFill>
                  <a:srgbClr val="FF0000"/>
                </a:solidFill>
              </a:rPr>
              <a:t> yang </a:t>
            </a:r>
            <a:r>
              <a:rPr lang="en-US" sz="2000" b="1" dirty="0" err="1">
                <a:solidFill>
                  <a:srgbClr val="FF0000"/>
                </a:solidFill>
              </a:rPr>
              <a:t>menetap</a:t>
            </a:r>
            <a:r>
              <a:rPr lang="en-US" sz="2000" dirty="0">
                <a:solidFill>
                  <a:schemeClr val="tx1"/>
                </a:solidFill>
              </a:rPr>
              <a:t> </a:t>
            </a:r>
            <a:r>
              <a:rPr lang="en-US" sz="2000" dirty="0" err="1">
                <a:solidFill>
                  <a:schemeClr val="tx1"/>
                </a:solidFill>
              </a:rPr>
              <a:t>dan</a:t>
            </a:r>
            <a:r>
              <a:rPr lang="en-US" sz="2000" dirty="0">
                <a:solidFill>
                  <a:schemeClr val="tx1"/>
                </a:solidFill>
              </a:rPr>
              <a:t> </a:t>
            </a:r>
            <a:r>
              <a:rPr lang="en-US" sz="2000" b="1" dirty="0" err="1">
                <a:solidFill>
                  <a:srgbClr val="FF0000"/>
                </a:solidFill>
              </a:rPr>
              <a:t>keterbatasan</a:t>
            </a:r>
            <a:r>
              <a:rPr lang="en-US" sz="2000" b="1" dirty="0">
                <a:solidFill>
                  <a:srgbClr val="FF0000"/>
                </a:solidFill>
              </a:rPr>
              <a:t> </a:t>
            </a:r>
            <a:r>
              <a:rPr lang="en-US" sz="2000" b="1" dirty="0" err="1">
                <a:solidFill>
                  <a:srgbClr val="FF0000"/>
                </a:solidFill>
              </a:rPr>
              <a:t>aliran</a:t>
            </a:r>
            <a:r>
              <a:rPr lang="en-US" sz="2000" b="1" dirty="0">
                <a:solidFill>
                  <a:srgbClr val="FF0000"/>
                </a:solidFill>
              </a:rPr>
              <a:t> </a:t>
            </a:r>
            <a:r>
              <a:rPr lang="en-US" sz="2000" b="1" dirty="0" err="1">
                <a:solidFill>
                  <a:srgbClr val="FF0000"/>
                </a:solidFill>
              </a:rPr>
              <a:t>udara</a:t>
            </a:r>
            <a:r>
              <a:rPr lang="en-US" sz="2000" dirty="0">
                <a:solidFill>
                  <a:schemeClr val="tx1"/>
                </a:solidFill>
              </a:rPr>
              <a:t>, </a:t>
            </a:r>
            <a:r>
              <a:rPr lang="en-US" sz="2000" dirty="0" err="1">
                <a:solidFill>
                  <a:schemeClr val="tx1"/>
                </a:solidFill>
              </a:rPr>
              <a:t>dikarenakan</a:t>
            </a:r>
            <a:r>
              <a:rPr lang="en-US" sz="2000" dirty="0">
                <a:solidFill>
                  <a:schemeClr val="tx1"/>
                </a:solidFill>
              </a:rPr>
              <a:t> </a:t>
            </a:r>
            <a:r>
              <a:rPr lang="en-US" sz="2000" dirty="0" err="1" smtClean="0">
                <a:solidFill>
                  <a:schemeClr val="tx1"/>
                </a:solidFill>
              </a:rPr>
              <a:t>abnormalitas</a:t>
            </a:r>
            <a:r>
              <a:rPr lang="en-US" sz="2000" dirty="0" smtClean="0">
                <a:solidFill>
                  <a:schemeClr val="tx1"/>
                </a:solidFill>
              </a:rPr>
              <a:t> </a:t>
            </a:r>
            <a:r>
              <a:rPr lang="en-US" sz="2000" dirty="0" err="1">
                <a:solidFill>
                  <a:schemeClr val="tx1"/>
                </a:solidFill>
              </a:rPr>
              <a:t>saluran</a:t>
            </a:r>
            <a:r>
              <a:rPr lang="en-US" sz="2000" dirty="0">
                <a:solidFill>
                  <a:schemeClr val="tx1"/>
                </a:solidFill>
              </a:rPr>
              <a:t> </a:t>
            </a:r>
            <a:r>
              <a:rPr lang="en-US" sz="2000" dirty="0" err="1" smtClean="0">
                <a:solidFill>
                  <a:schemeClr val="tx1"/>
                </a:solidFill>
              </a:rPr>
              <a:t>napas</a:t>
            </a:r>
            <a:r>
              <a:rPr lang="en-US" sz="2000" dirty="0" smtClean="0">
                <a:solidFill>
                  <a:schemeClr val="tx1"/>
                </a:solidFill>
              </a:rPr>
              <a:t> </a:t>
            </a:r>
            <a:r>
              <a:rPr lang="en-US" sz="2000" dirty="0" err="1" smtClean="0">
                <a:solidFill>
                  <a:schemeClr val="tx1"/>
                </a:solidFill>
              </a:rPr>
              <a:t>dan</a:t>
            </a:r>
            <a:r>
              <a:rPr lang="en-US" sz="2000" dirty="0" smtClean="0">
                <a:solidFill>
                  <a:schemeClr val="tx1"/>
                </a:solidFill>
              </a:rPr>
              <a:t>/</a:t>
            </a:r>
            <a:r>
              <a:rPr lang="en-US" sz="2000" dirty="0" err="1" smtClean="0">
                <a:solidFill>
                  <a:schemeClr val="tx1"/>
                </a:solidFill>
              </a:rPr>
              <a:t>atau</a:t>
            </a:r>
            <a:r>
              <a:rPr lang="en-US" sz="2000" dirty="0">
                <a:solidFill>
                  <a:schemeClr val="tx1"/>
                </a:solidFill>
              </a:rPr>
              <a:t> </a:t>
            </a:r>
            <a:r>
              <a:rPr lang="en-US" sz="2000" dirty="0" smtClean="0">
                <a:solidFill>
                  <a:schemeClr val="tx1"/>
                </a:solidFill>
              </a:rPr>
              <a:t>alveolus </a:t>
            </a:r>
            <a:r>
              <a:rPr lang="en-US" sz="2000" dirty="0">
                <a:solidFill>
                  <a:schemeClr val="tx1"/>
                </a:solidFill>
              </a:rPr>
              <a:t>yang </a:t>
            </a:r>
            <a:r>
              <a:rPr lang="en-US" sz="2000" dirty="0" err="1">
                <a:solidFill>
                  <a:schemeClr val="tx1"/>
                </a:solidFill>
              </a:rPr>
              <a:t>biasanya</a:t>
            </a:r>
            <a:r>
              <a:rPr lang="en-US" sz="2000" dirty="0">
                <a:solidFill>
                  <a:schemeClr val="tx1"/>
                </a:solidFill>
              </a:rPr>
              <a:t> </a:t>
            </a:r>
            <a:r>
              <a:rPr lang="en-US" sz="2000" dirty="0" err="1">
                <a:solidFill>
                  <a:schemeClr val="tx1"/>
                </a:solidFill>
              </a:rPr>
              <a:t>disebabkan</a:t>
            </a:r>
            <a:r>
              <a:rPr lang="en-US" sz="2000" dirty="0">
                <a:solidFill>
                  <a:schemeClr val="tx1"/>
                </a:solidFill>
              </a:rPr>
              <a:t> </a:t>
            </a:r>
            <a:r>
              <a:rPr lang="en-US" sz="2000" dirty="0" err="1">
                <a:solidFill>
                  <a:schemeClr val="tx1"/>
                </a:solidFill>
              </a:rPr>
              <a:t>oleh</a:t>
            </a:r>
            <a:r>
              <a:rPr lang="en-US" sz="2000" dirty="0">
                <a:solidFill>
                  <a:schemeClr val="tx1"/>
                </a:solidFill>
              </a:rPr>
              <a:t> </a:t>
            </a:r>
            <a:r>
              <a:rPr lang="en-US" sz="2000" b="1" dirty="0" err="1" smtClean="0">
                <a:solidFill>
                  <a:srgbClr val="FF0000"/>
                </a:solidFill>
              </a:rPr>
              <a:t>pajanan</a:t>
            </a:r>
            <a:r>
              <a:rPr lang="en-US" sz="2000" b="1" dirty="0" smtClean="0">
                <a:solidFill>
                  <a:srgbClr val="FF0000"/>
                </a:solidFill>
              </a:rPr>
              <a:t> </a:t>
            </a:r>
            <a:r>
              <a:rPr lang="en-US" sz="2000" b="1" dirty="0">
                <a:solidFill>
                  <a:srgbClr val="FF0000"/>
                </a:solidFill>
              </a:rPr>
              <a:t>gas </a:t>
            </a:r>
            <a:r>
              <a:rPr lang="en-US" sz="2000" b="1" dirty="0" err="1">
                <a:solidFill>
                  <a:srgbClr val="FF0000"/>
                </a:solidFill>
              </a:rPr>
              <a:t>atau</a:t>
            </a:r>
            <a:r>
              <a:rPr lang="en-US" sz="2000" b="1" dirty="0">
                <a:solidFill>
                  <a:srgbClr val="FF0000"/>
                </a:solidFill>
              </a:rPr>
              <a:t> </a:t>
            </a:r>
            <a:r>
              <a:rPr lang="en-US" sz="2000" b="1" dirty="0" err="1">
                <a:solidFill>
                  <a:srgbClr val="FF0000"/>
                </a:solidFill>
              </a:rPr>
              <a:t>partikel</a:t>
            </a:r>
            <a:r>
              <a:rPr lang="en-US" sz="2000" b="1" dirty="0">
                <a:solidFill>
                  <a:srgbClr val="FF0000"/>
                </a:solidFill>
              </a:rPr>
              <a:t> </a:t>
            </a:r>
            <a:r>
              <a:rPr lang="en-US" sz="2000" b="1" dirty="0" err="1">
                <a:solidFill>
                  <a:srgbClr val="FF0000"/>
                </a:solidFill>
              </a:rPr>
              <a:t>berbahaya</a:t>
            </a:r>
            <a:endParaRPr lang="en-GB" sz="2000" b="1" dirty="0">
              <a:solidFill>
                <a:srgbClr val="FF0000"/>
              </a:solidFill>
            </a:endParaRPr>
          </a:p>
        </p:txBody>
      </p:sp>
      <p:sp>
        <p:nvSpPr>
          <p:cNvPr id="28" name="TextBox 27"/>
          <p:cNvSpPr txBox="1"/>
          <p:nvPr/>
        </p:nvSpPr>
        <p:spPr>
          <a:xfrm>
            <a:off x="516375" y="4454756"/>
            <a:ext cx="8190846" cy="553998"/>
          </a:xfrm>
          <a:prstGeom prst="rect">
            <a:avLst/>
          </a:prstGeom>
          <a:noFill/>
        </p:spPr>
        <p:txBody>
          <a:bodyPr wrap="square" rtlCol="0">
            <a:spAutoFit/>
          </a:bodyPr>
          <a:lstStyle/>
          <a:p>
            <a:endParaRPr lang="en-GB" sz="1000" dirty="0"/>
          </a:p>
          <a:p>
            <a:r>
              <a:rPr lang="en-GB" sz="1000" dirty="0"/>
              <a:t>GOLD 2017 Global Strategy for the Diagnosis, Management and Prevention of COPD. Available online at http://goldcopd.org/. Accessed 21stNovember 2016.</a:t>
            </a:r>
          </a:p>
        </p:txBody>
      </p:sp>
    </p:spTree>
    <p:extLst>
      <p:ext uri="{BB962C8B-B14F-4D97-AF65-F5344CB8AC3E}">
        <p14:creationId xmlns:p14="http://schemas.microsoft.com/office/powerpoint/2010/main" xmlns="" val="28122502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err="1">
                <a:solidFill>
                  <a:srgbClr val="C00000"/>
                </a:solidFill>
              </a:rPr>
              <a:t>Pengelolaan</a:t>
            </a:r>
            <a:r>
              <a:rPr lang="en-US" dirty="0">
                <a:solidFill>
                  <a:srgbClr val="C00000"/>
                </a:solidFill>
              </a:rPr>
              <a:t> PPOK Stabil: </a:t>
            </a:r>
            <a:r>
              <a:rPr lang="en-US" dirty="0" err="1">
                <a:solidFill>
                  <a:srgbClr val="C00000"/>
                </a:solidFill>
              </a:rPr>
              <a:t>Farmakologi</a:t>
            </a:r>
            <a:endParaRPr lang="en-GB" dirty="0"/>
          </a:p>
        </p:txBody>
      </p:sp>
      <p:sp>
        <p:nvSpPr>
          <p:cNvPr id="21" name="Slide Number Placeholder 20"/>
          <p:cNvSpPr>
            <a:spLocks noGrp="1"/>
          </p:cNvSpPr>
          <p:nvPr>
            <p:ph type="sldNum" sz="quarter" idx="4"/>
          </p:nvPr>
        </p:nvSpPr>
        <p:spPr/>
        <p:txBody>
          <a:bodyPr/>
          <a:lstStyle/>
          <a:p>
            <a:fld id="{3C4F54F3-C349-4609-AFEE-01462D5C7942}" type="slidenum">
              <a:rPr lang="en-GB" smtClean="0"/>
              <a:pPr/>
              <a:t>30</a:t>
            </a:fld>
            <a:endParaRPr lang="en-GB" dirty="0"/>
          </a:p>
        </p:txBody>
      </p:sp>
      <p:sp>
        <p:nvSpPr>
          <p:cNvPr id="25" name="Rectangle 24"/>
          <p:cNvSpPr/>
          <p:nvPr/>
        </p:nvSpPr>
        <p:spPr>
          <a:xfrm>
            <a:off x="2348744" y="3819205"/>
            <a:ext cx="1153048" cy="268029"/>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LAMA</a:t>
            </a:r>
            <a:endParaRPr lang="en-GB" sz="1200" dirty="0">
              <a:solidFill>
                <a:schemeClr val="tx1"/>
              </a:solidFill>
            </a:endParaRPr>
          </a:p>
        </p:txBody>
      </p:sp>
      <p:sp>
        <p:nvSpPr>
          <p:cNvPr id="26" name="Rectangle 25"/>
          <p:cNvSpPr/>
          <p:nvPr/>
        </p:nvSpPr>
        <p:spPr>
          <a:xfrm>
            <a:off x="3788862" y="3822163"/>
            <a:ext cx="1153048" cy="268029"/>
          </a:xfrm>
          <a:prstGeom prst="rect">
            <a:avLst/>
          </a:prstGeom>
          <a:no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LAMA + LABA</a:t>
            </a:r>
            <a:endParaRPr lang="en-GB" sz="1200" dirty="0">
              <a:solidFill>
                <a:schemeClr val="tx1"/>
              </a:solidFill>
            </a:endParaRPr>
          </a:p>
        </p:txBody>
      </p:sp>
      <p:sp>
        <p:nvSpPr>
          <p:cNvPr id="27" name="Rectangle 26"/>
          <p:cNvSpPr/>
          <p:nvPr/>
        </p:nvSpPr>
        <p:spPr>
          <a:xfrm>
            <a:off x="5211398" y="3822163"/>
            <a:ext cx="1153048" cy="268029"/>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LABA + ICS</a:t>
            </a:r>
            <a:endParaRPr lang="en-GB" sz="1200" dirty="0">
              <a:solidFill>
                <a:schemeClr val="tx1"/>
              </a:solidFill>
            </a:endParaRPr>
          </a:p>
        </p:txBody>
      </p:sp>
      <p:cxnSp>
        <p:nvCxnSpPr>
          <p:cNvPr id="28" name="Straight Arrow Connector 27"/>
          <p:cNvCxnSpPr/>
          <p:nvPr/>
        </p:nvCxnSpPr>
        <p:spPr>
          <a:xfrm>
            <a:off x="3539186" y="3953219"/>
            <a:ext cx="239043"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4972355" y="3910687"/>
            <a:ext cx="239043"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4920576" y="3992497"/>
            <a:ext cx="277626"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3926302" y="2616075"/>
            <a:ext cx="829340" cy="774335"/>
          </a:xfrm>
          <a:prstGeom prst="rect">
            <a:avLst/>
          </a:prstGeom>
          <a:no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LAMA </a:t>
            </a:r>
          </a:p>
          <a:p>
            <a:pPr algn="ctr"/>
            <a:r>
              <a:rPr lang="en-US" sz="1200" dirty="0">
                <a:solidFill>
                  <a:schemeClr val="tx1"/>
                </a:solidFill>
              </a:rPr>
              <a:t>+ LABA</a:t>
            </a:r>
          </a:p>
          <a:p>
            <a:pPr algn="ctr"/>
            <a:r>
              <a:rPr lang="en-US" sz="1200" dirty="0">
                <a:solidFill>
                  <a:schemeClr val="tx1"/>
                </a:solidFill>
              </a:rPr>
              <a:t>+ ICS </a:t>
            </a:r>
            <a:endParaRPr lang="en-GB" sz="1200" dirty="0">
              <a:solidFill>
                <a:schemeClr val="tx1"/>
              </a:solidFill>
            </a:endParaRPr>
          </a:p>
        </p:txBody>
      </p:sp>
      <p:cxnSp>
        <p:nvCxnSpPr>
          <p:cNvPr id="32" name="Straight Arrow Connector 31"/>
          <p:cNvCxnSpPr/>
          <p:nvPr/>
        </p:nvCxnSpPr>
        <p:spPr>
          <a:xfrm flipV="1">
            <a:off x="4312223" y="3419006"/>
            <a:ext cx="0" cy="403157"/>
          </a:xfrm>
          <a:prstGeom prst="straightConnector1">
            <a:avLst/>
          </a:prstGeom>
          <a:ln>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4457929" y="3434130"/>
            <a:ext cx="0" cy="400199"/>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7" idx="0"/>
            <a:endCxn id="31" idx="3"/>
          </p:cNvCxnSpPr>
          <p:nvPr/>
        </p:nvCxnSpPr>
        <p:spPr>
          <a:xfrm flipH="1" flipV="1">
            <a:off x="4755642" y="3003243"/>
            <a:ext cx="1032280" cy="81892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4457930" y="1406948"/>
            <a:ext cx="1906516" cy="584791"/>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err="1">
                <a:solidFill>
                  <a:schemeClr val="tx1"/>
                </a:solidFill>
              </a:rPr>
              <a:t>Pertimbangkan</a:t>
            </a:r>
            <a:r>
              <a:rPr lang="en-US" sz="1100" dirty="0">
                <a:solidFill>
                  <a:schemeClr val="tx1"/>
                </a:solidFill>
              </a:rPr>
              <a:t> antibiotic </a:t>
            </a:r>
            <a:r>
              <a:rPr lang="en-US" sz="1100" dirty="0" err="1">
                <a:solidFill>
                  <a:schemeClr val="tx1"/>
                </a:solidFill>
              </a:rPr>
              <a:t>gol</a:t>
            </a:r>
            <a:r>
              <a:rPr lang="en-US" sz="1100" dirty="0">
                <a:solidFill>
                  <a:schemeClr val="tx1"/>
                </a:solidFill>
              </a:rPr>
              <a:t>. </a:t>
            </a:r>
            <a:r>
              <a:rPr lang="en-US" sz="1100" dirty="0" err="1">
                <a:solidFill>
                  <a:schemeClr val="tx1"/>
                </a:solidFill>
              </a:rPr>
              <a:t>makrolida</a:t>
            </a:r>
            <a:r>
              <a:rPr lang="en-US" sz="1100" dirty="0">
                <a:solidFill>
                  <a:schemeClr val="tx1"/>
                </a:solidFill>
              </a:rPr>
              <a:t> (</a:t>
            </a:r>
            <a:r>
              <a:rPr lang="en-US" sz="1100" dirty="0" err="1">
                <a:solidFill>
                  <a:schemeClr val="tx1"/>
                </a:solidFill>
              </a:rPr>
              <a:t>pada</a:t>
            </a:r>
            <a:r>
              <a:rPr lang="en-US" sz="1100" dirty="0">
                <a:solidFill>
                  <a:schemeClr val="tx1"/>
                </a:solidFill>
              </a:rPr>
              <a:t> </a:t>
            </a:r>
            <a:r>
              <a:rPr lang="en-US" sz="1100" dirty="0" err="1">
                <a:solidFill>
                  <a:schemeClr val="tx1"/>
                </a:solidFill>
              </a:rPr>
              <a:t>pasien</a:t>
            </a:r>
            <a:r>
              <a:rPr lang="en-US" sz="1100" dirty="0">
                <a:solidFill>
                  <a:schemeClr val="tx1"/>
                </a:solidFill>
              </a:rPr>
              <a:t> </a:t>
            </a:r>
            <a:r>
              <a:rPr lang="en-US" sz="1100" dirty="0" err="1">
                <a:solidFill>
                  <a:schemeClr val="tx1"/>
                </a:solidFill>
              </a:rPr>
              <a:t>sebelumnya</a:t>
            </a:r>
            <a:r>
              <a:rPr lang="en-US" sz="1100" dirty="0">
                <a:solidFill>
                  <a:schemeClr val="tx1"/>
                </a:solidFill>
              </a:rPr>
              <a:t> </a:t>
            </a:r>
            <a:r>
              <a:rPr lang="en-US" sz="1100" dirty="0" err="1">
                <a:solidFill>
                  <a:schemeClr val="tx1"/>
                </a:solidFill>
              </a:rPr>
              <a:t>perokok</a:t>
            </a:r>
            <a:r>
              <a:rPr lang="en-US" sz="1100" dirty="0">
                <a:solidFill>
                  <a:schemeClr val="tx1"/>
                </a:solidFill>
              </a:rPr>
              <a:t>)</a:t>
            </a:r>
            <a:endParaRPr lang="en-GB" sz="1100" dirty="0">
              <a:solidFill>
                <a:schemeClr val="tx1"/>
              </a:solidFill>
            </a:endParaRPr>
          </a:p>
        </p:txBody>
      </p:sp>
      <p:sp>
        <p:nvSpPr>
          <p:cNvPr id="36" name="Rectangle 35"/>
          <p:cNvSpPr/>
          <p:nvPr/>
        </p:nvSpPr>
        <p:spPr>
          <a:xfrm>
            <a:off x="2095788" y="1406949"/>
            <a:ext cx="1906517" cy="584791"/>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err="1">
                <a:solidFill>
                  <a:schemeClr val="tx1"/>
                </a:solidFill>
              </a:rPr>
              <a:t>Pertimbangkan</a:t>
            </a:r>
            <a:r>
              <a:rPr lang="en-US" sz="1100" dirty="0">
                <a:solidFill>
                  <a:schemeClr val="tx1"/>
                </a:solidFill>
              </a:rPr>
              <a:t> </a:t>
            </a:r>
            <a:r>
              <a:rPr lang="en-US" sz="1100" dirty="0" err="1">
                <a:solidFill>
                  <a:schemeClr val="tx1"/>
                </a:solidFill>
              </a:rPr>
              <a:t>Roflumilast</a:t>
            </a:r>
            <a:r>
              <a:rPr lang="en-US" sz="1100" dirty="0">
                <a:solidFill>
                  <a:schemeClr val="tx1"/>
                </a:solidFill>
              </a:rPr>
              <a:t> </a:t>
            </a:r>
            <a:r>
              <a:rPr lang="en-US" sz="1100" dirty="0" err="1">
                <a:solidFill>
                  <a:schemeClr val="tx1"/>
                </a:solidFill>
              </a:rPr>
              <a:t>jika</a:t>
            </a:r>
            <a:r>
              <a:rPr lang="en-US" sz="1100" dirty="0">
                <a:solidFill>
                  <a:schemeClr val="tx1"/>
                </a:solidFill>
              </a:rPr>
              <a:t> FEV1 &lt; 50% pred. </a:t>
            </a:r>
            <a:r>
              <a:rPr lang="en-US" sz="1100" dirty="0" err="1">
                <a:solidFill>
                  <a:schemeClr val="tx1"/>
                </a:solidFill>
              </a:rPr>
              <a:t>dan</a:t>
            </a:r>
            <a:r>
              <a:rPr lang="en-US" sz="1100" dirty="0">
                <a:solidFill>
                  <a:schemeClr val="tx1"/>
                </a:solidFill>
              </a:rPr>
              <a:t> </a:t>
            </a:r>
            <a:r>
              <a:rPr lang="en-US" sz="1100" dirty="0" err="1">
                <a:solidFill>
                  <a:schemeClr val="tx1"/>
                </a:solidFill>
              </a:rPr>
              <a:t>pasien</a:t>
            </a:r>
            <a:r>
              <a:rPr lang="en-US" sz="1100" dirty="0">
                <a:solidFill>
                  <a:schemeClr val="tx1"/>
                </a:solidFill>
              </a:rPr>
              <a:t> </a:t>
            </a:r>
            <a:r>
              <a:rPr lang="en-US" sz="1100" dirty="0" err="1">
                <a:solidFill>
                  <a:schemeClr val="tx1"/>
                </a:solidFill>
              </a:rPr>
              <a:t>bronkitis</a:t>
            </a:r>
            <a:r>
              <a:rPr lang="en-US" sz="1100" dirty="0">
                <a:solidFill>
                  <a:schemeClr val="tx1"/>
                </a:solidFill>
              </a:rPr>
              <a:t> </a:t>
            </a:r>
            <a:r>
              <a:rPr lang="en-US" sz="1100" dirty="0" err="1">
                <a:solidFill>
                  <a:schemeClr val="tx1"/>
                </a:solidFill>
              </a:rPr>
              <a:t>kronis</a:t>
            </a:r>
            <a:endParaRPr lang="en-GB" sz="1100" dirty="0">
              <a:solidFill>
                <a:schemeClr val="tx1"/>
              </a:solidFill>
            </a:endParaRPr>
          </a:p>
        </p:txBody>
      </p:sp>
      <p:cxnSp>
        <p:nvCxnSpPr>
          <p:cNvPr id="37" name="Straight Arrow Connector 36"/>
          <p:cNvCxnSpPr>
            <a:stCxn id="31" idx="0"/>
            <a:endCxn id="35" idx="2"/>
          </p:cNvCxnSpPr>
          <p:nvPr/>
        </p:nvCxnSpPr>
        <p:spPr>
          <a:xfrm flipV="1">
            <a:off x="4340972" y="1991739"/>
            <a:ext cx="1070216" cy="62433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31" idx="0"/>
            <a:endCxn id="36" idx="2"/>
          </p:cNvCxnSpPr>
          <p:nvPr/>
        </p:nvCxnSpPr>
        <p:spPr>
          <a:xfrm flipH="1" flipV="1">
            <a:off x="3049047" y="1991740"/>
            <a:ext cx="1291925" cy="62433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2014462" y="896373"/>
            <a:ext cx="4532576" cy="3423684"/>
          </a:xfrm>
          <a:prstGeom prst="rect">
            <a:avLst/>
          </a:prstGeom>
          <a:noFill/>
          <a:ln>
            <a:solidFill>
              <a:srgbClr val="002F5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 name="TextBox 39"/>
          <p:cNvSpPr txBox="1"/>
          <p:nvPr/>
        </p:nvSpPr>
        <p:spPr>
          <a:xfrm>
            <a:off x="2014462" y="868681"/>
            <a:ext cx="1165897" cy="338554"/>
          </a:xfrm>
          <a:prstGeom prst="rect">
            <a:avLst/>
          </a:prstGeom>
          <a:noFill/>
        </p:spPr>
        <p:txBody>
          <a:bodyPr wrap="square" rtlCol="0">
            <a:spAutoFit/>
          </a:bodyPr>
          <a:lstStyle/>
          <a:p>
            <a:r>
              <a:rPr lang="en-US" sz="1600" b="1" dirty="0" err="1"/>
              <a:t>Grup</a:t>
            </a:r>
            <a:r>
              <a:rPr lang="en-US" sz="1600" b="1" dirty="0"/>
              <a:t> D</a:t>
            </a:r>
            <a:endParaRPr lang="en-GB" sz="1600" b="1" dirty="0"/>
          </a:p>
        </p:txBody>
      </p:sp>
      <p:sp>
        <p:nvSpPr>
          <p:cNvPr id="41" name="TextBox 40"/>
          <p:cNvSpPr txBox="1"/>
          <p:nvPr/>
        </p:nvSpPr>
        <p:spPr>
          <a:xfrm>
            <a:off x="2183009" y="2162417"/>
            <a:ext cx="1261590" cy="430887"/>
          </a:xfrm>
          <a:prstGeom prst="rect">
            <a:avLst/>
          </a:prstGeom>
          <a:noFill/>
        </p:spPr>
        <p:txBody>
          <a:bodyPr wrap="square" rtlCol="0">
            <a:spAutoFit/>
          </a:bodyPr>
          <a:lstStyle/>
          <a:p>
            <a:pPr algn="ctr"/>
            <a:r>
              <a:rPr lang="en-US" sz="1100" dirty="0" err="1"/>
              <a:t>Eksaserbasi</a:t>
            </a:r>
            <a:r>
              <a:rPr lang="en-US" sz="1100" dirty="0"/>
              <a:t> </a:t>
            </a:r>
            <a:r>
              <a:rPr lang="en-US" sz="1100" dirty="0" err="1"/>
              <a:t>lebih</a:t>
            </a:r>
            <a:r>
              <a:rPr lang="en-US" sz="1100" dirty="0"/>
              <a:t> </a:t>
            </a:r>
            <a:r>
              <a:rPr lang="en-US" sz="1100" dirty="0" err="1"/>
              <a:t>lanjut</a:t>
            </a:r>
            <a:endParaRPr lang="en-GB" sz="1100" dirty="0"/>
          </a:p>
        </p:txBody>
      </p:sp>
      <p:sp>
        <p:nvSpPr>
          <p:cNvPr id="42" name="TextBox 41"/>
          <p:cNvSpPr txBox="1"/>
          <p:nvPr/>
        </p:nvSpPr>
        <p:spPr>
          <a:xfrm>
            <a:off x="2861806" y="3328884"/>
            <a:ext cx="1261590" cy="430887"/>
          </a:xfrm>
          <a:prstGeom prst="rect">
            <a:avLst/>
          </a:prstGeom>
          <a:noFill/>
        </p:spPr>
        <p:txBody>
          <a:bodyPr wrap="square" rtlCol="0">
            <a:spAutoFit/>
          </a:bodyPr>
          <a:lstStyle/>
          <a:p>
            <a:pPr algn="ctr"/>
            <a:r>
              <a:rPr lang="en-US" sz="1100" dirty="0" err="1"/>
              <a:t>Eksaserbasi</a:t>
            </a:r>
            <a:r>
              <a:rPr lang="en-US" sz="1100" dirty="0"/>
              <a:t> </a:t>
            </a:r>
            <a:r>
              <a:rPr lang="en-US" sz="1100" dirty="0" err="1"/>
              <a:t>lebih</a:t>
            </a:r>
            <a:r>
              <a:rPr lang="en-US" sz="1100" dirty="0"/>
              <a:t> </a:t>
            </a:r>
            <a:r>
              <a:rPr lang="en-US" sz="1100" dirty="0" err="1"/>
              <a:t>lanjut</a:t>
            </a:r>
            <a:endParaRPr lang="en-GB" sz="1100" dirty="0"/>
          </a:p>
        </p:txBody>
      </p:sp>
      <p:sp>
        <p:nvSpPr>
          <p:cNvPr id="43" name="TextBox 42"/>
          <p:cNvSpPr txBox="1"/>
          <p:nvPr/>
        </p:nvSpPr>
        <p:spPr>
          <a:xfrm>
            <a:off x="4862394" y="2832909"/>
            <a:ext cx="1779058" cy="600164"/>
          </a:xfrm>
          <a:prstGeom prst="rect">
            <a:avLst/>
          </a:prstGeom>
          <a:noFill/>
        </p:spPr>
        <p:txBody>
          <a:bodyPr wrap="square" rtlCol="0">
            <a:spAutoFit/>
          </a:bodyPr>
          <a:lstStyle/>
          <a:p>
            <a:pPr algn="ctr"/>
            <a:r>
              <a:rPr lang="en-US" sz="1100" dirty="0"/>
              <a:t>Gejala </a:t>
            </a:r>
            <a:r>
              <a:rPr lang="en-US" sz="1100" dirty="0" err="1"/>
              <a:t>persisten</a:t>
            </a:r>
            <a:r>
              <a:rPr lang="en-US" sz="1100" dirty="0"/>
              <a:t>/</a:t>
            </a:r>
            <a:r>
              <a:rPr lang="en-US" sz="1100" dirty="0" err="1"/>
              <a:t>eksaserbasi</a:t>
            </a:r>
            <a:r>
              <a:rPr lang="en-US" sz="1100" dirty="0"/>
              <a:t> </a:t>
            </a:r>
            <a:r>
              <a:rPr lang="en-US" sz="1100" dirty="0" err="1"/>
              <a:t>lebih</a:t>
            </a:r>
            <a:r>
              <a:rPr lang="en-US" sz="1100" dirty="0"/>
              <a:t> </a:t>
            </a:r>
            <a:r>
              <a:rPr lang="en-US" sz="1100" dirty="0" err="1"/>
              <a:t>lanjut</a:t>
            </a:r>
            <a:endParaRPr lang="en-GB" sz="1100" dirty="0"/>
          </a:p>
        </p:txBody>
      </p:sp>
      <p:cxnSp>
        <p:nvCxnSpPr>
          <p:cNvPr id="44" name="Straight Arrow Connector 43"/>
          <p:cNvCxnSpPr/>
          <p:nvPr/>
        </p:nvCxnSpPr>
        <p:spPr>
          <a:xfrm>
            <a:off x="3582413" y="4506322"/>
            <a:ext cx="797815" cy="0"/>
          </a:xfrm>
          <a:prstGeom prst="straightConnector1">
            <a:avLst/>
          </a:prstGeom>
          <a:ln>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1871343" y="4365315"/>
            <a:ext cx="2052084" cy="461665"/>
          </a:xfrm>
          <a:prstGeom prst="rect">
            <a:avLst/>
          </a:prstGeom>
          <a:noFill/>
        </p:spPr>
        <p:txBody>
          <a:bodyPr wrap="square" rtlCol="0">
            <a:spAutoFit/>
          </a:bodyPr>
          <a:lstStyle/>
          <a:p>
            <a:r>
              <a:rPr lang="en-US" sz="1200" dirty="0"/>
              <a:t>Preferred treatment = </a:t>
            </a:r>
          </a:p>
          <a:p>
            <a:endParaRPr lang="en-GB" sz="1200" dirty="0"/>
          </a:p>
        </p:txBody>
      </p:sp>
      <p:sp>
        <p:nvSpPr>
          <p:cNvPr id="52" name="TextBox 51"/>
          <p:cNvSpPr txBox="1"/>
          <p:nvPr/>
        </p:nvSpPr>
        <p:spPr>
          <a:xfrm>
            <a:off x="516375" y="4568430"/>
            <a:ext cx="8190846" cy="553998"/>
          </a:xfrm>
          <a:prstGeom prst="rect">
            <a:avLst/>
          </a:prstGeom>
          <a:noFill/>
        </p:spPr>
        <p:txBody>
          <a:bodyPr wrap="square" rtlCol="0">
            <a:spAutoFit/>
          </a:bodyPr>
          <a:lstStyle/>
          <a:p>
            <a:endParaRPr lang="en-GB" sz="1000" dirty="0"/>
          </a:p>
          <a:p>
            <a:r>
              <a:rPr lang="en-GB" sz="1000" dirty="0"/>
              <a:t>GOLD 2017 Global Strategy for the Diagnosis, Management and Prevention of COPD. Available online at http://goldcopd.org/. Accessed 21stNovember 2016.</a:t>
            </a:r>
          </a:p>
        </p:txBody>
      </p:sp>
    </p:spTree>
    <p:extLst>
      <p:ext uri="{BB962C8B-B14F-4D97-AF65-F5344CB8AC3E}">
        <p14:creationId xmlns:p14="http://schemas.microsoft.com/office/powerpoint/2010/main" xmlns="" val="24417169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err="1">
                <a:solidFill>
                  <a:srgbClr val="C00000"/>
                </a:solidFill>
              </a:rPr>
              <a:t>Pengelolaan</a:t>
            </a:r>
            <a:r>
              <a:rPr lang="en-US" dirty="0">
                <a:solidFill>
                  <a:srgbClr val="C00000"/>
                </a:solidFill>
              </a:rPr>
              <a:t> PPOK Stabil: </a:t>
            </a:r>
            <a:r>
              <a:rPr lang="en-US" dirty="0" err="1">
                <a:solidFill>
                  <a:srgbClr val="C00000"/>
                </a:solidFill>
              </a:rPr>
              <a:t>Farmakologi</a:t>
            </a:r>
            <a:endParaRPr lang="en-GB" dirty="0"/>
          </a:p>
        </p:txBody>
      </p:sp>
      <p:sp>
        <p:nvSpPr>
          <p:cNvPr id="21" name="Slide Number Placeholder 20"/>
          <p:cNvSpPr>
            <a:spLocks noGrp="1"/>
          </p:cNvSpPr>
          <p:nvPr>
            <p:ph type="sldNum" sz="quarter" idx="4"/>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4F54F3-C349-4609-AFEE-01462D5C7942}" type="slidenum">
              <a:rPr kumimoji="0" lang="en-GB" sz="9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GB" sz="900" b="0" i="0" u="none" strike="noStrike" kern="0" cap="none" spc="0" normalizeH="0" baseline="0" noProof="0" dirty="0">
              <a:ln>
                <a:noFill/>
              </a:ln>
              <a:solidFill>
                <a:sysClr val="windowText" lastClr="000000"/>
              </a:solidFill>
              <a:effectLst/>
              <a:uLnTx/>
              <a:uFillTx/>
            </a:endParaRPr>
          </a:p>
        </p:txBody>
      </p:sp>
      <p:sp>
        <p:nvSpPr>
          <p:cNvPr id="25" name="Rectangle 24"/>
          <p:cNvSpPr/>
          <p:nvPr/>
        </p:nvSpPr>
        <p:spPr>
          <a:xfrm>
            <a:off x="2348744" y="3819205"/>
            <a:ext cx="1153048" cy="268029"/>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solidFill>
                <a:effectLst/>
                <a:uLnTx/>
                <a:uFillTx/>
              </a:rPr>
              <a:t>LAMA</a:t>
            </a:r>
            <a:endParaRPr kumimoji="0" lang="en-GB" sz="1200" b="0" i="0" u="none" strike="noStrike" kern="0" cap="none" spc="0" normalizeH="0" baseline="0" noProof="0" dirty="0">
              <a:ln>
                <a:noFill/>
              </a:ln>
              <a:solidFill>
                <a:schemeClr val="tx1"/>
              </a:solidFill>
              <a:effectLst/>
              <a:uLnTx/>
              <a:uFillTx/>
            </a:endParaRPr>
          </a:p>
        </p:txBody>
      </p:sp>
      <p:sp>
        <p:nvSpPr>
          <p:cNvPr id="26" name="Rectangle 25"/>
          <p:cNvSpPr/>
          <p:nvPr/>
        </p:nvSpPr>
        <p:spPr>
          <a:xfrm>
            <a:off x="3788862" y="3822163"/>
            <a:ext cx="1153048" cy="268029"/>
          </a:xfrm>
          <a:prstGeom prst="rect">
            <a:avLst/>
          </a:prstGeom>
          <a:no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solidFill>
                <a:effectLst/>
                <a:uLnTx/>
                <a:uFillTx/>
              </a:rPr>
              <a:t>LAMA + LABA</a:t>
            </a:r>
            <a:endParaRPr kumimoji="0" lang="en-GB" sz="1200" b="0" i="0" u="none" strike="noStrike" kern="0" cap="none" spc="0" normalizeH="0" baseline="0" noProof="0" dirty="0">
              <a:ln>
                <a:noFill/>
              </a:ln>
              <a:solidFill>
                <a:schemeClr val="tx1"/>
              </a:solidFill>
              <a:effectLst/>
              <a:uLnTx/>
              <a:uFillTx/>
            </a:endParaRPr>
          </a:p>
        </p:txBody>
      </p:sp>
      <p:sp>
        <p:nvSpPr>
          <p:cNvPr id="27" name="Rectangle 26"/>
          <p:cNvSpPr/>
          <p:nvPr/>
        </p:nvSpPr>
        <p:spPr>
          <a:xfrm>
            <a:off x="5211398" y="3822163"/>
            <a:ext cx="1153048" cy="268029"/>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solidFill>
                <a:effectLst/>
                <a:uLnTx/>
                <a:uFillTx/>
              </a:rPr>
              <a:t>LABA + ICS</a:t>
            </a:r>
            <a:endParaRPr kumimoji="0" lang="en-GB" sz="1200" b="0" i="0" u="none" strike="noStrike" kern="0" cap="none" spc="0" normalizeH="0" baseline="0" noProof="0" dirty="0">
              <a:ln>
                <a:noFill/>
              </a:ln>
              <a:solidFill>
                <a:schemeClr val="tx1"/>
              </a:solidFill>
              <a:effectLst/>
              <a:uLnTx/>
              <a:uFillTx/>
            </a:endParaRPr>
          </a:p>
        </p:txBody>
      </p:sp>
      <p:cxnSp>
        <p:nvCxnSpPr>
          <p:cNvPr id="28" name="Straight Arrow Connector 27"/>
          <p:cNvCxnSpPr/>
          <p:nvPr/>
        </p:nvCxnSpPr>
        <p:spPr>
          <a:xfrm>
            <a:off x="3539186" y="3953219"/>
            <a:ext cx="239043"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4972355" y="3910687"/>
            <a:ext cx="239043"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4920576" y="3992497"/>
            <a:ext cx="277626"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3926302" y="2616075"/>
            <a:ext cx="829340" cy="774335"/>
          </a:xfrm>
          <a:prstGeom prst="rect">
            <a:avLst/>
          </a:prstGeom>
          <a:no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solidFill>
                <a:effectLst/>
                <a:uLnTx/>
                <a:uFillTx/>
              </a:rPr>
              <a:t>LAMA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solidFill>
                <a:effectLst/>
                <a:uLnTx/>
                <a:uFillTx/>
              </a:rPr>
              <a:t>+ LABA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solidFill>
                <a:effectLst/>
                <a:uLnTx/>
                <a:uFillTx/>
              </a:rPr>
              <a:t>+ ICS </a:t>
            </a:r>
            <a:endParaRPr kumimoji="0" lang="en-GB" sz="1200" b="0" i="0" u="none" strike="noStrike" kern="0" cap="none" spc="0" normalizeH="0" baseline="0" noProof="0" dirty="0">
              <a:ln>
                <a:noFill/>
              </a:ln>
              <a:solidFill>
                <a:schemeClr val="tx1"/>
              </a:solidFill>
              <a:effectLst/>
              <a:uLnTx/>
              <a:uFillTx/>
            </a:endParaRPr>
          </a:p>
        </p:txBody>
      </p:sp>
      <p:cxnSp>
        <p:nvCxnSpPr>
          <p:cNvPr id="32" name="Straight Arrow Connector 31"/>
          <p:cNvCxnSpPr/>
          <p:nvPr/>
        </p:nvCxnSpPr>
        <p:spPr>
          <a:xfrm flipV="1">
            <a:off x="4312223" y="3419006"/>
            <a:ext cx="0" cy="403157"/>
          </a:xfrm>
          <a:prstGeom prst="straightConnector1">
            <a:avLst/>
          </a:prstGeom>
          <a:ln>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4457929" y="3434130"/>
            <a:ext cx="0" cy="400199"/>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7" idx="0"/>
            <a:endCxn id="31" idx="3"/>
          </p:cNvCxnSpPr>
          <p:nvPr/>
        </p:nvCxnSpPr>
        <p:spPr>
          <a:xfrm flipH="1" flipV="1">
            <a:off x="4755642" y="3003243"/>
            <a:ext cx="1032280" cy="81892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4457930" y="1406948"/>
            <a:ext cx="1906516" cy="584791"/>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err="1">
                <a:ln>
                  <a:noFill/>
                </a:ln>
                <a:solidFill>
                  <a:schemeClr val="tx1"/>
                </a:solidFill>
                <a:effectLst/>
                <a:uLnTx/>
                <a:uFillTx/>
              </a:rPr>
              <a:t>Pertimbangkan</a:t>
            </a:r>
            <a:r>
              <a:rPr kumimoji="0" lang="en-US" sz="1100" b="0" i="0" u="none" strike="noStrike" kern="0" cap="none" spc="0" normalizeH="0" noProof="0" dirty="0">
                <a:ln>
                  <a:noFill/>
                </a:ln>
                <a:solidFill>
                  <a:schemeClr val="tx1"/>
                </a:solidFill>
                <a:effectLst/>
                <a:uLnTx/>
                <a:uFillTx/>
              </a:rPr>
              <a:t> </a:t>
            </a:r>
            <a:r>
              <a:rPr kumimoji="0" lang="en-US" sz="1100" b="0" i="0" u="none" strike="noStrike" kern="0" cap="none" spc="0" normalizeH="0" noProof="0" dirty="0" err="1">
                <a:ln>
                  <a:noFill/>
                </a:ln>
                <a:solidFill>
                  <a:schemeClr val="tx1"/>
                </a:solidFill>
                <a:effectLst/>
                <a:uLnTx/>
                <a:uFillTx/>
              </a:rPr>
              <a:t>antibiotik</a:t>
            </a:r>
            <a:r>
              <a:rPr kumimoji="0" lang="en-US" sz="1100" b="0" i="0" u="none" strike="noStrike" kern="0" cap="none" spc="0" normalizeH="0" noProof="0" dirty="0">
                <a:ln>
                  <a:noFill/>
                </a:ln>
                <a:solidFill>
                  <a:schemeClr val="tx1"/>
                </a:solidFill>
                <a:effectLst/>
                <a:uLnTx/>
                <a:uFillTx/>
              </a:rPr>
              <a:t> </a:t>
            </a:r>
            <a:r>
              <a:rPr kumimoji="0" lang="en-US" sz="1100" b="0" i="0" u="none" strike="noStrike" kern="0" cap="none" spc="0" normalizeH="0" noProof="0" dirty="0" err="1">
                <a:ln>
                  <a:noFill/>
                </a:ln>
                <a:solidFill>
                  <a:schemeClr val="tx1"/>
                </a:solidFill>
                <a:effectLst/>
                <a:uLnTx/>
                <a:uFillTx/>
              </a:rPr>
              <a:t>gol</a:t>
            </a:r>
            <a:r>
              <a:rPr kumimoji="0" lang="en-US" sz="1100" b="0" i="0" u="none" strike="noStrike" kern="0" cap="none" spc="0" normalizeH="0" noProof="0" dirty="0">
                <a:ln>
                  <a:noFill/>
                </a:ln>
                <a:solidFill>
                  <a:schemeClr val="tx1"/>
                </a:solidFill>
                <a:effectLst/>
                <a:uLnTx/>
                <a:uFillTx/>
              </a:rPr>
              <a:t>.</a:t>
            </a:r>
            <a:r>
              <a:rPr kumimoji="0" lang="en-US" sz="1100" b="0" i="0" u="none" strike="noStrike" kern="0" cap="none" spc="0" normalizeH="0" baseline="0" noProof="0" dirty="0">
                <a:ln>
                  <a:noFill/>
                </a:ln>
                <a:solidFill>
                  <a:schemeClr val="tx1"/>
                </a:solidFill>
                <a:effectLst/>
                <a:uLnTx/>
                <a:uFillTx/>
              </a:rPr>
              <a:t> </a:t>
            </a:r>
            <a:r>
              <a:rPr kumimoji="0" lang="en-US" sz="1100" b="0" i="0" u="none" strike="noStrike" kern="0" cap="none" spc="0" normalizeH="0" baseline="0" noProof="0" dirty="0" err="1">
                <a:ln>
                  <a:noFill/>
                </a:ln>
                <a:solidFill>
                  <a:schemeClr val="tx1"/>
                </a:solidFill>
                <a:effectLst/>
                <a:uLnTx/>
                <a:uFillTx/>
              </a:rPr>
              <a:t>makrolida</a:t>
            </a:r>
            <a:r>
              <a:rPr kumimoji="0" lang="en-US" sz="1100" b="0" i="0" u="none" strike="noStrike" kern="0" cap="none" spc="0" normalizeH="0" baseline="0" noProof="0" dirty="0">
                <a:ln>
                  <a:noFill/>
                </a:ln>
                <a:solidFill>
                  <a:schemeClr val="tx1"/>
                </a:solidFill>
                <a:effectLst/>
                <a:uLnTx/>
                <a:uFillTx/>
              </a:rPr>
              <a:t> (</a:t>
            </a:r>
            <a:r>
              <a:rPr kumimoji="0" lang="en-US" sz="1100" b="0" i="0" u="none" strike="noStrike" kern="0" cap="none" spc="0" normalizeH="0" baseline="0" noProof="0" dirty="0" err="1">
                <a:ln>
                  <a:noFill/>
                </a:ln>
                <a:solidFill>
                  <a:schemeClr val="tx1"/>
                </a:solidFill>
                <a:effectLst/>
                <a:uLnTx/>
                <a:uFillTx/>
              </a:rPr>
              <a:t>pada</a:t>
            </a:r>
            <a:r>
              <a:rPr kumimoji="0" lang="en-US" sz="1100" b="0" i="0" u="none" strike="noStrike" kern="0" cap="none" spc="0" normalizeH="0" baseline="0" noProof="0" dirty="0">
                <a:ln>
                  <a:noFill/>
                </a:ln>
                <a:solidFill>
                  <a:schemeClr val="tx1"/>
                </a:solidFill>
                <a:effectLst/>
                <a:uLnTx/>
                <a:uFillTx/>
              </a:rPr>
              <a:t> </a:t>
            </a:r>
            <a:r>
              <a:rPr kumimoji="0" lang="en-US" sz="1100" b="0" i="0" u="none" strike="noStrike" kern="0" cap="none" spc="0" normalizeH="0" baseline="0" noProof="0" dirty="0" err="1">
                <a:ln>
                  <a:noFill/>
                </a:ln>
                <a:solidFill>
                  <a:schemeClr val="tx1"/>
                </a:solidFill>
                <a:effectLst/>
                <a:uLnTx/>
                <a:uFillTx/>
              </a:rPr>
              <a:t>pasien</a:t>
            </a:r>
            <a:r>
              <a:rPr kumimoji="0" lang="en-US" sz="1100" b="0" i="0" u="none" strike="noStrike" kern="0" cap="none" spc="0" normalizeH="0" baseline="0" noProof="0" dirty="0">
                <a:ln>
                  <a:noFill/>
                </a:ln>
                <a:solidFill>
                  <a:schemeClr val="tx1"/>
                </a:solidFill>
                <a:effectLst/>
                <a:uLnTx/>
                <a:uFillTx/>
              </a:rPr>
              <a:t> </a:t>
            </a:r>
            <a:r>
              <a:rPr kumimoji="0" lang="en-US" sz="1100" b="0" i="0" u="none" strike="noStrike" kern="0" cap="none" spc="0" normalizeH="0" baseline="0" noProof="0" dirty="0" err="1">
                <a:ln>
                  <a:noFill/>
                </a:ln>
                <a:solidFill>
                  <a:schemeClr val="tx1"/>
                </a:solidFill>
                <a:effectLst/>
                <a:uLnTx/>
                <a:uFillTx/>
              </a:rPr>
              <a:t>sebelumnya</a:t>
            </a:r>
            <a:r>
              <a:rPr kumimoji="0" lang="en-US" sz="1100" b="0" i="0" u="none" strike="noStrike" kern="0" cap="none" spc="0" normalizeH="0" baseline="0" noProof="0" dirty="0">
                <a:ln>
                  <a:noFill/>
                </a:ln>
                <a:solidFill>
                  <a:schemeClr val="tx1"/>
                </a:solidFill>
                <a:effectLst/>
                <a:uLnTx/>
                <a:uFillTx/>
              </a:rPr>
              <a:t> </a:t>
            </a:r>
            <a:r>
              <a:rPr kumimoji="0" lang="en-US" sz="1100" b="0" i="0" u="none" strike="noStrike" kern="0" cap="none" spc="0" normalizeH="0" baseline="0" noProof="0" dirty="0" err="1">
                <a:ln>
                  <a:noFill/>
                </a:ln>
                <a:solidFill>
                  <a:schemeClr val="tx1"/>
                </a:solidFill>
                <a:effectLst/>
                <a:uLnTx/>
                <a:uFillTx/>
              </a:rPr>
              <a:t>perokok</a:t>
            </a:r>
            <a:r>
              <a:rPr kumimoji="0" lang="en-US" sz="1100" b="0" i="0" u="none" strike="noStrike" kern="0" cap="none" spc="0" normalizeH="0" baseline="0" noProof="0" dirty="0">
                <a:ln>
                  <a:noFill/>
                </a:ln>
                <a:solidFill>
                  <a:schemeClr val="tx1"/>
                </a:solidFill>
                <a:effectLst/>
                <a:uLnTx/>
                <a:uFillTx/>
              </a:rPr>
              <a:t>)</a:t>
            </a:r>
            <a:endParaRPr kumimoji="0" lang="en-GB" sz="1100" b="0" i="0" u="none" strike="noStrike" kern="0" cap="none" spc="0" normalizeH="0" baseline="0" noProof="0" dirty="0">
              <a:ln>
                <a:noFill/>
              </a:ln>
              <a:solidFill>
                <a:schemeClr val="tx1"/>
              </a:solidFill>
              <a:effectLst/>
              <a:uLnTx/>
              <a:uFillTx/>
            </a:endParaRPr>
          </a:p>
        </p:txBody>
      </p:sp>
      <p:sp>
        <p:nvSpPr>
          <p:cNvPr id="36" name="Rectangle 35"/>
          <p:cNvSpPr/>
          <p:nvPr/>
        </p:nvSpPr>
        <p:spPr>
          <a:xfrm>
            <a:off x="2095788" y="1406949"/>
            <a:ext cx="1906517" cy="584791"/>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err="1">
                <a:ln>
                  <a:noFill/>
                </a:ln>
                <a:solidFill>
                  <a:schemeClr val="tx1"/>
                </a:solidFill>
                <a:effectLst/>
                <a:uLnTx/>
                <a:uFillTx/>
              </a:rPr>
              <a:t>Pertimbangkan</a:t>
            </a:r>
            <a:r>
              <a:rPr kumimoji="0" lang="en-US" sz="1100" b="0" i="0" u="none" strike="noStrike" kern="0" cap="none" spc="0" normalizeH="0" baseline="0" noProof="0" dirty="0">
                <a:ln>
                  <a:noFill/>
                </a:ln>
                <a:solidFill>
                  <a:schemeClr val="tx1"/>
                </a:solidFill>
                <a:effectLst/>
                <a:uLnTx/>
                <a:uFillTx/>
              </a:rPr>
              <a:t> </a:t>
            </a:r>
            <a:r>
              <a:rPr kumimoji="0" lang="en-US" sz="1100" b="0" i="0" u="none" strike="noStrike" kern="0" cap="none" spc="0" normalizeH="0" baseline="0" noProof="0" dirty="0" err="1">
                <a:ln>
                  <a:noFill/>
                </a:ln>
                <a:solidFill>
                  <a:schemeClr val="tx1"/>
                </a:solidFill>
                <a:effectLst/>
                <a:uLnTx/>
                <a:uFillTx/>
              </a:rPr>
              <a:t>Roflumilast</a:t>
            </a:r>
            <a:r>
              <a:rPr kumimoji="0" lang="en-US" sz="1100" b="0" i="0" u="none" strike="noStrike" kern="0" cap="none" spc="0" normalizeH="0" baseline="0" noProof="0" dirty="0">
                <a:ln>
                  <a:noFill/>
                </a:ln>
                <a:solidFill>
                  <a:schemeClr val="tx1"/>
                </a:solidFill>
                <a:effectLst/>
                <a:uLnTx/>
                <a:uFillTx/>
              </a:rPr>
              <a:t> </a:t>
            </a:r>
            <a:r>
              <a:rPr kumimoji="0" lang="en-US" sz="1100" b="0" i="0" u="none" strike="noStrike" kern="0" cap="none" spc="0" normalizeH="0" baseline="0" noProof="0" dirty="0" err="1">
                <a:ln>
                  <a:noFill/>
                </a:ln>
                <a:solidFill>
                  <a:schemeClr val="tx1"/>
                </a:solidFill>
                <a:effectLst/>
                <a:uLnTx/>
                <a:uFillTx/>
              </a:rPr>
              <a:t>jika</a:t>
            </a:r>
            <a:r>
              <a:rPr kumimoji="0" lang="en-US" sz="1100" b="0" i="0" u="none" strike="noStrike" kern="0" cap="none" spc="0" normalizeH="0" baseline="0" noProof="0" dirty="0">
                <a:ln>
                  <a:noFill/>
                </a:ln>
                <a:solidFill>
                  <a:schemeClr val="tx1"/>
                </a:solidFill>
                <a:effectLst/>
                <a:uLnTx/>
                <a:uFillTx/>
              </a:rPr>
              <a:t> FEV1 &lt; 50% pred. </a:t>
            </a:r>
            <a:r>
              <a:rPr kumimoji="0" lang="en-US" sz="1100" b="0" i="0" u="none" strike="noStrike" kern="0" cap="none" spc="0" normalizeH="0" baseline="0" noProof="0" dirty="0" err="1">
                <a:ln>
                  <a:noFill/>
                </a:ln>
                <a:solidFill>
                  <a:schemeClr val="tx1"/>
                </a:solidFill>
                <a:effectLst/>
                <a:uLnTx/>
                <a:uFillTx/>
              </a:rPr>
              <a:t>dan</a:t>
            </a:r>
            <a:r>
              <a:rPr kumimoji="0" lang="en-US" sz="1100" b="0" i="0" u="none" strike="noStrike" kern="0" cap="none" spc="0" normalizeH="0" baseline="0" noProof="0" dirty="0">
                <a:ln>
                  <a:noFill/>
                </a:ln>
                <a:solidFill>
                  <a:schemeClr val="tx1"/>
                </a:solidFill>
                <a:effectLst/>
                <a:uLnTx/>
                <a:uFillTx/>
              </a:rPr>
              <a:t> </a:t>
            </a:r>
            <a:r>
              <a:rPr kumimoji="0" lang="en-US" sz="1100" b="0" i="0" u="none" strike="noStrike" kern="0" cap="none" spc="0" normalizeH="0" baseline="0" noProof="0" dirty="0" err="1">
                <a:ln>
                  <a:noFill/>
                </a:ln>
                <a:solidFill>
                  <a:schemeClr val="tx1"/>
                </a:solidFill>
                <a:effectLst/>
                <a:uLnTx/>
                <a:uFillTx/>
              </a:rPr>
              <a:t>pasien</a:t>
            </a:r>
            <a:r>
              <a:rPr kumimoji="0" lang="en-US" sz="1100" b="0" i="0" u="none" strike="noStrike" kern="0" cap="none" spc="0" normalizeH="0" baseline="0" noProof="0" dirty="0">
                <a:ln>
                  <a:noFill/>
                </a:ln>
                <a:solidFill>
                  <a:schemeClr val="tx1"/>
                </a:solidFill>
                <a:effectLst/>
                <a:uLnTx/>
                <a:uFillTx/>
              </a:rPr>
              <a:t> </a:t>
            </a:r>
            <a:r>
              <a:rPr kumimoji="0" lang="en-US" sz="1100" b="0" i="0" u="none" strike="noStrike" kern="0" cap="none" spc="0" normalizeH="0" baseline="0" noProof="0" dirty="0" err="1">
                <a:ln>
                  <a:noFill/>
                </a:ln>
                <a:solidFill>
                  <a:schemeClr val="tx1"/>
                </a:solidFill>
                <a:effectLst/>
                <a:uLnTx/>
                <a:uFillTx/>
              </a:rPr>
              <a:t>bronkitis</a:t>
            </a:r>
            <a:r>
              <a:rPr kumimoji="0" lang="en-US" sz="1100" b="0" i="0" u="none" strike="noStrike" kern="0" cap="none" spc="0" normalizeH="0" baseline="0" noProof="0" dirty="0">
                <a:ln>
                  <a:noFill/>
                </a:ln>
                <a:solidFill>
                  <a:schemeClr val="tx1"/>
                </a:solidFill>
                <a:effectLst/>
                <a:uLnTx/>
                <a:uFillTx/>
              </a:rPr>
              <a:t> </a:t>
            </a:r>
            <a:r>
              <a:rPr kumimoji="0" lang="en-US" sz="1100" b="0" i="0" u="none" strike="noStrike" kern="0" cap="none" spc="0" normalizeH="0" baseline="0" noProof="0" dirty="0" err="1">
                <a:ln>
                  <a:noFill/>
                </a:ln>
                <a:solidFill>
                  <a:schemeClr val="tx1"/>
                </a:solidFill>
                <a:effectLst/>
                <a:uLnTx/>
                <a:uFillTx/>
              </a:rPr>
              <a:t>kronis</a:t>
            </a:r>
            <a:endParaRPr kumimoji="0" lang="en-GB" sz="1100" b="0" i="0" u="none" strike="noStrike" kern="0" cap="none" spc="0" normalizeH="0" baseline="0" noProof="0" dirty="0">
              <a:ln>
                <a:noFill/>
              </a:ln>
              <a:solidFill>
                <a:schemeClr val="tx1"/>
              </a:solidFill>
              <a:effectLst/>
              <a:uLnTx/>
              <a:uFillTx/>
            </a:endParaRPr>
          </a:p>
        </p:txBody>
      </p:sp>
      <p:cxnSp>
        <p:nvCxnSpPr>
          <p:cNvPr id="37" name="Straight Arrow Connector 36"/>
          <p:cNvCxnSpPr>
            <a:stCxn id="31" idx="0"/>
            <a:endCxn id="35" idx="2"/>
          </p:cNvCxnSpPr>
          <p:nvPr/>
        </p:nvCxnSpPr>
        <p:spPr>
          <a:xfrm flipV="1">
            <a:off x="4340972" y="1991739"/>
            <a:ext cx="1070216" cy="62433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31" idx="0"/>
            <a:endCxn id="36" idx="2"/>
          </p:cNvCxnSpPr>
          <p:nvPr/>
        </p:nvCxnSpPr>
        <p:spPr>
          <a:xfrm flipH="1" flipV="1">
            <a:off x="3049047" y="1991740"/>
            <a:ext cx="1291925" cy="62433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2014462" y="896373"/>
            <a:ext cx="4532576" cy="3423684"/>
          </a:xfrm>
          <a:prstGeom prst="rect">
            <a:avLst/>
          </a:prstGeom>
          <a:noFill/>
          <a:ln>
            <a:solidFill>
              <a:srgbClr val="002F5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2014462" y="868681"/>
            <a:ext cx="1165897"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ysClr val="windowText" lastClr="000000"/>
                </a:solidFill>
                <a:effectLst/>
                <a:uLnTx/>
                <a:uFillTx/>
              </a:rPr>
              <a:t>Grup</a:t>
            </a:r>
            <a:r>
              <a:rPr kumimoji="0" lang="en-US" sz="1600" b="1" i="0" u="none" strike="noStrike" kern="0" cap="none" spc="0" normalizeH="0" baseline="0" noProof="0" dirty="0">
                <a:ln>
                  <a:noFill/>
                </a:ln>
                <a:solidFill>
                  <a:sysClr val="windowText" lastClr="000000"/>
                </a:solidFill>
                <a:effectLst/>
                <a:uLnTx/>
                <a:uFillTx/>
              </a:rPr>
              <a:t> D</a:t>
            </a:r>
            <a:endParaRPr kumimoji="0" lang="en-GB" sz="1600" b="1" i="0" u="none" strike="noStrike" kern="0" cap="none" spc="0" normalizeH="0" baseline="0" noProof="0" dirty="0">
              <a:ln>
                <a:noFill/>
              </a:ln>
              <a:solidFill>
                <a:sysClr val="windowText" lastClr="000000"/>
              </a:solidFill>
              <a:effectLst/>
              <a:uLnTx/>
              <a:uFillTx/>
            </a:endParaRPr>
          </a:p>
        </p:txBody>
      </p:sp>
      <p:sp>
        <p:nvSpPr>
          <p:cNvPr id="41" name="TextBox 40"/>
          <p:cNvSpPr txBox="1"/>
          <p:nvPr/>
        </p:nvSpPr>
        <p:spPr>
          <a:xfrm>
            <a:off x="2183009" y="2162417"/>
            <a:ext cx="1261590"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err="1">
                <a:ln>
                  <a:noFill/>
                </a:ln>
                <a:solidFill>
                  <a:sysClr val="windowText" lastClr="000000"/>
                </a:solidFill>
                <a:effectLst/>
                <a:uLnTx/>
                <a:uFillTx/>
              </a:rPr>
              <a:t>Eksaserbasi</a:t>
            </a:r>
            <a:r>
              <a:rPr kumimoji="0" lang="en-US" sz="1100" b="0" i="0" u="none" strike="noStrike" kern="0" cap="none" spc="0" normalizeH="0" noProof="0" dirty="0">
                <a:ln>
                  <a:noFill/>
                </a:ln>
                <a:solidFill>
                  <a:sysClr val="windowText" lastClr="000000"/>
                </a:solidFill>
                <a:effectLst/>
                <a:uLnTx/>
                <a:uFillTx/>
              </a:rPr>
              <a:t> </a:t>
            </a:r>
            <a:r>
              <a:rPr kumimoji="0" lang="en-US" sz="1100" b="0" i="0" u="none" strike="noStrike" kern="0" cap="none" spc="0" normalizeH="0" noProof="0" dirty="0" err="1">
                <a:ln>
                  <a:noFill/>
                </a:ln>
                <a:solidFill>
                  <a:sysClr val="windowText" lastClr="000000"/>
                </a:solidFill>
                <a:effectLst/>
                <a:uLnTx/>
                <a:uFillTx/>
              </a:rPr>
              <a:t>lebih</a:t>
            </a:r>
            <a:r>
              <a:rPr kumimoji="0" lang="en-US" sz="1100" b="0" i="0" u="none" strike="noStrike" kern="0" cap="none" spc="0" normalizeH="0" noProof="0" dirty="0">
                <a:ln>
                  <a:noFill/>
                </a:ln>
                <a:solidFill>
                  <a:sysClr val="windowText" lastClr="000000"/>
                </a:solidFill>
                <a:effectLst/>
                <a:uLnTx/>
                <a:uFillTx/>
              </a:rPr>
              <a:t> </a:t>
            </a:r>
            <a:r>
              <a:rPr kumimoji="0" lang="en-US" sz="1100" b="0" i="0" u="none" strike="noStrike" kern="0" cap="none" spc="0" normalizeH="0" noProof="0" dirty="0" err="1">
                <a:ln>
                  <a:noFill/>
                </a:ln>
                <a:solidFill>
                  <a:sysClr val="windowText" lastClr="000000"/>
                </a:solidFill>
                <a:effectLst/>
                <a:uLnTx/>
                <a:uFillTx/>
              </a:rPr>
              <a:t>lanjut</a:t>
            </a:r>
            <a:endParaRPr kumimoji="0" lang="en-GB" sz="1100" b="0" i="0" u="none" strike="noStrike" kern="0" cap="none" spc="0" normalizeH="0" baseline="0" noProof="0" dirty="0">
              <a:ln>
                <a:noFill/>
              </a:ln>
              <a:solidFill>
                <a:sysClr val="windowText" lastClr="000000"/>
              </a:solidFill>
              <a:effectLst/>
              <a:uLnTx/>
              <a:uFillTx/>
            </a:endParaRPr>
          </a:p>
        </p:txBody>
      </p:sp>
      <p:sp>
        <p:nvSpPr>
          <p:cNvPr id="42" name="TextBox 41"/>
          <p:cNvSpPr txBox="1"/>
          <p:nvPr/>
        </p:nvSpPr>
        <p:spPr>
          <a:xfrm>
            <a:off x="2861806" y="3328884"/>
            <a:ext cx="1261590"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err="1">
                <a:ln>
                  <a:noFill/>
                </a:ln>
                <a:solidFill>
                  <a:sysClr val="windowText" lastClr="000000"/>
                </a:solidFill>
                <a:effectLst/>
                <a:uLnTx/>
                <a:uFillTx/>
              </a:rPr>
              <a:t>Eksaserbasi</a:t>
            </a:r>
            <a:r>
              <a:rPr kumimoji="0" lang="en-US" sz="1100" b="0" i="0" u="none" strike="noStrike" kern="0" cap="none" spc="0" normalizeH="0" baseline="0" noProof="0" dirty="0">
                <a:ln>
                  <a:noFill/>
                </a:ln>
                <a:solidFill>
                  <a:sysClr val="windowText" lastClr="000000"/>
                </a:solidFill>
                <a:effectLst/>
                <a:uLnTx/>
                <a:uFillTx/>
              </a:rPr>
              <a:t> </a:t>
            </a:r>
            <a:r>
              <a:rPr kumimoji="0" lang="en-US" sz="1100" b="0" i="0" u="none" strike="noStrike" kern="0" cap="none" spc="0" normalizeH="0" baseline="0" noProof="0" dirty="0" err="1">
                <a:ln>
                  <a:noFill/>
                </a:ln>
                <a:solidFill>
                  <a:sysClr val="windowText" lastClr="000000"/>
                </a:solidFill>
                <a:effectLst/>
                <a:uLnTx/>
                <a:uFillTx/>
              </a:rPr>
              <a:t>lebih</a:t>
            </a:r>
            <a:r>
              <a:rPr kumimoji="0" lang="en-US" sz="1100" b="0" i="0" u="none" strike="noStrike" kern="0" cap="none" spc="0" normalizeH="0" baseline="0" noProof="0" dirty="0">
                <a:ln>
                  <a:noFill/>
                </a:ln>
                <a:solidFill>
                  <a:sysClr val="windowText" lastClr="000000"/>
                </a:solidFill>
                <a:effectLst/>
                <a:uLnTx/>
                <a:uFillTx/>
              </a:rPr>
              <a:t> </a:t>
            </a:r>
            <a:r>
              <a:rPr kumimoji="0" lang="en-US" sz="1100" b="0" i="0" u="none" strike="noStrike" kern="0" cap="none" spc="0" normalizeH="0" baseline="0" noProof="0" dirty="0" err="1">
                <a:ln>
                  <a:noFill/>
                </a:ln>
                <a:solidFill>
                  <a:sysClr val="windowText" lastClr="000000"/>
                </a:solidFill>
                <a:effectLst/>
                <a:uLnTx/>
                <a:uFillTx/>
              </a:rPr>
              <a:t>lanjut</a:t>
            </a:r>
            <a:endParaRPr kumimoji="0" lang="en-GB" sz="1100" b="0" i="0" u="none" strike="noStrike" kern="0" cap="none" spc="0" normalizeH="0" baseline="0" noProof="0" dirty="0">
              <a:ln>
                <a:noFill/>
              </a:ln>
              <a:solidFill>
                <a:sysClr val="windowText" lastClr="000000"/>
              </a:solidFill>
              <a:effectLst/>
              <a:uLnTx/>
              <a:uFillTx/>
            </a:endParaRPr>
          </a:p>
        </p:txBody>
      </p:sp>
      <p:sp>
        <p:nvSpPr>
          <p:cNvPr id="43" name="TextBox 42"/>
          <p:cNvSpPr txBox="1"/>
          <p:nvPr/>
        </p:nvSpPr>
        <p:spPr>
          <a:xfrm>
            <a:off x="4912506" y="2770475"/>
            <a:ext cx="1633352" cy="600164"/>
          </a:xfrm>
          <a:prstGeom prst="rect">
            <a:avLst/>
          </a:prstGeom>
          <a:noFill/>
        </p:spPr>
        <p:txBody>
          <a:bodyPr wrap="square" rtlCol="0">
            <a:spAutoFit/>
          </a:bodyPr>
          <a:lstStyle/>
          <a:p>
            <a:pPr algn="ctr"/>
            <a:r>
              <a:rPr lang="en-US" sz="1100" dirty="0"/>
              <a:t>Gejala </a:t>
            </a:r>
            <a:r>
              <a:rPr lang="en-US" sz="1100" dirty="0" err="1"/>
              <a:t>persisten</a:t>
            </a:r>
            <a:r>
              <a:rPr lang="en-US" sz="1100" dirty="0"/>
              <a:t>/</a:t>
            </a:r>
            <a:r>
              <a:rPr lang="en-US" sz="1100" dirty="0" err="1"/>
              <a:t>eksaserbasi</a:t>
            </a:r>
            <a:r>
              <a:rPr lang="en-US" sz="1100" dirty="0"/>
              <a:t> </a:t>
            </a:r>
            <a:r>
              <a:rPr lang="en-US" sz="1100" dirty="0" err="1"/>
              <a:t>lebih</a:t>
            </a:r>
            <a:r>
              <a:rPr lang="en-US" sz="1100" dirty="0"/>
              <a:t> </a:t>
            </a:r>
            <a:r>
              <a:rPr lang="en-US" sz="1100" dirty="0" err="1"/>
              <a:t>lanjut</a:t>
            </a:r>
            <a:endParaRPr lang="en-GB" sz="1100" dirty="0"/>
          </a:p>
        </p:txBody>
      </p:sp>
      <p:cxnSp>
        <p:nvCxnSpPr>
          <p:cNvPr id="44" name="Straight Arrow Connector 43"/>
          <p:cNvCxnSpPr/>
          <p:nvPr/>
        </p:nvCxnSpPr>
        <p:spPr>
          <a:xfrm>
            <a:off x="3582413" y="4506322"/>
            <a:ext cx="797815" cy="0"/>
          </a:xfrm>
          <a:prstGeom prst="straightConnector1">
            <a:avLst/>
          </a:prstGeom>
          <a:ln>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1871343" y="4365315"/>
            <a:ext cx="205208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Preferred treatment =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ysClr val="windowText" lastClr="000000"/>
              </a:solidFill>
              <a:effectLst/>
              <a:uLnTx/>
              <a:uFillTx/>
            </a:endParaRPr>
          </a:p>
        </p:txBody>
      </p:sp>
      <p:sp>
        <p:nvSpPr>
          <p:cNvPr id="47" name="Freeform 29"/>
          <p:cNvSpPr>
            <a:spLocks/>
          </p:cNvSpPr>
          <p:nvPr/>
        </p:nvSpPr>
        <p:spPr bwMode="auto">
          <a:xfrm>
            <a:off x="2019973" y="740332"/>
            <a:ext cx="849576" cy="5667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CC0000"/>
          </a:solidFill>
          <a:ln w="12700">
            <a:solidFill>
              <a:srgbClr val="CC0000"/>
            </a:solidFill>
            <a:round/>
            <a:headEnd/>
            <a:tailEnd/>
          </a:ln>
        </p:spPr>
        <p:txBody>
          <a:bodyPr tIns="91440" bIns="91440" anchor="ct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a:ln>
                  <a:noFill/>
                </a:ln>
                <a:solidFill>
                  <a:srgbClr val="990000"/>
                </a:solidFill>
                <a:effectLst/>
                <a:uLnTx/>
                <a:uFillTx/>
                <a:latin typeface="Arial" panose="020B0604020202020204" pitchFamily="34" charset="0"/>
                <a:ea typeface="Gulim" panose="020B0600000101010101" pitchFamily="34" charset="-127"/>
                <a:cs typeface="Arial" panose="020B0604020202020204" pitchFamily="34" charset="0"/>
              </a:rPr>
              <a:t> </a:t>
            </a:r>
          </a:p>
        </p:txBody>
      </p:sp>
      <p:sp>
        <p:nvSpPr>
          <p:cNvPr id="48" name="Freeform 29"/>
          <p:cNvSpPr>
            <a:spLocks/>
          </p:cNvSpPr>
          <p:nvPr/>
        </p:nvSpPr>
        <p:spPr bwMode="auto">
          <a:xfrm>
            <a:off x="3649774" y="3576309"/>
            <a:ext cx="1379032" cy="633022"/>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CC0000"/>
          </a:solidFill>
          <a:ln w="12700">
            <a:solidFill>
              <a:srgbClr val="CC0000"/>
            </a:solidFill>
            <a:round/>
            <a:headEnd/>
            <a:tailEnd/>
          </a:ln>
        </p:spPr>
        <p:txBody>
          <a:bodyPr tIns="91440" bIns="91440" anchor="ct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a:ln>
                  <a:noFill/>
                </a:ln>
                <a:solidFill>
                  <a:srgbClr val="990000"/>
                </a:solidFill>
                <a:effectLst/>
                <a:uLnTx/>
                <a:uFillTx/>
                <a:latin typeface="Arial" panose="020B0604020202020204" pitchFamily="34" charset="0"/>
                <a:ea typeface="Gulim" panose="020B0600000101010101" pitchFamily="34" charset="-127"/>
                <a:cs typeface="Arial" panose="020B0604020202020204" pitchFamily="34" charset="0"/>
              </a:rPr>
              <a:t> </a:t>
            </a:r>
          </a:p>
        </p:txBody>
      </p:sp>
      <p:sp>
        <p:nvSpPr>
          <p:cNvPr id="49" name="Freeform 29"/>
          <p:cNvSpPr>
            <a:spLocks/>
          </p:cNvSpPr>
          <p:nvPr/>
        </p:nvSpPr>
        <p:spPr bwMode="auto">
          <a:xfrm>
            <a:off x="5126997" y="3577979"/>
            <a:ext cx="1379032" cy="633022"/>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CC0000"/>
          </a:solidFill>
          <a:ln w="12700">
            <a:solidFill>
              <a:srgbClr val="CC0000"/>
            </a:solidFill>
            <a:round/>
            <a:headEnd/>
            <a:tailEnd/>
          </a:ln>
        </p:spPr>
        <p:txBody>
          <a:bodyPr tIns="91440" bIns="91440" anchor="ct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a:ln>
                  <a:noFill/>
                </a:ln>
                <a:solidFill>
                  <a:srgbClr val="990000"/>
                </a:solidFill>
                <a:effectLst/>
                <a:uLnTx/>
                <a:uFillTx/>
                <a:latin typeface="Arial" panose="020B0604020202020204" pitchFamily="34" charset="0"/>
                <a:ea typeface="Gulim" panose="020B0600000101010101" pitchFamily="34" charset="-127"/>
                <a:cs typeface="Arial" panose="020B0604020202020204" pitchFamily="34" charset="0"/>
              </a:rPr>
              <a:t> </a:t>
            </a:r>
          </a:p>
        </p:txBody>
      </p:sp>
      <p:sp>
        <p:nvSpPr>
          <p:cNvPr id="46" name="TextBox 45"/>
          <p:cNvSpPr txBox="1"/>
          <p:nvPr/>
        </p:nvSpPr>
        <p:spPr>
          <a:xfrm>
            <a:off x="516375" y="4549981"/>
            <a:ext cx="8190846" cy="553998"/>
          </a:xfrm>
          <a:prstGeom prst="rect">
            <a:avLst/>
          </a:prstGeom>
          <a:noFill/>
        </p:spPr>
        <p:txBody>
          <a:bodyPr wrap="square" rtlCol="0">
            <a:spAutoFit/>
          </a:bodyPr>
          <a:lstStyle/>
          <a:p>
            <a:endParaRPr lang="en-GB" sz="1000" dirty="0"/>
          </a:p>
          <a:p>
            <a:r>
              <a:rPr lang="en-GB" sz="1000" dirty="0"/>
              <a:t>GOLD 2017 Global Strategy for the Diagnosis, Management and Prevention of COPD. Available online at http://goldcopd.org/. Accessed 21stNovember 2016.</a:t>
            </a:r>
          </a:p>
        </p:txBody>
      </p:sp>
    </p:spTree>
    <p:extLst>
      <p:ext uri="{BB962C8B-B14F-4D97-AF65-F5344CB8AC3E}">
        <p14:creationId xmlns:p14="http://schemas.microsoft.com/office/powerpoint/2010/main" xmlns="" val="15201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237600" y="144000"/>
            <a:ext cx="8810865" cy="504000"/>
          </a:xfrm>
        </p:spPr>
        <p:txBody>
          <a:bodyPr/>
          <a:lstStyle/>
          <a:p>
            <a:r>
              <a:rPr lang="en-US" dirty="0" err="1">
                <a:solidFill>
                  <a:srgbClr val="C00000"/>
                </a:solidFill>
              </a:rPr>
              <a:t>Penggunaan</a:t>
            </a:r>
            <a:r>
              <a:rPr lang="en-US" dirty="0">
                <a:solidFill>
                  <a:srgbClr val="C00000"/>
                </a:solidFill>
              </a:rPr>
              <a:t> ICS/LABA </a:t>
            </a:r>
            <a:r>
              <a:rPr lang="en-US" dirty="0" err="1">
                <a:solidFill>
                  <a:srgbClr val="C00000"/>
                </a:solidFill>
              </a:rPr>
              <a:t>pada</a:t>
            </a:r>
            <a:r>
              <a:rPr lang="en-US" dirty="0">
                <a:solidFill>
                  <a:srgbClr val="C00000"/>
                </a:solidFill>
              </a:rPr>
              <a:t> PPOK (GOLD 2017)</a:t>
            </a:r>
            <a:endParaRPr lang="en-GB" dirty="0">
              <a:solidFill>
                <a:srgbClr val="C00000"/>
              </a:solidFill>
            </a:endParaRPr>
          </a:p>
        </p:txBody>
      </p:sp>
      <p:sp>
        <p:nvSpPr>
          <p:cNvPr id="21" name="Slide Number Placeholder 20"/>
          <p:cNvSpPr>
            <a:spLocks noGrp="1"/>
          </p:cNvSpPr>
          <p:nvPr>
            <p:ph type="sldNum" sz="quarter" idx="4"/>
          </p:nvPr>
        </p:nvSpPr>
        <p:spPr/>
        <p:txBody>
          <a:bodyPr/>
          <a:lstStyle/>
          <a:p>
            <a:fld id="{3C4F54F3-C349-4609-AFEE-01462D5C7942}" type="slidenum">
              <a:rPr lang="en-GB" smtClean="0"/>
              <a:pPr/>
              <a:t>32</a:t>
            </a:fld>
            <a:endParaRPr lang="en-GB" dirty="0"/>
          </a:p>
        </p:txBody>
      </p:sp>
      <p:sp>
        <p:nvSpPr>
          <p:cNvPr id="24" name="TextBox 23"/>
          <p:cNvSpPr txBox="1"/>
          <p:nvPr/>
        </p:nvSpPr>
        <p:spPr>
          <a:xfrm>
            <a:off x="516375" y="1095829"/>
            <a:ext cx="8216974" cy="1815882"/>
          </a:xfrm>
          <a:prstGeom prst="rect">
            <a:avLst/>
          </a:prstGeom>
          <a:noFill/>
          <a:ln>
            <a:solidFill>
              <a:srgbClr val="C00000"/>
            </a:solidFill>
          </a:ln>
        </p:spPr>
        <p:txBody>
          <a:bodyPr wrap="square" rtlCol="0">
            <a:spAutoFit/>
          </a:bodyPr>
          <a:lstStyle/>
          <a:p>
            <a:r>
              <a:rPr lang="en-US" sz="1600" dirty="0"/>
              <a:t>Di </a:t>
            </a:r>
            <a:r>
              <a:rPr lang="en-US" sz="1600" dirty="0" err="1"/>
              <a:t>sebagian</a:t>
            </a:r>
            <a:r>
              <a:rPr lang="en-US" sz="1600" dirty="0"/>
              <a:t> </a:t>
            </a:r>
            <a:r>
              <a:rPr lang="en-US" sz="1600" dirty="0" err="1"/>
              <a:t>pasien</a:t>
            </a:r>
            <a:r>
              <a:rPr lang="en-US" sz="1600" dirty="0"/>
              <a:t> </a:t>
            </a:r>
            <a:r>
              <a:rPr lang="en-US" sz="1600" b="1" dirty="0" err="1"/>
              <a:t>terapi</a:t>
            </a:r>
            <a:r>
              <a:rPr lang="en-US" sz="1600" b="1" dirty="0"/>
              <a:t> </a:t>
            </a:r>
            <a:r>
              <a:rPr lang="en-US" sz="1600" b="1" dirty="0" err="1"/>
              <a:t>awal</a:t>
            </a:r>
            <a:r>
              <a:rPr lang="en-US" sz="1600" b="1" dirty="0"/>
              <a:t> </a:t>
            </a:r>
            <a:r>
              <a:rPr lang="en-US" sz="1600" dirty="0" err="1"/>
              <a:t>dengan</a:t>
            </a:r>
            <a:r>
              <a:rPr lang="en-US" sz="1600" dirty="0"/>
              <a:t> LABA/ICS </a:t>
            </a:r>
            <a:r>
              <a:rPr lang="en-US" sz="1600" dirty="0" err="1"/>
              <a:t>dapat</a:t>
            </a:r>
            <a:r>
              <a:rPr lang="en-US" sz="1600" dirty="0"/>
              <a:t> </a:t>
            </a:r>
            <a:r>
              <a:rPr lang="en-US" sz="1600" dirty="0" err="1"/>
              <a:t>menjadi</a:t>
            </a:r>
            <a:r>
              <a:rPr lang="en-US" sz="1600" dirty="0"/>
              <a:t> </a:t>
            </a:r>
            <a:r>
              <a:rPr lang="en-US" sz="1600" b="1" dirty="0" err="1"/>
              <a:t>pilihan</a:t>
            </a:r>
            <a:r>
              <a:rPr lang="en-US" sz="1600" b="1" dirty="0"/>
              <a:t> </a:t>
            </a:r>
            <a:r>
              <a:rPr lang="en-US" sz="1600" b="1" dirty="0" err="1"/>
              <a:t>pertama</a:t>
            </a:r>
            <a:r>
              <a:rPr lang="en-US" sz="1600" dirty="0"/>
              <a:t>. </a:t>
            </a:r>
          </a:p>
          <a:p>
            <a:endParaRPr lang="en-US" sz="1600" dirty="0"/>
          </a:p>
          <a:p>
            <a:pPr marL="712788" indent="-350838">
              <a:buFont typeface="Arial" panose="020B0604020202020204" pitchFamily="34" charset="0"/>
              <a:buChar char="•"/>
            </a:pPr>
            <a:r>
              <a:rPr lang="en-US" sz="1600" dirty="0" err="1"/>
              <a:t>Yaitu</a:t>
            </a:r>
            <a:r>
              <a:rPr lang="en-US" sz="1600" dirty="0"/>
              <a:t> </a:t>
            </a:r>
            <a:r>
              <a:rPr lang="en-US" sz="1600" dirty="0" err="1"/>
              <a:t>pada</a:t>
            </a:r>
            <a:r>
              <a:rPr lang="en-US" sz="1600" dirty="0"/>
              <a:t> </a:t>
            </a:r>
            <a:r>
              <a:rPr lang="en-US" sz="1600" dirty="0" err="1"/>
              <a:t>pasien</a:t>
            </a:r>
            <a:r>
              <a:rPr lang="en-US" sz="1600" dirty="0"/>
              <a:t> </a:t>
            </a:r>
            <a:r>
              <a:rPr lang="en-US" sz="1600" dirty="0" err="1"/>
              <a:t>dengan</a:t>
            </a:r>
            <a:r>
              <a:rPr lang="en-US" sz="1600" dirty="0"/>
              <a:t> </a:t>
            </a:r>
            <a:r>
              <a:rPr lang="en-US" sz="1600" dirty="0" err="1"/>
              <a:t>riwayat</a:t>
            </a:r>
            <a:r>
              <a:rPr lang="en-US" sz="1600" dirty="0"/>
              <a:t> </a:t>
            </a:r>
            <a:r>
              <a:rPr lang="en-US" sz="1600" dirty="0" err="1"/>
              <a:t>dan</a:t>
            </a:r>
            <a:r>
              <a:rPr lang="en-US" sz="1600" dirty="0"/>
              <a:t>/</a:t>
            </a:r>
            <a:r>
              <a:rPr lang="en-US" sz="1600" dirty="0" err="1"/>
              <a:t>atau</a:t>
            </a:r>
            <a:r>
              <a:rPr lang="en-US" sz="1600" dirty="0"/>
              <a:t> </a:t>
            </a:r>
            <a:r>
              <a:rPr lang="en-US" sz="1600" dirty="0" err="1"/>
              <a:t>diketahui</a:t>
            </a:r>
            <a:r>
              <a:rPr lang="en-US" sz="1600" dirty="0"/>
              <a:t> </a:t>
            </a:r>
            <a:r>
              <a:rPr lang="en-US" sz="1600" i="1" dirty="0"/>
              <a:t>Asthma-COPD Overlap </a:t>
            </a:r>
            <a:r>
              <a:rPr lang="en-US" sz="1600" dirty="0"/>
              <a:t>(ACOS). </a:t>
            </a:r>
          </a:p>
          <a:p>
            <a:pPr marL="712788" indent="-350838"/>
            <a:endParaRPr lang="en-US" sz="1600" dirty="0"/>
          </a:p>
          <a:p>
            <a:pPr marL="712788" indent="-350838">
              <a:buFont typeface="Arial" panose="020B0604020202020204" pitchFamily="34" charset="0"/>
              <a:buChar char="•"/>
            </a:pPr>
            <a:r>
              <a:rPr lang="en-US" sz="1600" dirty="0" err="1"/>
              <a:t>Atau</a:t>
            </a:r>
            <a:r>
              <a:rPr lang="en-US" sz="1600" dirty="0"/>
              <a:t> </a:t>
            </a:r>
            <a:r>
              <a:rPr lang="en-US" sz="1600" dirty="0" err="1"/>
              <a:t>pasien</a:t>
            </a:r>
            <a:r>
              <a:rPr lang="en-US" sz="1600" dirty="0"/>
              <a:t> </a:t>
            </a:r>
            <a:r>
              <a:rPr lang="en-US" sz="1600" dirty="0" err="1"/>
              <a:t>dengan</a:t>
            </a:r>
            <a:r>
              <a:rPr lang="en-US" sz="1600" dirty="0"/>
              <a:t> </a:t>
            </a:r>
            <a:r>
              <a:rPr lang="en-US" sz="1600" dirty="0" err="1"/>
              <a:t>jumlah</a:t>
            </a:r>
            <a:r>
              <a:rPr lang="en-US" sz="1600" dirty="0"/>
              <a:t> </a:t>
            </a:r>
            <a:r>
              <a:rPr lang="en-US" sz="1600" dirty="0" err="1"/>
              <a:t>eosinofil</a:t>
            </a:r>
            <a:r>
              <a:rPr lang="en-US" sz="1600" dirty="0"/>
              <a:t> yang </a:t>
            </a:r>
            <a:r>
              <a:rPr lang="en-US" sz="1600" dirty="0" err="1"/>
              <a:t>tinggi</a:t>
            </a:r>
            <a:r>
              <a:rPr lang="en-US" sz="1600" dirty="0"/>
              <a:t> </a:t>
            </a:r>
            <a:r>
              <a:rPr lang="en-US" sz="1600" dirty="0" err="1"/>
              <a:t>pada</a:t>
            </a:r>
            <a:r>
              <a:rPr lang="en-US" sz="1600" dirty="0"/>
              <a:t> </a:t>
            </a:r>
            <a:r>
              <a:rPr lang="en-US" sz="1600" dirty="0" err="1"/>
              <a:t>darah</a:t>
            </a:r>
            <a:r>
              <a:rPr lang="en-US" sz="1600" dirty="0"/>
              <a:t>, </a:t>
            </a:r>
            <a:r>
              <a:rPr lang="en-US" sz="1600" dirty="0" err="1"/>
              <a:t>walaupun</a:t>
            </a:r>
            <a:r>
              <a:rPr lang="en-US" sz="1600" dirty="0"/>
              <a:t> </a:t>
            </a:r>
            <a:r>
              <a:rPr lang="en-US" sz="1600" dirty="0" err="1"/>
              <a:t>ini</a:t>
            </a:r>
            <a:r>
              <a:rPr lang="en-US" sz="1600" dirty="0"/>
              <a:t> </a:t>
            </a:r>
            <a:r>
              <a:rPr lang="en-US" sz="1600" dirty="0" err="1"/>
              <a:t>masih</a:t>
            </a:r>
            <a:r>
              <a:rPr lang="en-US" sz="1600" dirty="0"/>
              <a:t> </a:t>
            </a:r>
            <a:r>
              <a:rPr lang="en-US" sz="1600" dirty="0" err="1"/>
              <a:t>dalam</a:t>
            </a:r>
            <a:r>
              <a:rPr lang="en-US" sz="1600" dirty="0"/>
              <a:t> </a:t>
            </a:r>
            <a:r>
              <a:rPr lang="en-US" sz="1600" dirty="0" err="1"/>
              <a:t>debat</a:t>
            </a:r>
            <a:endParaRPr lang="en-GB" sz="1600" dirty="0"/>
          </a:p>
        </p:txBody>
      </p:sp>
      <p:sp>
        <p:nvSpPr>
          <p:cNvPr id="25" name="Rectangle 24"/>
          <p:cNvSpPr/>
          <p:nvPr/>
        </p:nvSpPr>
        <p:spPr>
          <a:xfrm>
            <a:off x="516375" y="2976144"/>
            <a:ext cx="8216974" cy="1731414"/>
          </a:xfrm>
          <a:prstGeom prst="rect">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solidFill>
                  <a:srgbClr val="C00000"/>
                </a:solidFill>
              </a:rPr>
              <a:t>(Evidence A)</a:t>
            </a:r>
          </a:p>
          <a:p>
            <a:endParaRPr lang="en-US" sz="1400" b="1" dirty="0">
              <a:solidFill>
                <a:schemeClr val="tx1"/>
              </a:solidFill>
            </a:endParaRPr>
          </a:p>
          <a:p>
            <a:r>
              <a:rPr lang="en-US" sz="1600" dirty="0" err="1">
                <a:solidFill>
                  <a:schemeClr val="tx1"/>
                </a:solidFill>
              </a:rPr>
              <a:t>Penggunaan</a:t>
            </a:r>
            <a:r>
              <a:rPr lang="en-US" sz="1600" dirty="0">
                <a:solidFill>
                  <a:schemeClr val="tx1"/>
                </a:solidFill>
              </a:rPr>
              <a:t> </a:t>
            </a:r>
            <a:r>
              <a:rPr lang="en-US" sz="1600" b="1" dirty="0" err="1">
                <a:solidFill>
                  <a:schemeClr val="tx1"/>
                </a:solidFill>
              </a:rPr>
              <a:t>jangka</a:t>
            </a:r>
            <a:r>
              <a:rPr lang="en-US" sz="1600" b="1" dirty="0">
                <a:solidFill>
                  <a:schemeClr val="tx1"/>
                </a:solidFill>
              </a:rPr>
              <a:t> </a:t>
            </a:r>
            <a:r>
              <a:rPr lang="en-US" sz="1600" b="1" dirty="0" err="1">
                <a:solidFill>
                  <a:schemeClr val="tx1"/>
                </a:solidFill>
              </a:rPr>
              <a:t>panjang</a:t>
            </a:r>
            <a:r>
              <a:rPr lang="en-US" sz="1600" b="1" dirty="0">
                <a:solidFill>
                  <a:schemeClr val="tx1"/>
                </a:solidFill>
              </a:rPr>
              <a:t> </a:t>
            </a:r>
            <a:r>
              <a:rPr lang="en-US" sz="1600" b="1" dirty="0" err="1">
                <a:solidFill>
                  <a:schemeClr val="tx1"/>
                </a:solidFill>
              </a:rPr>
              <a:t>dengan</a:t>
            </a:r>
            <a:r>
              <a:rPr lang="en-US" sz="1600" b="1" dirty="0">
                <a:solidFill>
                  <a:schemeClr val="tx1"/>
                </a:solidFill>
              </a:rPr>
              <a:t> ICS </a:t>
            </a:r>
            <a:r>
              <a:rPr lang="en-US" sz="1600" b="1" dirty="0" err="1">
                <a:solidFill>
                  <a:schemeClr val="tx1"/>
                </a:solidFill>
              </a:rPr>
              <a:t>dapat</a:t>
            </a:r>
            <a:r>
              <a:rPr lang="en-US" sz="1600" b="1" dirty="0">
                <a:solidFill>
                  <a:schemeClr val="tx1"/>
                </a:solidFill>
              </a:rPr>
              <a:t> </a:t>
            </a:r>
            <a:r>
              <a:rPr lang="en-US" sz="1600" b="1" dirty="0" err="1">
                <a:solidFill>
                  <a:schemeClr val="tx1"/>
                </a:solidFill>
              </a:rPr>
              <a:t>dipertimbangkan</a:t>
            </a:r>
            <a:r>
              <a:rPr lang="en-US" sz="1600" b="1" dirty="0">
                <a:solidFill>
                  <a:schemeClr val="tx1"/>
                </a:solidFill>
              </a:rPr>
              <a:t> </a:t>
            </a:r>
            <a:r>
              <a:rPr lang="en-US" sz="1600" b="1" dirty="0" err="1">
                <a:solidFill>
                  <a:schemeClr val="tx1"/>
                </a:solidFill>
              </a:rPr>
              <a:t>dengan</a:t>
            </a:r>
            <a:r>
              <a:rPr lang="en-US" sz="1600" b="1" dirty="0">
                <a:solidFill>
                  <a:schemeClr val="tx1"/>
                </a:solidFill>
              </a:rPr>
              <a:t> LABA </a:t>
            </a:r>
            <a:r>
              <a:rPr lang="en-US" sz="1600" dirty="0" err="1">
                <a:solidFill>
                  <a:schemeClr val="tx1"/>
                </a:solidFill>
              </a:rPr>
              <a:t>untuk</a:t>
            </a:r>
            <a:r>
              <a:rPr lang="en-US" sz="1600" dirty="0">
                <a:solidFill>
                  <a:schemeClr val="tx1"/>
                </a:solidFill>
              </a:rPr>
              <a:t> </a:t>
            </a:r>
            <a:r>
              <a:rPr lang="en-US" sz="1600" dirty="0" err="1">
                <a:solidFill>
                  <a:schemeClr val="tx1"/>
                </a:solidFill>
              </a:rPr>
              <a:t>pasien</a:t>
            </a:r>
            <a:r>
              <a:rPr lang="en-US" sz="1600" dirty="0">
                <a:solidFill>
                  <a:schemeClr val="tx1"/>
                </a:solidFill>
              </a:rPr>
              <a:t> </a:t>
            </a:r>
            <a:r>
              <a:rPr lang="en-US" sz="1600" dirty="0" err="1">
                <a:solidFill>
                  <a:schemeClr val="tx1"/>
                </a:solidFill>
              </a:rPr>
              <a:t>dengan</a:t>
            </a:r>
            <a:r>
              <a:rPr lang="en-US" sz="1600" dirty="0">
                <a:solidFill>
                  <a:schemeClr val="tx1"/>
                </a:solidFill>
              </a:rPr>
              <a:t> </a:t>
            </a:r>
            <a:r>
              <a:rPr lang="en-US" sz="1600" b="1" dirty="0" err="1">
                <a:solidFill>
                  <a:schemeClr val="tx1"/>
                </a:solidFill>
              </a:rPr>
              <a:t>riwayat</a:t>
            </a:r>
            <a:r>
              <a:rPr lang="en-US" sz="1600" b="1" dirty="0">
                <a:solidFill>
                  <a:schemeClr val="tx1"/>
                </a:solidFill>
              </a:rPr>
              <a:t> </a:t>
            </a:r>
            <a:r>
              <a:rPr lang="en-US" sz="1600" b="1" dirty="0" err="1">
                <a:solidFill>
                  <a:schemeClr val="tx1"/>
                </a:solidFill>
              </a:rPr>
              <a:t>eksaserbasi</a:t>
            </a:r>
            <a:r>
              <a:rPr lang="en-US" sz="1600" dirty="0">
                <a:solidFill>
                  <a:schemeClr val="tx1"/>
                </a:solidFill>
              </a:rPr>
              <a:t>, </a:t>
            </a:r>
            <a:r>
              <a:rPr lang="en-US" sz="1600" b="1" dirty="0" err="1">
                <a:solidFill>
                  <a:schemeClr val="tx1"/>
                </a:solidFill>
              </a:rPr>
              <a:t>walaupun</a:t>
            </a:r>
            <a:r>
              <a:rPr lang="en-US" sz="1600" b="1" dirty="0">
                <a:solidFill>
                  <a:schemeClr val="tx1"/>
                </a:solidFill>
              </a:rPr>
              <a:t> </a:t>
            </a:r>
            <a:r>
              <a:rPr lang="en-US" sz="1600" b="1" dirty="0" err="1">
                <a:solidFill>
                  <a:schemeClr val="tx1"/>
                </a:solidFill>
              </a:rPr>
              <a:t>pasien</a:t>
            </a:r>
            <a:r>
              <a:rPr lang="en-US" sz="1600" b="1" dirty="0">
                <a:solidFill>
                  <a:schemeClr val="tx1"/>
                </a:solidFill>
              </a:rPr>
              <a:t> </a:t>
            </a:r>
            <a:r>
              <a:rPr lang="en-US" sz="1600" b="1" dirty="0" err="1">
                <a:solidFill>
                  <a:schemeClr val="tx1"/>
                </a:solidFill>
              </a:rPr>
              <a:t>sudah</a:t>
            </a:r>
            <a:r>
              <a:rPr lang="en-US" sz="1600" b="1" dirty="0">
                <a:solidFill>
                  <a:schemeClr val="tx1"/>
                </a:solidFill>
              </a:rPr>
              <a:t> </a:t>
            </a:r>
            <a:r>
              <a:rPr lang="en-US" sz="1600" b="1" dirty="0" err="1">
                <a:solidFill>
                  <a:schemeClr val="tx1"/>
                </a:solidFill>
              </a:rPr>
              <a:t>menggunakan</a:t>
            </a:r>
            <a:r>
              <a:rPr lang="en-US" sz="1600" b="1" dirty="0">
                <a:solidFill>
                  <a:schemeClr val="tx1"/>
                </a:solidFill>
              </a:rPr>
              <a:t> LABA yang </a:t>
            </a:r>
            <a:r>
              <a:rPr lang="en-US" sz="1600" b="1" dirty="0" err="1">
                <a:solidFill>
                  <a:schemeClr val="tx1"/>
                </a:solidFill>
              </a:rPr>
              <a:t>sesuai</a:t>
            </a:r>
            <a:endParaRPr lang="en-US" sz="1600" b="1" dirty="0">
              <a:solidFill>
                <a:schemeClr val="tx1"/>
              </a:solidFill>
            </a:endParaRPr>
          </a:p>
        </p:txBody>
      </p:sp>
      <p:sp>
        <p:nvSpPr>
          <p:cNvPr id="27" name="TextBox 26"/>
          <p:cNvSpPr txBox="1"/>
          <p:nvPr/>
        </p:nvSpPr>
        <p:spPr>
          <a:xfrm>
            <a:off x="516375" y="4589528"/>
            <a:ext cx="8190846" cy="553998"/>
          </a:xfrm>
          <a:prstGeom prst="rect">
            <a:avLst/>
          </a:prstGeom>
          <a:noFill/>
        </p:spPr>
        <p:txBody>
          <a:bodyPr wrap="square" rtlCol="0">
            <a:spAutoFit/>
          </a:bodyPr>
          <a:lstStyle/>
          <a:p>
            <a:endParaRPr lang="en-GB" sz="1000" dirty="0"/>
          </a:p>
          <a:p>
            <a:r>
              <a:rPr lang="en-GB" sz="1000" dirty="0"/>
              <a:t>GOLD 2017 Global Strategy for the Diagnosis, Management and Prevention of COPD. Available online at http://goldcopd.org/. Accessed 21stNovember 2016.</a:t>
            </a:r>
          </a:p>
        </p:txBody>
      </p:sp>
    </p:spTree>
    <p:extLst>
      <p:ext uri="{BB962C8B-B14F-4D97-AF65-F5344CB8AC3E}">
        <p14:creationId xmlns:p14="http://schemas.microsoft.com/office/powerpoint/2010/main" xmlns="" val="3880616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2"/>
          <a:stretch>
            <a:fillRect/>
          </a:stretch>
        </p:blipFill>
        <p:spPr>
          <a:xfrm>
            <a:off x="263783" y="1007965"/>
            <a:ext cx="6096073" cy="1671005"/>
          </a:xfrm>
          <a:prstGeom prst="rect">
            <a:avLst/>
          </a:prstGeom>
        </p:spPr>
      </p:pic>
      <p:sp>
        <p:nvSpPr>
          <p:cNvPr id="22" name="Title 21"/>
          <p:cNvSpPr>
            <a:spLocks noGrp="1"/>
          </p:cNvSpPr>
          <p:nvPr>
            <p:ph type="title"/>
          </p:nvPr>
        </p:nvSpPr>
        <p:spPr/>
        <p:txBody>
          <a:bodyPr/>
          <a:lstStyle/>
          <a:p>
            <a:r>
              <a:rPr lang="en-US" dirty="0" err="1">
                <a:solidFill>
                  <a:srgbClr val="C00000"/>
                </a:solidFill>
              </a:rPr>
              <a:t>Penggunaan</a:t>
            </a:r>
            <a:r>
              <a:rPr lang="en-US" dirty="0">
                <a:solidFill>
                  <a:srgbClr val="C00000"/>
                </a:solidFill>
              </a:rPr>
              <a:t> ICS/LABA </a:t>
            </a:r>
            <a:r>
              <a:rPr lang="en-US" dirty="0" err="1">
                <a:solidFill>
                  <a:srgbClr val="C00000"/>
                </a:solidFill>
              </a:rPr>
              <a:t>pada</a:t>
            </a:r>
            <a:r>
              <a:rPr lang="en-US" dirty="0">
                <a:solidFill>
                  <a:srgbClr val="C00000"/>
                </a:solidFill>
              </a:rPr>
              <a:t> PPOK (GOLD 2017)</a:t>
            </a:r>
            <a:endParaRPr lang="en-GB" dirty="0"/>
          </a:p>
        </p:txBody>
      </p:sp>
      <p:sp>
        <p:nvSpPr>
          <p:cNvPr id="21" name="Slide Number Placeholder 20"/>
          <p:cNvSpPr>
            <a:spLocks noGrp="1"/>
          </p:cNvSpPr>
          <p:nvPr>
            <p:ph type="sldNum" sz="quarter" idx="4"/>
          </p:nvPr>
        </p:nvSpPr>
        <p:spPr/>
        <p:txBody>
          <a:bodyPr/>
          <a:lstStyle/>
          <a:p>
            <a:fld id="{3C4F54F3-C349-4609-AFEE-01462D5C7942}" type="slidenum">
              <a:rPr lang="en-GB" smtClean="0"/>
              <a:pPr/>
              <a:t>33</a:t>
            </a:fld>
            <a:endParaRPr lang="en-GB" dirty="0"/>
          </a:p>
        </p:txBody>
      </p:sp>
      <p:sp>
        <p:nvSpPr>
          <p:cNvPr id="27" name="Rectangular Callout 26"/>
          <p:cNvSpPr/>
          <p:nvPr/>
        </p:nvSpPr>
        <p:spPr>
          <a:xfrm>
            <a:off x="818867" y="2988860"/>
            <a:ext cx="7519916" cy="1746913"/>
          </a:xfrm>
          <a:prstGeom prst="wedgeRectCallout">
            <a:avLst>
              <a:gd name="adj1" fmla="val -36309"/>
              <a:gd name="adj2" fmla="val -80502"/>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u="sng" dirty="0" err="1">
                <a:solidFill>
                  <a:schemeClr val="bg1"/>
                </a:solidFill>
              </a:rPr>
              <a:t>Penghentian</a:t>
            </a:r>
            <a:r>
              <a:rPr lang="en-US" sz="1600" b="1" u="sng" dirty="0">
                <a:solidFill>
                  <a:schemeClr val="bg1"/>
                </a:solidFill>
              </a:rPr>
              <a:t> ICS </a:t>
            </a:r>
            <a:r>
              <a:rPr lang="en-US" sz="1600" dirty="0" err="1">
                <a:solidFill>
                  <a:schemeClr val="bg1"/>
                </a:solidFill>
              </a:rPr>
              <a:t>pada</a:t>
            </a:r>
            <a:r>
              <a:rPr lang="en-US" sz="1600" dirty="0">
                <a:solidFill>
                  <a:schemeClr val="bg1"/>
                </a:solidFill>
              </a:rPr>
              <a:t> </a:t>
            </a:r>
            <a:r>
              <a:rPr lang="en-US" sz="1600" dirty="0" err="1">
                <a:solidFill>
                  <a:schemeClr val="bg1"/>
                </a:solidFill>
              </a:rPr>
              <a:t>pasien</a:t>
            </a:r>
            <a:r>
              <a:rPr lang="en-US" sz="1600" dirty="0">
                <a:solidFill>
                  <a:schemeClr val="bg1"/>
                </a:solidFill>
              </a:rPr>
              <a:t> PPOK, di </a:t>
            </a:r>
            <a:r>
              <a:rPr lang="en-US" sz="1600" dirty="0" err="1">
                <a:solidFill>
                  <a:schemeClr val="bg1"/>
                </a:solidFill>
              </a:rPr>
              <a:t>beberapa</a:t>
            </a:r>
            <a:r>
              <a:rPr lang="en-US" sz="1600" dirty="0">
                <a:solidFill>
                  <a:schemeClr val="bg1"/>
                </a:solidFill>
              </a:rPr>
              <a:t> </a:t>
            </a:r>
            <a:r>
              <a:rPr lang="en-US" sz="1600" dirty="0" err="1">
                <a:solidFill>
                  <a:schemeClr val="bg1"/>
                </a:solidFill>
              </a:rPr>
              <a:t>penelitian</a:t>
            </a:r>
            <a:r>
              <a:rPr lang="en-US" sz="1600" dirty="0">
                <a:solidFill>
                  <a:schemeClr val="bg1"/>
                </a:solidFill>
              </a:rPr>
              <a:t>, </a:t>
            </a:r>
            <a:r>
              <a:rPr lang="en-US" sz="1600" dirty="0" err="1">
                <a:solidFill>
                  <a:schemeClr val="bg1"/>
                </a:solidFill>
              </a:rPr>
              <a:t>menunjukkan</a:t>
            </a:r>
            <a:r>
              <a:rPr lang="en-US" sz="1600" dirty="0">
                <a:solidFill>
                  <a:schemeClr val="bg1"/>
                </a:solidFill>
              </a:rPr>
              <a:t> </a:t>
            </a:r>
            <a:r>
              <a:rPr lang="en-US" sz="1600" b="1" u="sng" dirty="0" err="1">
                <a:solidFill>
                  <a:schemeClr val="bg1"/>
                </a:solidFill>
              </a:rPr>
              <a:t>peningkatan</a:t>
            </a:r>
            <a:r>
              <a:rPr lang="en-US" sz="1600" b="1" u="sng" dirty="0">
                <a:solidFill>
                  <a:schemeClr val="bg1"/>
                </a:solidFill>
              </a:rPr>
              <a:t> </a:t>
            </a:r>
            <a:r>
              <a:rPr lang="en-US" sz="1600" b="1" u="sng" dirty="0" err="1">
                <a:solidFill>
                  <a:schemeClr val="bg1"/>
                </a:solidFill>
              </a:rPr>
              <a:t>eksaserbasi</a:t>
            </a:r>
            <a:r>
              <a:rPr lang="en-US" sz="1600" b="1" u="sng" dirty="0">
                <a:solidFill>
                  <a:schemeClr val="bg1"/>
                </a:solidFill>
              </a:rPr>
              <a:t> </a:t>
            </a:r>
            <a:r>
              <a:rPr lang="en-US" sz="1600" b="1" u="sng" dirty="0" err="1">
                <a:solidFill>
                  <a:schemeClr val="bg1"/>
                </a:solidFill>
              </a:rPr>
              <a:t>dan</a:t>
            </a:r>
            <a:r>
              <a:rPr lang="en-US" sz="1600" b="1" u="sng" dirty="0">
                <a:solidFill>
                  <a:schemeClr val="bg1"/>
                </a:solidFill>
              </a:rPr>
              <a:t>/</a:t>
            </a:r>
            <a:r>
              <a:rPr lang="en-US" sz="1600" b="1" u="sng" dirty="0" err="1">
                <a:solidFill>
                  <a:schemeClr val="bg1"/>
                </a:solidFill>
              </a:rPr>
              <a:t>atau</a:t>
            </a:r>
            <a:r>
              <a:rPr lang="en-US" sz="1600" b="1" u="sng" dirty="0">
                <a:solidFill>
                  <a:schemeClr val="bg1"/>
                </a:solidFill>
              </a:rPr>
              <a:t> </a:t>
            </a:r>
            <a:r>
              <a:rPr lang="en-US" sz="1600" b="1" u="sng" dirty="0" err="1">
                <a:solidFill>
                  <a:schemeClr val="bg1"/>
                </a:solidFill>
              </a:rPr>
              <a:t>gejala</a:t>
            </a:r>
            <a:r>
              <a:rPr lang="en-US" sz="1600" b="1" u="sng" dirty="0">
                <a:solidFill>
                  <a:schemeClr val="bg1"/>
                </a:solidFill>
              </a:rPr>
              <a:t> </a:t>
            </a:r>
            <a:r>
              <a:rPr lang="en-US" sz="1600" dirty="0" err="1">
                <a:solidFill>
                  <a:schemeClr val="bg1"/>
                </a:solidFill>
              </a:rPr>
              <a:t>pada</a:t>
            </a:r>
            <a:r>
              <a:rPr lang="en-US" sz="1600" dirty="0">
                <a:solidFill>
                  <a:schemeClr val="bg1"/>
                </a:solidFill>
              </a:rPr>
              <a:t> </a:t>
            </a:r>
            <a:r>
              <a:rPr lang="en-US" sz="1600" dirty="0" err="1">
                <a:solidFill>
                  <a:schemeClr val="bg1"/>
                </a:solidFill>
              </a:rPr>
              <a:t>pasien</a:t>
            </a:r>
            <a:r>
              <a:rPr lang="en-US" sz="1600" dirty="0">
                <a:solidFill>
                  <a:schemeClr val="bg1"/>
                </a:solidFill>
              </a:rPr>
              <a:t>, </a:t>
            </a:r>
            <a:r>
              <a:rPr lang="en-US" sz="1600" dirty="0" err="1">
                <a:solidFill>
                  <a:schemeClr val="bg1"/>
                </a:solidFill>
              </a:rPr>
              <a:t>walaupun</a:t>
            </a:r>
            <a:r>
              <a:rPr lang="en-US" sz="1600" dirty="0">
                <a:solidFill>
                  <a:schemeClr val="bg1"/>
                </a:solidFill>
              </a:rPr>
              <a:t> </a:t>
            </a:r>
            <a:r>
              <a:rPr lang="en-US" sz="1600" dirty="0" err="1">
                <a:solidFill>
                  <a:schemeClr val="bg1"/>
                </a:solidFill>
              </a:rPr>
              <a:t>ada</a:t>
            </a:r>
            <a:r>
              <a:rPr lang="en-US" sz="1600" dirty="0">
                <a:solidFill>
                  <a:schemeClr val="bg1"/>
                </a:solidFill>
              </a:rPr>
              <a:t> </a:t>
            </a:r>
            <a:r>
              <a:rPr lang="en-US" sz="1600" dirty="0" err="1">
                <a:solidFill>
                  <a:schemeClr val="bg1"/>
                </a:solidFill>
              </a:rPr>
              <a:t>beberapa</a:t>
            </a:r>
            <a:r>
              <a:rPr lang="en-US" sz="1600" dirty="0">
                <a:solidFill>
                  <a:schemeClr val="bg1"/>
                </a:solidFill>
              </a:rPr>
              <a:t> yang </a:t>
            </a:r>
            <a:r>
              <a:rPr lang="en-US" sz="1600" dirty="0" err="1">
                <a:solidFill>
                  <a:schemeClr val="bg1"/>
                </a:solidFill>
              </a:rPr>
              <a:t>tidak</a:t>
            </a:r>
            <a:r>
              <a:rPr lang="en-US" sz="1600" dirty="0">
                <a:solidFill>
                  <a:schemeClr val="bg1"/>
                </a:solidFill>
              </a:rPr>
              <a:t>.</a:t>
            </a:r>
          </a:p>
          <a:p>
            <a:pPr algn="ctr"/>
            <a:endParaRPr lang="en-US" sz="1600" dirty="0">
              <a:solidFill>
                <a:schemeClr val="bg1"/>
              </a:solidFill>
            </a:endParaRPr>
          </a:p>
          <a:p>
            <a:pPr algn="ctr"/>
            <a:r>
              <a:rPr lang="en-US" sz="1600" dirty="0">
                <a:solidFill>
                  <a:schemeClr val="bg1"/>
                </a:solidFill>
              </a:rPr>
              <a:t>Ada </a:t>
            </a:r>
            <a:r>
              <a:rPr lang="en-US" sz="1600" dirty="0" err="1">
                <a:solidFill>
                  <a:schemeClr val="bg1"/>
                </a:solidFill>
              </a:rPr>
              <a:t>bukti</a:t>
            </a:r>
            <a:r>
              <a:rPr lang="en-US" sz="1600" dirty="0">
                <a:solidFill>
                  <a:schemeClr val="bg1"/>
                </a:solidFill>
              </a:rPr>
              <a:t> yang </a:t>
            </a:r>
            <a:r>
              <a:rPr lang="en-US" sz="1600" dirty="0" err="1">
                <a:solidFill>
                  <a:schemeClr val="bg1"/>
                </a:solidFill>
              </a:rPr>
              <a:t>menunjukkan</a:t>
            </a:r>
            <a:r>
              <a:rPr lang="en-US" sz="1600" dirty="0">
                <a:solidFill>
                  <a:schemeClr val="bg1"/>
                </a:solidFill>
              </a:rPr>
              <a:t> </a:t>
            </a:r>
            <a:r>
              <a:rPr lang="en-US" sz="1600" dirty="0" err="1">
                <a:solidFill>
                  <a:schemeClr val="bg1"/>
                </a:solidFill>
              </a:rPr>
              <a:t>terjadi</a:t>
            </a:r>
            <a:r>
              <a:rPr lang="en-US" sz="1600" dirty="0">
                <a:solidFill>
                  <a:schemeClr val="bg1"/>
                </a:solidFill>
              </a:rPr>
              <a:t> </a:t>
            </a:r>
            <a:r>
              <a:rPr lang="en-US" sz="1600" b="1" u="sng" dirty="0" err="1">
                <a:solidFill>
                  <a:schemeClr val="bg1"/>
                </a:solidFill>
              </a:rPr>
              <a:t>penurunan</a:t>
            </a:r>
            <a:r>
              <a:rPr lang="en-US" sz="1600" b="1" u="sng" dirty="0">
                <a:solidFill>
                  <a:schemeClr val="bg1"/>
                </a:solidFill>
              </a:rPr>
              <a:t> </a:t>
            </a:r>
            <a:r>
              <a:rPr lang="id-ID" sz="1600" b="1" u="sng" dirty="0" smtClean="0">
                <a:solidFill>
                  <a:schemeClr val="bg1"/>
                </a:solidFill>
              </a:rPr>
              <a:t>VEP1</a:t>
            </a:r>
            <a:r>
              <a:rPr lang="en-US" sz="1600" b="1" u="sng" dirty="0" smtClean="0">
                <a:solidFill>
                  <a:schemeClr val="bg1"/>
                </a:solidFill>
              </a:rPr>
              <a:t> </a:t>
            </a:r>
            <a:r>
              <a:rPr lang="en-US" sz="1600" b="1" u="sng" dirty="0">
                <a:solidFill>
                  <a:schemeClr val="bg1"/>
                </a:solidFill>
              </a:rPr>
              <a:t>(~ 40 mL) </a:t>
            </a:r>
            <a:r>
              <a:rPr lang="en-US" sz="1600" b="1" u="sng" dirty="0" err="1">
                <a:solidFill>
                  <a:schemeClr val="bg1"/>
                </a:solidFill>
              </a:rPr>
              <a:t>ketika</a:t>
            </a:r>
            <a:r>
              <a:rPr lang="en-US" sz="1600" b="1" u="sng" dirty="0">
                <a:solidFill>
                  <a:schemeClr val="bg1"/>
                </a:solidFill>
              </a:rPr>
              <a:t> ICS </a:t>
            </a:r>
            <a:r>
              <a:rPr lang="en-US" sz="1600" b="1" u="sng" dirty="0" err="1">
                <a:solidFill>
                  <a:schemeClr val="bg1"/>
                </a:solidFill>
              </a:rPr>
              <a:t>dihentikan</a:t>
            </a:r>
            <a:r>
              <a:rPr lang="en-US" sz="1600" dirty="0">
                <a:solidFill>
                  <a:schemeClr val="bg1"/>
                </a:solidFill>
              </a:rPr>
              <a:t>, yang </a:t>
            </a:r>
            <a:r>
              <a:rPr lang="en-US" sz="1600" dirty="0" err="1">
                <a:solidFill>
                  <a:schemeClr val="bg1"/>
                </a:solidFill>
              </a:rPr>
              <a:t>dapat</a:t>
            </a:r>
            <a:r>
              <a:rPr lang="en-US" sz="1600" dirty="0">
                <a:solidFill>
                  <a:schemeClr val="bg1"/>
                </a:solidFill>
              </a:rPr>
              <a:t> </a:t>
            </a:r>
            <a:r>
              <a:rPr lang="en-US" sz="1600" dirty="0" err="1">
                <a:solidFill>
                  <a:schemeClr val="bg1"/>
                </a:solidFill>
              </a:rPr>
              <a:t>dikaitkan</a:t>
            </a:r>
            <a:r>
              <a:rPr lang="en-US" sz="1600" dirty="0">
                <a:solidFill>
                  <a:schemeClr val="bg1"/>
                </a:solidFill>
              </a:rPr>
              <a:t> </a:t>
            </a:r>
            <a:r>
              <a:rPr lang="en-US" sz="1600" dirty="0" err="1">
                <a:solidFill>
                  <a:schemeClr val="bg1"/>
                </a:solidFill>
              </a:rPr>
              <a:t>dengan</a:t>
            </a:r>
            <a:r>
              <a:rPr lang="en-US" sz="1600" dirty="0">
                <a:solidFill>
                  <a:schemeClr val="bg1"/>
                </a:solidFill>
              </a:rPr>
              <a:t> </a:t>
            </a:r>
            <a:r>
              <a:rPr lang="en-US" sz="1600" b="1" u="sng" dirty="0" err="1">
                <a:solidFill>
                  <a:schemeClr val="bg1"/>
                </a:solidFill>
              </a:rPr>
              <a:t>peningkatan</a:t>
            </a:r>
            <a:r>
              <a:rPr lang="en-US" sz="1600" b="1" u="sng" dirty="0">
                <a:solidFill>
                  <a:schemeClr val="bg1"/>
                </a:solidFill>
              </a:rPr>
              <a:t> </a:t>
            </a:r>
            <a:r>
              <a:rPr lang="en-US" sz="1600" b="1" u="sng" dirty="0" err="1">
                <a:solidFill>
                  <a:schemeClr val="bg1"/>
                </a:solidFill>
              </a:rPr>
              <a:t>kadar</a:t>
            </a:r>
            <a:r>
              <a:rPr lang="en-US" sz="1600" b="1" u="sng" dirty="0">
                <a:solidFill>
                  <a:schemeClr val="bg1"/>
                </a:solidFill>
              </a:rPr>
              <a:t> </a:t>
            </a:r>
            <a:r>
              <a:rPr lang="en-US" sz="1600" b="1" u="sng" dirty="0" err="1">
                <a:solidFill>
                  <a:schemeClr val="bg1"/>
                </a:solidFill>
              </a:rPr>
              <a:t>Eosinofil</a:t>
            </a:r>
            <a:r>
              <a:rPr lang="en-US" sz="1600" b="1" u="sng" dirty="0">
                <a:solidFill>
                  <a:schemeClr val="bg1"/>
                </a:solidFill>
              </a:rPr>
              <a:t>.</a:t>
            </a:r>
            <a:endParaRPr lang="en-GB" sz="1600" b="1" u="sng" dirty="0">
              <a:solidFill>
                <a:schemeClr val="bg1"/>
              </a:solidFill>
            </a:endParaRPr>
          </a:p>
        </p:txBody>
      </p:sp>
      <p:sp>
        <p:nvSpPr>
          <p:cNvPr id="30" name="TextBox 29"/>
          <p:cNvSpPr txBox="1"/>
          <p:nvPr/>
        </p:nvSpPr>
        <p:spPr>
          <a:xfrm>
            <a:off x="516375" y="4623459"/>
            <a:ext cx="8190846" cy="553998"/>
          </a:xfrm>
          <a:prstGeom prst="rect">
            <a:avLst/>
          </a:prstGeom>
          <a:noFill/>
        </p:spPr>
        <p:txBody>
          <a:bodyPr wrap="square" rtlCol="0">
            <a:spAutoFit/>
          </a:bodyPr>
          <a:lstStyle/>
          <a:p>
            <a:endParaRPr lang="en-GB" sz="1000" dirty="0"/>
          </a:p>
          <a:p>
            <a:r>
              <a:rPr lang="en-GB" sz="1000" dirty="0"/>
              <a:t>GOLD 2017 Global Strategy for the Diagnosis, Management and Prevention of COPD. Available online at http://goldcopd.org/. Accessed 21stNovember 2016.</a:t>
            </a:r>
          </a:p>
        </p:txBody>
      </p:sp>
    </p:spTree>
    <p:extLst>
      <p:ext uri="{BB962C8B-B14F-4D97-AF65-F5344CB8AC3E}">
        <p14:creationId xmlns:p14="http://schemas.microsoft.com/office/powerpoint/2010/main" xmlns="" val="19086470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endParaRPr lang="en-GB"/>
          </a:p>
        </p:txBody>
      </p:sp>
      <p:sp>
        <p:nvSpPr>
          <p:cNvPr id="23" name="Text Placeholder 22"/>
          <p:cNvSpPr>
            <a:spLocks noGrp="1"/>
          </p:cNvSpPr>
          <p:nvPr>
            <p:ph type="body" sz="quarter" idx="11"/>
          </p:nvPr>
        </p:nvSpPr>
        <p:spPr>
          <a:xfrm>
            <a:off x="4112199" y="2424224"/>
            <a:ext cx="2987749" cy="1015162"/>
          </a:xfrm>
        </p:spPr>
        <p:txBody>
          <a:bodyPr/>
          <a:lstStyle/>
          <a:p>
            <a:r>
              <a:rPr lang="en-US" b="1" dirty="0" err="1">
                <a:solidFill>
                  <a:srgbClr val="C00000"/>
                </a:solidFill>
              </a:rPr>
              <a:t>Apakah</a:t>
            </a:r>
            <a:r>
              <a:rPr lang="en-US" b="1" dirty="0">
                <a:solidFill>
                  <a:srgbClr val="C00000"/>
                </a:solidFill>
              </a:rPr>
              <a:t> </a:t>
            </a:r>
            <a:r>
              <a:rPr lang="en-US" b="1" dirty="0" err="1">
                <a:solidFill>
                  <a:srgbClr val="C00000"/>
                </a:solidFill>
              </a:rPr>
              <a:t>semua</a:t>
            </a:r>
            <a:r>
              <a:rPr lang="en-US" b="1" dirty="0">
                <a:solidFill>
                  <a:srgbClr val="C00000"/>
                </a:solidFill>
              </a:rPr>
              <a:t> ICS/LABA </a:t>
            </a:r>
            <a:r>
              <a:rPr lang="en-US" b="1" dirty="0" err="1">
                <a:solidFill>
                  <a:srgbClr val="C00000"/>
                </a:solidFill>
              </a:rPr>
              <a:t>sama</a:t>
            </a:r>
            <a:r>
              <a:rPr lang="en-US" b="1" dirty="0">
                <a:solidFill>
                  <a:srgbClr val="C00000"/>
                </a:solidFill>
              </a:rPr>
              <a:t>?</a:t>
            </a:r>
            <a:endParaRPr lang="en-GB" b="1" dirty="0">
              <a:solidFill>
                <a:srgbClr val="C00000"/>
              </a:solidFill>
            </a:endParaRPr>
          </a:p>
        </p:txBody>
      </p:sp>
      <p:sp>
        <p:nvSpPr>
          <p:cNvPr id="21" name="Slide Number Placeholder 20"/>
          <p:cNvSpPr>
            <a:spLocks noGrp="1"/>
          </p:cNvSpPr>
          <p:nvPr>
            <p:ph type="sldNum" sz="quarter" idx="4"/>
          </p:nvPr>
        </p:nvSpPr>
        <p:spPr/>
        <p:txBody>
          <a:bodyPr/>
          <a:lstStyle/>
          <a:p>
            <a:fld id="{3C4F54F3-C349-4609-AFEE-01462D5C7942}" type="slidenum">
              <a:rPr lang="en-GB" smtClean="0"/>
              <a:pPr/>
              <a:t>34</a:t>
            </a:fld>
            <a:endParaRPr lang="en-GB" dirty="0"/>
          </a:p>
        </p:txBody>
      </p:sp>
      <p:pic>
        <p:nvPicPr>
          <p:cNvPr id="2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53746" y="1164512"/>
            <a:ext cx="2658453" cy="2733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155359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a:solidFill>
                  <a:srgbClr val="C00000"/>
                </a:solidFill>
              </a:rPr>
              <a:t>Problem </a:t>
            </a:r>
            <a:r>
              <a:rPr lang="en-US" dirty="0" err="1">
                <a:solidFill>
                  <a:srgbClr val="C00000"/>
                </a:solidFill>
              </a:rPr>
              <a:t>pada</a:t>
            </a:r>
            <a:r>
              <a:rPr lang="en-US" dirty="0">
                <a:solidFill>
                  <a:srgbClr val="C00000"/>
                </a:solidFill>
              </a:rPr>
              <a:t> PPOK</a:t>
            </a:r>
            <a:endParaRPr lang="en-GB" dirty="0">
              <a:solidFill>
                <a:srgbClr val="C00000"/>
              </a:solidFill>
            </a:endParaRPr>
          </a:p>
        </p:txBody>
      </p:sp>
      <p:sp>
        <p:nvSpPr>
          <p:cNvPr id="21" name="Slide Number Placeholder 20"/>
          <p:cNvSpPr>
            <a:spLocks noGrp="1"/>
          </p:cNvSpPr>
          <p:nvPr>
            <p:ph type="sldNum" sz="quarter" idx="4"/>
          </p:nvPr>
        </p:nvSpPr>
        <p:spPr/>
        <p:txBody>
          <a:bodyPr/>
          <a:lstStyle/>
          <a:p>
            <a:fld id="{3C4F54F3-C349-4609-AFEE-01462D5C7942}" type="slidenum">
              <a:rPr lang="en-GB" smtClean="0"/>
              <a:pPr/>
              <a:t>35</a:t>
            </a:fld>
            <a:endParaRPr lang="en-GB" dirty="0"/>
          </a:p>
        </p:txBody>
      </p:sp>
      <p:sp>
        <p:nvSpPr>
          <p:cNvPr id="29" name="Rectangle 28"/>
          <p:cNvSpPr/>
          <p:nvPr/>
        </p:nvSpPr>
        <p:spPr>
          <a:xfrm>
            <a:off x="1701210" y="1347547"/>
            <a:ext cx="5901069" cy="2320686"/>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a:solidFill>
                  <a:schemeClr val="tx1"/>
                </a:solidFill>
              </a:rPr>
              <a:t>Pada</a:t>
            </a:r>
            <a:r>
              <a:rPr lang="en-US" sz="2400" b="1" dirty="0">
                <a:solidFill>
                  <a:schemeClr val="tx1"/>
                </a:solidFill>
              </a:rPr>
              <a:t> </a:t>
            </a:r>
            <a:r>
              <a:rPr lang="en-US" sz="2400" b="1" dirty="0" err="1">
                <a:solidFill>
                  <a:schemeClr val="tx1"/>
                </a:solidFill>
              </a:rPr>
              <a:t>pagi</a:t>
            </a:r>
            <a:r>
              <a:rPr lang="en-US" sz="2400" b="1" dirty="0">
                <a:solidFill>
                  <a:schemeClr val="tx1"/>
                </a:solidFill>
              </a:rPr>
              <a:t> </a:t>
            </a:r>
            <a:r>
              <a:rPr lang="en-US" sz="2400" b="1" dirty="0" err="1">
                <a:solidFill>
                  <a:schemeClr val="tx1"/>
                </a:solidFill>
              </a:rPr>
              <a:t>hari</a:t>
            </a:r>
            <a:r>
              <a:rPr lang="en-US" sz="2400" dirty="0">
                <a:solidFill>
                  <a:schemeClr val="tx1"/>
                </a:solidFill>
              </a:rPr>
              <a:t>, </a:t>
            </a:r>
            <a:r>
              <a:rPr lang="en-US" sz="2400" dirty="0" err="1">
                <a:solidFill>
                  <a:schemeClr val="tx1"/>
                </a:solidFill>
              </a:rPr>
              <a:t>pasien</a:t>
            </a:r>
            <a:r>
              <a:rPr lang="en-US" sz="2400" dirty="0">
                <a:solidFill>
                  <a:schemeClr val="tx1"/>
                </a:solidFill>
              </a:rPr>
              <a:t> PPOK </a:t>
            </a:r>
            <a:r>
              <a:rPr lang="en-US" sz="2400" b="1" dirty="0" err="1">
                <a:solidFill>
                  <a:schemeClr val="tx1"/>
                </a:solidFill>
              </a:rPr>
              <a:t>lebih</a:t>
            </a:r>
            <a:r>
              <a:rPr lang="en-US" sz="2400" b="1" dirty="0">
                <a:solidFill>
                  <a:schemeClr val="tx1"/>
                </a:solidFill>
              </a:rPr>
              <a:t> </a:t>
            </a:r>
            <a:r>
              <a:rPr lang="id-ID" sz="2400" b="1" dirty="0" smtClean="0">
                <a:solidFill>
                  <a:schemeClr val="tx1"/>
                </a:solidFill>
              </a:rPr>
              <a:t>sering</a:t>
            </a:r>
            <a:r>
              <a:rPr lang="en-US" sz="2400" b="1" dirty="0" smtClean="0">
                <a:solidFill>
                  <a:schemeClr val="tx1"/>
                </a:solidFill>
              </a:rPr>
              <a:t> </a:t>
            </a:r>
            <a:r>
              <a:rPr lang="en-US" sz="2400" dirty="0" err="1">
                <a:solidFill>
                  <a:schemeClr val="tx1"/>
                </a:solidFill>
              </a:rPr>
              <a:t>mengalami</a:t>
            </a:r>
            <a:r>
              <a:rPr lang="en-US" sz="2400" dirty="0">
                <a:solidFill>
                  <a:schemeClr val="tx1"/>
                </a:solidFill>
              </a:rPr>
              <a:t> </a:t>
            </a:r>
            <a:r>
              <a:rPr lang="en-US" sz="2400" dirty="0" err="1">
                <a:solidFill>
                  <a:schemeClr val="tx1"/>
                </a:solidFill>
              </a:rPr>
              <a:t>gangguan</a:t>
            </a:r>
            <a:r>
              <a:rPr lang="en-US" sz="2400" dirty="0">
                <a:solidFill>
                  <a:schemeClr val="tx1"/>
                </a:solidFill>
              </a:rPr>
              <a:t> </a:t>
            </a:r>
            <a:r>
              <a:rPr lang="en-US" sz="2400" dirty="0" err="1">
                <a:solidFill>
                  <a:schemeClr val="tx1"/>
                </a:solidFill>
              </a:rPr>
              <a:t>gejala</a:t>
            </a:r>
            <a:r>
              <a:rPr lang="en-US" sz="2400" dirty="0">
                <a:solidFill>
                  <a:schemeClr val="tx1"/>
                </a:solidFill>
              </a:rPr>
              <a:t> </a:t>
            </a:r>
            <a:r>
              <a:rPr lang="en-US" sz="2400" b="1" dirty="0" err="1">
                <a:solidFill>
                  <a:schemeClr val="tx1"/>
                </a:solidFill>
              </a:rPr>
              <a:t>sesak</a:t>
            </a:r>
            <a:r>
              <a:rPr lang="en-US" sz="2400" b="1" dirty="0">
                <a:solidFill>
                  <a:schemeClr val="tx1"/>
                </a:solidFill>
              </a:rPr>
              <a:t> </a:t>
            </a:r>
            <a:r>
              <a:rPr lang="en-US" sz="2400" b="1" dirty="0" err="1">
                <a:solidFill>
                  <a:schemeClr val="tx1"/>
                </a:solidFill>
              </a:rPr>
              <a:t>napas</a:t>
            </a:r>
            <a:r>
              <a:rPr lang="en-US" sz="2400" dirty="0">
                <a:solidFill>
                  <a:schemeClr val="tx1"/>
                </a:solidFill>
              </a:rPr>
              <a:t>, </a:t>
            </a:r>
            <a:r>
              <a:rPr lang="en-US" sz="2400" dirty="0" err="1">
                <a:solidFill>
                  <a:schemeClr val="tx1"/>
                </a:solidFill>
              </a:rPr>
              <a:t>dan</a:t>
            </a:r>
            <a:r>
              <a:rPr lang="en-US" sz="2400" dirty="0">
                <a:solidFill>
                  <a:schemeClr val="tx1"/>
                </a:solidFill>
              </a:rPr>
              <a:t> </a:t>
            </a:r>
            <a:r>
              <a:rPr lang="en-US" sz="2400" dirty="0" err="1">
                <a:solidFill>
                  <a:schemeClr val="tx1"/>
                </a:solidFill>
              </a:rPr>
              <a:t>gangguan</a:t>
            </a:r>
            <a:r>
              <a:rPr lang="en-US" sz="2400" dirty="0">
                <a:solidFill>
                  <a:schemeClr val="tx1"/>
                </a:solidFill>
              </a:rPr>
              <a:t> </a:t>
            </a:r>
            <a:r>
              <a:rPr lang="en-US" sz="2400" dirty="0" err="1">
                <a:solidFill>
                  <a:schemeClr val="tx1"/>
                </a:solidFill>
              </a:rPr>
              <a:t>kemampuan</a:t>
            </a:r>
            <a:r>
              <a:rPr lang="en-US" sz="2400" dirty="0">
                <a:solidFill>
                  <a:schemeClr val="tx1"/>
                </a:solidFill>
              </a:rPr>
              <a:t> </a:t>
            </a:r>
            <a:r>
              <a:rPr lang="en-US" sz="2400" dirty="0" err="1">
                <a:solidFill>
                  <a:schemeClr val="tx1"/>
                </a:solidFill>
              </a:rPr>
              <a:t>aktivitas</a:t>
            </a:r>
            <a:r>
              <a:rPr lang="en-US" sz="2400" dirty="0">
                <a:solidFill>
                  <a:schemeClr val="tx1"/>
                </a:solidFill>
              </a:rPr>
              <a:t>, </a:t>
            </a:r>
            <a:r>
              <a:rPr lang="en-US" sz="2400" dirty="0" err="1">
                <a:solidFill>
                  <a:schemeClr val="tx1"/>
                </a:solidFill>
              </a:rPr>
              <a:t>dibandingkan</a:t>
            </a:r>
            <a:r>
              <a:rPr lang="en-US" sz="2400" dirty="0">
                <a:solidFill>
                  <a:schemeClr val="tx1"/>
                </a:solidFill>
              </a:rPr>
              <a:t> </a:t>
            </a:r>
            <a:r>
              <a:rPr lang="en-US" sz="2400" dirty="0" err="1">
                <a:solidFill>
                  <a:schemeClr val="tx1"/>
                </a:solidFill>
              </a:rPr>
              <a:t>dengan</a:t>
            </a:r>
            <a:r>
              <a:rPr lang="en-US" sz="2400" dirty="0">
                <a:solidFill>
                  <a:schemeClr val="tx1"/>
                </a:solidFill>
              </a:rPr>
              <a:t> jam </a:t>
            </a:r>
            <a:r>
              <a:rPr lang="en-US" sz="2400" dirty="0" err="1">
                <a:solidFill>
                  <a:schemeClr val="tx1"/>
                </a:solidFill>
              </a:rPr>
              <a:t>lainnya</a:t>
            </a:r>
            <a:r>
              <a:rPr lang="en-US" sz="2400" dirty="0">
                <a:solidFill>
                  <a:schemeClr val="tx1"/>
                </a:solidFill>
              </a:rPr>
              <a:t> di </a:t>
            </a:r>
            <a:r>
              <a:rPr lang="en-US" sz="2400" dirty="0" err="1">
                <a:solidFill>
                  <a:schemeClr val="tx1"/>
                </a:solidFill>
              </a:rPr>
              <a:t>hari</a:t>
            </a:r>
            <a:r>
              <a:rPr lang="en-US" sz="2400" dirty="0">
                <a:solidFill>
                  <a:schemeClr val="tx1"/>
                </a:solidFill>
              </a:rPr>
              <a:t> yang </a:t>
            </a:r>
            <a:r>
              <a:rPr lang="en-US" sz="2400" dirty="0" err="1">
                <a:solidFill>
                  <a:schemeClr val="tx1"/>
                </a:solidFill>
              </a:rPr>
              <a:t>sama</a:t>
            </a:r>
            <a:endParaRPr lang="en-GB" sz="2400" dirty="0">
              <a:solidFill>
                <a:schemeClr val="tx1"/>
              </a:solidFill>
            </a:endParaRPr>
          </a:p>
        </p:txBody>
      </p:sp>
      <p:sp>
        <p:nvSpPr>
          <p:cNvPr id="31" name="TextBox 30"/>
          <p:cNvSpPr txBox="1"/>
          <p:nvPr/>
        </p:nvSpPr>
        <p:spPr>
          <a:xfrm>
            <a:off x="750131" y="4593256"/>
            <a:ext cx="7803226" cy="415498"/>
          </a:xfrm>
          <a:prstGeom prst="rect">
            <a:avLst/>
          </a:prstGeom>
          <a:noFill/>
        </p:spPr>
        <p:txBody>
          <a:bodyPr wrap="square" rtlCol="0">
            <a:spAutoFit/>
          </a:bodyPr>
          <a:lstStyle/>
          <a:p>
            <a:r>
              <a:rPr lang="en-US" sz="1050" dirty="0"/>
              <a:t>Partridge, Martyn R., et al., Effect on lunch function and morning activities of Budesonide/formoterol versus salmeterol/fluticasone in patients with COPD. </a:t>
            </a:r>
            <a:r>
              <a:rPr lang="en-US" sz="1050" dirty="0" err="1"/>
              <a:t>Ther</a:t>
            </a:r>
            <a:r>
              <a:rPr lang="en-US" sz="1050" dirty="0"/>
              <a:t> </a:t>
            </a:r>
            <a:r>
              <a:rPr lang="en-US" sz="1050" dirty="0" err="1"/>
              <a:t>Adv</a:t>
            </a:r>
            <a:r>
              <a:rPr lang="en-US" sz="1050" dirty="0"/>
              <a:t> </a:t>
            </a:r>
            <a:r>
              <a:rPr lang="en-US" sz="1050" dirty="0" err="1"/>
              <a:t>Respir</a:t>
            </a:r>
            <a:r>
              <a:rPr lang="en-US" sz="1050" dirty="0"/>
              <a:t> Dis (2009), 3(4); 147-157</a:t>
            </a:r>
            <a:endParaRPr lang="en-GB" sz="1050" dirty="0"/>
          </a:p>
        </p:txBody>
      </p:sp>
    </p:spTree>
    <p:extLst>
      <p:ext uri="{BB962C8B-B14F-4D97-AF65-F5344CB8AC3E}">
        <p14:creationId xmlns:p14="http://schemas.microsoft.com/office/powerpoint/2010/main" xmlns="" val="26949769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0"/>
          <p:cNvSpPr>
            <a:spLocks noGrp="1"/>
          </p:cNvSpPr>
          <p:nvPr>
            <p:ph type="sldNum" sz="quarter" idx="4"/>
          </p:nvPr>
        </p:nvSpPr>
        <p:spPr/>
        <p:txBody>
          <a:bodyPr/>
          <a:lstStyle/>
          <a:p>
            <a:fld id="{3C4F54F3-C349-4609-AFEE-01462D5C7942}" type="slidenum">
              <a:rPr lang="en-GB" smtClean="0"/>
              <a:pPr/>
              <a:t>36</a:t>
            </a:fld>
            <a:endParaRPr lang="en-GB" dirty="0"/>
          </a:p>
        </p:txBody>
      </p:sp>
      <p:pic>
        <p:nvPicPr>
          <p:cNvPr id="26" name="Picture 25"/>
          <p:cNvPicPr>
            <a:picLocks noChangeAspect="1"/>
          </p:cNvPicPr>
          <p:nvPr/>
        </p:nvPicPr>
        <p:blipFill>
          <a:blip r:embed="rId2"/>
          <a:stretch>
            <a:fillRect/>
          </a:stretch>
        </p:blipFill>
        <p:spPr>
          <a:xfrm>
            <a:off x="948800" y="1343492"/>
            <a:ext cx="7209037" cy="2399168"/>
          </a:xfrm>
          <a:prstGeom prst="rect">
            <a:avLst/>
          </a:prstGeom>
        </p:spPr>
      </p:pic>
      <p:sp>
        <p:nvSpPr>
          <p:cNvPr id="27" name="Rectangle 26"/>
          <p:cNvSpPr/>
          <p:nvPr/>
        </p:nvSpPr>
        <p:spPr>
          <a:xfrm>
            <a:off x="516375" y="1020726"/>
            <a:ext cx="8001226" cy="322166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TextBox 27"/>
          <p:cNvSpPr txBox="1"/>
          <p:nvPr/>
        </p:nvSpPr>
        <p:spPr>
          <a:xfrm>
            <a:off x="750131" y="4593256"/>
            <a:ext cx="7803226" cy="415498"/>
          </a:xfrm>
          <a:prstGeom prst="rect">
            <a:avLst/>
          </a:prstGeom>
          <a:noFill/>
        </p:spPr>
        <p:txBody>
          <a:bodyPr wrap="square" rtlCol="0">
            <a:spAutoFit/>
          </a:bodyPr>
          <a:lstStyle/>
          <a:p>
            <a:r>
              <a:rPr lang="en-US" sz="1050" dirty="0"/>
              <a:t>Partridge, Martyn R., et al., Effect on lunch function and morning activities of Budesonide/formoterol versus salmeterol/fluticasone in patients with COPD. </a:t>
            </a:r>
            <a:r>
              <a:rPr lang="en-US" sz="1050" dirty="0" err="1"/>
              <a:t>Ther</a:t>
            </a:r>
            <a:r>
              <a:rPr lang="en-US" sz="1050" dirty="0"/>
              <a:t> </a:t>
            </a:r>
            <a:r>
              <a:rPr lang="en-US" sz="1050" dirty="0" err="1"/>
              <a:t>Adv</a:t>
            </a:r>
            <a:r>
              <a:rPr lang="en-US" sz="1050" dirty="0"/>
              <a:t> </a:t>
            </a:r>
            <a:r>
              <a:rPr lang="en-US" sz="1050" dirty="0" err="1"/>
              <a:t>Respir</a:t>
            </a:r>
            <a:r>
              <a:rPr lang="en-US" sz="1050" dirty="0"/>
              <a:t> Dis (2009), 3(4); 147-157</a:t>
            </a:r>
            <a:endParaRPr lang="en-GB" sz="1050" dirty="0"/>
          </a:p>
        </p:txBody>
      </p:sp>
    </p:spTree>
    <p:extLst>
      <p:ext uri="{BB962C8B-B14F-4D97-AF65-F5344CB8AC3E}">
        <p14:creationId xmlns:p14="http://schemas.microsoft.com/office/powerpoint/2010/main" xmlns="" val="32772130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err="1">
                <a:solidFill>
                  <a:srgbClr val="C00000"/>
                </a:solidFill>
              </a:rPr>
              <a:t>Desain</a:t>
            </a:r>
            <a:r>
              <a:rPr lang="en-US" dirty="0">
                <a:solidFill>
                  <a:srgbClr val="C00000"/>
                </a:solidFill>
              </a:rPr>
              <a:t> </a:t>
            </a:r>
            <a:r>
              <a:rPr lang="en-US" dirty="0" err="1">
                <a:solidFill>
                  <a:srgbClr val="C00000"/>
                </a:solidFill>
              </a:rPr>
              <a:t>penelitian</a:t>
            </a:r>
            <a:endParaRPr lang="en-GB" dirty="0">
              <a:solidFill>
                <a:srgbClr val="C00000"/>
              </a:solidFill>
            </a:endParaRPr>
          </a:p>
        </p:txBody>
      </p:sp>
      <p:sp>
        <p:nvSpPr>
          <p:cNvPr id="21" name="Slide Number Placeholder 20"/>
          <p:cNvSpPr>
            <a:spLocks noGrp="1"/>
          </p:cNvSpPr>
          <p:nvPr>
            <p:ph type="sldNum" sz="quarter" idx="4"/>
          </p:nvPr>
        </p:nvSpPr>
        <p:spPr/>
        <p:txBody>
          <a:bodyPr/>
          <a:lstStyle/>
          <a:p>
            <a:fld id="{3C4F54F3-C349-4609-AFEE-01462D5C7942}" type="slidenum">
              <a:rPr lang="en-GB" smtClean="0"/>
              <a:pPr/>
              <a:t>37</a:t>
            </a:fld>
            <a:endParaRPr lang="en-GB" dirty="0"/>
          </a:p>
        </p:txBody>
      </p:sp>
      <p:pic>
        <p:nvPicPr>
          <p:cNvPr id="24" name="Picture 23"/>
          <p:cNvPicPr>
            <a:picLocks noChangeAspect="1"/>
          </p:cNvPicPr>
          <p:nvPr/>
        </p:nvPicPr>
        <p:blipFill>
          <a:blip r:embed="rId2"/>
          <a:stretch>
            <a:fillRect/>
          </a:stretch>
        </p:blipFill>
        <p:spPr>
          <a:xfrm>
            <a:off x="1575614" y="988827"/>
            <a:ext cx="5441876" cy="2715852"/>
          </a:xfrm>
          <a:prstGeom prst="rect">
            <a:avLst/>
          </a:prstGeom>
        </p:spPr>
      </p:pic>
      <p:sp>
        <p:nvSpPr>
          <p:cNvPr id="25" name="Rectangle 24"/>
          <p:cNvSpPr/>
          <p:nvPr/>
        </p:nvSpPr>
        <p:spPr>
          <a:xfrm>
            <a:off x="1079902" y="848122"/>
            <a:ext cx="6937048" cy="299726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TextBox 26"/>
          <p:cNvSpPr txBox="1"/>
          <p:nvPr/>
        </p:nvSpPr>
        <p:spPr>
          <a:xfrm>
            <a:off x="946298" y="3989930"/>
            <a:ext cx="7378996" cy="646331"/>
          </a:xfrm>
          <a:prstGeom prst="rect">
            <a:avLst/>
          </a:prstGeom>
          <a:noFill/>
        </p:spPr>
        <p:txBody>
          <a:bodyPr wrap="square" rtlCol="0">
            <a:spAutoFit/>
          </a:bodyPr>
          <a:lstStyle/>
          <a:p>
            <a:pPr algn="ctr"/>
            <a:r>
              <a:rPr lang="en-US" sz="1200" i="1" dirty="0"/>
              <a:t>Random</a:t>
            </a:r>
            <a:r>
              <a:rPr lang="en-US" sz="1200" dirty="0"/>
              <a:t>, </a:t>
            </a:r>
            <a:r>
              <a:rPr lang="id-ID" sz="1200" dirty="0" smtClean="0"/>
              <a:t>double blind,</a:t>
            </a:r>
            <a:r>
              <a:rPr lang="en-US" sz="1200" dirty="0" smtClean="0"/>
              <a:t> </a:t>
            </a:r>
            <a:r>
              <a:rPr lang="en-US" sz="1200" i="1" dirty="0"/>
              <a:t>multi-</a:t>
            </a:r>
            <a:r>
              <a:rPr lang="en-US" sz="1200" i="1" dirty="0" err="1"/>
              <a:t>centres</a:t>
            </a:r>
            <a:r>
              <a:rPr lang="en-US" sz="1200" dirty="0"/>
              <a:t>, </a:t>
            </a:r>
            <a:r>
              <a:rPr lang="en-US" sz="1200" i="1" dirty="0"/>
              <a:t>double-dummy</a:t>
            </a:r>
            <a:r>
              <a:rPr lang="en-US" sz="1200" dirty="0"/>
              <a:t>, </a:t>
            </a:r>
            <a:r>
              <a:rPr lang="en-US" sz="1200" i="1" dirty="0"/>
              <a:t>cross-over</a:t>
            </a:r>
            <a:r>
              <a:rPr lang="en-US" sz="1200" dirty="0"/>
              <a:t>, 442 </a:t>
            </a:r>
            <a:r>
              <a:rPr lang="en-US" sz="1200" dirty="0" err="1"/>
              <a:t>pasien</a:t>
            </a:r>
            <a:r>
              <a:rPr lang="en-US" sz="1200" dirty="0"/>
              <a:t> </a:t>
            </a:r>
            <a:r>
              <a:rPr lang="en-US" sz="1200" dirty="0" err="1"/>
              <a:t>dengan</a:t>
            </a:r>
            <a:r>
              <a:rPr lang="en-US" sz="1200" dirty="0"/>
              <a:t> PPOK </a:t>
            </a:r>
            <a:r>
              <a:rPr lang="en-US" sz="1200" dirty="0" err="1"/>
              <a:t>usia</a:t>
            </a:r>
            <a:r>
              <a:rPr lang="en-US" sz="1200" dirty="0"/>
              <a:t> ≥40 </a:t>
            </a:r>
            <a:r>
              <a:rPr lang="en-US" sz="1200" dirty="0" err="1"/>
              <a:t>tahun</a:t>
            </a:r>
            <a:r>
              <a:rPr lang="en-US" sz="1200" dirty="0"/>
              <a:t> (</a:t>
            </a:r>
            <a:r>
              <a:rPr lang="en-US" sz="1200" dirty="0" err="1"/>
              <a:t>Prebronkodilator</a:t>
            </a:r>
            <a:r>
              <a:rPr lang="en-US" sz="1200" dirty="0"/>
              <a:t> </a:t>
            </a:r>
            <a:r>
              <a:rPr lang="id-ID" sz="1200" dirty="0" smtClean="0"/>
              <a:t>VEP</a:t>
            </a:r>
            <a:r>
              <a:rPr lang="en-US" sz="1200" dirty="0" smtClean="0"/>
              <a:t>1 </a:t>
            </a:r>
            <a:r>
              <a:rPr lang="en-US" sz="1200" dirty="0"/>
              <a:t>≤ 50%; </a:t>
            </a:r>
            <a:r>
              <a:rPr lang="id-ID" sz="1200" dirty="0" smtClean="0"/>
              <a:t>VEP</a:t>
            </a:r>
            <a:r>
              <a:rPr lang="en-US" sz="1200" dirty="0" smtClean="0"/>
              <a:t>1/</a:t>
            </a:r>
            <a:r>
              <a:rPr lang="id-ID" sz="1200" dirty="0" smtClean="0"/>
              <a:t>KVP</a:t>
            </a:r>
            <a:r>
              <a:rPr lang="en-US" sz="1200" dirty="0" smtClean="0"/>
              <a:t> </a:t>
            </a:r>
            <a:r>
              <a:rPr lang="en-US" sz="1200" dirty="0"/>
              <a:t>&lt;70%) </a:t>
            </a:r>
            <a:r>
              <a:rPr lang="en-US" sz="1200" dirty="0" err="1"/>
              <a:t>dengan</a:t>
            </a:r>
            <a:r>
              <a:rPr lang="en-US" sz="1200" dirty="0"/>
              <a:t> 2x </a:t>
            </a:r>
            <a:r>
              <a:rPr lang="en-US" sz="1200" dirty="0" err="1"/>
              <a:t>periode</a:t>
            </a:r>
            <a:r>
              <a:rPr lang="en-US" sz="1200" dirty="0"/>
              <a:t> </a:t>
            </a:r>
            <a:r>
              <a:rPr lang="en-US" sz="1200" dirty="0" err="1"/>
              <a:t>pengobatan</a:t>
            </a:r>
            <a:r>
              <a:rPr lang="en-US" sz="1200" dirty="0"/>
              <a:t> 1 </a:t>
            </a:r>
            <a:r>
              <a:rPr lang="en-US" sz="1200" dirty="0" err="1"/>
              <a:t>minggu</a:t>
            </a:r>
            <a:r>
              <a:rPr lang="en-US" sz="1200" dirty="0"/>
              <a:t>, </a:t>
            </a:r>
            <a:r>
              <a:rPr lang="en-US" sz="1200" dirty="0" err="1"/>
              <a:t>dilakukan</a:t>
            </a:r>
            <a:r>
              <a:rPr lang="en-US" sz="1200" dirty="0"/>
              <a:t> </a:t>
            </a:r>
            <a:r>
              <a:rPr lang="en-US" sz="1200" dirty="0" err="1"/>
              <a:t>dalam</a:t>
            </a:r>
            <a:r>
              <a:rPr lang="en-US" sz="1200" dirty="0"/>
              <a:t> 66 </a:t>
            </a:r>
            <a:r>
              <a:rPr lang="en-US" sz="1200" dirty="0" err="1"/>
              <a:t>pusat</a:t>
            </a:r>
            <a:r>
              <a:rPr lang="en-US" sz="1200" dirty="0"/>
              <a:t> di 9 </a:t>
            </a:r>
            <a:r>
              <a:rPr lang="en-US" sz="1200" dirty="0" err="1"/>
              <a:t>negara</a:t>
            </a:r>
            <a:r>
              <a:rPr lang="en-US" sz="1200" dirty="0"/>
              <a:t> (Argentina, Australia, Belgium, Brazil,  Denmark, </a:t>
            </a:r>
            <a:r>
              <a:rPr lang="en-US" sz="1200" dirty="0" err="1"/>
              <a:t>Jerman</a:t>
            </a:r>
            <a:r>
              <a:rPr lang="en-US" sz="1200" dirty="0"/>
              <a:t>, India, </a:t>
            </a:r>
            <a:r>
              <a:rPr lang="en-US" sz="1200" dirty="0" err="1"/>
              <a:t>Filipin</a:t>
            </a:r>
            <a:r>
              <a:rPr lang="en-US" sz="1200" dirty="0"/>
              <a:t>, </a:t>
            </a:r>
            <a:r>
              <a:rPr lang="en-US" sz="1200" dirty="0" err="1"/>
              <a:t>dan</a:t>
            </a:r>
            <a:r>
              <a:rPr lang="en-US" sz="1200" dirty="0"/>
              <a:t> UK</a:t>
            </a:r>
            <a:endParaRPr lang="en-GB" sz="1200" dirty="0"/>
          </a:p>
        </p:txBody>
      </p:sp>
      <p:sp>
        <p:nvSpPr>
          <p:cNvPr id="29" name="TextBox 28"/>
          <p:cNvSpPr txBox="1"/>
          <p:nvPr/>
        </p:nvSpPr>
        <p:spPr>
          <a:xfrm>
            <a:off x="750131" y="4720005"/>
            <a:ext cx="7803226" cy="415498"/>
          </a:xfrm>
          <a:prstGeom prst="rect">
            <a:avLst/>
          </a:prstGeom>
          <a:noFill/>
        </p:spPr>
        <p:txBody>
          <a:bodyPr wrap="square" rtlCol="0">
            <a:spAutoFit/>
          </a:bodyPr>
          <a:lstStyle/>
          <a:p>
            <a:pPr algn="ctr"/>
            <a:r>
              <a:rPr lang="en-US" sz="1050" dirty="0"/>
              <a:t>Partridge, Martyn R., et al., Effect on lunch function and morning activities of Budesonide/formoterol versus salmeterol/fluticasone in patients with COPD. </a:t>
            </a:r>
            <a:r>
              <a:rPr lang="en-US" sz="1050" dirty="0" err="1"/>
              <a:t>Ther</a:t>
            </a:r>
            <a:r>
              <a:rPr lang="en-US" sz="1050" dirty="0"/>
              <a:t> </a:t>
            </a:r>
            <a:r>
              <a:rPr lang="en-US" sz="1050" dirty="0" err="1"/>
              <a:t>Adv</a:t>
            </a:r>
            <a:r>
              <a:rPr lang="en-US" sz="1050" dirty="0"/>
              <a:t> </a:t>
            </a:r>
            <a:r>
              <a:rPr lang="en-US" sz="1050" dirty="0" err="1"/>
              <a:t>Respir</a:t>
            </a:r>
            <a:r>
              <a:rPr lang="en-US" sz="1050" dirty="0"/>
              <a:t> Dis (2009), 3(4); 147-157</a:t>
            </a:r>
            <a:endParaRPr lang="en-GB" sz="1050" dirty="0"/>
          </a:p>
        </p:txBody>
      </p:sp>
    </p:spTree>
    <p:extLst>
      <p:ext uri="{BB962C8B-B14F-4D97-AF65-F5344CB8AC3E}">
        <p14:creationId xmlns:p14="http://schemas.microsoft.com/office/powerpoint/2010/main" xmlns="" val="10258362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0"/>
          <p:cNvSpPr>
            <a:spLocks noGrp="1"/>
          </p:cNvSpPr>
          <p:nvPr>
            <p:ph type="sldNum" sz="quarter" idx="4"/>
          </p:nvPr>
        </p:nvSpPr>
        <p:spPr/>
        <p:txBody>
          <a:bodyPr/>
          <a:lstStyle/>
          <a:p>
            <a:fld id="{3C4F54F3-C349-4609-AFEE-01462D5C7942}" type="slidenum">
              <a:rPr lang="en-GB" smtClean="0"/>
              <a:pPr/>
              <a:t>38</a:t>
            </a:fld>
            <a:endParaRPr lang="en-GB" dirty="0"/>
          </a:p>
        </p:txBody>
      </p:sp>
      <p:pic>
        <p:nvPicPr>
          <p:cNvPr id="24" name="Picture 23"/>
          <p:cNvPicPr>
            <a:picLocks noChangeAspect="1"/>
          </p:cNvPicPr>
          <p:nvPr/>
        </p:nvPicPr>
        <p:blipFill>
          <a:blip r:embed="rId2"/>
          <a:stretch>
            <a:fillRect/>
          </a:stretch>
        </p:blipFill>
        <p:spPr>
          <a:xfrm>
            <a:off x="875469" y="225141"/>
            <a:ext cx="2786367" cy="4918359"/>
          </a:xfrm>
          <a:prstGeom prst="rect">
            <a:avLst/>
          </a:prstGeom>
        </p:spPr>
      </p:pic>
      <p:sp>
        <p:nvSpPr>
          <p:cNvPr id="25" name="Rectangular Callout 24"/>
          <p:cNvSpPr/>
          <p:nvPr/>
        </p:nvSpPr>
        <p:spPr>
          <a:xfrm>
            <a:off x="4192772" y="393405"/>
            <a:ext cx="4274288" cy="1031358"/>
          </a:xfrm>
          <a:prstGeom prst="wedgeRectCallout">
            <a:avLst>
              <a:gd name="adj1" fmla="val -73627"/>
              <a:gd name="adj2" fmla="val 19201"/>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d-ID" sz="1600" b="1" dirty="0" smtClean="0">
                <a:solidFill>
                  <a:schemeClr val="bg1"/>
                </a:solidFill>
              </a:rPr>
              <a:t>APE</a:t>
            </a:r>
            <a:r>
              <a:rPr lang="en-US" sz="1600" b="1" dirty="0" smtClean="0">
                <a:solidFill>
                  <a:schemeClr val="bg1"/>
                </a:solidFill>
              </a:rPr>
              <a:t> </a:t>
            </a:r>
            <a:r>
              <a:rPr lang="en-US" sz="1600" b="1" dirty="0">
                <a:solidFill>
                  <a:schemeClr val="bg1"/>
                </a:solidFill>
              </a:rPr>
              <a:t>5 </a:t>
            </a:r>
            <a:r>
              <a:rPr lang="en-US" sz="1600" b="1" dirty="0" err="1">
                <a:solidFill>
                  <a:schemeClr val="bg1"/>
                </a:solidFill>
              </a:rPr>
              <a:t>menit</a:t>
            </a:r>
            <a:r>
              <a:rPr lang="en-US" sz="1600" b="1" dirty="0">
                <a:solidFill>
                  <a:schemeClr val="bg1"/>
                </a:solidFill>
              </a:rPr>
              <a:t> </a:t>
            </a:r>
            <a:r>
              <a:rPr lang="en-US" sz="1600" b="1" dirty="0" err="1">
                <a:solidFill>
                  <a:schemeClr val="bg1"/>
                </a:solidFill>
              </a:rPr>
              <a:t>setelah</a:t>
            </a:r>
            <a:r>
              <a:rPr lang="en-US" sz="1600" b="1" dirty="0">
                <a:solidFill>
                  <a:schemeClr val="bg1"/>
                </a:solidFill>
              </a:rPr>
              <a:t> </a:t>
            </a:r>
            <a:r>
              <a:rPr lang="en-US" sz="1600" b="1" dirty="0" err="1">
                <a:solidFill>
                  <a:schemeClr val="bg1"/>
                </a:solidFill>
              </a:rPr>
              <a:t>dosis</a:t>
            </a:r>
            <a:r>
              <a:rPr lang="en-US" sz="1600" b="1" dirty="0">
                <a:solidFill>
                  <a:schemeClr val="bg1"/>
                </a:solidFill>
              </a:rPr>
              <a:t>:</a:t>
            </a:r>
          </a:p>
          <a:p>
            <a:pPr algn="ctr"/>
            <a:r>
              <a:rPr lang="en-US" sz="1600" dirty="0">
                <a:solidFill>
                  <a:schemeClr val="bg1"/>
                </a:solidFill>
              </a:rPr>
              <a:t>Budesonide/Formoterol 15.1 L/</a:t>
            </a:r>
            <a:r>
              <a:rPr lang="en-US" sz="1600" dirty="0" err="1">
                <a:solidFill>
                  <a:schemeClr val="bg1"/>
                </a:solidFill>
              </a:rPr>
              <a:t>menit</a:t>
            </a:r>
            <a:endParaRPr lang="en-US" sz="1600" dirty="0">
              <a:solidFill>
                <a:schemeClr val="bg1"/>
              </a:solidFill>
            </a:endParaRPr>
          </a:p>
          <a:p>
            <a:pPr algn="ctr"/>
            <a:r>
              <a:rPr lang="en-US" sz="1600" dirty="0">
                <a:solidFill>
                  <a:schemeClr val="bg1"/>
                </a:solidFill>
              </a:rPr>
              <a:t>Salmeterol/Fluticasone 14.2 L/</a:t>
            </a:r>
            <a:r>
              <a:rPr lang="en-US" sz="1600" dirty="0" err="1">
                <a:solidFill>
                  <a:schemeClr val="bg1"/>
                </a:solidFill>
              </a:rPr>
              <a:t>menit</a:t>
            </a:r>
            <a:endParaRPr lang="en-US" sz="1600" dirty="0">
              <a:solidFill>
                <a:schemeClr val="bg1"/>
              </a:solidFill>
            </a:endParaRPr>
          </a:p>
          <a:p>
            <a:pPr algn="ctr"/>
            <a:r>
              <a:rPr lang="en-US" sz="1600" dirty="0">
                <a:solidFill>
                  <a:schemeClr val="bg1"/>
                </a:solidFill>
              </a:rPr>
              <a:t>P = 0.603</a:t>
            </a:r>
            <a:endParaRPr lang="en-GB" sz="1600" dirty="0">
              <a:solidFill>
                <a:schemeClr val="bg1"/>
              </a:solidFill>
            </a:endParaRPr>
          </a:p>
        </p:txBody>
      </p:sp>
      <p:sp>
        <p:nvSpPr>
          <p:cNvPr id="27" name="Rectangular Callout 26"/>
          <p:cNvSpPr/>
          <p:nvPr/>
        </p:nvSpPr>
        <p:spPr>
          <a:xfrm>
            <a:off x="4192771" y="1991833"/>
            <a:ext cx="4504661" cy="1598428"/>
          </a:xfrm>
          <a:prstGeom prst="wedgeRectCallout">
            <a:avLst>
              <a:gd name="adj1" fmla="val -72383"/>
              <a:gd name="adj2" fmla="val -16687"/>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u="sng" dirty="0" err="1">
                <a:solidFill>
                  <a:schemeClr val="bg1"/>
                </a:solidFill>
              </a:rPr>
              <a:t>Perbaikan</a:t>
            </a:r>
            <a:r>
              <a:rPr lang="en-US" sz="1600" b="1" u="sng" dirty="0">
                <a:solidFill>
                  <a:schemeClr val="bg1"/>
                </a:solidFill>
              </a:rPr>
              <a:t> </a:t>
            </a:r>
            <a:r>
              <a:rPr lang="en-US" sz="1600" b="1" u="sng" dirty="0" err="1">
                <a:solidFill>
                  <a:schemeClr val="bg1"/>
                </a:solidFill>
              </a:rPr>
              <a:t>lebih</a:t>
            </a:r>
            <a:r>
              <a:rPr lang="en-US" sz="1600" b="1" u="sng" dirty="0">
                <a:solidFill>
                  <a:schemeClr val="bg1"/>
                </a:solidFill>
              </a:rPr>
              <a:t> </a:t>
            </a:r>
            <a:r>
              <a:rPr lang="en-US" sz="1600" b="1" u="sng" dirty="0" err="1">
                <a:solidFill>
                  <a:schemeClr val="bg1"/>
                </a:solidFill>
              </a:rPr>
              <a:t>nyata</a:t>
            </a:r>
            <a:r>
              <a:rPr lang="en-US" sz="1600" b="1" u="sng" dirty="0">
                <a:solidFill>
                  <a:schemeClr val="bg1"/>
                </a:solidFill>
              </a:rPr>
              <a:t> </a:t>
            </a:r>
            <a:r>
              <a:rPr lang="en-US" sz="1600" b="1" u="sng" dirty="0" err="1">
                <a:solidFill>
                  <a:schemeClr val="bg1"/>
                </a:solidFill>
              </a:rPr>
              <a:t>terlihat</a:t>
            </a:r>
            <a:r>
              <a:rPr lang="en-US" sz="1600" b="1" u="sng" dirty="0">
                <a:solidFill>
                  <a:schemeClr val="bg1"/>
                </a:solidFill>
              </a:rPr>
              <a:t> </a:t>
            </a:r>
            <a:r>
              <a:rPr lang="en-US" sz="1600" b="1" u="sng" dirty="0" err="1">
                <a:solidFill>
                  <a:schemeClr val="bg1"/>
                </a:solidFill>
              </a:rPr>
              <a:t>pada</a:t>
            </a:r>
            <a:r>
              <a:rPr lang="en-US" sz="1600" b="1" u="sng" dirty="0">
                <a:solidFill>
                  <a:schemeClr val="bg1"/>
                </a:solidFill>
              </a:rPr>
              <a:t> Budesonide/Formoterol</a:t>
            </a:r>
            <a:r>
              <a:rPr lang="en-US" sz="1600" u="sng" dirty="0">
                <a:solidFill>
                  <a:schemeClr val="bg1"/>
                </a:solidFill>
              </a:rPr>
              <a:t> </a:t>
            </a:r>
            <a:r>
              <a:rPr lang="en-US" sz="1600" dirty="0">
                <a:solidFill>
                  <a:schemeClr val="bg1"/>
                </a:solidFill>
              </a:rPr>
              <a:t>Vs Sal/Flu </a:t>
            </a:r>
            <a:r>
              <a:rPr lang="en-US" sz="1600" dirty="0" err="1">
                <a:solidFill>
                  <a:schemeClr val="bg1"/>
                </a:solidFill>
              </a:rPr>
              <a:t>untuk</a:t>
            </a:r>
            <a:r>
              <a:rPr lang="en-US" sz="1600" dirty="0">
                <a:solidFill>
                  <a:schemeClr val="bg1"/>
                </a:solidFill>
              </a:rPr>
              <a:t> </a:t>
            </a:r>
            <a:r>
              <a:rPr lang="en-US" sz="1600" dirty="0" err="1">
                <a:solidFill>
                  <a:schemeClr val="bg1"/>
                </a:solidFill>
              </a:rPr>
              <a:t>menit</a:t>
            </a:r>
            <a:r>
              <a:rPr lang="en-US" sz="1600" dirty="0">
                <a:solidFill>
                  <a:schemeClr val="bg1"/>
                </a:solidFill>
              </a:rPr>
              <a:t> </a:t>
            </a:r>
            <a:r>
              <a:rPr lang="en-US" sz="1600" dirty="0" err="1">
                <a:solidFill>
                  <a:schemeClr val="bg1"/>
                </a:solidFill>
              </a:rPr>
              <a:t>ke</a:t>
            </a:r>
            <a:r>
              <a:rPr lang="en-US" sz="1600" dirty="0">
                <a:solidFill>
                  <a:schemeClr val="bg1"/>
                </a:solidFill>
              </a:rPr>
              <a:t> – 5 </a:t>
            </a:r>
            <a:r>
              <a:rPr lang="en-US" sz="1600" dirty="0" err="1">
                <a:solidFill>
                  <a:schemeClr val="bg1"/>
                </a:solidFill>
              </a:rPr>
              <a:t>dan</a:t>
            </a:r>
            <a:r>
              <a:rPr lang="en-US" sz="1600" dirty="0">
                <a:solidFill>
                  <a:schemeClr val="bg1"/>
                </a:solidFill>
              </a:rPr>
              <a:t> </a:t>
            </a:r>
            <a:r>
              <a:rPr lang="en-US" sz="1600" dirty="0" err="1">
                <a:solidFill>
                  <a:schemeClr val="bg1"/>
                </a:solidFill>
              </a:rPr>
              <a:t>menit</a:t>
            </a:r>
            <a:r>
              <a:rPr lang="en-US" sz="1600" dirty="0">
                <a:solidFill>
                  <a:schemeClr val="bg1"/>
                </a:solidFill>
              </a:rPr>
              <a:t> </a:t>
            </a:r>
            <a:r>
              <a:rPr lang="en-US" sz="1600" dirty="0" err="1">
                <a:solidFill>
                  <a:schemeClr val="bg1"/>
                </a:solidFill>
              </a:rPr>
              <a:t>ke</a:t>
            </a:r>
            <a:r>
              <a:rPr lang="en-US" sz="1600" dirty="0">
                <a:solidFill>
                  <a:schemeClr val="bg1"/>
                </a:solidFill>
              </a:rPr>
              <a:t> – 15 </a:t>
            </a:r>
            <a:r>
              <a:rPr lang="id-ID" sz="1600" b="1" u="sng" dirty="0" smtClean="0">
                <a:solidFill>
                  <a:schemeClr val="bg1"/>
                </a:solidFill>
              </a:rPr>
              <a:t>VEP</a:t>
            </a:r>
            <a:r>
              <a:rPr lang="en-US" sz="1600" b="1" u="sng" dirty="0" smtClean="0">
                <a:solidFill>
                  <a:schemeClr val="bg1"/>
                </a:solidFill>
              </a:rPr>
              <a:t>1 </a:t>
            </a:r>
            <a:r>
              <a:rPr lang="en-US" sz="1600" b="1" u="sng" dirty="0">
                <a:solidFill>
                  <a:schemeClr val="bg1"/>
                </a:solidFill>
              </a:rPr>
              <a:t>rata-rata di </a:t>
            </a:r>
            <a:r>
              <a:rPr lang="en-US" sz="1600" b="1" u="sng" dirty="0" err="1">
                <a:solidFill>
                  <a:schemeClr val="bg1"/>
                </a:solidFill>
              </a:rPr>
              <a:t>pagi</a:t>
            </a:r>
            <a:r>
              <a:rPr lang="en-US" sz="1600" b="1" u="sng" dirty="0">
                <a:solidFill>
                  <a:schemeClr val="bg1"/>
                </a:solidFill>
              </a:rPr>
              <a:t> </a:t>
            </a:r>
            <a:r>
              <a:rPr lang="en-US" sz="1600" b="1" u="sng" dirty="0" err="1">
                <a:solidFill>
                  <a:schemeClr val="bg1"/>
                </a:solidFill>
              </a:rPr>
              <a:t>hari</a:t>
            </a:r>
            <a:endParaRPr lang="en-US" sz="1600" b="1" u="sng" dirty="0">
              <a:solidFill>
                <a:schemeClr val="bg1"/>
              </a:solidFill>
            </a:endParaRPr>
          </a:p>
          <a:p>
            <a:pPr algn="ctr"/>
            <a:endParaRPr lang="en-US" sz="1600" dirty="0">
              <a:solidFill>
                <a:schemeClr val="bg1"/>
              </a:solidFill>
            </a:endParaRPr>
          </a:p>
          <a:p>
            <a:pPr algn="ctr"/>
            <a:r>
              <a:rPr lang="en-US" sz="1600" b="1" dirty="0">
                <a:solidFill>
                  <a:schemeClr val="bg1"/>
                </a:solidFill>
              </a:rPr>
              <a:t>(P&lt; 0.09 </a:t>
            </a:r>
            <a:r>
              <a:rPr lang="en-US" sz="1600" b="1" dirty="0" err="1">
                <a:solidFill>
                  <a:schemeClr val="bg1"/>
                </a:solidFill>
              </a:rPr>
              <a:t>dan</a:t>
            </a:r>
            <a:r>
              <a:rPr lang="en-US" sz="1600" b="1" dirty="0">
                <a:solidFill>
                  <a:schemeClr val="bg1"/>
                </a:solidFill>
              </a:rPr>
              <a:t> P&lt;0.05)</a:t>
            </a:r>
            <a:endParaRPr lang="en-GB" sz="1600" b="1" dirty="0">
              <a:solidFill>
                <a:schemeClr val="bg1"/>
              </a:solidFill>
            </a:endParaRPr>
          </a:p>
        </p:txBody>
      </p:sp>
      <p:sp>
        <p:nvSpPr>
          <p:cNvPr id="30" name="TextBox 29"/>
          <p:cNvSpPr txBox="1"/>
          <p:nvPr/>
        </p:nvSpPr>
        <p:spPr>
          <a:xfrm>
            <a:off x="3822929" y="4494905"/>
            <a:ext cx="4730427" cy="577081"/>
          </a:xfrm>
          <a:prstGeom prst="rect">
            <a:avLst/>
          </a:prstGeom>
          <a:noFill/>
        </p:spPr>
        <p:txBody>
          <a:bodyPr wrap="square" rtlCol="0">
            <a:spAutoFit/>
          </a:bodyPr>
          <a:lstStyle/>
          <a:p>
            <a:r>
              <a:rPr lang="en-US" sz="1050" dirty="0"/>
              <a:t>Partridge, Martyn R., et al., Effect on lunch function and morning activities of Budesonide/formoterol versus salmeterol/fluticasone in patients with COPD. </a:t>
            </a:r>
            <a:r>
              <a:rPr lang="en-US" sz="1050" dirty="0" err="1"/>
              <a:t>Ther</a:t>
            </a:r>
            <a:r>
              <a:rPr lang="en-US" sz="1050" dirty="0"/>
              <a:t> </a:t>
            </a:r>
            <a:r>
              <a:rPr lang="en-US" sz="1050" dirty="0" err="1"/>
              <a:t>Adv</a:t>
            </a:r>
            <a:r>
              <a:rPr lang="en-US" sz="1050" dirty="0"/>
              <a:t> </a:t>
            </a:r>
            <a:r>
              <a:rPr lang="en-US" sz="1050" dirty="0" err="1"/>
              <a:t>Respir</a:t>
            </a:r>
            <a:r>
              <a:rPr lang="en-US" sz="1050" dirty="0"/>
              <a:t> Dis (2009), 3(4); 147-157</a:t>
            </a:r>
            <a:endParaRPr lang="en-GB" sz="1050" dirty="0"/>
          </a:p>
        </p:txBody>
      </p:sp>
    </p:spTree>
    <p:extLst>
      <p:ext uri="{BB962C8B-B14F-4D97-AF65-F5344CB8AC3E}">
        <p14:creationId xmlns:p14="http://schemas.microsoft.com/office/powerpoint/2010/main" xmlns="" val="10145956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endParaRPr lang="en-GB"/>
          </a:p>
        </p:txBody>
      </p:sp>
      <p:sp>
        <p:nvSpPr>
          <p:cNvPr id="21" name="Slide Number Placeholder 20"/>
          <p:cNvSpPr>
            <a:spLocks noGrp="1"/>
          </p:cNvSpPr>
          <p:nvPr>
            <p:ph type="sldNum" sz="quarter" idx="4"/>
          </p:nvPr>
        </p:nvSpPr>
        <p:spPr/>
        <p:txBody>
          <a:bodyPr/>
          <a:lstStyle/>
          <a:p>
            <a:fld id="{3C4F54F3-C349-4609-AFEE-01462D5C7942}" type="slidenum">
              <a:rPr lang="en-GB" smtClean="0"/>
              <a:pPr/>
              <a:t>39</a:t>
            </a:fld>
            <a:endParaRPr lang="en-GB" dirty="0"/>
          </a:p>
        </p:txBody>
      </p:sp>
      <p:pic>
        <p:nvPicPr>
          <p:cNvPr id="24" name="Picture 23"/>
          <p:cNvPicPr>
            <a:picLocks noChangeAspect="1"/>
          </p:cNvPicPr>
          <p:nvPr/>
        </p:nvPicPr>
        <p:blipFill>
          <a:blip r:embed="rId2"/>
          <a:stretch>
            <a:fillRect/>
          </a:stretch>
        </p:blipFill>
        <p:spPr>
          <a:xfrm>
            <a:off x="516375" y="1118816"/>
            <a:ext cx="3508744" cy="3257121"/>
          </a:xfrm>
          <a:prstGeom prst="rect">
            <a:avLst/>
          </a:prstGeom>
        </p:spPr>
      </p:pic>
      <p:sp>
        <p:nvSpPr>
          <p:cNvPr id="25" name="Rectangular Callout 24"/>
          <p:cNvSpPr/>
          <p:nvPr/>
        </p:nvSpPr>
        <p:spPr>
          <a:xfrm>
            <a:off x="4479850" y="1051476"/>
            <a:ext cx="4504661" cy="2797509"/>
          </a:xfrm>
          <a:prstGeom prst="wedgeRectCallout">
            <a:avLst>
              <a:gd name="adj1" fmla="val -82532"/>
              <a:gd name="adj2" fmla="val -38257"/>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Budesonide/Formoterol </a:t>
            </a:r>
            <a:r>
              <a:rPr lang="en-US" sz="1600" b="1" dirty="0" err="1">
                <a:solidFill>
                  <a:schemeClr val="bg1"/>
                </a:solidFill>
              </a:rPr>
              <a:t>lebih</a:t>
            </a:r>
            <a:r>
              <a:rPr lang="en-US" sz="1600" b="1" dirty="0">
                <a:solidFill>
                  <a:schemeClr val="bg1"/>
                </a:solidFill>
              </a:rPr>
              <a:t> </a:t>
            </a:r>
            <a:r>
              <a:rPr lang="en-US" sz="1600" b="1" dirty="0" err="1">
                <a:solidFill>
                  <a:schemeClr val="bg1"/>
                </a:solidFill>
              </a:rPr>
              <a:t>signifikan</a:t>
            </a:r>
            <a:r>
              <a:rPr lang="en-US" sz="1600" b="1" dirty="0">
                <a:solidFill>
                  <a:schemeClr val="bg1"/>
                </a:solidFill>
              </a:rPr>
              <a:t> </a:t>
            </a:r>
            <a:r>
              <a:rPr lang="en-US" sz="1600" dirty="0" err="1">
                <a:solidFill>
                  <a:schemeClr val="bg1"/>
                </a:solidFill>
              </a:rPr>
              <a:t>menunjukkan</a:t>
            </a:r>
            <a:r>
              <a:rPr lang="en-US" sz="1600" dirty="0">
                <a:solidFill>
                  <a:schemeClr val="bg1"/>
                </a:solidFill>
              </a:rPr>
              <a:t> </a:t>
            </a:r>
            <a:r>
              <a:rPr lang="en-US" sz="1600" b="1" u="sng" dirty="0" err="1">
                <a:solidFill>
                  <a:schemeClr val="bg1"/>
                </a:solidFill>
              </a:rPr>
              <a:t>perbaikan</a:t>
            </a:r>
            <a:r>
              <a:rPr lang="en-US" sz="1600" b="1" u="sng" dirty="0">
                <a:solidFill>
                  <a:schemeClr val="bg1"/>
                </a:solidFill>
              </a:rPr>
              <a:t> </a:t>
            </a:r>
            <a:r>
              <a:rPr lang="en-US" sz="1600" b="1" u="sng" dirty="0" err="1">
                <a:solidFill>
                  <a:schemeClr val="bg1"/>
                </a:solidFill>
              </a:rPr>
              <a:t>aktivitas</a:t>
            </a:r>
            <a:r>
              <a:rPr lang="en-US" sz="1600" b="1" u="sng" dirty="0">
                <a:solidFill>
                  <a:schemeClr val="bg1"/>
                </a:solidFill>
              </a:rPr>
              <a:t> </a:t>
            </a:r>
            <a:r>
              <a:rPr lang="en-US" sz="1600" b="1" u="sng" dirty="0" err="1">
                <a:solidFill>
                  <a:schemeClr val="bg1"/>
                </a:solidFill>
              </a:rPr>
              <a:t>pagi</a:t>
            </a:r>
            <a:r>
              <a:rPr lang="en-US" sz="1600" b="1" u="sng" dirty="0">
                <a:solidFill>
                  <a:schemeClr val="bg1"/>
                </a:solidFill>
              </a:rPr>
              <a:t> </a:t>
            </a:r>
            <a:r>
              <a:rPr lang="en-US" sz="1600" b="1" u="sng" dirty="0" err="1">
                <a:solidFill>
                  <a:schemeClr val="bg1"/>
                </a:solidFill>
              </a:rPr>
              <a:t>hari</a:t>
            </a:r>
            <a:r>
              <a:rPr lang="en-US" sz="1600" b="1" u="sng" dirty="0">
                <a:solidFill>
                  <a:schemeClr val="bg1"/>
                </a:solidFill>
              </a:rPr>
              <a:t> </a:t>
            </a:r>
          </a:p>
          <a:p>
            <a:pPr algn="ctr"/>
            <a:r>
              <a:rPr lang="en-US" sz="1600" dirty="0">
                <a:solidFill>
                  <a:schemeClr val="bg1"/>
                </a:solidFill>
              </a:rPr>
              <a:t>Vs. Sal/Flu</a:t>
            </a:r>
          </a:p>
          <a:p>
            <a:pPr algn="ctr"/>
            <a:endParaRPr lang="en-US" sz="1600" dirty="0">
              <a:solidFill>
                <a:schemeClr val="bg1"/>
              </a:solidFill>
            </a:endParaRPr>
          </a:p>
          <a:p>
            <a:pPr algn="ctr"/>
            <a:r>
              <a:rPr lang="en-US" sz="1600" b="1" dirty="0">
                <a:solidFill>
                  <a:schemeClr val="bg1"/>
                </a:solidFill>
              </a:rPr>
              <a:t>Total </a:t>
            </a:r>
            <a:r>
              <a:rPr lang="en-US" sz="1600" b="1" dirty="0" err="1">
                <a:solidFill>
                  <a:schemeClr val="bg1"/>
                </a:solidFill>
              </a:rPr>
              <a:t>skor</a:t>
            </a:r>
            <a:r>
              <a:rPr lang="en-US" sz="1600" b="1" dirty="0">
                <a:solidFill>
                  <a:schemeClr val="bg1"/>
                </a:solidFill>
              </a:rPr>
              <a:t> CDLM* </a:t>
            </a:r>
          </a:p>
          <a:p>
            <a:pPr algn="ctr"/>
            <a:r>
              <a:rPr lang="en-US" sz="1600" dirty="0">
                <a:solidFill>
                  <a:schemeClr val="bg1"/>
                </a:solidFill>
              </a:rPr>
              <a:t>Bud/For Vs Sal/Flu</a:t>
            </a:r>
          </a:p>
          <a:p>
            <a:pPr algn="ctr"/>
            <a:r>
              <a:rPr lang="en-US" sz="1600" dirty="0">
                <a:solidFill>
                  <a:schemeClr val="bg1"/>
                </a:solidFill>
              </a:rPr>
              <a:t>0.22 Vs 0.12 </a:t>
            </a:r>
            <a:r>
              <a:rPr lang="en-US" sz="1600" u="sng" dirty="0">
                <a:solidFill>
                  <a:schemeClr val="bg1"/>
                </a:solidFill>
              </a:rPr>
              <a:t>(P&lt;0.05)</a:t>
            </a:r>
            <a:endParaRPr lang="en-GB" sz="1600" u="sng" dirty="0">
              <a:solidFill>
                <a:schemeClr val="bg1"/>
              </a:solidFill>
            </a:endParaRPr>
          </a:p>
        </p:txBody>
      </p:sp>
      <p:sp>
        <p:nvSpPr>
          <p:cNvPr id="27" name="TextBox 26"/>
          <p:cNvSpPr txBox="1"/>
          <p:nvPr/>
        </p:nvSpPr>
        <p:spPr>
          <a:xfrm>
            <a:off x="750131" y="4431673"/>
            <a:ext cx="7803226" cy="738664"/>
          </a:xfrm>
          <a:prstGeom prst="rect">
            <a:avLst/>
          </a:prstGeom>
          <a:noFill/>
        </p:spPr>
        <p:txBody>
          <a:bodyPr wrap="square" rtlCol="0">
            <a:spAutoFit/>
          </a:bodyPr>
          <a:lstStyle/>
          <a:p>
            <a:r>
              <a:rPr lang="en-US" sz="1050" dirty="0"/>
              <a:t>Partridge, Martyn R., et al., Effect on lunch function and morning activities of Budesonide/formoterol versus salmeterol/fluticasone in patients with COPD. </a:t>
            </a:r>
            <a:r>
              <a:rPr lang="en-US" sz="1050" dirty="0" err="1"/>
              <a:t>Ther</a:t>
            </a:r>
            <a:r>
              <a:rPr lang="en-US" sz="1050" dirty="0"/>
              <a:t> </a:t>
            </a:r>
            <a:r>
              <a:rPr lang="en-US" sz="1050" dirty="0" err="1"/>
              <a:t>Adv</a:t>
            </a:r>
            <a:r>
              <a:rPr lang="en-US" sz="1050" dirty="0"/>
              <a:t> </a:t>
            </a:r>
            <a:r>
              <a:rPr lang="en-US" sz="1050" dirty="0" err="1"/>
              <a:t>Respir</a:t>
            </a:r>
            <a:r>
              <a:rPr lang="en-US" sz="1050" dirty="0"/>
              <a:t> Dis (2009), 3(4); 147-157</a:t>
            </a:r>
          </a:p>
          <a:p>
            <a:endParaRPr lang="en-US" sz="1050" dirty="0"/>
          </a:p>
          <a:p>
            <a:r>
              <a:rPr lang="en-US" sz="1050" dirty="0"/>
              <a:t>*CDLM: Capacity of Daily Living during the Morning Questionnaire</a:t>
            </a:r>
            <a:endParaRPr lang="en-GB" sz="1050" dirty="0"/>
          </a:p>
        </p:txBody>
      </p:sp>
    </p:spTree>
    <p:extLst>
      <p:ext uri="{BB962C8B-B14F-4D97-AF65-F5344CB8AC3E}">
        <p14:creationId xmlns:p14="http://schemas.microsoft.com/office/powerpoint/2010/main" xmlns="" val="3474159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err="1">
                <a:solidFill>
                  <a:srgbClr val="C00000"/>
                </a:solidFill>
              </a:rPr>
              <a:t>Faktor</a:t>
            </a:r>
            <a:r>
              <a:rPr lang="en-US" dirty="0">
                <a:solidFill>
                  <a:srgbClr val="C00000"/>
                </a:solidFill>
              </a:rPr>
              <a:t> - </a:t>
            </a:r>
            <a:r>
              <a:rPr lang="en-US" dirty="0" err="1">
                <a:solidFill>
                  <a:srgbClr val="C00000"/>
                </a:solidFill>
              </a:rPr>
              <a:t>faktor</a:t>
            </a:r>
            <a:r>
              <a:rPr lang="en-US" dirty="0">
                <a:solidFill>
                  <a:srgbClr val="C00000"/>
                </a:solidFill>
              </a:rPr>
              <a:t> yang </a:t>
            </a:r>
            <a:r>
              <a:rPr lang="en-US" dirty="0" err="1">
                <a:solidFill>
                  <a:srgbClr val="C00000"/>
                </a:solidFill>
              </a:rPr>
              <a:t>berpengaruh</a:t>
            </a:r>
            <a:r>
              <a:rPr lang="en-US" dirty="0">
                <a:solidFill>
                  <a:srgbClr val="C00000"/>
                </a:solidFill>
              </a:rPr>
              <a:t> </a:t>
            </a:r>
            <a:r>
              <a:rPr lang="en-US" dirty="0" err="1">
                <a:solidFill>
                  <a:srgbClr val="C00000"/>
                </a:solidFill>
              </a:rPr>
              <a:t>pada</a:t>
            </a:r>
            <a:r>
              <a:rPr lang="en-US" dirty="0">
                <a:solidFill>
                  <a:srgbClr val="C00000"/>
                </a:solidFill>
              </a:rPr>
              <a:t> </a:t>
            </a:r>
            <a:r>
              <a:rPr lang="en-US" dirty="0" err="1">
                <a:solidFill>
                  <a:srgbClr val="C00000"/>
                </a:solidFill>
              </a:rPr>
              <a:t>perjalanan</a:t>
            </a:r>
            <a:r>
              <a:rPr lang="en-US" dirty="0">
                <a:solidFill>
                  <a:srgbClr val="C00000"/>
                </a:solidFill>
              </a:rPr>
              <a:t> </a:t>
            </a:r>
            <a:r>
              <a:rPr lang="en-US" dirty="0" err="1">
                <a:solidFill>
                  <a:srgbClr val="C00000"/>
                </a:solidFill>
              </a:rPr>
              <a:t>dan</a:t>
            </a:r>
            <a:r>
              <a:rPr lang="en-US" dirty="0">
                <a:solidFill>
                  <a:srgbClr val="C00000"/>
                </a:solidFill>
              </a:rPr>
              <a:t> </a:t>
            </a:r>
            <a:r>
              <a:rPr lang="en-US" dirty="0" err="1">
                <a:solidFill>
                  <a:srgbClr val="C00000"/>
                </a:solidFill>
              </a:rPr>
              <a:t>perburukan</a:t>
            </a:r>
            <a:r>
              <a:rPr lang="en-US" dirty="0">
                <a:solidFill>
                  <a:srgbClr val="C00000"/>
                </a:solidFill>
              </a:rPr>
              <a:t> PPOK</a:t>
            </a:r>
            <a:endParaRPr lang="en-GB" dirty="0">
              <a:solidFill>
                <a:srgbClr val="C00000"/>
              </a:solidFill>
            </a:endParaRPr>
          </a:p>
        </p:txBody>
      </p:sp>
      <p:sp>
        <p:nvSpPr>
          <p:cNvPr id="23" name="Text Placeholder 22"/>
          <p:cNvSpPr>
            <a:spLocks noGrp="1"/>
          </p:cNvSpPr>
          <p:nvPr>
            <p:ph type="body" sz="quarter" idx="11"/>
          </p:nvPr>
        </p:nvSpPr>
        <p:spPr/>
        <p:txBody>
          <a:bodyPr/>
          <a:lstStyle/>
          <a:p>
            <a:pPr marL="457200" indent="-457200">
              <a:buFont typeface="+mj-lt"/>
              <a:buAutoNum type="arabicPeriod"/>
            </a:pPr>
            <a:r>
              <a:rPr lang="en-US" dirty="0" err="1"/>
              <a:t>Faktor</a:t>
            </a:r>
            <a:r>
              <a:rPr lang="en-US" dirty="0"/>
              <a:t> </a:t>
            </a:r>
            <a:r>
              <a:rPr lang="en-US" dirty="0" err="1"/>
              <a:t>genetik</a:t>
            </a:r>
            <a:endParaRPr lang="en-GB" dirty="0"/>
          </a:p>
          <a:p>
            <a:pPr marL="457200" indent="-457200">
              <a:buFont typeface="+mj-lt"/>
              <a:buAutoNum type="arabicPeriod"/>
            </a:pPr>
            <a:r>
              <a:rPr lang="en-US" dirty="0" err="1"/>
              <a:t>Usia</a:t>
            </a:r>
            <a:r>
              <a:rPr lang="en-US" dirty="0"/>
              <a:t> &amp; </a:t>
            </a:r>
            <a:r>
              <a:rPr lang="en-US" dirty="0" err="1"/>
              <a:t>jenis</a:t>
            </a:r>
            <a:r>
              <a:rPr lang="en-US" dirty="0"/>
              <a:t> </a:t>
            </a:r>
            <a:r>
              <a:rPr lang="en-US" dirty="0" err="1"/>
              <a:t>kelamin</a:t>
            </a:r>
            <a:endParaRPr lang="en-US" dirty="0"/>
          </a:p>
          <a:p>
            <a:pPr marL="457200" indent="-457200">
              <a:buFont typeface="+mj-lt"/>
              <a:buAutoNum type="arabicPeriod"/>
            </a:pPr>
            <a:r>
              <a:rPr lang="en-US" dirty="0" err="1"/>
              <a:t>Pertumbuhan</a:t>
            </a:r>
            <a:r>
              <a:rPr lang="en-US" dirty="0"/>
              <a:t> </a:t>
            </a:r>
            <a:r>
              <a:rPr lang="en-US" dirty="0" err="1"/>
              <a:t>dan</a:t>
            </a:r>
            <a:r>
              <a:rPr lang="en-US" dirty="0"/>
              <a:t> </a:t>
            </a:r>
            <a:r>
              <a:rPr lang="en-US" dirty="0" err="1"/>
              <a:t>perkembangan</a:t>
            </a:r>
            <a:r>
              <a:rPr lang="en-US" dirty="0"/>
              <a:t> </a:t>
            </a:r>
            <a:r>
              <a:rPr lang="en-US" dirty="0" err="1"/>
              <a:t>paru</a:t>
            </a:r>
            <a:endParaRPr lang="en-US" dirty="0"/>
          </a:p>
          <a:p>
            <a:pPr marL="457200" indent="-457200">
              <a:buFont typeface="+mj-lt"/>
              <a:buAutoNum type="arabicPeriod"/>
            </a:pPr>
            <a:r>
              <a:rPr lang="en-US" dirty="0" err="1" smtClean="0"/>
              <a:t>Pajanan</a:t>
            </a:r>
            <a:r>
              <a:rPr lang="en-US" dirty="0" smtClean="0"/>
              <a:t> </a:t>
            </a:r>
            <a:r>
              <a:rPr lang="en-US" dirty="0" err="1"/>
              <a:t>terhadap</a:t>
            </a:r>
            <a:r>
              <a:rPr lang="en-US" dirty="0"/>
              <a:t> </a:t>
            </a:r>
            <a:r>
              <a:rPr lang="en-US" dirty="0" err="1" smtClean="0"/>
              <a:t>partikel</a:t>
            </a:r>
            <a:r>
              <a:rPr lang="en-US" dirty="0" smtClean="0"/>
              <a:t>, gas </a:t>
            </a:r>
            <a:r>
              <a:rPr lang="en-US" dirty="0" err="1" smtClean="0"/>
              <a:t>berbahaya</a:t>
            </a:r>
            <a:endParaRPr lang="en-US" dirty="0"/>
          </a:p>
          <a:p>
            <a:pPr marL="457200" indent="-457200">
              <a:buFont typeface="+mj-lt"/>
              <a:buAutoNum type="arabicPeriod"/>
            </a:pPr>
            <a:r>
              <a:rPr lang="en-US" dirty="0" err="1"/>
              <a:t>Faktor</a:t>
            </a:r>
            <a:r>
              <a:rPr lang="en-US" dirty="0"/>
              <a:t> </a:t>
            </a:r>
            <a:r>
              <a:rPr lang="en-US" dirty="0" err="1"/>
              <a:t>sosial</a:t>
            </a:r>
            <a:r>
              <a:rPr lang="en-US" dirty="0"/>
              <a:t> </a:t>
            </a:r>
            <a:r>
              <a:rPr lang="en-US" dirty="0" err="1"/>
              <a:t>ekonomi</a:t>
            </a:r>
            <a:endParaRPr lang="en-US" dirty="0"/>
          </a:p>
          <a:p>
            <a:pPr marL="457200" indent="-457200">
              <a:buFont typeface="+mj-lt"/>
              <a:buAutoNum type="arabicPeriod"/>
            </a:pPr>
            <a:r>
              <a:rPr lang="en-US" dirty="0" err="1"/>
              <a:t>Asma</a:t>
            </a:r>
            <a:r>
              <a:rPr lang="en-US" dirty="0"/>
              <a:t> </a:t>
            </a:r>
            <a:r>
              <a:rPr lang="en-US" dirty="0" err="1"/>
              <a:t>dan</a:t>
            </a:r>
            <a:r>
              <a:rPr lang="en-US" dirty="0"/>
              <a:t> </a:t>
            </a:r>
            <a:r>
              <a:rPr lang="en-US" dirty="0" err="1" smtClean="0"/>
              <a:t>hipereaktivitas</a:t>
            </a:r>
            <a:r>
              <a:rPr lang="en-US" dirty="0" smtClean="0"/>
              <a:t> </a:t>
            </a:r>
            <a:r>
              <a:rPr lang="en-US" dirty="0" err="1" smtClean="0"/>
              <a:t>saluran</a:t>
            </a:r>
            <a:r>
              <a:rPr lang="en-US" dirty="0" smtClean="0"/>
              <a:t> </a:t>
            </a:r>
            <a:r>
              <a:rPr lang="en-US" dirty="0" err="1" smtClean="0"/>
              <a:t>napas</a:t>
            </a:r>
            <a:endParaRPr lang="en-US" dirty="0"/>
          </a:p>
          <a:p>
            <a:pPr marL="457200" indent="-457200">
              <a:buFont typeface="+mj-lt"/>
              <a:buAutoNum type="arabicPeriod"/>
            </a:pPr>
            <a:r>
              <a:rPr lang="en-US" dirty="0" err="1"/>
              <a:t>Bronkitis</a:t>
            </a:r>
            <a:r>
              <a:rPr lang="en-US" dirty="0"/>
              <a:t> </a:t>
            </a:r>
            <a:r>
              <a:rPr lang="en-US" dirty="0" err="1"/>
              <a:t>kronis</a:t>
            </a:r>
            <a:endParaRPr lang="en-US" dirty="0"/>
          </a:p>
          <a:p>
            <a:pPr marL="457200" indent="-457200">
              <a:buFont typeface="+mj-lt"/>
              <a:buAutoNum type="arabicPeriod"/>
            </a:pPr>
            <a:r>
              <a:rPr lang="en-US" dirty="0" err="1" smtClean="0"/>
              <a:t>Infeksi</a:t>
            </a:r>
            <a:r>
              <a:rPr lang="en-US" dirty="0" smtClean="0"/>
              <a:t> </a:t>
            </a:r>
            <a:r>
              <a:rPr lang="en-US" dirty="0" err="1" smtClean="0"/>
              <a:t>berulang</a:t>
            </a:r>
            <a:r>
              <a:rPr lang="en-US" dirty="0" smtClean="0"/>
              <a:t> </a:t>
            </a:r>
            <a:r>
              <a:rPr lang="en-US" dirty="0" err="1" smtClean="0"/>
              <a:t>di</a:t>
            </a:r>
            <a:r>
              <a:rPr lang="en-US" dirty="0" smtClean="0"/>
              <a:t> </a:t>
            </a:r>
            <a:r>
              <a:rPr lang="en-US" dirty="0" err="1" smtClean="0"/>
              <a:t>saluran</a:t>
            </a:r>
            <a:r>
              <a:rPr lang="en-US" dirty="0" smtClean="0"/>
              <a:t> </a:t>
            </a:r>
            <a:r>
              <a:rPr lang="en-US" dirty="0" err="1" smtClean="0"/>
              <a:t>napas</a:t>
            </a:r>
            <a:endParaRPr lang="en-US" dirty="0"/>
          </a:p>
        </p:txBody>
      </p:sp>
      <p:sp>
        <p:nvSpPr>
          <p:cNvPr id="21" name="Slide Number Placeholder 20"/>
          <p:cNvSpPr>
            <a:spLocks noGrp="1"/>
          </p:cNvSpPr>
          <p:nvPr>
            <p:ph type="sldNum" sz="quarter" idx="4"/>
          </p:nvPr>
        </p:nvSpPr>
        <p:spPr/>
        <p:txBody>
          <a:bodyPr/>
          <a:lstStyle/>
          <a:p>
            <a:fld id="{3C4F54F3-C349-4609-AFEE-01462D5C7942}" type="slidenum">
              <a:rPr lang="en-GB" smtClean="0"/>
              <a:pPr/>
              <a:t>4</a:t>
            </a:fld>
            <a:endParaRPr lang="en-GB" dirty="0"/>
          </a:p>
        </p:txBody>
      </p:sp>
      <p:sp>
        <p:nvSpPr>
          <p:cNvPr id="5" name="TextBox 4"/>
          <p:cNvSpPr txBox="1"/>
          <p:nvPr/>
        </p:nvSpPr>
        <p:spPr>
          <a:xfrm>
            <a:off x="598312" y="4323234"/>
            <a:ext cx="8204494" cy="646331"/>
          </a:xfrm>
          <a:prstGeom prst="rect">
            <a:avLst/>
          </a:prstGeom>
          <a:noFill/>
        </p:spPr>
        <p:txBody>
          <a:bodyPr wrap="square" rtlCol="0">
            <a:spAutoFit/>
          </a:bodyPr>
          <a:lstStyle/>
          <a:p>
            <a:endParaRPr lang="en-GB" sz="1200" dirty="0"/>
          </a:p>
          <a:p>
            <a:r>
              <a:rPr lang="en-GB" sz="1200" dirty="0"/>
              <a:t>GOLD 2017 Global Strategy for the Diagnosis, Management and Prevention of COPD. Available online at http://goldcopd.org/. Accessed 21stNovember 2016.</a:t>
            </a:r>
          </a:p>
        </p:txBody>
      </p:sp>
    </p:spTree>
    <p:extLst>
      <p:ext uri="{BB962C8B-B14F-4D97-AF65-F5344CB8AC3E}">
        <p14:creationId xmlns:p14="http://schemas.microsoft.com/office/powerpoint/2010/main" xmlns="" val="38909933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endParaRPr lang="en-GB" dirty="0"/>
          </a:p>
        </p:txBody>
      </p:sp>
      <p:sp>
        <p:nvSpPr>
          <p:cNvPr id="21" name="Slide Number Placeholder 20"/>
          <p:cNvSpPr>
            <a:spLocks noGrp="1"/>
          </p:cNvSpPr>
          <p:nvPr>
            <p:ph type="sldNum" sz="quarter" idx="4"/>
          </p:nvPr>
        </p:nvSpPr>
        <p:spPr/>
        <p:txBody>
          <a:bodyPr/>
          <a:lstStyle/>
          <a:p>
            <a:fld id="{3C4F54F3-C349-4609-AFEE-01462D5C7942}" type="slidenum">
              <a:rPr lang="en-GB" smtClean="0"/>
              <a:pPr/>
              <a:t>40</a:t>
            </a:fld>
            <a:endParaRPr lang="en-GB" dirty="0"/>
          </a:p>
        </p:txBody>
      </p:sp>
      <p:pic>
        <p:nvPicPr>
          <p:cNvPr id="24" name="Picture 23"/>
          <p:cNvPicPr>
            <a:picLocks noChangeAspect="1"/>
          </p:cNvPicPr>
          <p:nvPr/>
        </p:nvPicPr>
        <p:blipFill>
          <a:blip r:embed="rId2"/>
          <a:stretch>
            <a:fillRect/>
          </a:stretch>
        </p:blipFill>
        <p:spPr>
          <a:xfrm>
            <a:off x="318375" y="2969294"/>
            <a:ext cx="6316341" cy="774182"/>
          </a:xfrm>
          <a:prstGeom prst="rect">
            <a:avLst/>
          </a:prstGeom>
        </p:spPr>
      </p:pic>
      <p:pic>
        <p:nvPicPr>
          <p:cNvPr id="25" name="Picture 24"/>
          <p:cNvPicPr>
            <a:picLocks noChangeAspect="1"/>
          </p:cNvPicPr>
          <p:nvPr/>
        </p:nvPicPr>
        <p:blipFill>
          <a:blip r:embed="rId3"/>
          <a:stretch>
            <a:fillRect/>
          </a:stretch>
        </p:blipFill>
        <p:spPr>
          <a:xfrm>
            <a:off x="318375" y="858065"/>
            <a:ext cx="6111754" cy="2033992"/>
          </a:xfrm>
          <a:prstGeom prst="rect">
            <a:avLst/>
          </a:prstGeom>
        </p:spPr>
      </p:pic>
      <p:sp>
        <p:nvSpPr>
          <p:cNvPr id="26" name="Rectangular Callout 25"/>
          <p:cNvSpPr/>
          <p:nvPr/>
        </p:nvSpPr>
        <p:spPr>
          <a:xfrm>
            <a:off x="1836419" y="3856524"/>
            <a:ext cx="6133874" cy="1071230"/>
          </a:xfrm>
          <a:prstGeom prst="wedgeRectCallout">
            <a:avLst>
              <a:gd name="adj1" fmla="val -43846"/>
              <a:gd name="adj2" fmla="val -64547"/>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rPr>
              <a:t>Budesonide/Formoterol</a:t>
            </a:r>
            <a:r>
              <a:rPr lang="en-US" sz="1600" dirty="0">
                <a:solidFill>
                  <a:schemeClr val="bg1"/>
                </a:solidFill>
              </a:rPr>
              <a:t> </a:t>
            </a:r>
            <a:r>
              <a:rPr lang="en-US" sz="1600" dirty="0" err="1">
                <a:solidFill>
                  <a:schemeClr val="bg1"/>
                </a:solidFill>
              </a:rPr>
              <a:t>memiliki</a:t>
            </a:r>
            <a:r>
              <a:rPr lang="en-US" sz="1600" dirty="0">
                <a:solidFill>
                  <a:schemeClr val="bg1"/>
                </a:solidFill>
              </a:rPr>
              <a:t> </a:t>
            </a:r>
            <a:r>
              <a:rPr lang="en-US" sz="1600" b="1" dirty="0">
                <a:solidFill>
                  <a:schemeClr val="bg1"/>
                </a:solidFill>
              </a:rPr>
              <a:t>onset </a:t>
            </a:r>
            <a:r>
              <a:rPr lang="en-US" sz="1600" b="1" dirty="0" err="1">
                <a:solidFill>
                  <a:schemeClr val="bg1"/>
                </a:solidFill>
              </a:rPr>
              <a:t>kerja</a:t>
            </a:r>
            <a:r>
              <a:rPr lang="en-US" sz="1600" b="1" dirty="0">
                <a:solidFill>
                  <a:schemeClr val="bg1"/>
                </a:solidFill>
              </a:rPr>
              <a:t> yang </a:t>
            </a:r>
            <a:r>
              <a:rPr lang="en-US" sz="1600" b="1" dirty="0" err="1">
                <a:solidFill>
                  <a:schemeClr val="bg1"/>
                </a:solidFill>
              </a:rPr>
              <a:t>lebih</a:t>
            </a:r>
            <a:r>
              <a:rPr lang="en-US" sz="1600" b="1" dirty="0">
                <a:solidFill>
                  <a:schemeClr val="bg1"/>
                </a:solidFill>
              </a:rPr>
              <a:t> </a:t>
            </a:r>
            <a:r>
              <a:rPr lang="en-US" sz="1600" b="1" dirty="0" err="1">
                <a:solidFill>
                  <a:schemeClr val="bg1"/>
                </a:solidFill>
              </a:rPr>
              <a:t>cepat</a:t>
            </a:r>
            <a:r>
              <a:rPr lang="en-US" sz="1600" b="1" dirty="0">
                <a:solidFill>
                  <a:schemeClr val="bg1"/>
                </a:solidFill>
              </a:rPr>
              <a:t> </a:t>
            </a:r>
            <a:r>
              <a:rPr lang="en-US" sz="1600" dirty="0" err="1">
                <a:solidFill>
                  <a:schemeClr val="bg1"/>
                </a:solidFill>
              </a:rPr>
              <a:t>dan</a:t>
            </a:r>
            <a:r>
              <a:rPr lang="en-US" sz="1600" dirty="0">
                <a:solidFill>
                  <a:schemeClr val="bg1"/>
                </a:solidFill>
              </a:rPr>
              <a:t> </a:t>
            </a:r>
            <a:r>
              <a:rPr lang="en-US" sz="1600" dirty="0" err="1">
                <a:solidFill>
                  <a:schemeClr val="bg1"/>
                </a:solidFill>
              </a:rPr>
              <a:t>memberikan</a:t>
            </a:r>
            <a:r>
              <a:rPr lang="en-US" sz="1600" dirty="0">
                <a:solidFill>
                  <a:schemeClr val="bg1"/>
                </a:solidFill>
              </a:rPr>
              <a:t> </a:t>
            </a:r>
            <a:r>
              <a:rPr lang="en-US" sz="1600" b="1" dirty="0" err="1">
                <a:solidFill>
                  <a:schemeClr val="bg1"/>
                </a:solidFill>
              </a:rPr>
              <a:t>perbaikan</a:t>
            </a:r>
            <a:r>
              <a:rPr lang="en-US" sz="1600" b="1" dirty="0">
                <a:solidFill>
                  <a:schemeClr val="bg1"/>
                </a:solidFill>
              </a:rPr>
              <a:t> yang </a:t>
            </a:r>
            <a:r>
              <a:rPr lang="en-US" sz="1600" b="1" dirty="0" err="1">
                <a:solidFill>
                  <a:schemeClr val="bg1"/>
                </a:solidFill>
              </a:rPr>
              <a:t>lebih</a:t>
            </a:r>
            <a:r>
              <a:rPr lang="en-US" sz="1600" b="1" dirty="0">
                <a:solidFill>
                  <a:schemeClr val="bg1"/>
                </a:solidFill>
              </a:rPr>
              <a:t> </a:t>
            </a:r>
            <a:r>
              <a:rPr lang="en-US" sz="1600" b="1" dirty="0" err="1">
                <a:solidFill>
                  <a:schemeClr val="bg1"/>
                </a:solidFill>
              </a:rPr>
              <a:t>besar</a:t>
            </a:r>
            <a:r>
              <a:rPr lang="en-US" sz="1600" b="1" dirty="0">
                <a:solidFill>
                  <a:schemeClr val="bg1"/>
                </a:solidFill>
              </a:rPr>
              <a:t> </a:t>
            </a:r>
            <a:r>
              <a:rPr lang="en-US" sz="1600" dirty="0" err="1">
                <a:solidFill>
                  <a:schemeClr val="bg1"/>
                </a:solidFill>
              </a:rPr>
              <a:t>bagi</a:t>
            </a:r>
            <a:r>
              <a:rPr lang="en-US" sz="1600" dirty="0">
                <a:solidFill>
                  <a:schemeClr val="bg1"/>
                </a:solidFill>
              </a:rPr>
              <a:t> </a:t>
            </a:r>
            <a:r>
              <a:rPr lang="en-US" sz="1600" dirty="0" err="1">
                <a:solidFill>
                  <a:schemeClr val="bg1"/>
                </a:solidFill>
              </a:rPr>
              <a:t>kemampuan</a:t>
            </a:r>
            <a:r>
              <a:rPr lang="en-US" sz="1600" dirty="0">
                <a:solidFill>
                  <a:schemeClr val="bg1"/>
                </a:solidFill>
              </a:rPr>
              <a:t> </a:t>
            </a:r>
            <a:r>
              <a:rPr lang="en-US" sz="1600" dirty="0" err="1">
                <a:solidFill>
                  <a:schemeClr val="bg1"/>
                </a:solidFill>
              </a:rPr>
              <a:t>pasien</a:t>
            </a:r>
            <a:r>
              <a:rPr lang="en-US" sz="1600" dirty="0">
                <a:solidFill>
                  <a:schemeClr val="bg1"/>
                </a:solidFill>
              </a:rPr>
              <a:t> </a:t>
            </a:r>
            <a:r>
              <a:rPr lang="en-US" sz="1600" dirty="0" err="1">
                <a:solidFill>
                  <a:schemeClr val="bg1"/>
                </a:solidFill>
              </a:rPr>
              <a:t>melakukan</a:t>
            </a:r>
            <a:r>
              <a:rPr lang="en-US" sz="1600" dirty="0">
                <a:solidFill>
                  <a:schemeClr val="bg1"/>
                </a:solidFill>
              </a:rPr>
              <a:t> </a:t>
            </a:r>
            <a:r>
              <a:rPr lang="en-US" sz="1600" b="1" dirty="0" err="1">
                <a:solidFill>
                  <a:schemeClr val="bg1"/>
                </a:solidFill>
              </a:rPr>
              <a:t>aktivitas</a:t>
            </a:r>
            <a:r>
              <a:rPr lang="en-US" sz="1600" b="1" dirty="0">
                <a:solidFill>
                  <a:schemeClr val="bg1"/>
                </a:solidFill>
              </a:rPr>
              <a:t> </a:t>
            </a:r>
            <a:r>
              <a:rPr lang="en-US" sz="1600" b="1" dirty="0" err="1">
                <a:solidFill>
                  <a:schemeClr val="bg1"/>
                </a:solidFill>
              </a:rPr>
              <a:t>pagi</a:t>
            </a:r>
            <a:r>
              <a:rPr lang="en-US" sz="1600" b="1" dirty="0">
                <a:solidFill>
                  <a:schemeClr val="bg1"/>
                </a:solidFill>
              </a:rPr>
              <a:t> </a:t>
            </a:r>
            <a:r>
              <a:rPr lang="en-US" sz="1600" b="1" dirty="0" err="1">
                <a:solidFill>
                  <a:schemeClr val="bg1"/>
                </a:solidFill>
              </a:rPr>
              <a:t>hari</a:t>
            </a:r>
            <a:r>
              <a:rPr lang="en-US" sz="1600" b="1" dirty="0">
                <a:solidFill>
                  <a:schemeClr val="bg1"/>
                </a:solidFill>
              </a:rPr>
              <a:t> </a:t>
            </a:r>
            <a:r>
              <a:rPr lang="en-US" sz="1600" dirty="0">
                <a:solidFill>
                  <a:schemeClr val="bg1"/>
                </a:solidFill>
              </a:rPr>
              <a:t>Vs. Sal/Flu </a:t>
            </a:r>
            <a:endParaRPr lang="en-GB" sz="1600" b="1" dirty="0">
              <a:solidFill>
                <a:schemeClr val="bg1"/>
              </a:solidFill>
            </a:endParaRPr>
          </a:p>
        </p:txBody>
      </p:sp>
    </p:spTree>
    <p:extLst>
      <p:ext uri="{BB962C8B-B14F-4D97-AF65-F5344CB8AC3E}">
        <p14:creationId xmlns:p14="http://schemas.microsoft.com/office/powerpoint/2010/main" xmlns="" val="32746581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0"/>
          <p:cNvSpPr>
            <a:spLocks noGrp="1"/>
          </p:cNvSpPr>
          <p:nvPr>
            <p:ph type="sldNum" sz="quarter" idx="4"/>
          </p:nvPr>
        </p:nvSpPr>
        <p:spPr/>
        <p:txBody>
          <a:bodyPr/>
          <a:lstStyle/>
          <a:p>
            <a:fld id="{3C4F54F3-C349-4609-AFEE-01462D5C7942}" type="slidenum">
              <a:rPr lang="en-GB" smtClean="0"/>
              <a:pPr/>
              <a:t>41</a:t>
            </a:fld>
            <a:endParaRPr lang="en-GB" dirty="0"/>
          </a:p>
        </p:txBody>
      </p:sp>
      <p:pic>
        <p:nvPicPr>
          <p:cNvPr id="2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77410" y="1036586"/>
            <a:ext cx="6019061" cy="1625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Rectangle 24"/>
          <p:cNvSpPr/>
          <p:nvPr/>
        </p:nvSpPr>
        <p:spPr>
          <a:xfrm>
            <a:off x="1561435" y="390255"/>
            <a:ext cx="6245934" cy="646331"/>
          </a:xfrm>
          <a:prstGeom prst="rect">
            <a:avLst/>
          </a:prstGeom>
        </p:spPr>
        <p:txBody>
          <a:bodyPr wrap="square">
            <a:spAutoFit/>
          </a:bodyPr>
          <a:lstStyle/>
          <a:p>
            <a:pPr defTabSz="914400" fontAlgn="base">
              <a:spcBef>
                <a:spcPct val="0"/>
              </a:spcBef>
              <a:spcAft>
                <a:spcPct val="0"/>
              </a:spcAft>
              <a:defRPr/>
            </a:pPr>
            <a:r>
              <a:rPr lang="en-GB" sz="3600" b="1" kern="0" dirty="0">
                <a:solidFill>
                  <a:srgbClr val="C00000"/>
                </a:solidFill>
                <a:latin typeface="Segoe Print" pitchFamily="2" charset="0"/>
                <a:ea typeface="Tahoma" pitchFamily="34" charset="0"/>
                <a:cs typeface="Tahoma" pitchFamily="34" charset="0"/>
              </a:rPr>
              <a:t>Exacerbation Protection </a:t>
            </a:r>
            <a:endParaRPr lang="en-GB" sz="3600" b="1" dirty="0">
              <a:solidFill>
                <a:srgbClr val="C00000"/>
              </a:solidFill>
              <a:cs typeface="Arial" panose="020B0604020202020204" pitchFamily="34" charset="0"/>
            </a:endParaRPr>
          </a:p>
        </p:txBody>
      </p:sp>
      <p:sp>
        <p:nvSpPr>
          <p:cNvPr id="26" name="Subtitle 2"/>
          <p:cNvSpPr txBox="1">
            <a:spLocks/>
          </p:cNvSpPr>
          <p:nvPr/>
        </p:nvSpPr>
        <p:spPr bwMode="auto">
          <a:xfrm>
            <a:off x="1476892" y="2513028"/>
            <a:ext cx="6019579" cy="2217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defTabSz="914400" fontAlgn="base">
              <a:spcBef>
                <a:spcPct val="20000"/>
              </a:spcBef>
              <a:spcAft>
                <a:spcPct val="0"/>
              </a:spcAft>
              <a:buClr>
                <a:srgbClr val="FF0000"/>
              </a:buClr>
              <a:buFont typeface="Arial" panose="020B0604020202020204" pitchFamily="34" charset="0"/>
              <a:buNone/>
            </a:pPr>
            <a:endParaRPr lang="sv-SE" altLang="en-US" dirty="0">
              <a:latin typeface="Calibri" panose="020F0502020204030204" pitchFamily="34" charset="0"/>
            </a:endParaRPr>
          </a:p>
          <a:p>
            <a:pPr algn="ctr" defTabSz="914400" fontAlgn="base">
              <a:spcBef>
                <a:spcPct val="20000"/>
              </a:spcBef>
              <a:spcAft>
                <a:spcPct val="0"/>
              </a:spcAft>
              <a:buClr>
                <a:srgbClr val="FF0000"/>
              </a:buClr>
              <a:buFont typeface="Arial" panose="020B0604020202020204" pitchFamily="34" charset="0"/>
              <a:buNone/>
            </a:pPr>
            <a:r>
              <a:rPr lang="en-GB" altLang="en-US" sz="2000" dirty="0">
                <a:latin typeface="Calibri" panose="020F0502020204030204" pitchFamily="34" charset="0"/>
              </a:rPr>
              <a:t>An observational, retrospective, matched-cohort study to map out patients with COPD and describe COPD healthcare in </a:t>
            </a:r>
            <a:r>
              <a:rPr lang="en-GB" altLang="en-US" sz="2000" dirty="0">
                <a:solidFill>
                  <a:srgbClr val="C00000"/>
                </a:solidFill>
                <a:latin typeface="Calibri" panose="020F0502020204030204" pitchFamily="34" charset="0"/>
              </a:rPr>
              <a:t>real life </a:t>
            </a:r>
            <a:r>
              <a:rPr lang="en-GB" altLang="en-US" sz="2000" dirty="0">
                <a:latin typeface="Calibri" panose="020F0502020204030204" pitchFamily="34" charset="0"/>
              </a:rPr>
              <a:t>during the first 11 years of the 21st century</a:t>
            </a:r>
            <a:endParaRPr lang="en-GB" altLang="en-US" dirty="0">
              <a:latin typeface="Calibri" panose="020F0502020204030204" pitchFamily="34" charset="0"/>
            </a:endParaRPr>
          </a:p>
          <a:p>
            <a:pPr algn="ctr" defTabSz="914400" fontAlgn="base">
              <a:spcBef>
                <a:spcPct val="20000"/>
              </a:spcBef>
              <a:spcAft>
                <a:spcPct val="0"/>
              </a:spcAft>
              <a:buClr>
                <a:srgbClr val="FF0000"/>
              </a:buClr>
              <a:buFont typeface="Arial" panose="020B0604020202020204" pitchFamily="34" charset="0"/>
              <a:buNone/>
            </a:pPr>
            <a:endParaRPr lang="sv-SE" altLang="en-US" dirty="0">
              <a:latin typeface="Calibri" panose="020F0502020204030204" pitchFamily="34" charset="0"/>
            </a:endParaRPr>
          </a:p>
        </p:txBody>
      </p:sp>
      <p:sp>
        <p:nvSpPr>
          <p:cNvPr id="27" name="Rectangle 6"/>
          <p:cNvSpPr>
            <a:spLocks noChangeArrowheads="1"/>
          </p:cNvSpPr>
          <p:nvPr/>
        </p:nvSpPr>
        <p:spPr bwMode="auto">
          <a:xfrm>
            <a:off x="967193" y="4713922"/>
            <a:ext cx="7038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r>
              <a:rPr lang="nb-NO" altLang="en-US" sz="1400" dirty="0" err="1">
                <a:latin typeface="Calibri" panose="020F0502020204030204" pitchFamily="34" charset="0"/>
              </a:rPr>
              <a:t>Larrson</a:t>
            </a:r>
            <a:r>
              <a:rPr lang="nb-NO" altLang="en-US" sz="1400" dirty="0">
                <a:latin typeface="Calibri" panose="020F0502020204030204" pitchFamily="34" charset="0"/>
              </a:rPr>
              <a:t>, K., et al., J </a:t>
            </a:r>
            <a:r>
              <a:rPr lang="nb-NO" altLang="en-US" sz="1400" dirty="0" err="1">
                <a:latin typeface="Calibri" panose="020F0502020204030204" pitchFamily="34" charset="0"/>
              </a:rPr>
              <a:t>of</a:t>
            </a:r>
            <a:r>
              <a:rPr lang="nb-NO" altLang="en-US" sz="1400" dirty="0">
                <a:latin typeface="Calibri" panose="020F0502020204030204" pitchFamily="34" charset="0"/>
              </a:rPr>
              <a:t> Int Med, 2013, 273; 584-594</a:t>
            </a:r>
          </a:p>
        </p:txBody>
      </p:sp>
    </p:spTree>
    <p:extLst>
      <p:ext uri="{BB962C8B-B14F-4D97-AF65-F5344CB8AC3E}">
        <p14:creationId xmlns:p14="http://schemas.microsoft.com/office/powerpoint/2010/main" xmlns="" val="29432850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0"/>
          <p:cNvSpPr>
            <a:spLocks noGrp="1"/>
          </p:cNvSpPr>
          <p:nvPr>
            <p:ph type="sldNum" sz="quarter" idx="4"/>
          </p:nvPr>
        </p:nvSpPr>
        <p:spPr/>
        <p:txBody>
          <a:bodyPr/>
          <a:lstStyle/>
          <a:p>
            <a:fld id="{3C4F54F3-C349-4609-AFEE-01462D5C7942}" type="slidenum">
              <a:rPr lang="en-GB" smtClean="0"/>
              <a:pPr/>
              <a:t>42</a:t>
            </a:fld>
            <a:endParaRPr lang="en-GB" dirty="0"/>
          </a:p>
        </p:txBody>
      </p:sp>
      <p:pic>
        <p:nvPicPr>
          <p:cNvPr id="24" name="Picture 9"/>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425314" y="1022050"/>
            <a:ext cx="5898726" cy="3060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Rectangle 6"/>
          <p:cNvSpPr>
            <a:spLocks noChangeArrowheads="1"/>
          </p:cNvSpPr>
          <p:nvPr/>
        </p:nvSpPr>
        <p:spPr bwMode="auto">
          <a:xfrm>
            <a:off x="516375" y="4928056"/>
            <a:ext cx="379845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28600" indent="-22860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nb-NO" altLang="en-US" sz="800" dirty="0" err="1">
                <a:latin typeface="Calibri" panose="020F0502020204030204" pitchFamily="34" charset="0"/>
              </a:rPr>
              <a:t>Larrson</a:t>
            </a:r>
            <a:r>
              <a:rPr lang="nb-NO" altLang="en-US" sz="800" dirty="0">
                <a:latin typeface="Calibri" panose="020F0502020204030204" pitchFamily="34" charset="0"/>
              </a:rPr>
              <a:t>, K., et al., J </a:t>
            </a:r>
            <a:r>
              <a:rPr lang="nb-NO" altLang="en-US" sz="800" dirty="0" err="1">
                <a:latin typeface="Calibri" panose="020F0502020204030204" pitchFamily="34" charset="0"/>
              </a:rPr>
              <a:t>of</a:t>
            </a:r>
            <a:r>
              <a:rPr lang="nb-NO" altLang="en-US" sz="800" dirty="0">
                <a:latin typeface="Calibri" panose="020F0502020204030204" pitchFamily="34" charset="0"/>
              </a:rPr>
              <a:t> Int Med, 2013, 273; 584-594</a:t>
            </a:r>
          </a:p>
        </p:txBody>
      </p:sp>
      <p:sp>
        <p:nvSpPr>
          <p:cNvPr id="6" name="Content Placeholder 5"/>
          <p:cNvSpPr txBox="1">
            <a:spLocks/>
          </p:cNvSpPr>
          <p:nvPr/>
        </p:nvSpPr>
        <p:spPr bwMode="auto">
          <a:xfrm>
            <a:off x="516375" y="4268882"/>
            <a:ext cx="8300247" cy="617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9388" indent="-179388">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GB" altLang="en-US" sz="900" b="0" dirty="0" err="1">
                <a:solidFill>
                  <a:srgbClr val="000000"/>
                </a:solidFill>
                <a:latin typeface="Calibri" panose="020F0502020204030204" pitchFamily="34" charset="0"/>
                <a:cs typeface="Arial" panose="020B0604020202020204" pitchFamily="34" charset="0"/>
              </a:rPr>
              <a:t>Kejadian</a:t>
            </a:r>
            <a:r>
              <a:rPr lang="en-GB" altLang="en-US" sz="900" b="0" dirty="0">
                <a:solidFill>
                  <a:srgbClr val="000000"/>
                </a:solidFill>
                <a:latin typeface="Calibri" panose="020F0502020204030204" pitchFamily="34" charset="0"/>
                <a:cs typeface="Arial" panose="020B0604020202020204" pitchFamily="34" charset="0"/>
              </a:rPr>
              <a:t> </a:t>
            </a:r>
            <a:r>
              <a:rPr lang="en-GB" altLang="en-US" sz="900" b="0" dirty="0" err="1">
                <a:solidFill>
                  <a:srgbClr val="000000"/>
                </a:solidFill>
                <a:latin typeface="Calibri" panose="020F0502020204030204" pitchFamily="34" charset="0"/>
                <a:cs typeface="Arial" panose="020B0604020202020204" pitchFamily="34" charset="0"/>
              </a:rPr>
              <a:t>eksaserbasi</a:t>
            </a:r>
            <a:r>
              <a:rPr lang="en-GB" altLang="en-US" sz="900" b="0" dirty="0">
                <a:solidFill>
                  <a:srgbClr val="000000"/>
                </a:solidFill>
                <a:latin typeface="Calibri" panose="020F0502020204030204" pitchFamily="34" charset="0"/>
                <a:cs typeface="Arial" panose="020B0604020202020204" pitchFamily="34" charset="0"/>
              </a:rPr>
              <a:t> per 100 </a:t>
            </a:r>
            <a:r>
              <a:rPr lang="en-GB" altLang="en-US" sz="900" b="0" dirty="0" err="1">
                <a:solidFill>
                  <a:srgbClr val="000000"/>
                </a:solidFill>
                <a:latin typeface="Calibri" panose="020F0502020204030204" pitchFamily="34" charset="0"/>
                <a:cs typeface="Arial" panose="020B0604020202020204" pitchFamily="34" charset="0"/>
              </a:rPr>
              <a:t>pasien</a:t>
            </a:r>
            <a:r>
              <a:rPr lang="en-GB" altLang="en-US" sz="900" b="0" dirty="0">
                <a:solidFill>
                  <a:srgbClr val="000000"/>
                </a:solidFill>
                <a:latin typeface="Calibri" panose="020F0502020204030204" pitchFamily="34" charset="0"/>
                <a:cs typeface="Arial" panose="020B0604020202020204" pitchFamily="34" charset="0"/>
              </a:rPr>
              <a:t>/</a:t>
            </a:r>
            <a:r>
              <a:rPr lang="en-GB" altLang="en-US" sz="900" b="0" dirty="0" err="1">
                <a:solidFill>
                  <a:srgbClr val="000000"/>
                </a:solidFill>
                <a:latin typeface="Calibri" panose="020F0502020204030204" pitchFamily="34" charset="0"/>
                <a:cs typeface="Arial" panose="020B0604020202020204" pitchFamily="34" charset="0"/>
              </a:rPr>
              <a:t>tahun</a:t>
            </a:r>
            <a:r>
              <a:rPr lang="en-GB" altLang="en-US" sz="900" b="0" dirty="0">
                <a:solidFill>
                  <a:srgbClr val="000000"/>
                </a:solidFill>
                <a:latin typeface="Calibri" panose="020F0502020204030204" pitchFamily="34" charset="0"/>
                <a:cs typeface="Arial" panose="020B0604020202020204" pitchFamily="34" charset="0"/>
              </a:rPr>
              <a:t> </a:t>
            </a:r>
            <a:r>
              <a:rPr lang="en-GB" altLang="en-US" sz="900" b="0" dirty="0" err="1">
                <a:solidFill>
                  <a:srgbClr val="000000"/>
                </a:solidFill>
                <a:latin typeface="Calibri" panose="020F0502020204030204" pitchFamily="34" charset="0"/>
                <a:cs typeface="Arial" panose="020B0604020202020204" pitchFamily="34" charset="0"/>
              </a:rPr>
              <a:t>pada</a:t>
            </a:r>
            <a:r>
              <a:rPr lang="en-GB" altLang="en-US" sz="900" b="0" dirty="0">
                <a:solidFill>
                  <a:srgbClr val="000000"/>
                </a:solidFill>
                <a:latin typeface="Calibri" panose="020F0502020204030204" pitchFamily="34" charset="0"/>
                <a:cs typeface="Arial" panose="020B0604020202020204" pitchFamily="34" charset="0"/>
              </a:rPr>
              <a:t> </a:t>
            </a:r>
            <a:r>
              <a:rPr lang="en-GB" altLang="en-US" sz="900" b="0" dirty="0" err="1">
                <a:solidFill>
                  <a:srgbClr val="000000"/>
                </a:solidFill>
                <a:latin typeface="Calibri" panose="020F0502020204030204" pitchFamily="34" charset="0"/>
                <a:cs typeface="Arial" panose="020B0604020202020204" pitchFamily="34" charset="0"/>
              </a:rPr>
              <a:t>pasien</a:t>
            </a:r>
            <a:r>
              <a:rPr lang="en-GB" altLang="en-US" sz="900" b="0" dirty="0">
                <a:solidFill>
                  <a:srgbClr val="000000"/>
                </a:solidFill>
                <a:latin typeface="Calibri" panose="020F0502020204030204" pitchFamily="34" charset="0"/>
                <a:cs typeface="Arial" panose="020B0604020202020204" pitchFamily="34" charset="0"/>
              </a:rPr>
              <a:t> PPOK yang </a:t>
            </a:r>
            <a:r>
              <a:rPr lang="en-GB" altLang="en-US" sz="900" b="0" dirty="0" err="1">
                <a:solidFill>
                  <a:srgbClr val="000000"/>
                </a:solidFill>
                <a:latin typeface="Calibri" panose="020F0502020204030204" pitchFamily="34" charset="0"/>
                <a:cs typeface="Arial" panose="020B0604020202020204" pitchFamily="34" charset="0"/>
              </a:rPr>
              <a:t>diobati</a:t>
            </a:r>
            <a:r>
              <a:rPr lang="en-GB" altLang="en-US" sz="900" b="0" dirty="0">
                <a:solidFill>
                  <a:srgbClr val="000000"/>
                </a:solidFill>
                <a:latin typeface="Calibri" panose="020F0502020204030204" pitchFamily="34" charset="0"/>
                <a:cs typeface="Arial" panose="020B0604020202020204" pitchFamily="34" charset="0"/>
              </a:rPr>
              <a:t> </a:t>
            </a:r>
            <a:r>
              <a:rPr lang="en-GB" altLang="en-US" sz="900" b="0" dirty="0" err="1">
                <a:solidFill>
                  <a:srgbClr val="000000"/>
                </a:solidFill>
                <a:latin typeface="Calibri" panose="020F0502020204030204" pitchFamily="34" charset="0"/>
                <a:cs typeface="Arial" panose="020B0604020202020204" pitchFamily="34" charset="0"/>
              </a:rPr>
              <a:t>dengan</a:t>
            </a:r>
            <a:r>
              <a:rPr lang="en-GB" altLang="en-US" sz="900" b="0" dirty="0">
                <a:solidFill>
                  <a:srgbClr val="000000"/>
                </a:solidFill>
                <a:latin typeface="Calibri" panose="020F0502020204030204" pitchFamily="34" charset="0"/>
                <a:cs typeface="Arial" panose="020B0604020202020204" pitchFamily="34" charset="0"/>
              </a:rPr>
              <a:t> BUD/FORM (n=2734) </a:t>
            </a:r>
            <a:r>
              <a:rPr lang="en-GB" altLang="en-US" sz="900" b="0" dirty="0" err="1">
                <a:solidFill>
                  <a:srgbClr val="000000"/>
                </a:solidFill>
                <a:latin typeface="Calibri" panose="020F0502020204030204" pitchFamily="34" charset="0"/>
                <a:cs typeface="Arial" panose="020B0604020202020204" pitchFamily="34" charset="0"/>
              </a:rPr>
              <a:t>atau</a:t>
            </a:r>
            <a:r>
              <a:rPr lang="en-GB" altLang="en-US" sz="900" b="0" dirty="0">
                <a:solidFill>
                  <a:srgbClr val="000000"/>
                </a:solidFill>
                <a:latin typeface="Calibri" panose="020F0502020204030204" pitchFamily="34" charset="0"/>
                <a:cs typeface="Arial" panose="020B0604020202020204" pitchFamily="34" charset="0"/>
              </a:rPr>
              <a:t> FLU/SAL (n=2734)</a:t>
            </a:r>
          </a:p>
          <a:p>
            <a:pPr eaLnBrk="1" hangingPunct="1">
              <a:buClr>
                <a:srgbClr val="0070C0"/>
              </a:buClr>
              <a:buFont typeface="Arial" panose="020B0604020202020204" pitchFamily="34" charset="0"/>
              <a:buChar char="•"/>
            </a:pPr>
            <a:r>
              <a:rPr lang="en-GB" altLang="en-US" sz="900" b="0" dirty="0" err="1">
                <a:solidFill>
                  <a:srgbClr val="000000"/>
                </a:solidFill>
                <a:latin typeface="Calibri" panose="020F0502020204030204" pitchFamily="34" charset="0"/>
                <a:cs typeface="Arial" panose="020B0604020202020204" pitchFamily="34" charset="0"/>
              </a:rPr>
              <a:t>Jumlah</a:t>
            </a:r>
            <a:r>
              <a:rPr lang="en-GB" altLang="en-US" sz="900" b="0" dirty="0">
                <a:solidFill>
                  <a:srgbClr val="000000"/>
                </a:solidFill>
                <a:latin typeface="Calibri" panose="020F0502020204030204" pitchFamily="34" charset="0"/>
                <a:cs typeface="Arial" panose="020B0604020202020204" pitchFamily="34" charset="0"/>
              </a:rPr>
              <a:t> rata – rata </a:t>
            </a:r>
            <a:r>
              <a:rPr lang="en-GB" altLang="en-US" sz="900" b="0" dirty="0" err="1">
                <a:solidFill>
                  <a:srgbClr val="000000"/>
                </a:solidFill>
                <a:latin typeface="Calibri" panose="020F0502020204030204" pitchFamily="34" charset="0"/>
                <a:cs typeface="Arial" panose="020B0604020202020204" pitchFamily="34" charset="0"/>
              </a:rPr>
              <a:t>penggunaan</a:t>
            </a:r>
            <a:r>
              <a:rPr lang="en-GB" altLang="en-US" sz="900" b="0" dirty="0">
                <a:solidFill>
                  <a:srgbClr val="000000"/>
                </a:solidFill>
                <a:latin typeface="Calibri" panose="020F0502020204030204" pitchFamily="34" charset="0"/>
                <a:cs typeface="Arial" panose="020B0604020202020204" pitchFamily="34" charset="0"/>
              </a:rPr>
              <a:t> </a:t>
            </a:r>
            <a:r>
              <a:rPr lang="en-GB" altLang="en-US" sz="900" b="0" dirty="0" err="1">
                <a:solidFill>
                  <a:srgbClr val="000000"/>
                </a:solidFill>
                <a:latin typeface="Calibri" panose="020F0502020204030204" pitchFamily="34" charset="0"/>
                <a:cs typeface="Arial" panose="020B0604020202020204" pitchFamily="34" charset="0"/>
              </a:rPr>
              <a:t>pelayanan</a:t>
            </a:r>
            <a:r>
              <a:rPr lang="en-GB" altLang="en-US" sz="900" b="0" dirty="0">
                <a:solidFill>
                  <a:srgbClr val="000000"/>
                </a:solidFill>
                <a:latin typeface="Calibri" panose="020F0502020204030204" pitchFamily="34" charset="0"/>
                <a:cs typeface="Arial" panose="020B0604020202020204" pitchFamily="34" charset="0"/>
              </a:rPr>
              <a:t> </a:t>
            </a:r>
            <a:r>
              <a:rPr lang="en-GB" altLang="en-US" sz="900" b="0" dirty="0" err="1">
                <a:solidFill>
                  <a:srgbClr val="000000"/>
                </a:solidFill>
                <a:latin typeface="Calibri" panose="020F0502020204030204" pitchFamily="34" charset="0"/>
                <a:cs typeface="Arial" panose="020B0604020202020204" pitchFamily="34" charset="0"/>
              </a:rPr>
              <a:t>kesehatan</a:t>
            </a:r>
            <a:r>
              <a:rPr lang="en-GB" altLang="en-US" sz="900" b="0" dirty="0">
                <a:solidFill>
                  <a:srgbClr val="000000"/>
                </a:solidFill>
                <a:latin typeface="Calibri" panose="020F0502020204030204" pitchFamily="34" charset="0"/>
                <a:cs typeface="Arial" panose="020B0604020202020204" pitchFamily="34" charset="0"/>
              </a:rPr>
              <a:t> </a:t>
            </a:r>
            <a:r>
              <a:rPr lang="en-GB" altLang="en-US" sz="900" b="0" dirty="0" err="1">
                <a:solidFill>
                  <a:srgbClr val="000000"/>
                </a:solidFill>
                <a:latin typeface="Calibri" panose="020F0502020204030204" pitchFamily="34" charset="0"/>
                <a:cs typeface="Arial" panose="020B0604020202020204" pitchFamily="34" charset="0"/>
              </a:rPr>
              <a:t>disesuaikan</a:t>
            </a:r>
            <a:r>
              <a:rPr lang="en-GB" altLang="en-US" sz="900" b="0" dirty="0">
                <a:solidFill>
                  <a:srgbClr val="000000"/>
                </a:solidFill>
                <a:latin typeface="Calibri" panose="020F0502020204030204" pitchFamily="34" charset="0"/>
                <a:cs typeface="Arial" panose="020B0604020202020204" pitchFamily="34" charset="0"/>
              </a:rPr>
              <a:t> </a:t>
            </a:r>
            <a:r>
              <a:rPr lang="en-GB" altLang="en-US" sz="900" b="0" dirty="0" err="1">
                <a:solidFill>
                  <a:srgbClr val="000000"/>
                </a:solidFill>
                <a:latin typeface="Calibri" panose="020F0502020204030204" pitchFamily="34" charset="0"/>
                <a:cs typeface="Arial" panose="020B0604020202020204" pitchFamily="34" charset="0"/>
              </a:rPr>
              <a:t>dibandingkan</a:t>
            </a:r>
            <a:r>
              <a:rPr lang="en-GB" altLang="en-US" sz="900" b="0" dirty="0">
                <a:solidFill>
                  <a:srgbClr val="000000"/>
                </a:solidFill>
                <a:latin typeface="Calibri" panose="020F0502020204030204" pitchFamily="34" charset="0"/>
                <a:cs typeface="Arial" panose="020B0604020202020204" pitchFamily="34" charset="0"/>
              </a:rPr>
              <a:t> </a:t>
            </a:r>
            <a:r>
              <a:rPr lang="en-GB" altLang="en-US" sz="900" b="0" dirty="0" err="1">
                <a:solidFill>
                  <a:srgbClr val="000000"/>
                </a:solidFill>
                <a:latin typeface="Calibri" panose="020F0502020204030204" pitchFamily="34" charset="0"/>
                <a:cs typeface="Arial" panose="020B0604020202020204" pitchFamily="34" charset="0"/>
              </a:rPr>
              <a:t>dengan</a:t>
            </a:r>
            <a:r>
              <a:rPr lang="en-GB" altLang="en-US" sz="900" b="0" dirty="0">
                <a:solidFill>
                  <a:srgbClr val="000000"/>
                </a:solidFill>
                <a:latin typeface="Calibri" panose="020F0502020204030204" pitchFamily="34" charset="0"/>
                <a:cs typeface="Arial" panose="020B0604020202020204" pitchFamily="34" charset="0"/>
              </a:rPr>
              <a:t> </a:t>
            </a:r>
            <a:r>
              <a:rPr lang="en-GB" altLang="en-US" sz="900" b="0" dirty="0" err="1">
                <a:solidFill>
                  <a:srgbClr val="000000"/>
                </a:solidFill>
                <a:latin typeface="Calibri" panose="020F0502020204030204" pitchFamily="34" charset="0"/>
                <a:cs typeface="Arial" panose="020B0604020202020204" pitchFamily="34" charset="0"/>
              </a:rPr>
              <a:t>menggunakan</a:t>
            </a:r>
            <a:r>
              <a:rPr lang="en-GB" altLang="en-US" sz="900" b="0" dirty="0">
                <a:solidFill>
                  <a:srgbClr val="000000"/>
                </a:solidFill>
                <a:latin typeface="Calibri" panose="020F0502020204030204" pitchFamily="34" charset="0"/>
                <a:cs typeface="Arial" panose="020B0604020202020204" pitchFamily="34" charset="0"/>
              </a:rPr>
              <a:t> </a:t>
            </a:r>
            <a:r>
              <a:rPr lang="en-GB" altLang="en-US" sz="900" b="0" dirty="0" err="1">
                <a:solidFill>
                  <a:srgbClr val="000000"/>
                </a:solidFill>
                <a:latin typeface="Calibri" panose="020F0502020204030204" pitchFamily="34" charset="0"/>
                <a:cs typeface="Arial" panose="020B0604020202020204" pitchFamily="34" charset="0"/>
              </a:rPr>
              <a:t>analisis</a:t>
            </a:r>
            <a:r>
              <a:rPr lang="en-GB" altLang="en-US" sz="900" b="0" dirty="0">
                <a:solidFill>
                  <a:srgbClr val="000000"/>
                </a:solidFill>
                <a:latin typeface="Calibri" panose="020F0502020204030204" pitchFamily="34" charset="0"/>
                <a:cs typeface="Arial" panose="020B0604020202020204" pitchFamily="34" charset="0"/>
              </a:rPr>
              <a:t> </a:t>
            </a:r>
            <a:r>
              <a:rPr lang="en-GB" altLang="en-US" sz="900" b="0" dirty="0" err="1">
                <a:solidFill>
                  <a:srgbClr val="000000"/>
                </a:solidFill>
                <a:latin typeface="Calibri" panose="020F0502020204030204" pitchFamily="34" charset="0"/>
                <a:cs typeface="Arial" panose="020B0604020202020204" pitchFamily="34" charset="0"/>
              </a:rPr>
              <a:t>regresi</a:t>
            </a:r>
            <a:r>
              <a:rPr lang="en-GB" altLang="en-US" sz="900" b="0" dirty="0">
                <a:solidFill>
                  <a:srgbClr val="000000"/>
                </a:solidFill>
                <a:latin typeface="Calibri" panose="020F0502020204030204" pitchFamily="34" charset="0"/>
                <a:cs typeface="Arial" panose="020B0604020202020204" pitchFamily="34" charset="0"/>
              </a:rPr>
              <a:t> </a:t>
            </a:r>
            <a:r>
              <a:rPr lang="en-GB" altLang="en-US" sz="900" b="0" dirty="0" err="1">
                <a:solidFill>
                  <a:srgbClr val="000000"/>
                </a:solidFill>
                <a:latin typeface="Calibri" panose="020F0502020204030204" pitchFamily="34" charset="0"/>
                <a:cs typeface="Arial" panose="020B0604020202020204" pitchFamily="34" charset="0"/>
              </a:rPr>
              <a:t>poisson</a:t>
            </a:r>
            <a:r>
              <a:rPr lang="en-GB" altLang="en-US" sz="900" b="0" dirty="0">
                <a:solidFill>
                  <a:srgbClr val="000000"/>
                </a:solidFill>
                <a:latin typeface="Calibri" panose="020F0502020204030204" pitchFamily="34" charset="0"/>
                <a:cs typeface="Arial" panose="020B0604020202020204" pitchFamily="34" charset="0"/>
              </a:rPr>
              <a:t>. </a:t>
            </a:r>
            <a:br>
              <a:rPr lang="en-GB" altLang="en-US" sz="900" b="0" dirty="0">
                <a:solidFill>
                  <a:srgbClr val="000000"/>
                </a:solidFill>
                <a:latin typeface="Calibri" panose="020F0502020204030204" pitchFamily="34" charset="0"/>
                <a:cs typeface="Arial" panose="020B0604020202020204" pitchFamily="34" charset="0"/>
              </a:rPr>
            </a:br>
            <a:r>
              <a:rPr lang="en-GB" altLang="en-US" sz="900" b="0" dirty="0">
                <a:solidFill>
                  <a:srgbClr val="000000"/>
                </a:solidFill>
                <a:latin typeface="Calibri" panose="020F0502020204030204" pitchFamily="34" charset="0"/>
                <a:cs typeface="Arial" panose="020B0604020202020204" pitchFamily="34" charset="0"/>
              </a:rPr>
              <a:t>**P&lt;0.0001; *P=0.0003 </a:t>
            </a:r>
            <a:r>
              <a:rPr lang="en-GB" altLang="en-US" sz="900" b="0" i="1" dirty="0">
                <a:solidFill>
                  <a:srgbClr val="000000"/>
                </a:solidFill>
                <a:latin typeface="Calibri" panose="020F0502020204030204" pitchFamily="34" charset="0"/>
                <a:cs typeface="Arial" panose="020B0604020202020204" pitchFamily="34" charset="0"/>
              </a:rPr>
              <a:t>for difference</a:t>
            </a:r>
            <a:r>
              <a:rPr lang="en-GB" altLang="en-US" sz="900" b="0" dirty="0">
                <a:solidFill>
                  <a:srgbClr val="000000"/>
                </a:solidFill>
                <a:latin typeface="Calibri" panose="020F0502020204030204" pitchFamily="34" charset="0"/>
                <a:cs typeface="Arial" panose="020B0604020202020204" pitchFamily="34" charset="0"/>
              </a:rPr>
              <a:t>. </a:t>
            </a:r>
          </a:p>
          <a:p>
            <a:pPr eaLnBrk="1" hangingPunct="1">
              <a:buClr>
                <a:srgbClr val="0070C0"/>
              </a:buClr>
              <a:buFont typeface="Arial" panose="020B0604020202020204" pitchFamily="34" charset="0"/>
              <a:buChar char="•"/>
            </a:pPr>
            <a:r>
              <a:rPr lang="en-GB" altLang="en-US" sz="900" b="0" dirty="0">
                <a:solidFill>
                  <a:srgbClr val="000000"/>
                </a:solidFill>
                <a:latin typeface="Calibri" panose="020F0502020204030204" pitchFamily="34" charset="0"/>
                <a:cs typeface="Arial" panose="020B0604020202020204" pitchFamily="34" charset="0"/>
              </a:rPr>
              <a:t>CI, </a:t>
            </a:r>
            <a:r>
              <a:rPr lang="en-GB" altLang="en-US" sz="900" b="0" i="1" dirty="0">
                <a:solidFill>
                  <a:srgbClr val="000000"/>
                </a:solidFill>
                <a:latin typeface="Calibri" panose="020F0502020204030204" pitchFamily="34" charset="0"/>
                <a:cs typeface="Arial" panose="020B0604020202020204" pitchFamily="34" charset="0"/>
              </a:rPr>
              <a:t>confidence intervals</a:t>
            </a:r>
            <a:r>
              <a:rPr lang="en-GB" altLang="en-US" sz="900" b="0" dirty="0">
                <a:solidFill>
                  <a:srgbClr val="000000"/>
                </a:solidFill>
                <a:latin typeface="Calibri" panose="020F0502020204030204" pitchFamily="34" charset="0"/>
                <a:cs typeface="Arial" panose="020B0604020202020204" pitchFamily="34" charset="0"/>
              </a:rPr>
              <a:t>; BUD/FORM, budesonide/formoterol; FLU/SAL, fluticasone/salmeterol </a:t>
            </a:r>
          </a:p>
        </p:txBody>
      </p:sp>
      <p:sp>
        <p:nvSpPr>
          <p:cNvPr id="2" name="Rectangle 1"/>
          <p:cNvSpPr/>
          <p:nvPr/>
        </p:nvSpPr>
        <p:spPr>
          <a:xfrm>
            <a:off x="7324040" y="3143440"/>
            <a:ext cx="1278093" cy="584775"/>
          </a:xfrm>
          <a:prstGeom prst="rect">
            <a:avLst/>
          </a:prstGeom>
        </p:spPr>
        <p:txBody>
          <a:bodyPr wrap="square">
            <a:spAutoFit/>
          </a:bodyPr>
          <a:lstStyle/>
          <a:p>
            <a:pPr>
              <a:buClr>
                <a:srgbClr val="0070C0"/>
              </a:buClr>
            </a:pPr>
            <a:r>
              <a:rPr lang="en-GB" altLang="en-US" sz="1600" i="1" dirty="0">
                <a:solidFill>
                  <a:srgbClr val="000000"/>
                </a:solidFill>
                <a:latin typeface="Calibri" panose="020F0502020204030204" pitchFamily="34" charset="0"/>
                <a:cs typeface="Arial" panose="020B0604020202020204" pitchFamily="34" charset="0"/>
              </a:rPr>
              <a:t>**P&lt;0.0001 *P=0.0003</a:t>
            </a:r>
          </a:p>
        </p:txBody>
      </p:sp>
      <p:sp>
        <p:nvSpPr>
          <p:cNvPr id="3" name="Rectangle 2"/>
          <p:cNvSpPr/>
          <p:nvPr/>
        </p:nvSpPr>
        <p:spPr>
          <a:xfrm>
            <a:off x="986320" y="314164"/>
            <a:ext cx="7360355" cy="707886"/>
          </a:xfrm>
          <a:prstGeom prst="rect">
            <a:avLst/>
          </a:prstGeom>
        </p:spPr>
        <p:txBody>
          <a:bodyPr wrap="square">
            <a:spAutoFit/>
          </a:bodyPr>
          <a:lstStyle/>
          <a:p>
            <a:pPr algn="ctr"/>
            <a:r>
              <a:rPr lang="en-GB" altLang="en-US" sz="2000" b="1" dirty="0" err="1">
                <a:solidFill>
                  <a:srgbClr val="000000"/>
                </a:solidFill>
                <a:latin typeface="Calibri" panose="020F0502020204030204" pitchFamily="34" charset="0"/>
                <a:cs typeface="Arial" panose="020B0604020202020204" pitchFamily="34" charset="0"/>
              </a:rPr>
              <a:t>Kejadian</a:t>
            </a:r>
            <a:r>
              <a:rPr lang="en-GB" altLang="en-US" sz="2000" b="1" dirty="0">
                <a:solidFill>
                  <a:srgbClr val="000000"/>
                </a:solidFill>
                <a:latin typeface="Calibri" panose="020F0502020204030204" pitchFamily="34" charset="0"/>
                <a:cs typeface="Arial" panose="020B0604020202020204" pitchFamily="34" charset="0"/>
              </a:rPr>
              <a:t> </a:t>
            </a:r>
            <a:r>
              <a:rPr lang="en-GB" altLang="en-US" sz="2000" b="1" dirty="0" err="1">
                <a:solidFill>
                  <a:srgbClr val="000000"/>
                </a:solidFill>
                <a:latin typeface="Calibri" panose="020F0502020204030204" pitchFamily="34" charset="0"/>
                <a:cs typeface="Arial" panose="020B0604020202020204" pitchFamily="34" charset="0"/>
              </a:rPr>
              <a:t>eksaserbasi</a:t>
            </a:r>
            <a:r>
              <a:rPr lang="en-GB" altLang="en-US" sz="2000" b="1" dirty="0">
                <a:solidFill>
                  <a:srgbClr val="000000"/>
                </a:solidFill>
                <a:latin typeface="Calibri" panose="020F0502020204030204" pitchFamily="34" charset="0"/>
                <a:cs typeface="Arial" panose="020B0604020202020204" pitchFamily="34" charset="0"/>
              </a:rPr>
              <a:t> per 100 </a:t>
            </a:r>
            <a:r>
              <a:rPr lang="en-GB" altLang="en-US" sz="2000" b="1" dirty="0" err="1">
                <a:solidFill>
                  <a:srgbClr val="000000"/>
                </a:solidFill>
                <a:latin typeface="Calibri" panose="020F0502020204030204" pitchFamily="34" charset="0"/>
                <a:cs typeface="Arial" panose="020B0604020202020204" pitchFamily="34" charset="0"/>
              </a:rPr>
              <a:t>pasien</a:t>
            </a:r>
            <a:r>
              <a:rPr lang="en-GB" altLang="en-US" sz="2000" b="1" dirty="0">
                <a:solidFill>
                  <a:srgbClr val="000000"/>
                </a:solidFill>
                <a:latin typeface="Calibri" panose="020F0502020204030204" pitchFamily="34" charset="0"/>
                <a:cs typeface="Arial" panose="020B0604020202020204" pitchFamily="34" charset="0"/>
              </a:rPr>
              <a:t>/</a:t>
            </a:r>
            <a:r>
              <a:rPr lang="en-GB" altLang="en-US" sz="2000" b="1" dirty="0" err="1">
                <a:solidFill>
                  <a:srgbClr val="000000"/>
                </a:solidFill>
                <a:latin typeface="Calibri" panose="020F0502020204030204" pitchFamily="34" charset="0"/>
                <a:cs typeface="Arial" panose="020B0604020202020204" pitchFamily="34" charset="0"/>
              </a:rPr>
              <a:t>tahun</a:t>
            </a:r>
            <a:r>
              <a:rPr lang="en-GB" altLang="en-US" sz="2000" b="1" dirty="0">
                <a:solidFill>
                  <a:srgbClr val="000000"/>
                </a:solidFill>
                <a:latin typeface="Calibri" panose="020F0502020204030204" pitchFamily="34" charset="0"/>
                <a:cs typeface="Arial" panose="020B0604020202020204" pitchFamily="34" charset="0"/>
              </a:rPr>
              <a:t> </a:t>
            </a:r>
            <a:r>
              <a:rPr lang="en-GB" altLang="en-US" sz="2000" b="1" dirty="0" err="1">
                <a:solidFill>
                  <a:srgbClr val="000000"/>
                </a:solidFill>
                <a:latin typeface="Calibri" panose="020F0502020204030204" pitchFamily="34" charset="0"/>
                <a:cs typeface="Arial" panose="020B0604020202020204" pitchFamily="34" charset="0"/>
              </a:rPr>
              <a:t>pada</a:t>
            </a:r>
            <a:r>
              <a:rPr lang="en-GB" altLang="en-US" sz="2000" b="1" dirty="0">
                <a:solidFill>
                  <a:srgbClr val="000000"/>
                </a:solidFill>
                <a:latin typeface="Calibri" panose="020F0502020204030204" pitchFamily="34" charset="0"/>
                <a:cs typeface="Arial" panose="020B0604020202020204" pitchFamily="34" charset="0"/>
              </a:rPr>
              <a:t> </a:t>
            </a:r>
            <a:r>
              <a:rPr lang="en-GB" altLang="en-US" sz="2000" b="1" dirty="0" err="1">
                <a:solidFill>
                  <a:srgbClr val="000000"/>
                </a:solidFill>
                <a:latin typeface="Calibri" panose="020F0502020204030204" pitchFamily="34" charset="0"/>
                <a:cs typeface="Arial" panose="020B0604020202020204" pitchFamily="34" charset="0"/>
              </a:rPr>
              <a:t>pasien</a:t>
            </a:r>
            <a:r>
              <a:rPr lang="en-GB" altLang="en-US" sz="2000" b="1" dirty="0">
                <a:solidFill>
                  <a:srgbClr val="000000"/>
                </a:solidFill>
                <a:latin typeface="Calibri" panose="020F0502020204030204" pitchFamily="34" charset="0"/>
                <a:cs typeface="Arial" panose="020B0604020202020204" pitchFamily="34" charset="0"/>
              </a:rPr>
              <a:t> PPOK yang </a:t>
            </a:r>
            <a:r>
              <a:rPr lang="en-GB" altLang="en-US" sz="2000" b="1" dirty="0" err="1">
                <a:solidFill>
                  <a:srgbClr val="000000"/>
                </a:solidFill>
                <a:latin typeface="Calibri" panose="020F0502020204030204" pitchFamily="34" charset="0"/>
                <a:cs typeface="Arial" panose="020B0604020202020204" pitchFamily="34" charset="0"/>
              </a:rPr>
              <a:t>diobati</a:t>
            </a:r>
            <a:r>
              <a:rPr lang="en-GB" altLang="en-US" sz="2000" b="1" dirty="0">
                <a:solidFill>
                  <a:srgbClr val="000000"/>
                </a:solidFill>
                <a:latin typeface="Calibri" panose="020F0502020204030204" pitchFamily="34" charset="0"/>
                <a:cs typeface="Arial" panose="020B0604020202020204" pitchFamily="34" charset="0"/>
              </a:rPr>
              <a:t> </a:t>
            </a:r>
            <a:r>
              <a:rPr lang="en-GB" altLang="en-US" sz="2000" b="1" dirty="0" err="1">
                <a:solidFill>
                  <a:srgbClr val="000000"/>
                </a:solidFill>
                <a:latin typeface="Calibri" panose="020F0502020204030204" pitchFamily="34" charset="0"/>
                <a:cs typeface="Arial" panose="020B0604020202020204" pitchFamily="34" charset="0"/>
              </a:rPr>
              <a:t>dengan</a:t>
            </a:r>
            <a:r>
              <a:rPr lang="en-GB" altLang="en-US" sz="2000" b="1" dirty="0">
                <a:solidFill>
                  <a:srgbClr val="000000"/>
                </a:solidFill>
                <a:latin typeface="Calibri" panose="020F0502020204030204" pitchFamily="34" charset="0"/>
                <a:cs typeface="Arial" panose="020B0604020202020204" pitchFamily="34" charset="0"/>
              </a:rPr>
              <a:t> BUD/FORM (n=2734) </a:t>
            </a:r>
            <a:r>
              <a:rPr lang="en-GB" altLang="en-US" sz="2000" b="1" dirty="0" err="1">
                <a:solidFill>
                  <a:srgbClr val="000000"/>
                </a:solidFill>
                <a:latin typeface="Calibri" panose="020F0502020204030204" pitchFamily="34" charset="0"/>
                <a:cs typeface="Arial" panose="020B0604020202020204" pitchFamily="34" charset="0"/>
              </a:rPr>
              <a:t>atau</a:t>
            </a:r>
            <a:r>
              <a:rPr lang="en-GB" altLang="en-US" sz="2000" b="1" dirty="0">
                <a:solidFill>
                  <a:srgbClr val="000000"/>
                </a:solidFill>
                <a:latin typeface="Calibri" panose="020F0502020204030204" pitchFamily="34" charset="0"/>
                <a:cs typeface="Arial" panose="020B0604020202020204" pitchFamily="34" charset="0"/>
              </a:rPr>
              <a:t> FLU/SAL (n=2734)</a:t>
            </a:r>
          </a:p>
        </p:txBody>
      </p:sp>
    </p:spTree>
    <p:extLst>
      <p:ext uri="{BB962C8B-B14F-4D97-AF65-F5344CB8AC3E}">
        <p14:creationId xmlns:p14="http://schemas.microsoft.com/office/powerpoint/2010/main" xmlns="" val="5652142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endParaRPr lang="en-GB"/>
          </a:p>
        </p:txBody>
      </p:sp>
      <p:sp>
        <p:nvSpPr>
          <p:cNvPr id="21" name="Slide Number Placeholder 20"/>
          <p:cNvSpPr>
            <a:spLocks noGrp="1"/>
          </p:cNvSpPr>
          <p:nvPr>
            <p:ph type="sldNum" sz="quarter" idx="4"/>
          </p:nvPr>
        </p:nvSpPr>
        <p:spPr/>
        <p:txBody>
          <a:bodyPr/>
          <a:lstStyle/>
          <a:p>
            <a:fld id="{3C4F54F3-C349-4609-AFEE-01462D5C7942}" type="slidenum">
              <a:rPr lang="en-GB" smtClean="0"/>
              <a:pPr/>
              <a:t>43</a:t>
            </a:fld>
            <a:endParaRPr lang="en-GB" dirty="0"/>
          </a:p>
        </p:txBody>
      </p:sp>
      <p:pic>
        <p:nvPicPr>
          <p:cNvPr id="24" name="Picture 23"/>
          <p:cNvPicPr>
            <a:picLocks noChangeAspect="1"/>
          </p:cNvPicPr>
          <p:nvPr/>
        </p:nvPicPr>
        <p:blipFill>
          <a:blip r:embed="rId2"/>
          <a:stretch>
            <a:fillRect/>
          </a:stretch>
        </p:blipFill>
        <p:spPr>
          <a:xfrm>
            <a:off x="714375" y="1040014"/>
            <a:ext cx="3562422" cy="3421136"/>
          </a:xfrm>
          <a:prstGeom prst="rect">
            <a:avLst/>
          </a:prstGeom>
        </p:spPr>
      </p:pic>
      <p:sp>
        <p:nvSpPr>
          <p:cNvPr id="25" name="Rectangle 6"/>
          <p:cNvSpPr>
            <a:spLocks noChangeArrowheads="1"/>
          </p:cNvSpPr>
          <p:nvPr/>
        </p:nvSpPr>
        <p:spPr bwMode="auto">
          <a:xfrm>
            <a:off x="967193" y="4713922"/>
            <a:ext cx="7038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r>
              <a:rPr lang="nb-NO" altLang="en-US" sz="1400" dirty="0" err="1">
                <a:latin typeface="Calibri" panose="020F0502020204030204" pitchFamily="34" charset="0"/>
              </a:rPr>
              <a:t>Larrson</a:t>
            </a:r>
            <a:r>
              <a:rPr lang="nb-NO" altLang="en-US" sz="1400" dirty="0">
                <a:latin typeface="Calibri" panose="020F0502020204030204" pitchFamily="34" charset="0"/>
              </a:rPr>
              <a:t>, K., et al., J </a:t>
            </a:r>
            <a:r>
              <a:rPr lang="nb-NO" altLang="en-US" sz="1400" dirty="0" err="1">
                <a:latin typeface="Calibri" panose="020F0502020204030204" pitchFamily="34" charset="0"/>
              </a:rPr>
              <a:t>of</a:t>
            </a:r>
            <a:r>
              <a:rPr lang="nb-NO" altLang="en-US" sz="1400" dirty="0">
                <a:latin typeface="Calibri" panose="020F0502020204030204" pitchFamily="34" charset="0"/>
              </a:rPr>
              <a:t> Int Med, 2013, 273; 584-594</a:t>
            </a:r>
          </a:p>
        </p:txBody>
      </p:sp>
      <p:sp>
        <p:nvSpPr>
          <p:cNvPr id="26" name="Rectangular Callout 25"/>
          <p:cNvSpPr/>
          <p:nvPr/>
        </p:nvSpPr>
        <p:spPr>
          <a:xfrm>
            <a:off x="4940489" y="1187354"/>
            <a:ext cx="3577111" cy="2934269"/>
          </a:xfrm>
          <a:prstGeom prst="wedgeRectCallout">
            <a:avLst>
              <a:gd name="adj1" fmla="val -72474"/>
              <a:gd name="adj2" fmla="val -8929"/>
            </a:avLst>
          </a:prstGeom>
          <a:solidFill>
            <a:srgbClr val="C0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Bud/Formoterol </a:t>
            </a:r>
            <a:r>
              <a:rPr lang="en-US" b="1" dirty="0" err="1">
                <a:solidFill>
                  <a:schemeClr val="bg1"/>
                </a:solidFill>
              </a:rPr>
              <a:t>memiliki</a:t>
            </a:r>
            <a:r>
              <a:rPr lang="en-US" b="1" dirty="0">
                <a:solidFill>
                  <a:schemeClr val="bg1"/>
                </a:solidFill>
              </a:rPr>
              <a:t> onset </a:t>
            </a:r>
            <a:r>
              <a:rPr lang="en-US" b="1" dirty="0" err="1">
                <a:solidFill>
                  <a:schemeClr val="bg1"/>
                </a:solidFill>
              </a:rPr>
              <a:t>kerja</a:t>
            </a:r>
            <a:r>
              <a:rPr lang="en-US" b="1" dirty="0">
                <a:solidFill>
                  <a:schemeClr val="bg1"/>
                </a:solidFill>
              </a:rPr>
              <a:t> </a:t>
            </a:r>
            <a:r>
              <a:rPr lang="en-US" b="1" dirty="0" err="1">
                <a:solidFill>
                  <a:schemeClr val="bg1"/>
                </a:solidFill>
              </a:rPr>
              <a:t>lebih</a:t>
            </a:r>
            <a:r>
              <a:rPr lang="en-US" b="1" dirty="0">
                <a:solidFill>
                  <a:schemeClr val="bg1"/>
                </a:solidFill>
              </a:rPr>
              <a:t> </a:t>
            </a:r>
            <a:r>
              <a:rPr lang="en-US" b="1" dirty="0" err="1">
                <a:solidFill>
                  <a:schemeClr val="bg1"/>
                </a:solidFill>
              </a:rPr>
              <a:t>cepat</a:t>
            </a:r>
            <a:r>
              <a:rPr lang="en-US" b="1" dirty="0">
                <a:solidFill>
                  <a:schemeClr val="bg1"/>
                </a:solidFill>
              </a:rPr>
              <a:t> </a:t>
            </a:r>
            <a:r>
              <a:rPr lang="en-US" b="1" dirty="0" err="1">
                <a:solidFill>
                  <a:schemeClr val="bg1"/>
                </a:solidFill>
              </a:rPr>
              <a:t>daripada</a:t>
            </a:r>
            <a:r>
              <a:rPr lang="en-US" b="1" dirty="0">
                <a:solidFill>
                  <a:schemeClr val="bg1"/>
                </a:solidFill>
              </a:rPr>
              <a:t> Sal/Flu, </a:t>
            </a:r>
            <a:r>
              <a:rPr lang="en-US" b="1" dirty="0" err="1">
                <a:solidFill>
                  <a:schemeClr val="bg1"/>
                </a:solidFill>
              </a:rPr>
              <a:t>sehingga</a:t>
            </a:r>
            <a:r>
              <a:rPr lang="en-US" b="1" dirty="0">
                <a:solidFill>
                  <a:schemeClr val="bg1"/>
                </a:solidFill>
              </a:rPr>
              <a:t> </a:t>
            </a:r>
            <a:r>
              <a:rPr lang="en-US" b="1" dirty="0" err="1">
                <a:solidFill>
                  <a:schemeClr val="bg1"/>
                </a:solidFill>
              </a:rPr>
              <a:t>lebih</a:t>
            </a:r>
            <a:r>
              <a:rPr lang="en-US" b="1" dirty="0">
                <a:solidFill>
                  <a:schemeClr val="bg1"/>
                </a:solidFill>
              </a:rPr>
              <a:t> </a:t>
            </a:r>
            <a:r>
              <a:rPr lang="en-US" b="1" dirty="0" err="1">
                <a:solidFill>
                  <a:schemeClr val="bg1"/>
                </a:solidFill>
              </a:rPr>
              <a:t>cepat</a:t>
            </a:r>
            <a:r>
              <a:rPr lang="en-US" b="1" dirty="0">
                <a:solidFill>
                  <a:schemeClr val="bg1"/>
                </a:solidFill>
              </a:rPr>
              <a:t> </a:t>
            </a:r>
            <a:r>
              <a:rPr lang="en-US" b="1" dirty="0" err="1">
                <a:solidFill>
                  <a:schemeClr val="bg1"/>
                </a:solidFill>
              </a:rPr>
              <a:t>dalam</a:t>
            </a:r>
            <a:r>
              <a:rPr lang="en-US" b="1" dirty="0">
                <a:solidFill>
                  <a:schemeClr val="bg1"/>
                </a:solidFill>
              </a:rPr>
              <a:t> </a:t>
            </a:r>
            <a:r>
              <a:rPr lang="en-US" b="1" dirty="0" err="1">
                <a:solidFill>
                  <a:schemeClr val="bg1"/>
                </a:solidFill>
              </a:rPr>
              <a:t>meredakan</a:t>
            </a:r>
            <a:r>
              <a:rPr lang="en-US" b="1" dirty="0">
                <a:solidFill>
                  <a:schemeClr val="bg1"/>
                </a:solidFill>
              </a:rPr>
              <a:t> </a:t>
            </a:r>
            <a:r>
              <a:rPr lang="en-US" b="1" dirty="0" err="1">
                <a:solidFill>
                  <a:schemeClr val="bg1"/>
                </a:solidFill>
              </a:rPr>
              <a:t>gejala</a:t>
            </a:r>
            <a:r>
              <a:rPr lang="en-US" b="1" dirty="0">
                <a:solidFill>
                  <a:schemeClr val="bg1"/>
                </a:solidFill>
              </a:rPr>
              <a:t> </a:t>
            </a:r>
            <a:r>
              <a:rPr lang="en-US" b="1" dirty="0" err="1">
                <a:solidFill>
                  <a:schemeClr val="bg1"/>
                </a:solidFill>
              </a:rPr>
              <a:t>akut</a:t>
            </a:r>
            <a:r>
              <a:rPr lang="en-US" b="1" dirty="0">
                <a:solidFill>
                  <a:schemeClr val="bg1"/>
                </a:solidFill>
              </a:rPr>
              <a:t>.</a:t>
            </a:r>
          </a:p>
        </p:txBody>
      </p:sp>
      <p:pic>
        <p:nvPicPr>
          <p:cNvPr id="2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8375" y="88103"/>
            <a:ext cx="2799387" cy="755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950901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0"/>
          <p:cNvSpPr>
            <a:spLocks noGrp="1"/>
          </p:cNvSpPr>
          <p:nvPr>
            <p:ph type="sldNum" sz="quarter" idx="4"/>
          </p:nvPr>
        </p:nvSpPr>
        <p:spPr/>
        <p:txBody>
          <a:bodyPr/>
          <a:lstStyle/>
          <a:p>
            <a:fld id="{3C4F54F3-C349-4609-AFEE-01462D5C7942}" type="slidenum">
              <a:rPr lang="en-GB" smtClean="0"/>
              <a:pPr/>
              <a:t>44</a:t>
            </a:fld>
            <a:endParaRPr lang="en-GB" dirty="0"/>
          </a:p>
        </p:txBody>
      </p:sp>
      <p:sp>
        <p:nvSpPr>
          <p:cNvPr id="25" name="Rectangle 24"/>
          <p:cNvSpPr/>
          <p:nvPr/>
        </p:nvSpPr>
        <p:spPr>
          <a:xfrm>
            <a:off x="516375" y="129829"/>
            <a:ext cx="4065537"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srgbClr val="C00000"/>
                </a:solidFill>
                <a:effectLst/>
                <a:uLnTx/>
                <a:uFillTx/>
                <a:latin typeface="Segoe Print" pitchFamily="2" charset="0"/>
                <a:ea typeface="Tahoma" pitchFamily="34" charset="0"/>
                <a:cs typeface="Tahoma" pitchFamily="34" charset="0"/>
              </a:rPr>
              <a:t>Safety Benefits</a:t>
            </a:r>
            <a:endParaRPr kumimoji="0" lang="en-GB" sz="4000" b="0" i="0" u="none" strike="noStrike" kern="0" cap="none" spc="0" normalizeH="0" baseline="0" noProof="0" dirty="0">
              <a:ln>
                <a:noFill/>
              </a:ln>
              <a:solidFill>
                <a:srgbClr val="C00000"/>
              </a:solidFill>
              <a:effectLst/>
              <a:uLnTx/>
              <a:uFillTx/>
            </a:endParaRPr>
          </a:p>
        </p:txBody>
      </p:sp>
      <p:pic>
        <p:nvPicPr>
          <p:cNvPr id="26"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117193" y="1095492"/>
            <a:ext cx="6929438" cy="3751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5412" y="837715"/>
            <a:ext cx="4026500" cy="1087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8" name="Rectangle 6"/>
          <p:cNvSpPr>
            <a:spLocks noChangeArrowheads="1"/>
          </p:cNvSpPr>
          <p:nvPr/>
        </p:nvSpPr>
        <p:spPr bwMode="auto">
          <a:xfrm>
            <a:off x="967193" y="4846754"/>
            <a:ext cx="7038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r>
              <a:rPr lang="nb-NO" altLang="en-US" sz="1400" dirty="0" err="1">
                <a:latin typeface="Calibri" panose="020F0502020204030204" pitchFamily="34" charset="0"/>
              </a:rPr>
              <a:t>Janson</a:t>
            </a:r>
            <a:r>
              <a:rPr lang="nb-NO" altLang="en-US" sz="1400" dirty="0">
                <a:latin typeface="Calibri" panose="020F0502020204030204" pitchFamily="34" charset="0"/>
              </a:rPr>
              <a:t> C et al. </a:t>
            </a:r>
            <a:r>
              <a:rPr lang="nb-NO" altLang="en-US" sz="1400" i="1" dirty="0">
                <a:latin typeface="Calibri" panose="020F0502020204030204" pitchFamily="34" charset="0"/>
              </a:rPr>
              <a:t>BMJ 2013; 346:f3306 </a:t>
            </a:r>
            <a:r>
              <a:rPr lang="nb-NO" altLang="en-US" sz="1400" i="1" dirty="0" err="1">
                <a:latin typeface="Calibri" panose="020F0502020204030204" pitchFamily="34" charset="0"/>
              </a:rPr>
              <a:t>doi</a:t>
            </a:r>
            <a:r>
              <a:rPr lang="nb-NO" altLang="en-US" sz="1400" i="1" dirty="0">
                <a:latin typeface="Calibri" panose="020F0502020204030204" pitchFamily="34" charset="0"/>
              </a:rPr>
              <a:t>: 10.1136/bmj.f3306</a:t>
            </a:r>
            <a:endParaRPr lang="nb-NO" altLang="en-US" sz="1400" dirty="0">
              <a:latin typeface="Calibri" panose="020F0502020204030204" pitchFamily="34" charset="0"/>
            </a:endParaRPr>
          </a:p>
        </p:txBody>
      </p:sp>
    </p:spTree>
    <p:extLst>
      <p:ext uri="{BB962C8B-B14F-4D97-AF65-F5344CB8AC3E}">
        <p14:creationId xmlns:p14="http://schemas.microsoft.com/office/powerpoint/2010/main" xmlns="" val="37872363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6290" y="0"/>
            <a:ext cx="8550331" cy="857250"/>
          </a:xfrm>
          <a:prstGeom prst="rect">
            <a:avLst/>
          </a:prstGeom>
        </p:spPr>
        <p:txBody>
          <a:bodyPr anchor="b"/>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514350">
              <a:defRPr/>
            </a:pPr>
            <a:r>
              <a:rPr lang="en-GB" sz="2100" dirty="0" err="1">
                <a:latin typeface="Calibri" panose="020F0502020204030204"/>
              </a:rPr>
              <a:t>Terjadi</a:t>
            </a:r>
            <a:r>
              <a:rPr lang="en-GB" sz="2100" dirty="0">
                <a:latin typeface="Calibri" panose="020F0502020204030204"/>
              </a:rPr>
              <a:t> </a:t>
            </a:r>
            <a:r>
              <a:rPr lang="en-GB" sz="2100" dirty="0" err="1">
                <a:latin typeface="Calibri" panose="020F0502020204030204"/>
              </a:rPr>
              <a:t>peningkatan</a:t>
            </a:r>
            <a:r>
              <a:rPr lang="en-GB" sz="2100" dirty="0">
                <a:latin typeface="Calibri" panose="020F0502020204030204"/>
              </a:rPr>
              <a:t> 76% </a:t>
            </a:r>
            <a:r>
              <a:rPr lang="en-GB" sz="2100" dirty="0" err="1">
                <a:latin typeface="Calibri" panose="020F0502020204030204"/>
              </a:rPr>
              <a:t>resiko</a:t>
            </a:r>
            <a:r>
              <a:rPr lang="en-GB" sz="2100" dirty="0">
                <a:latin typeface="Calibri" panose="020F0502020204030204"/>
              </a:rPr>
              <a:t> </a:t>
            </a:r>
            <a:r>
              <a:rPr lang="en-GB" sz="2100" dirty="0" err="1">
                <a:latin typeface="Calibri" panose="020F0502020204030204"/>
              </a:rPr>
              <a:t>mortalitas</a:t>
            </a:r>
            <a:r>
              <a:rPr lang="en-GB" sz="2100" dirty="0">
                <a:latin typeface="Calibri" panose="020F0502020204030204"/>
              </a:rPr>
              <a:t> </a:t>
            </a:r>
            <a:r>
              <a:rPr lang="en-GB" sz="2100" dirty="0" err="1">
                <a:latin typeface="Calibri" panose="020F0502020204030204"/>
              </a:rPr>
              <a:t>akibat</a:t>
            </a:r>
            <a:r>
              <a:rPr lang="en-GB" sz="2100" dirty="0">
                <a:latin typeface="Calibri" panose="020F0502020204030204"/>
              </a:rPr>
              <a:t> pneumonia </a:t>
            </a:r>
            <a:r>
              <a:rPr lang="en-GB" sz="2100" dirty="0" err="1">
                <a:latin typeface="Calibri" panose="020F0502020204030204"/>
              </a:rPr>
              <a:t>pada</a:t>
            </a:r>
            <a:r>
              <a:rPr lang="en-GB" sz="2100" dirty="0">
                <a:latin typeface="Calibri" panose="020F0502020204030204"/>
              </a:rPr>
              <a:t> </a:t>
            </a:r>
            <a:r>
              <a:rPr lang="en-GB" sz="2100" dirty="0" err="1">
                <a:latin typeface="Calibri" panose="020F0502020204030204"/>
              </a:rPr>
              <a:t>pasien</a:t>
            </a:r>
            <a:r>
              <a:rPr lang="en-GB" sz="2100" dirty="0">
                <a:latin typeface="Calibri" panose="020F0502020204030204"/>
              </a:rPr>
              <a:t> Salmeterol/Fluticasone </a:t>
            </a:r>
            <a:r>
              <a:rPr lang="en-GB" sz="2100" b="1" dirty="0" err="1">
                <a:solidFill>
                  <a:srgbClr val="C00000"/>
                </a:solidFill>
                <a:latin typeface="Calibri" panose="020F0502020204030204"/>
              </a:rPr>
              <a:t>dibandingkan</a:t>
            </a:r>
            <a:r>
              <a:rPr lang="en-GB" sz="2100" b="1" dirty="0">
                <a:solidFill>
                  <a:srgbClr val="C00000"/>
                </a:solidFill>
                <a:latin typeface="Calibri" panose="020F0502020204030204"/>
              </a:rPr>
              <a:t> </a:t>
            </a:r>
            <a:r>
              <a:rPr lang="en-GB" sz="2100" b="1" dirty="0" err="1">
                <a:solidFill>
                  <a:srgbClr val="C00000"/>
                </a:solidFill>
                <a:latin typeface="Calibri" panose="020F0502020204030204"/>
              </a:rPr>
              <a:t>kombinasi</a:t>
            </a:r>
            <a:r>
              <a:rPr lang="en-GB" sz="2100" b="1" dirty="0">
                <a:solidFill>
                  <a:srgbClr val="C00000"/>
                </a:solidFill>
                <a:latin typeface="Calibri" panose="020F0502020204030204"/>
              </a:rPr>
              <a:t> Bud/Formoterol (P&lt;0.003)</a:t>
            </a:r>
          </a:p>
        </p:txBody>
      </p:sp>
      <p:sp>
        <p:nvSpPr>
          <p:cNvPr id="117763" name="Slide Number Placeholder 3"/>
          <p:cNvSpPr>
            <a:spLocks noGrp="1"/>
          </p:cNvSpPr>
          <p:nvPr>
            <p:ph type="sldNum" sz="quarter" idx="12"/>
          </p:nvPr>
        </p:nvSpPr>
        <p:spPr bwMode="auto">
          <a:xfrm>
            <a:off x="6400800" y="4869657"/>
            <a:ext cx="1600200" cy="27384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cs typeface="Arial" panose="020B0604020202020204" pitchFamily="34" charset="0"/>
              </a:defRPr>
            </a:lvl1pPr>
            <a:lvl2pPr marL="557213" indent="-214313">
              <a:defRPr b="1">
                <a:solidFill>
                  <a:schemeClr val="tx1"/>
                </a:solidFill>
                <a:latin typeface="Arial" panose="020B0604020202020204" pitchFamily="34" charset="0"/>
                <a:cs typeface="Arial" panose="020B0604020202020204" pitchFamily="34" charset="0"/>
              </a:defRPr>
            </a:lvl2pPr>
            <a:lvl3pPr marL="857250" indent="-171450">
              <a:defRPr b="1">
                <a:solidFill>
                  <a:schemeClr val="tx1"/>
                </a:solidFill>
                <a:latin typeface="Arial" panose="020B0604020202020204" pitchFamily="34" charset="0"/>
                <a:cs typeface="Arial" panose="020B0604020202020204" pitchFamily="34" charset="0"/>
              </a:defRPr>
            </a:lvl3pPr>
            <a:lvl4pPr marL="1200150" indent="-171450">
              <a:defRPr b="1">
                <a:solidFill>
                  <a:schemeClr val="tx1"/>
                </a:solidFill>
                <a:latin typeface="Arial" panose="020B0604020202020204" pitchFamily="34" charset="0"/>
                <a:cs typeface="Arial" panose="020B0604020202020204" pitchFamily="34" charset="0"/>
              </a:defRPr>
            </a:lvl4pPr>
            <a:lvl5pPr marL="1543050" indent="-171450">
              <a:defRPr b="1">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defTabSz="685800" eaLnBrk="1" fontAlgn="auto" hangingPunct="1">
              <a:spcBef>
                <a:spcPts val="0"/>
              </a:spcBef>
              <a:spcAft>
                <a:spcPts val="0"/>
              </a:spcAft>
            </a:pPr>
            <a:fld id="{F973C019-8DA9-4D75-BFEB-2FE4BF1688A2}" type="slidenum">
              <a:rPr lang="en-US" altLang="en-US" sz="1350" kern="0">
                <a:solidFill>
                  <a:srgbClr val="898989"/>
                </a:solidFill>
              </a:rPr>
              <a:pPr defTabSz="685800" eaLnBrk="1" fontAlgn="auto" hangingPunct="1">
                <a:spcBef>
                  <a:spcPts val="0"/>
                </a:spcBef>
                <a:spcAft>
                  <a:spcPts val="0"/>
                </a:spcAft>
              </a:pPr>
              <a:t>45</a:t>
            </a:fld>
            <a:endParaRPr lang="en-US" altLang="en-US" sz="1350" kern="0">
              <a:solidFill>
                <a:srgbClr val="898989"/>
              </a:solidFill>
            </a:endParaRPr>
          </a:p>
        </p:txBody>
      </p:sp>
      <p:sp>
        <p:nvSpPr>
          <p:cNvPr id="7" name="Rectangle 6"/>
          <p:cNvSpPr/>
          <p:nvPr/>
        </p:nvSpPr>
        <p:spPr>
          <a:xfrm>
            <a:off x="1082965" y="4412177"/>
            <a:ext cx="6807428" cy="430887"/>
          </a:xfrm>
          <a:prstGeom prst="rect">
            <a:avLst/>
          </a:prstGeom>
        </p:spPr>
        <p:txBody>
          <a:bodyPr wrap="square">
            <a:spAutoFit/>
          </a:bodyPr>
          <a:lstStyle/>
          <a:p>
            <a:pPr algn="ctr" defTabSz="342900">
              <a:defRPr/>
            </a:pPr>
            <a:r>
              <a:rPr lang="en-GB" sz="1100" i="1" kern="0" dirty="0">
                <a:solidFill>
                  <a:prstClr val="black"/>
                </a:solidFill>
                <a:cs typeface="Arial" panose="020B0604020202020204" pitchFamily="34" charset="0"/>
              </a:rPr>
              <a:t>52 </a:t>
            </a:r>
            <a:r>
              <a:rPr lang="en-GB" sz="1100" i="1" kern="0" dirty="0" err="1">
                <a:solidFill>
                  <a:prstClr val="black"/>
                </a:solidFill>
                <a:cs typeface="Arial" panose="020B0604020202020204" pitchFamily="34" charset="0"/>
              </a:rPr>
              <a:t>pasien</a:t>
            </a:r>
            <a:r>
              <a:rPr lang="en-GB" sz="1100" i="1" kern="0" dirty="0">
                <a:solidFill>
                  <a:prstClr val="black"/>
                </a:solidFill>
                <a:cs typeface="Arial" panose="020B0604020202020204" pitchFamily="34" charset="0"/>
              </a:rPr>
              <a:t> </a:t>
            </a:r>
            <a:r>
              <a:rPr lang="en-GB" sz="1100" i="1" kern="0" dirty="0" err="1">
                <a:solidFill>
                  <a:prstClr val="black"/>
                </a:solidFill>
                <a:cs typeface="Arial" panose="020B0604020202020204" pitchFamily="34" charset="0"/>
              </a:rPr>
              <a:t>meninggal</a:t>
            </a:r>
            <a:r>
              <a:rPr lang="en-GB" sz="1100" i="1" kern="0" dirty="0">
                <a:solidFill>
                  <a:prstClr val="black"/>
                </a:solidFill>
                <a:cs typeface="Arial" panose="020B0604020202020204" pitchFamily="34" charset="0"/>
              </a:rPr>
              <a:t> </a:t>
            </a:r>
            <a:r>
              <a:rPr lang="en-GB" sz="1100" i="1" kern="0" dirty="0" err="1">
                <a:solidFill>
                  <a:prstClr val="black"/>
                </a:solidFill>
                <a:cs typeface="Arial" panose="020B0604020202020204" pitchFamily="34" charset="0"/>
              </a:rPr>
              <a:t>akibat</a:t>
            </a:r>
            <a:r>
              <a:rPr lang="en-GB" sz="1100" i="1" kern="0" dirty="0">
                <a:solidFill>
                  <a:prstClr val="black"/>
                </a:solidFill>
                <a:cs typeface="Arial" panose="020B0604020202020204" pitchFamily="34" charset="0"/>
              </a:rPr>
              <a:t> </a:t>
            </a:r>
            <a:r>
              <a:rPr lang="en-GB" sz="1100" i="1" kern="0" dirty="0" err="1">
                <a:solidFill>
                  <a:prstClr val="black"/>
                </a:solidFill>
                <a:cs typeface="Arial" panose="020B0604020202020204" pitchFamily="34" charset="0"/>
              </a:rPr>
              <a:t>pnemonia</a:t>
            </a:r>
            <a:r>
              <a:rPr lang="en-GB" sz="1100" i="1" kern="0" dirty="0">
                <a:solidFill>
                  <a:prstClr val="black"/>
                </a:solidFill>
                <a:cs typeface="Arial" panose="020B0604020202020204" pitchFamily="34" charset="0"/>
              </a:rPr>
              <a:t> </a:t>
            </a:r>
            <a:r>
              <a:rPr lang="en-GB" sz="1100" i="1" kern="0" dirty="0" err="1">
                <a:solidFill>
                  <a:prstClr val="black"/>
                </a:solidFill>
                <a:cs typeface="Arial" panose="020B0604020202020204" pitchFamily="34" charset="0"/>
              </a:rPr>
              <a:t>pada</a:t>
            </a:r>
            <a:r>
              <a:rPr lang="en-GB" sz="1100" i="1" kern="0" dirty="0">
                <a:solidFill>
                  <a:prstClr val="black"/>
                </a:solidFill>
                <a:cs typeface="Arial" panose="020B0604020202020204" pitchFamily="34" charset="0"/>
              </a:rPr>
              <a:t> </a:t>
            </a:r>
            <a:r>
              <a:rPr lang="en-GB" sz="1100" i="1" kern="0" dirty="0" err="1">
                <a:solidFill>
                  <a:prstClr val="black"/>
                </a:solidFill>
                <a:cs typeface="Arial" panose="020B0604020202020204" pitchFamily="34" charset="0"/>
              </a:rPr>
              <a:t>grup</a:t>
            </a:r>
            <a:r>
              <a:rPr lang="en-GB" sz="1100" i="1" kern="0" dirty="0">
                <a:solidFill>
                  <a:prstClr val="black"/>
                </a:solidFill>
                <a:cs typeface="Arial" panose="020B0604020202020204" pitchFamily="34" charset="0"/>
              </a:rPr>
              <a:t> </a:t>
            </a:r>
            <a:r>
              <a:rPr lang="en-GB" sz="1100" i="1" kern="0" dirty="0" err="1">
                <a:solidFill>
                  <a:prstClr val="black"/>
                </a:solidFill>
                <a:cs typeface="Arial" panose="020B0604020202020204" pitchFamily="34" charset="0"/>
              </a:rPr>
              <a:t>pasien</a:t>
            </a:r>
            <a:r>
              <a:rPr lang="en-GB" sz="1100" i="1" kern="0" dirty="0">
                <a:solidFill>
                  <a:prstClr val="black"/>
                </a:solidFill>
                <a:cs typeface="Arial" panose="020B0604020202020204" pitchFamily="34" charset="0"/>
              </a:rPr>
              <a:t> Budesonide/</a:t>
            </a:r>
            <a:r>
              <a:rPr lang="en-GB" sz="1100" i="1" kern="0" dirty="0" err="1">
                <a:solidFill>
                  <a:prstClr val="black"/>
                </a:solidFill>
                <a:cs typeface="Arial" panose="020B0604020202020204" pitchFamily="34" charset="0"/>
              </a:rPr>
              <a:t>Formoterol</a:t>
            </a:r>
            <a:r>
              <a:rPr lang="en-GB" sz="1100" i="1" kern="0" dirty="0">
                <a:solidFill>
                  <a:prstClr val="black"/>
                </a:solidFill>
                <a:cs typeface="Arial" panose="020B0604020202020204" pitchFamily="34" charset="0"/>
              </a:rPr>
              <a:t> </a:t>
            </a:r>
            <a:r>
              <a:rPr lang="en-GB" sz="1100" i="1" kern="0" dirty="0" err="1">
                <a:solidFill>
                  <a:prstClr val="black"/>
                </a:solidFill>
                <a:cs typeface="Arial" panose="020B0604020202020204" pitchFamily="34" charset="0"/>
              </a:rPr>
              <a:t>dibandingkan</a:t>
            </a:r>
            <a:r>
              <a:rPr lang="en-GB" sz="1100" i="1" kern="0" dirty="0">
                <a:solidFill>
                  <a:prstClr val="black"/>
                </a:solidFill>
                <a:cs typeface="Arial" panose="020B0604020202020204" pitchFamily="34" charset="0"/>
              </a:rPr>
              <a:t> </a:t>
            </a:r>
            <a:r>
              <a:rPr lang="en-GB" sz="1100" i="1" kern="0" dirty="0" err="1">
                <a:solidFill>
                  <a:prstClr val="black"/>
                </a:solidFill>
                <a:cs typeface="Arial" panose="020B0604020202020204" pitchFamily="34" charset="0"/>
              </a:rPr>
              <a:t>dengan</a:t>
            </a:r>
            <a:r>
              <a:rPr lang="en-GB" sz="1100" i="1" kern="0" dirty="0">
                <a:solidFill>
                  <a:prstClr val="black"/>
                </a:solidFill>
                <a:cs typeface="Arial" panose="020B0604020202020204" pitchFamily="34" charset="0"/>
              </a:rPr>
              <a:t> 97 </a:t>
            </a:r>
            <a:r>
              <a:rPr lang="en-GB" sz="1100" i="1" kern="0" dirty="0" err="1">
                <a:solidFill>
                  <a:prstClr val="black"/>
                </a:solidFill>
                <a:cs typeface="Arial" panose="020B0604020202020204" pitchFamily="34" charset="0"/>
              </a:rPr>
              <a:t>pasien</a:t>
            </a:r>
            <a:r>
              <a:rPr lang="en-GB" sz="1100" i="1" kern="0" dirty="0">
                <a:solidFill>
                  <a:prstClr val="black"/>
                </a:solidFill>
                <a:cs typeface="Arial" panose="020B0604020202020204" pitchFamily="34" charset="0"/>
              </a:rPr>
              <a:t> </a:t>
            </a:r>
            <a:r>
              <a:rPr lang="en-GB" sz="1100" i="1" kern="0" dirty="0" err="1">
                <a:solidFill>
                  <a:prstClr val="black"/>
                </a:solidFill>
                <a:cs typeface="Arial" panose="020B0604020202020204" pitchFamily="34" charset="0"/>
              </a:rPr>
              <a:t>meninggal</a:t>
            </a:r>
            <a:r>
              <a:rPr lang="en-GB" sz="1100" i="1" kern="0" dirty="0">
                <a:solidFill>
                  <a:prstClr val="black"/>
                </a:solidFill>
                <a:cs typeface="Arial" panose="020B0604020202020204" pitchFamily="34" charset="0"/>
              </a:rPr>
              <a:t> </a:t>
            </a:r>
            <a:r>
              <a:rPr lang="en-GB" sz="1100" i="1" kern="0" dirty="0" err="1">
                <a:solidFill>
                  <a:prstClr val="black"/>
                </a:solidFill>
                <a:cs typeface="Arial" panose="020B0604020202020204" pitchFamily="34" charset="0"/>
              </a:rPr>
              <a:t>dunia</a:t>
            </a:r>
            <a:r>
              <a:rPr lang="en-GB" sz="1100" i="1" kern="0" dirty="0">
                <a:solidFill>
                  <a:prstClr val="black"/>
                </a:solidFill>
                <a:cs typeface="Arial" panose="020B0604020202020204" pitchFamily="34" charset="0"/>
              </a:rPr>
              <a:t> </a:t>
            </a:r>
            <a:r>
              <a:rPr lang="en-GB" sz="1100" i="1" kern="0" dirty="0" err="1">
                <a:solidFill>
                  <a:prstClr val="black"/>
                </a:solidFill>
                <a:cs typeface="Arial" panose="020B0604020202020204" pitchFamily="34" charset="0"/>
              </a:rPr>
              <a:t>akibat</a:t>
            </a:r>
            <a:r>
              <a:rPr lang="en-GB" sz="1100" i="1" kern="0" dirty="0">
                <a:solidFill>
                  <a:prstClr val="black"/>
                </a:solidFill>
                <a:cs typeface="Arial" panose="020B0604020202020204" pitchFamily="34" charset="0"/>
              </a:rPr>
              <a:t> pneumonia </a:t>
            </a:r>
            <a:r>
              <a:rPr lang="en-GB" sz="1100" i="1" kern="0" dirty="0" err="1">
                <a:solidFill>
                  <a:prstClr val="black"/>
                </a:solidFill>
                <a:cs typeface="Arial" panose="020B0604020202020204" pitchFamily="34" charset="0"/>
              </a:rPr>
              <a:t>pada</a:t>
            </a:r>
            <a:r>
              <a:rPr lang="en-GB" sz="1100" i="1" kern="0" dirty="0">
                <a:solidFill>
                  <a:prstClr val="black"/>
                </a:solidFill>
                <a:cs typeface="Arial" panose="020B0604020202020204" pitchFamily="34" charset="0"/>
              </a:rPr>
              <a:t> </a:t>
            </a:r>
            <a:r>
              <a:rPr lang="en-GB" sz="1100" i="1" kern="0" dirty="0" err="1">
                <a:solidFill>
                  <a:prstClr val="black"/>
                </a:solidFill>
                <a:cs typeface="Arial" panose="020B0604020202020204" pitchFamily="34" charset="0"/>
              </a:rPr>
              <a:t>Salmeterol</a:t>
            </a:r>
            <a:r>
              <a:rPr lang="en-GB" sz="1100" i="1" kern="0" dirty="0">
                <a:solidFill>
                  <a:prstClr val="black"/>
                </a:solidFill>
                <a:cs typeface="Arial" panose="020B0604020202020204" pitchFamily="34" charset="0"/>
              </a:rPr>
              <a:t>/Fluticasone.</a:t>
            </a:r>
          </a:p>
        </p:txBody>
      </p:sp>
      <p:sp>
        <p:nvSpPr>
          <p:cNvPr id="6" name="Rectangle 6"/>
          <p:cNvSpPr>
            <a:spLocks noChangeArrowheads="1"/>
          </p:cNvSpPr>
          <p:nvPr/>
        </p:nvSpPr>
        <p:spPr bwMode="auto">
          <a:xfrm>
            <a:off x="0" y="4881891"/>
            <a:ext cx="703897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nb-NO" altLang="en-US" sz="1100" b="0" dirty="0" err="1">
                <a:latin typeface="Calibri" panose="020F0502020204030204" pitchFamily="34" charset="0"/>
              </a:rPr>
              <a:t>Janson</a:t>
            </a:r>
            <a:r>
              <a:rPr lang="nb-NO" altLang="en-US" sz="1100" b="0" dirty="0">
                <a:latin typeface="Calibri" panose="020F0502020204030204" pitchFamily="34" charset="0"/>
              </a:rPr>
              <a:t> C et al. </a:t>
            </a:r>
            <a:r>
              <a:rPr lang="nb-NO" altLang="en-US" sz="1100" b="0" i="1" dirty="0">
                <a:latin typeface="Calibri" panose="020F0502020204030204" pitchFamily="34" charset="0"/>
              </a:rPr>
              <a:t>BMJ 2013; 346:f3306 </a:t>
            </a:r>
            <a:r>
              <a:rPr lang="nb-NO" altLang="en-US" sz="1100" b="0" i="1" dirty="0" err="1">
                <a:latin typeface="Calibri" panose="020F0502020204030204" pitchFamily="34" charset="0"/>
              </a:rPr>
              <a:t>doi</a:t>
            </a:r>
            <a:r>
              <a:rPr lang="nb-NO" altLang="en-US" sz="1100" b="0" i="1" dirty="0">
                <a:latin typeface="Calibri" panose="020F0502020204030204" pitchFamily="34" charset="0"/>
              </a:rPr>
              <a:t>: 10.1136/bmj.f3306</a:t>
            </a:r>
            <a:endParaRPr lang="nb-NO" altLang="en-US" sz="1100" b="0" dirty="0">
              <a:latin typeface="Calibri" panose="020F0502020204030204" pitchFamily="34" charset="0"/>
            </a:endParaRPr>
          </a:p>
        </p:txBody>
      </p:sp>
      <p:pic>
        <p:nvPicPr>
          <p:cNvPr id="2" name="Picture 1"/>
          <p:cNvPicPr>
            <a:picLocks noChangeAspect="1"/>
          </p:cNvPicPr>
          <p:nvPr/>
        </p:nvPicPr>
        <p:blipFill>
          <a:blip r:embed="rId2"/>
          <a:stretch>
            <a:fillRect/>
          </a:stretch>
        </p:blipFill>
        <p:spPr>
          <a:xfrm>
            <a:off x="2573868" y="1003173"/>
            <a:ext cx="3571868" cy="3430552"/>
          </a:xfrm>
          <a:prstGeom prst="rect">
            <a:avLst/>
          </a:prstGeom>
        </p:spPr>
      </p:pic>
      <p:grpSp>
        <p:nvGrpSpPr>
          <p:cNvPr id="54" name="Group 33811"/>
          <p:cNvGrpSpPr>
            <a:grpSpLocks/>
          </p:cNvGrpSpPr>
          <p:nvPr/>
        </p:nvGrpSpPr>
        <p:grpSpPr bwMode="auto">
          <a:xfrm>
            <a:off x="6008334" y="3389841"/>
            <a:ext cx="2808287" cy="523875"/>
            <a:chOff x="3400381" y="1324074"/>
            <a:chExt cx="2946586" cy="635558"/>
          </a:xfrm>
        </p:grpSpPr>
        <p:cxnSp>
          <p:nvCxnSpPr>
            <p:cNvPr id="55" name="Straight Connector 54"/>
            <p:cNvCxnSpPr/>
            <p:nvPr/>
          </p:nvCxnSpPr>
          <p:spPr>
            <a:xfrm>
              <a:off x="3400381" y="1503186"/>
              <a:ext cx="251517" cy="0"/>
            </a:xfrm>
            <a:prstGeom prst="line">
              <a:avLst/>
            </a:prstGeom>
            <a:noFill/>
            <a:ln w="57150" cap="flat" cmpd="sng" algn="ctr">
              <a:solidFill>
                <a:srgbClr val="4B306A">
                  <a:lumMod val="60000"/>
                  <a:lumOff val="40000"/>
                </a:srgbClr>
              </a:solidFill>
              <a:prstDash val="solid"/>
            </a:ln>
            <a:effectLst/>
          </p:spPr>
        </p:cxnSp>
        <p:cxnSp>
          <p:nvCxnSpPr>
            <p:cNvPr id="56" name="Straight Connector 55"/>
            <p:cNvCxnSpPr>
              <a:cxnSpLocks noChangeShapeType="1"/>
            </p:cNvCxnSpPr>
            <p:nvPr/>
          </p:nvCxnSpPr>
          <p:spPr bwMode="auto">
            <a:xfrm>
              <a:off x="4594672" y="1489704"/>
              <a:ext cx="251518" cy="0"/>
            </a:xfrm>
            <a:prstGeom prst="line">
              <a:avLst/>
            </a:prstGeom>
            <a:noFill/>
            <a:ln w="57150">
              <a:solidFill>
                <a:srgbClr val="FF0000"/>
              </a:solidFill>
              <a:round/>
              <a:headEnd/>
              <a:tailEnd/>
            </a:ln>
            <a:effectLst>
              <a:outerShdw blurRad="63500" dist="38100" dir="2700000" algn="tl" rotWithShape="0">
                <a:srgbClr val="000000">
                  <a:alpha val="39998"/>
                </a:srgbClr>
              </a:outerShdw>
            </a:effectLst>
            <a:extLst>
              <a:ext uri="{909E8E84-426E-40dd-AFC4-6F175D3DCCD1}"/>
            </a:extLst>
          </p:spPr>
        </p:cxnSp>
        <p:sp>
          <p:nvSpPr>
            <p:cNvPr id="57" name="TextBox 33810"/>
            <p:cNvSpPr txBox="1">
              <a:spLocks noChangeArrowheads="1"/>
            </p:cNvSpPr>
            <p:nvPr/>
          </p:nvSpPr>
          <p:spPr bwMode="auto">
            <a:xfrm>
              <a:off x="3581175" y="1324074"/>
              <a:ext cx="1135932" cy="6355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400" b="1"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FLU/SAL</a:t>
              </a:r>
            </a:p>
          </p:txBody>
        </p:sp>
        <p:sp>
          <p:nvSpPr>
            <p:cNvPr id="58" name="TextBox 101"/>
            <p:cNvSpPr txBox="1">
              <a:spLocks noChangeArrowheads="1"/>
            </p:cNvSpPr>
            <p:nvPr/>
          </p:nvSpPr>
          <p:spPr bwMode="auto">
            <a:xfrm>
              <a:off x="4821837" y="1324074"/>
              <a:ext cx="1525130" cy="3721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400" b="1"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BUD/FOR</a:t>
              </a:r>
            </a:p>
          </p:txBody>
        </p:sp>
      </p:grpSp>
    </p:spTree>
    <p:extLst>
      <p:ext uri="{BB962C8B-B14F-4D97-AF65-F5344CB8AC3E}">
        <p14:creationId xmlns:p14="http://schemas.microsoft.com/office/powerpoint/2010/main" xmlns="" val="28161866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err="1">
                <a:solidFill>
                  <a:srgbClr val="C00000"/>
                </a:solidFill>
              </a:rPr>
              <a:t>Informasi</a:t>
            </a:r>
            <a:r>
              <a:rPr lang="en-US" dirty="0">
                <a:solidFill>
                  <a:srgbClr val="C00000"/>
                </a:solidFill>
              </a:rPr>
              <a:t> ES pneumonia ICS </a:t>
            </a:r>
            <a:r>
              <a:rPr lang="en-US" dirty="0" err="1">
                <a:solidFill>
                  <a:srgbClr val="C00000"/>
                </a:solidFill>
              </a:rPr>
              <a:t>pada</a:t>
            </a:r>
            <a:r>
              <a:rPr lang="en-US" dirty="0">
                <a:solidFill>
                  <a:srgbClr val="C00000"/>
                </a:solidFill>
              </a:rPr>
              <a:t> GOLD 2017</a:t>
            </a:r>
            <a:endParaRPr lang="en-GB" dirty="0">
              <a:solidFill>
                <a:srgbClr val="C00000"/>
              </a:solidFill>
            </a:endParaRPr>
          </a:p>
        </p:txBody>
      </p:sp>
      <p:sp>
        <p:nvSpPr>
          <p:cNvPr id="21" name="Slide Number Placeholder 20"/>
          <p:cNvSpPr>
            <a:spLocks noGrp="1"/>
          </p:cNvSpPr>
          <p:nvPr>
            <p:ph type="sldNum" sz="quarter" idx="4"/>
          </p:nvPr>
        </p:nvSpPr>
        <p:spPr/>
        <p:txBody>
          <a:bodyPr/>
          <a:lstStyle/>
          <a:p>
            <a:fld id="{3C4F54F3-C349-4609-AFEE-01462D5C7942}" type="slidenum">
              <a:rPr lang="en-GB" smtClean="0"/>
              <a:pPr/>
              <a:t>46</a:t>
            </a:fld>
            <a:endParaRPr lang="en-GB" dirty="0"/>
          </a:p>
        </p:txBody>
      </p:sp>
      <p:pic>
        <p:nvPicPr>
          <p:cNvPr id="25" name="Picture 24"/>
          <p:cNvPicPr>
            <a:picLocks noChangeAspect="1"/>
          </p:cNvPicPr>
          <p:nvPr/>
        </p:nvPicPr>
        <p:blipFill>
          <a:blip r:embed="rId2"/>
          <a:stretch>
            <a:fillRect/>
          </a:stretch>
        </p:blipFill>
        <p:spPr>
          <a:xfrm>
            <a:off x="714375" y="1118334"/>
            <a:ext cx="7515225" cy="2333625"/>
          </a:xfrm>
          <a:prstGeom prst="rect">
            <a:avLst/>
          </a:prstGeom>
        </p:spPr>
      </p:pic>
      <p:sp>
        <p:nvSpPr>
          <p:cNvPr id="26" name="Rectangular Callout 25"/>
          <p:cNvSpPr/>
          <p:nvPr/>
        </p:nvSpPr>
        <p:spPr>
          <a:xfrm>
            <a:off x="1568044" y="3451959"/>
            <a:ext cx="7139177" cy="1249170"/>
          </a:xfrm>
          <a:prstGeom prst="wedgeRectCallout">
            <a:avLst>
              <a:gd name="adj1" fmla="val -35270"/>
              <a:gd name="adj2" fmla="val -76208"/>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a:solidFill>
                  <a:schemeClr val="bg1"/>
                </a:solidFill>
              </a:rPr>
              <a:t>Efek</a:t>
            </a:r>
            <a:r>
              <a:rPr lang="en-US" sz="1400" dirty="0">
                <a:solidFill>
                  <a:schemeClr val="bg1"/>
                </a:solidFill>
              </a:rPr>
              <a:t> </a:t>
            </a:r>
            <a:r>
              <a:rPr lang="en-US" sz="1400" dirty="0" err="1">
                <a:solidFill>
                  <a:schemeClr val="bg1"/>
                </a:solidFill>
              </a:rPr>
              <a:t>samping</a:t>
            </a:r>
            <a:r>
              <a:rPr lang="en-US" sz="1400" dirty="0">
                <a:solidFill>
                  <a:schemeClr val="bg1"/>
                </a:solidFill>
              </a:rPr>
              <a:t> pneumonia </a:t>
            </a:r>
            <a:r>
              <a:rPr lang="en-US" sz="1400" dirty="0" err="1">
                <a:solidFill>
                  <a:schemeClr val="bg1"/>
                </a:solidFill>
              </a:rPr>
              <a:t>pada</a:t>
            </a:r>
            <a:r>
              <a:rPr lang="en-US" sz="1400" dirty="0">
                <a:solidFill>
                  <a:schemeClr val="bg1"/>
                </a:solidFill>
              </a:rPr>
              <a:t> ICS </a:t>
            </a:r>
            <a:r>
              <a:rPr lang="en-US" sz="1400" dirty="0" err="1">
                <a:solidFill>
                  <a:schemeClr val="bg1"/>
                </a:solidFill>
              </a:rPr>
              <a:t>dikonfirmasi</a:t>
            </a:r>
            <a:r>
              <a:rPr lang="en-US" sz="1400" dirty="0">
                <a:solidFill>
                  <a:schemeClr val="bg1"/>
                </a:solidFill>
              </a:rPr>
              <a:t> </a:t>
            </a:r>
            <a:r>
              <a:rPr lang="en-US" sz="1400" dirty="0" err="1">
                <a:solidFill>
                  <a:schemeClr val="bg1"/>
                </a:solidFill>
              </a:rPr>
              <a:t>berdasarkan</a:t>
            </a:r>
            <a:r>
              <a:rPr lang="en-US" sz="1400" dirty="0">
                <a:solidFill>
                  <a:schemeClr val="bg1"/>
                </a:solidFill>
              </a:rPr>
              <a:t> </a:t>
            </a:r>
            <a:r>
              <a:rPr lang="en-US" sz="1400" dirty="0" err="1">
                <a:solidFill>
                  <a:schemeClr val="bg1"/>
                </a:solidFill>
              </a:rPr>
              <a:t>studi</a:t>
            </a:r>
            <a:r>
              <a:rPr lang="en-US" sz="1400" dirty="0">
                <a:solidFill>
                  <a:schemeClr val="bg1"/>
                </a:solidFill>
              </a:rPr>
              <a:t> ICS yang </a:t>
            </a:r>
            <a:r>
              <a:rPr lang="en-US" sz="1400" dirty="0" err="1">
                <a:solidFill>
                  <a:schemeClr val="bg1"/>
                </a:solidFill>
              </a:rPr>
              <a:t>menggunakan</a:t>
            </a:r>
            <a:r>
              <a:rPr lang="en-US" sz="1400" dirty="0">
                <a:solidFill>
                  <a:schemeClr val="bg1"/>
                </a:solidFill>
              </a:rPr>
              <a:t> </a:t>
            </a:r>
            <a:r>
              <a:rPr lang="en-US" sz="1400" b="1" u="sng" dirty="0" err="1">
                <a:solidFill>
                  <a:schemeClr val="bg1"/>
                </a:solidFill>
              </a:rPr>
              <a:t>Flutikason</a:t>
            </a:r>
            <a:r>
              <a:rPr lang="en-US" sz="1400" b="1" u="sng" dirty="0">
                <a:solidFill>
                  <a:schemeClr val="bg1"/>
                </a:solidFill>
              </a:rPr>
              <a:t> </a:t>
            </a:r>
            <a:r>
              <a:rPr lang="en-US" sz="1400" b="1" u="sng" dirty="0" err="1">
                <a:solidFill>
                  <a:schemeClr val="bg1"/>
                </a:solidFill>
              </a:rPr>
              <a:t>furoate</a:t>
            </a:r>
            <a:r>
              <a:rPr lang="en-US" sz="1400" b="1" u="sng" dirty="0">
                <a:solidFill>
                  <a:schemeClr val="bg1"/>
                </a:solidFill>
              </a:rPr>
              <a:t>, </a:t>
            </a:r>
            <a:r>
              <a:rPr lang="en-US" sz="1400" b="1" u="sng" dirty="0" err="1">
                <a:solidFill>
                  <a:schemeClr val="bg1"/>
                </a:solidFill>
              </a:rPr>
              <a:t>bahkan</a:t>
            </a:r>
            <a:r>
              <a:rPr lang="en-US" sz="1400" b="1" u="sng" dirty="0">
                <a:solidFill>
                  <a:schemeClr val="bg1"/>
                </a:solidFill>
              </a:rPr>
              <a:t> </a:t>
            </a:r>
            <a:r>
              <a:rPr lang="en-US" sz="1400" b="1" u="sng" dirty="0" err="1">
                <a:solidFill>
                  <a:schemeClr val="bg1"/>
                </a:solidFill>
              </a:rPr>
              <a:t>pada</a:t>
            </a:r>
            <a:r>
              <a:rPr lang="en-US" sz="1400" b="1" u="sng" dirty="0">
                <a:solidFill>
                  <a:schemeClr val="bg1"/>
                </a:solidFill>
              </a:rPr>
              <a:t> </a:t>
            </a:r>
            <a:r>
              <a:rPr lang="en-US" sz="1400" b="1" u="sng" dirty="0" err="1">
                <a:solidFill>
                  <a:schemeClr val="bg1"/>
                </a:solidFill>
              </a:rPr>
              <a:t>dosis</a:t>
            </a:r>
            <a:r>
              <a:rPr lang="en-US" sz="1400" b="1" u="sng" dirty="0">
                <a:solidFill>
                  <a:schemeClr val="bg1"/>
                </a:solidFill>
              </a:rPr>
              <a:t> </a:t>
            </a:r>
            <a:r>
              <a:rPr lang="en-US" sz="1400" b="1" u="sng" dirty="0" err="1">
                <a:solidFill>
                  <a:schemeClr val="bg1"/>
                </a:solidFill>
              </a:rPr>
              <a:t>rendah</a:t>
            </a:r>
            <a:r>
              <a:rPr lang="en-US" sz="1400" dirty="0">
                <a:solidFill>
                  <a:schemeClr val="bg1"/>
                </a:solidFill>
              </a:rPr>
              <a:t>.</a:t>
            </a:r>
          </a:p>
          <a:p>
            <a:pPr algn="ctr"/>
            <a:endParaRPr lang="en-US" sz="1400" dirty="0">
              <a:solidFill>
                <a:schemeClr val="bg1"/>
              </a:solidFill>
            </a:endParaRPr>
          </a:p>
          <a:p>
            <a:pPr algn="ctr"/>
            <a:r>
              <a:rPr lang="en-US" sz="1400" dirty="0" err="1">
                <a:solidFill>
                  <a:schemeClr val="bg1"/>
                </a:solidFill>
              </a:rPr>
              <a:t>Pada</a:t>
            </a:r>
            <a:r>
              <a:rPr lang="en-US" sz="1400" dirty="0">
                <a:solidFill>
                  <a:schemeClr val="bg1"/>
                </a:solidFill>
              </a:rPr>
              <a:t> </a:t>
            </a:r>
            <a:r>
              <a:rPr lang="en-US" sz="1400" dirty="0" err="1">
                <a:solidFill>
                  <a:schemeClr val="bg1"/>
                </a:solidFill>
              </a:rPr>
              <a:t>penelitian</a:t>
            </a:r>
            <a:r>
              <a:rPr lang="en-US" sz="1400" dirty="0">
                <a:solidFill>
                  <a:schemeClr val="bg1"/>
                </a:solidFill>
              </a:rPr>
              <a:t> </a:t>
            </a:r>
            <a:r>
              <a:rPr lang="en-US" sz="1400" dirty="0" err="1">
                <a:solidFill>
                  <a:schemeClr val="bg1"/>
                </a:solidFill>
              </a:rPr>
              <a:t>dengan</a:t>
            </a:r>
            <a:r>
              <a:rPr lang="en-US" sz="1400" dirty="0">
                <a:solidFill>
                  <a:schemeClr val="bg1"/>
                </a:solidFill>
              </a:rPr>
              <a:t> </a:t>
            </a:r>
            <a:r>
              <a:rPr lang="en-US" sz="1400" dirty="0" err="1">
                <a:solidFill>
                  <a:schemeClr val="bg1"/>
                </a:solidFill>
              </a:rPr>
              <a:t>pasien</a:t>
            </a:r>
            <a:r>
              <a:rPr lang="en-US" sz="1400" dirty="0">
                <a:solidFill>
                  <a:schemeClr val="bg1"/>
                </a:solidFill>
              </a:rPr>
              <a:t> </a:t>
            </a:r>
            <a:r>
              <a:rPr lang="en-US" sz="1400" b="1" dirty="0">
                <a:solidFill>
                  <a:schemeClr val="bg1"/>
                </a:solidFill>
              </a:rPr>
              <a:t>COPD moderate</a:t>
            </a:r>
            <a:r>
              <a:rPr lang="en-US" sz="1400" dirty="0">
                <a:solidFill>
                  <a:schemeClr val="bg1"/>
                </a:solidFill>
              </a:rPr>
              <a:t>, ICS </a:t>
            </a:r>
            <a:r>
              <a:rPr lang="en-US" sz="1400" dirty="0" err="1">
                <a:solidFill>
                  <a:schemeClr val="bg1"/>
                </a:solidFill>
              </a:rPr>
              <a:t>monoterapi</a:t>
            </a:r>
            <a:r>
              <a:rPr lang="en-US" sz="1400" dirty="0">
                <a:solidFill>
                  <a:schemeClr val="bg1"/>
                </a:solidFill>
              </a:rPr>
              <a:t> </a:t>
            </a:r>
            <a:r>
              <a:rPr lang="en-US" sz="1400" dirty="0" err="1">
                <a:solidFill>
                  <a:schemeClr val="bg1"/>
                </a:solidFill>
              </a:rPr>
              <a:t>atau</a:t>
            </a:r>
            <a:r>
              <a:rPr lang="en-US" sz="1400" dirty="0">
                <a:solidFill>
                  <a:schemeClr val="bg1"/>
                </a:solidFill>
              </a:rPr>
              <a:t> </a:t>
            </a:r>
            <a:r>
              <a:rPr lang="en-US" sz="1400" dirty="0" err="1">
                <a:solidFill>
                  <a:schemeClr val="bg1"/>
                </a:solidFill>
              </a:rPr>
              <a:t>dalam</a:t>
            </a:r>
            <a:r>
              <a:rPr lang="en-US" sz="1400" dirty="0">
                <a:solidFill>
                  <a:schemeClr val="bg1"/>
                </a:solidFill>
              </a:rPr>
              <a:t> </a:t>
            </a:r>
            <a:r>
              <a:rPr lang="en-US" sz="1400" dirty="0" err="1">
                <a:solidFill>
                  <a:schemeClr val="bg1"/>
                </a:solidFill>
              </a:rPr>
              <a:t>kombinasi</a:t>
            </a:r>
            <a:r>
              <a:rPr lang="en-US" sz="1400" dirty="0">
                <a:solidFill>
                  <a:schemeClr val="bg1"/>
                </a:solidFill>
              </a:rPr>
              <a:t> LABA </a:t>
            </a:r>
            <a:r>
              <a:rPr lang="en-US" sz="1400" b="1" u="sng" dirty="0" err="1">
                <a:solidFill>
                  <a:schemeClr val="bg1"/>
                </a:solidFill>
              </a:rPr>
              <a:t>tidak</a:t>
            </a:r>
            <a:r>
              <a:rPr lang="en-US" sz="1400" b="1" u="sng" dirty="0">
                <a:solidFill>
                  <a:schemeClr val="bg1"/>
                </a:solidFill>
              </a:rPr>
              <a:t> </a:t>
            </a:r>
            <a:r>
              <a:rPr lang="en-US" sz="1400" b="1" u="sng" dirty="0" err="1">
                <a:solidFill>
                  <a:schemeClr val="bg1"/>
                </a:solidFill>
              </a:rPr>
              <a:t>meningkatkan</a:t>
            </a:r>
            <a:r>
              <a:rPr lang="en-US" sz="1400" b="1" u="sng" dirty="0">
                <a:solidFill>
                  <a:schemeClr val="bg1"/>
                </a:solidFill>
              </a:rPr>
              <a:t> </a:t>
            </a:r>
            <a:r>
              <a:rPr lang="en-US" sz="1400" b="1" u="sng" dirty="0" err="1">
                <a:solidFill>
                  <a:schemeClr val="bg1"/>
                </a:solidFill>
              </a:rPr>
              <a:t>resiko</a:t>
            </a:r>
            <a:r>
              <a:rPr lang="en-US" sz="1400" b="1" u="sng" dirty="0">
                <a:solidFill>
                  <a:schemeClr val="bg1"/>
                </a:solidFill>
              </a:rPr>
              <a:t> pneumonia</a:t>
            </a:r>
            <a:endParaRPr lang="en-GB" sz="1400" b="1" u="sng" dirty="0">
              <a:solidFill>
                <a:schemeClr val="bg1"/>
              </a:solidFill>
            </a:endParaRPr>
          </a:p>
        </p:txBody>
      </p:sp>
      <p:sp>
        <p:nvSpPr>
          <p:cNvPr id="28" name="TextBox 27"/>
          <p:cNvSpPr txBox="1"/>
          <p:nvPr/>
        </p:nvSpPr>
        <p:spPr>
          <a:xfrm>
            <a:off x="516375" y="4701129"/>
            <a:ext cx="8190846" cy="369332"/>
          </a:xfrm>
          <a:prstGeom prst="rect">
            <a:avLst/>
          </a:prstGeom>
          <a:noFill/>
        </p:spPr>
        <p:txBody>
          <a:bodyPr wrap="square" rtlCol="0">
            <a:spAutoFit/>
          </a:bodyPr>
          <a:lstStyle/>
          <a:p>
            <a:endParaRPr lang="en-GB" sz="900" dirty="0"/>
          </a:p>
          <a:p>
            <a:r>
              <a:rPr lang="en-GB" sz="900" dirty="0"/>
              <a:t>GOLD 2017 Global Strategy for the Diagnosis, Management and Prevention of COPD. Available online at http://goldcopd.org/. Accessed 21stNovember 2016.</a:t>
            </a:r>
          </a:p>
        </p:txBody>
      </p:sp>
    </p:spTree>
    <p:extLst>
      <p:ext uri="{BB962C8B-B14F-4D97-AF65-F5344CB8AC3E}">
        <p14:creationId xmlns:p14="http://schemas.microsoft.com/office/powerpoint/2010/main" xmlns="" val="23287222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a:solidFill>
                  <a:srgbClr val="C00000"/>
                </a:solidFill>
              </a:rPr>
              <a:t>Monitoring </a:t>
            </a:r>
            <a:r>
              <a:rPr lang="en-US" dirty="0" err="1">
                <a:solidFill>
                  <a:srgbClr val="C00000"/>
                </a:solidFill>
              </a:rPr>
              <a:t>dan</a:t>
            </a:r>
            <a:r>
              <a:rPr lang="en-US" dirty="0">
                <a:solidFill>
                  <a:srgbClr val="C00000"/>
                </a:solidFill>
              </a:rPr>
              <a:t> </a:t>
            </a:r>
            <a:r>
              <a:rPr lang="en-US" i="1" dirty="0">
                <a:solidFill>
                  <a:srgbClr val="C00000"/>
                </a:solidFill>
              </a:rPr>
              <a:t>Follow-Up </a:t>
            </a:r>
            <a:r>
              <a:rPr lang="en-US" dirty="0" err="1">
                <a:solidFill>
                  <a:srgbClr val="C00000"/>
                </a:solidFill>
              </a:rPr>
              <a:t>pasien</a:t>
            </a:r>
            <a:r>
              <a:rPr lang="en-US" dirty="0">
                <a:solidFill>
                  <a:srgbClr val="C00000"/>
                </a:solidFill>
              </a:rPr>
              <a:t> </a:t>
            </a:r>
            <a:r>
              <a:rPr lang="en-US" dirty="0" err="1">
                <a:solidFill>
                  <a:srgbClr val="C00000"/>
                </a:solidFill>
              </a:rPr>
              <a:t>selama</a:t>
            </a:r>
            <a:r>
              <a:rPr lang="en-US" dirty="0">
                <a:solidFill>
                  <a:srgbClr val="C00000"/>
                </a:solidFill>
              </a:rPr>
              <a:t> </a:t>
            </a:r>
            <a:r>
              <a:rPr lang="en-US" dirty="0" err="1">
                <a:solidFill>
                  <a:srgbClr val="C00000"/>
                </a:solidFill>
              </a:rPr>
              <a:t>pengobatan</a:t>
            </a:r>
            <a:endParaRPr lang="en-GB" i="1" dirty="0">
              <a:solidFill>
                <a:srgbClr val="C00000"/>
              </a:solidFill>
            </a:endParaRPr>
          </a:p>
        </p:txBody>
      </p:sp>
      <p:sp>
        <p:nvSpPr>
          <p:cNvPr id="23" name="Text Placeholder 22"/>
          <p:cNvSpPr>
            <a:spLocks noGrp="1"/>
          </p:cNvSpPr>
          <p:nvPr>
            <p:ph type="body" sz="quarter" idx="11"/>
          </p:nvPr>
        </p:nvSpPr>
        <p:spPr>
          <a:xfrm>
            <a:off x="237601" y="951860"/>
            <a:ext cx="7023713" cy="3172141"/>
          </a:xfrm>
        </p:spPr>
        <p:txBody>
          <a:bodyPr/>
          <a:lstStyle/>
          <a:p>
            <a:pPr marL="457200" indent="-457200">
              <a:buAutoNum type="arabicPeriod"/>
            </a:pPr>
            <a:r>
              <a:rPr lang="en-US" dirty="0" err="1"/>
              <a:t>Pengukuran</a:t>
            </a:r>
            <a:endParaRPr lang="en-US" dirty="0"/>
          </a:p>
          <a:p>
            <a:pPr marL="627063" indent="-180975">
              <a:buFont typeface="Arial" panose="020B0604020202020204" pitchFamily="34" charset="0"/>
              <a:buChar char="•"/>
            </a:pPr>
            <a:r>
              <a:rPr lang="en-US" sz="1800" dirty="0" err="1"/>
              <a:t>Penurunan</a:t>
            </a:r>
            <a:r>
              <a:rPr lang="en-US" sz="1800" dirty="0"/>
              <a:t> </a:t>
            </a:r>
            <a:r>
              <a:rPr lang="id-ID" sz="1800" dirty="0" smtClean="0"/>
              <a:t>VEP</a:t>
            </a:r>
            <a:r>
              <a:rPr lang="en-US" sz="1800" dirty="0" smtClean="0"/>
              <a:t>1 </a:t>
            </a:r>
            <a:r>
              <a:rPr lang="en-US" sz="1800" dirty="0" err="1"/>
              <a:t>dapat</a:t>
            </a:r>
            <a:r>
              <a:rPr lang="en-US" sz="1800" dirty="0"/>
              <a:t> </a:t>
            </a:r>
            <a:r>
              <a:rPr lang="en-US" sz="1800" dirty="0" err="1"/>
              <a:t>dipantau</a:t>
            </a:r>
            <a:r>
              <a:rPr lang="en-US" sz="1800" dirty="0"/>
              <a:t> </a:t>
            </a:r>
            <a:r>
              <a:rPr lang="en-US" sz="1800" dirty="0" err="1"/>
              <a:t>dengan</a:t>
            </a:r>
            <a:r>
              <a:rPr lang="en-US" sz="1800" dirty="0"/>
              <a:t> </a:t>
            </a:r>
            <a:r>
              <a:rPr lang="en-US" sz="1800" dirty="0" err="1" smtClean="0"/>
              <a:t>spirometr</a:t>
            </a:r>
            <a:r>
              <a:rPr lang="id-ID" sz="1800" dirty="0" smtClean="0"/>
              <a:t>i</a:t>
            </a:r>
            <a:r>
              <a:rPr lang="en-US" sz="1800" dirty="0" smtClean="0"/>
              <a:t> </a:t>
            </a:r>
            <a:r>
              <a:rPr lang="en-US" sz="1800" dirty="0"/>
              <a:t>min 1x </a:t>
            </a:r>
            <a:r>
              <a:rPr lang="en-US" sz="1800" dirty="0" err="1"/>
              <a:t>dalam</a:t>
            </a:r>
            <a:r>
              <a:rPr lang="en-US" sz="1800" dirty="0"/>
              <a:t> </a:t>
            </a:r>
            <a:r>
              <a:rPr lang="en-US" sz="1800" dirty="0" err="1"/>
              <a:t>setahun</a:t>
            </a:r>
            <a:endParaRPr lang="en-US" sz="1800" dirty="0"/>
          </a:p>
          <a:p>
            <a:pPr marL="627063" indent="-180975">
              <a:buFont typeface="Arial" panose="020B0604020202020204" pitchFamily="34" charset="0"/>
              <a:buChar char="•"/>
            </a:pPr>
            <a:r>
              <a:rPr lang="en-US" sz="1800" dirty="0" err="1"/>
              <a:t>Kapasitas</a:t>
            </a:r>
            <a:r>
              <a:rPr lang="en-US" sz="1800" dirty="0"/>
              <a:t> </a:t>
            </a:r>
            <a:r>
              <a:rPr lang="en-US" sz="1800" dirty="0" err="1"/>
              <a:t>fungsi</a:t>
            </a:r>
            <a:r>
              <a:rPr lang="en-US" sz="1800" dirty="0"/>
              <a:t> (</a:t>
            </a:r>
            <a:r>
              <a:rPr lang="en-US" sz="1800" dirty="0" err="1"/>
              <a:t>diukur</a:t>
            </a:r>
            <a:r>
              <a:rPr lang="en-US" sz="1800" dirty="0"/>
              <a:t> </a:t>
            </a:r>
            <a:r>
              <a:rPr lang="en-US" sz="1800" dirty="0" err="1"/>
              <a:t>dengan</a:t>
            </a:r>
            <a:r>
              <a:rPr lang="en-US" sz="1800" dirty="0"/>
              <a:t> test </a:t>
            </a:r>
            <a:r>
              <a:rPr lang="en-US" sz="1800" dirty="0" err="1"/>
              <a:t>berjalan</a:t>
            </a:r>
            <a:r>
              <a:rPr lang="en-US" sz="1800" dirty="0"/>
              <a:t> </a:t>
            </a:r>
            <a:r>
              <a:rPr lang="en-US" sz="1800" dirty="0" err="1"/>
              <a:t>sesuai</a:t>
            </a:r>
            <a:r>
              <a:rPr lang="en-US" sz="1800" dirty="0"/>
              <a:t> </a:t>
            </a:r>
            <a:r>
              <a:rPr lang="en-US" sz="1800" dirty="0" err="1"/>
              <a:t>waktu</a:t>
            </a:r>
            <a:r>
              <a:rPr lang="en-US" sz="1800" dirty="0"/>
              <a:t> yang </a:t>
            </a:r>
            <a:r>
              <a:rPr lang="en-US" sz="1800" dirty="0" err="1"/>
              <a:t>ditentukan</a:t>
            </a:r>
            <a:r>
              <a:rPr lang="en-US" sz="1800" dirty="0"/>
              <a:t>)</a:t>
            </a:r>
          </a:p>
          <a:p>
            <a:pPr marL="627063" indent="-180975">
              <a:buFont typeface="Arial" panose="020B0604020202020204" pitchFamily="34" charset="0"/>
              <a:buChar char="•"/>
            </a:pPr>
            <a:r>
              <a:rPr lang="en-US" sz="1800" dirty="0" err="1"/>
              <a:t>Oksigenasi</a:t>
            </a:r>
            <a:r>
              <a:rPr lang="en-US" sz="1800" dirty="0"/>
              <a:t> </a:t>
            </a:r>
            <a:r>
              <a:rPr lang="en-US" sz="1800" dirty="0" err="1"/>
              <a:t>pada</a:t>
            </a:r>
            <a:r>
              <a:rPr lang="en-US" sz="1800" dirty="0"/>
              <a:t> </a:t>
            </a:r>
            <a:r>
              <a:rPr lang="en-US" sz="1800" dirty="0" err="1"/>
              <a:t>saat</a:t>
            </a:r>
            <a:r>
              <a:rPr lang="en-US" sz="1800" dirty="0"/>
              <a:t> </a:t>
            </a:r>
            <a:r>
              <a:rPr lang="en-US" sz="1800" dirty="0" err="1"/>
              <a:t>istirahat</a:t>
            </a:r>
            <a:endParaRPr lang="en-US" sz="1800" dirty="0"/>
          </a:p>
          <a:p>
            <a:pPr marL="457200" indent="-457200">
              <a:buFont typeface="+mj-lt"/>
              <a:buAutoNum type="arabicPeriod" startAt="2"/>
            </a:pPr>
            <a:r>
              <a:rPr lang="en-US" dirty="0"/>
              <a:t>Gejala </a:t>
            </a:r>
          </a:p>
          <a:p>
            <a:pPr marL="457200" indent="-457200">
              <a:buFont typeface="+mj-lt"/>
              <a:buAutoNum type="arabicPeriod" startAt="2"/>
            </a:pPr>
            <a:r>
              <a:rPr lang="en-US" dirty="0" err="1"/>
              <a:t>Eksaserbasi</a:t>
            </a:r>
            <a:r>
              <a:rPr lang="en-US" dirty="0"/>
              <a:t> (</a:t>
            </a:r>
            <a:r>
              <a:rPr lang="en-US" dirty="0" err="1"/>
              <a:t>frekuensi</a:t>
            </a:r>
            <a:r>
              <a:rPr lang="en-US" dirty="0"/>
              <a:t>, </a:t>
            </a:r>
            <a:r>
              <a:rPr lang="en-US" dirty="0" err="1"/>
              <a:t>keparahan</a:t>
            </a:r>
            <a:r>
              <a:rPr lang="en-US" dirty="0"/>
              <a:t>, </a:t>
            </a:r>
            <a:r>
              <a:rPr lang="en-US" dirty="0" err="1"/>
              <a:t>tipe</a:t>
            </a:r>
            <a:r>
              <a:rPr lang="en-US" dirty="0"/>
              <a:t> </a:t>
            </a:r>
            <a:r>
              <a:rPr lang="en-US" dirty="0" err="1"/>
              <a:t>dan</a:t>
            </a:r>
            <a:r>
              <a:rPr lang="en-US" dirty="0"/>
              <a:t> </a:t>
            </a:r>
            <a:r>
              <a:rPr lang="en-US" dirty="0" err="1"/>
              <a:t>penyebab</a:t>
            </a:r>
            <a:r>
              <a:rPr lang="en-US" dirty="0"/>
              <a:t> </a:t>
            </a:r>
            <a:r>
              <a:rPr lang="en-US" dirty="0" err="1"/>
              <a:t>eksaserbasi</a:t>
            </a:r>
            <a:r>
              <a:rPr lang="en-US" dirty="0"/>
              <a:t>)</a:t>
            </a:r>
          </a:p>
          <a:p>
            <a:pPr marL="457200" indent="-457200">
              <a:buFont typeface="+mj-lt"/>
              <a:buAutoNum type="arabicPeriod" startAt="2"/>
            </a:pPr>
            <a:r>
              <a:rPr lang="en-US" dirty="0" err="1"/>
              <a:t>Foto</a:t>
            </a:r>
            <a:r>
              <a:rPr lang="en-US" dirty="0"/>
              <a:t> (</a:t>
            </a:r>
            <a:r>
              <a:rPr lang="en-US" i="1" dirty="0" smtClean="0"/>
              <a:t>imaging</a:t>
            </a:r>
            <a:r>
              <a:rPr lang="en-US" dirty="0" smtClean="0"/>
              <a:t>) </a:t>
            </a:r>
            <a:endParaRPr lang="en-US" dirty="0"/>
          </a:p>
          <a:p>
            <a:pPr marL="457200" indent="-457200">
              <a:buFont typeface="+mj-lt"/>
              <a:buAutoNum type="arabicPeriod" startAt="2"/>
            </a:pPr>
            <a:r>
              <a:rPr lang="en-US" dirty="0"/>
              <a:t>Status </a:t>
            </a:r>
            <a:r>
              <a:rPr lang="en-US" dirty="0" err="1"/>
              <a:t>merokok</a:t>
            </a:r>
            <a:endParaRPr lang="en-GB" dirty="0"/>
          </a:p>
        </p:txBody>
      </p:sp>
      <p:sp>
        <p:nvSpPr>
          <p:cNvPr id="21" name="Slide Number Placeholder 20"/>
          <p:cNvSpPr>
            <a:spLocks noGrp="1"/>
          </p:cNvSpPr>
          <p:nvPr>
            <p:ph type="sldNum" sz="quarter" idx="4"/>
          </p:nvPr>
        </p:nvSpPr>
        <p:spPr/>
        <p:txBody>
          <a:bodyPr/>
          <a:lstStyle/>
          <a:p>
            <a:fld id="{3C4F54F3-C349-4609-AFEE-01462D5C7942}" type="slidenum">
              <a:rPr lang="en-GB" smtClean="0"/>
              <a:pPr/>
              <a:t>47</a:t>
            </a:fld>
            <a:endParaRPr lang="en-GB" dirty="0"/>
          </a:p>
        </p:txBody>
      </p:sp>
      <p:sp>
        <p:nvSpPr>
          <p:cNvPr id="28" name="TextBox 27"/>
          <p:cNvSpPr txBox="1"/>
          <p:nvPr/>
        </p:nvSpPr>
        <p:spPr>
          <a:xfrm>
            <a:off x="516375" y="4727699"/>
            <a:ext cx="8190846" cy="400110"/>
          </a:xfrm>
          <a:prstGeom prst="rect">
            <a:avLst/>
          </a:prstGeom>
          <a:noFill/>
        </p:spPr>
        <p:txBody>
          <a:bodyPr wrap="square" rtlCol="0">
            <a:spAutoFit/>
          </a:bodyPr>
          <a:lstStyle/>
          <a:p>
            <a:r>
              <a:rPr lang="en-GB" sz="1000" dirty="0"/>
              <a:t>GOLD 2017 Global Strategy for the Diagnosis, Management and Prevention of COPD. Available online at http://goldcopd.org/. Accessed 21stNovember 2016.</a:t>
            </a:r>
          </a:p>
        </p:txBody>
      </p:sp>
    </p:spTree>
    <p:extLst>
      <p:ext uri="{BB962C8B-B14F-4D97-AF65-F5344CB8AC3E}">
        <p14:creationId xmlns:p14="http://schemas.microsoft.com/office/powerpoint/2010/main" xmlns="" val="29595132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err="1">
                <a:solidFill>
                  <a:srgbClr val="C00000"/>
                </a:solidFill>
              </a:rPr>
              <a:t>Kesimpulan</a:t>
            </a:r>
            <a:endParaRPr lang="en-GB" dirty="0">
              <a:solidFill>
                <a:srgbClr val="C00000"/>
              </a:solidFill>
            </a:endParaRPr>
          </a:p>
        </p:txBody>
      </p:sp>
      <p:sp>
        <p:nvSpPr>
          <p:cNvPr id="23" name="Text Placeholder 22"/>
          <p:cNvSpPr>
            <a:spLocks noGrp="1"/>
          </p:cNvSpPr>
          <p:nvPr>
            <p:ph type="body" sz="quarter" idx="11"/>
          </p:nvPr>
        </p:nvSpPr>
        <p:spPr>
          <a:xfrm>
            <a:off x="516375" y="1110941"/>
            <a:ext cx="8379269" cy="3172141"/>
          </a:xfrm>
        </p:spPr>
        <p:txBody>
          <a:bodyPr/>
          <a:lstStyle/>
          <a:p>
            <a:pPr marL="457200" indent="-457200">
              <a:buAutoNum type="arabicPeriod"/>
            </a:pPr>
            <a:r>
              <a:rPr lang="en-US" sz="1600" dirty="0"/>
              <a:t>GOLD 2017 </a:t>
            </a:r>
            <a:r>
              <a:rPr lang="en-US" sz="1600" dirty="0" err="1"/>
              <a:t>telah</a:t>
            </a:r>
            <a:r>
              <a:rPr lang="en-US" sz="1600" dirty="0"/>
              <a:t> </a:t>
            </a:r>
            <a:r>
              <a:rPr lang="en-US" sz="1600" dirty="0" err="1"/>
              <a:t>menyempurnakan</a:t>
            </a:r>
            <a:r>
              <a:rPr lang="en-US" sz="1600" dirty="0"/>
              <a:t> </a:t>
            </a:r>
            <a:r>
              <a:rPr lang="en-US" sz="1600" dirty="0" err="1"/>
              <a:t>penilaian</a:t>
            </a:r>
            <a:r>
              <a:rPr lang="en-US" sz="1600" dirty="0"/>
              <a:t> PPOK </a:t>
            </a:r>
            <a:r>
              <a:rPr lang="en-US" sz="1600" dirty="0" err="1"/>
              <a:t>kategori</a:t>
            </a:r>
            <a:r>
              <a:rPr lang="en-US" sz="1600" dirty="0"/>
              <a:t> ABCD </a:t>
            </a:r>
            <a:r>
              <a:rPr lang="en-US" sz="1600" dirty="0" err="1"/>
              <a:t>dengan</a:t>
            </a:r>
            <a:r>
              <a:rPr lang="en-US" sz="1600" dirty="0"/>
              <a:t> </a:t>
            </a:r>
            <a:r>
              <a:rPr lang="en-US" sz="1600" dirty="0" err="1"/>
              <a:t>hanya</a:t>
            </a:r>
            <a:r>
              <a:rPr lang="en-US" sz="1600" dirty="0"/>
              <a:t> </a:t>
            </a:r>
            <a:r>
              <a:rPr lang="en-US" sz="1600" dirty="0" err="1"/>
              <a:t>memasukkan</a:t>
            </a:r>
            <a:r>
              <a:rPr lang="en-US" sz="1600" dirty="0"/>
              <a:t> </a:t>
            </a:r>
            <a:r>
              <a:rPr lang="en-US" sz="1600" dirty="0" err="1"/>
              <a:t>gejala</a:t>
            </a:r>
            <a:r>
              <a:rPr lang="en-US" sz="1600" dirty="0"/>
              <a:t> </a:t>
            </a:r>
            <a:r>
              <a:rPr lang="en-US" sz="1600" dirty="0" err="1"/>
              <a:t>pernapasan</a:t>
            </a:r>
            <a:r>
              <a:rPr lang="en-US" sz="1600" dirty="0"/>
              <a:t> </a:t>
            </a:r>
            <a:r>
              <a:rPr lang="en-US" sz="1600" dirty="0" err="1"/>
              <a:t>dan</a:t>
            </a:r>
            <a:r>
              <a:rPr lang="en-US" sz="1600" dirty="0"/>
              <a:t> eksaserbasi</a:t>
            </a:r>
            <a:r>
              <a:rPr lang="en-US" sz="1600" baseline="30000" dirty="0"/>
              <a:t>1</a:t>
            </a:r>
          </a:p>
          <a:p>
            <a:pPr marL="457200" indent="-457200">
              <a:buAutoNum type="arabicPeriod"/>
            </a:pPr>
            <a:endParaRPr lang="en-US" sz="1600" dirty="0"/>
          </a:p>
          <a:p>
            <a:pPr marL="457200" indent="-457200">
              <a:buAutoNum type="arabicPeriod"/>
            </a:pPr>
            <a:r>
              <a:rPr lang="en-US" sz="1600" dirty="0"/>
              <a:t>GOLD 2017 </a:t>
            </a:r>
            <a:r>
              <a:rPr lang="en-US" sz="1600" dirty="0" err="1"/>
              <a:t>merekomendasikan</a:t>
            </a:r>
            <a:r>
              <a:rPr lang="en-US" sz="1600" dirty="0"/>
              <a:t> </a:t>
            </a:r>
            <a:r>
              <a:rPr lang="en-US" sz="1600" dirty="0" err="1"/>
              <a:t>pemakaian</a:t>
            </a:r>
            <a:r>
              <a:rPr lang="en-US" sz="1600" dirty="0"/>
              <a:t> ICS/LABA </a:t>
            </a:r>
            <a:r>
              <a:rPr lang="en-US" sz="1600" dirty="0" err="1"/>
              <a:t>untuk</a:t>
            </a:r>
            <a:r>
              <a:rPr lang="en-US" sz="1600" dirty="0"/>
              <a:t> </a:t>
            </a:r>
            <a:r>
              <a:rPr lang="en-US" sz="1600" dirty="0" err="1"/>
              <a:t>pasien</a:t>
            </a:r>
            <a:r>
              <a:rPr lang="en-US" sz="1600" dirty="0"/>
              <a:t> C &amp; D, </a:t>
            </a:r>
            <a:r>
              <a:rPr lang="en-US" sz="1600" dirty="0" err="1"/>
              <a:t>terutama</a:t>
            </a:r>
            <a:r>
              <a:rPr lang="en-US" sz="1600" dirty="0"/>
              <a:t> </a:t>
            </a:r>
            <a:r>
              <a:rPr lang="en-US" sz="1600" dirty="0" err="1"/>
              <a:t>untuk</a:t>
            </a:r>
            <a:r>
              <a:rPr lang="en-US" sz="1600" dirty="0"/>
              <a:t> </a:t>
            </a:r>
            <a:r>
              <a:rPr lang="en-US" sz="1600" dirty="0" err="1"/>
              <a:t>pasien</a:t>
            </a:r>
            <a:r>
              <a:rPr lang="en-US" sz="1600" dirty="0"/>
              <a:t> </a:t>
            </a:r>
            <a:r>
              <a:rPr lang="en-US" sz="1600" dirty="0" err="1"/>
              <a:t>dengan</a:t>
            </a:r>
            <a:r>
              <a:rPr lang="en-US" sz="1600" dirty="0"/>
              <a:t> </a:t>
            </a:r>
            <a:r>
              <a:rPr lang="en-US" sz="1600" b="1" dirty="0" err="1">
                <a:solidFill>
                  <a:srgbClr val="C00000"/>
                </a:solidFill>
              </a:rPr>
              <a:t>riwayat</a:t>
            </a:r>
            <a:r>
              <a:rPr lang="en-US" sz="1600" b="1" dirty="0">
                <a:solidFill>
                  <a:srgbClr val="C00000"/>
                </a:solidFill>
              </a:rPr>
              <a:t> </a:t>
            </a:r>
            <a:r>
              <a:rPr lang="en-US" sz="1600" b="1" dirty="0" err="1">
                <a:solidFill>
                  <a:srgbClr val="C00000"/>
                </a:solidFill>
              </a:rPr>
              <a:t>eksaserbasi</a:t>
            </a:r>
            <a:r>
              <a:rPr lang="en-US" sz="1600" b="1" dirty="0">
                <a:solidFill>
                  <a:srgbClr val="C00000"/>
                </a:solidFill>
              </a:rPr>
              <a:t> </a:t>
            </a:r>
            <a:r>
              <a:rPr lang="en-US" sz="1600" dirty="0" err="1"/>
              <a:t>kategori</a:t>
            </a:r>
            <a:r>
              <a:rPr lang="en-US" sz="1600" dirty="0"/>
              <a:t> C </a:t>
            </a:r>
            <a:r>
              <a:rPr lang="en-US" sz="1600" dirty="0" err="1"/>
              <a:t>dan</a:t>
            </a:r>
            <a:r>
              <a:rPr lang="en-US" sz="1600" dirty="0"/>
              <a:t> </a:t>
            </a:r>
            <a:r>
              <a:rPr lang="en-US" sz="1600" dirty="0" err="1"/>
              <a:t>pasien</a:t>
            </a:r>
            <a:r>
              <a:rPr lang="en-US" sz="1600" dirty="0"/>
              <a:t> </a:t>
            </a:r>
            <a:r>
              <a:rPr lang="en-US" sz="1600" dirty="0" err="1"/>
              <a:t>dengan</a:t>
            </a:r>
            <a:r>
              <a:rPr lang="en-US" sz="1600" dirty="0"/>
              <a:t> </a:t>
            </a:r>
            <a:r>
              <a:rPr lang="en-US" sz="1600" dirty="0" err="1"/>
              <a:t>jumlah</a:t>
            </a:r>
            <a:r>
              <a:rPr lang="en-US" sz="1600" dirty="0"/>
              <a:t> </a:t>
            </a:r>
            <a:r>
              <a:rPr lang="en-US" sz="1600" b="1" dirty="0">
                <a:solidFill>
                  <a:srgbClr val="C00000"/>
                </a:solidFill>
              </a:rPr>
              <a:t>eosinophil yang </a:t>
            </a:r>
            <a:r>
              <a:rPr lang="en-US" sz="1600" b="1" dirty="0" err="1">
                <a:solidFill>
                  <a:srgbClr val="C00000"/>
                </a:solidFill>
              </a:rPr>
              <a:t>dominan</a:t>
            </a:r>
            <a:r>
              <a:rPr lang="en-US" sz="1600" b="1" dirty="0">
                <a:solidFill>
                  <a:srgbClr val="C00000"/>
                </a:solidFill>
              </a:rPr>
              <a:t> </a:t>
            </a:r>
            <a:r>
              <a:rPr lang="en-US" sz="1600" dirty="0" err="1"/>
              <a:t>pada</a:t>
            </a:r>
            <a:r>
              <a:rPr lang="en-US" sz="1600" dirty="0"/>
              <a:t> </a:t>
            </a:r>
            <a:r>
              <a:rPr lang="en-US" sz="1600" dirty="0" err="1"/>
              <a:t>kategori</a:t>
            </a:r>
            <a:r>
              <a:rPr lang="en-US" sz="1600" dirty="0"/>
              <a:t> D</a:t>
            </a:r>
            <a:r>
              <a:rPr lang="en-US" sz="1600" baseline="30000" dirty="0"/>
              <a:t>1</a:t>
            </a:r>
          </a:p>
          <a:p>
            <a:pPr marL="457200" indent="-457200">
              <a:buAutoNum type="arabicPeriod"/>
            </a:pPr>
            <a:endParaRPr lang="en-US" sz="1600" dirty="0"/>
          </a:p>
          <a:p>
            <a:pPr marL="457200" indent="-457200">
              <a:buAutoNum type="arabicPeriod"/>
            </a:pPr>
            <a:r>
              <a:rPr lang="en-US" sz="1600" dirty="0"/>
              <a:t>Budesonide/Formoterol </a:t>
            </a:r>
            <a:r>
              <a:rPr lang="en-US" sz="1600" dirty="0" err="1"/>
              <a:t>memiliki</a:t>
            </a:r>
            <a:r>
              <a:rPr lang="en-US" sz="1600" dirty="0"/>
              <a:t> </a:t>
            </a:r>
            <a:r>
              <a:rPr lang="en-US" sz="1600" b="1" dirty="0">
                <a:solidFill>
                  <a:srgbClr val="C00000"/>
                </a:solidFill>
              </a:rPr>
              <a:t>onset </a:t>
            </a:r>
            <a:r>
              <a:rPr lang="en-US" sz="1600" b="1" dirty="0" err="1">
                <a:solidFill>
                  <a:srgbClr val="C00000"/>
                </a:solidFill>
              </a:rPr>
              <a:t>kerja</a:t>
            </a:r>
            <a:r>
              <a:rPr lang="en-US" sz="1600" b="1" dirty="0">
                <a:solidFill>
                  <a:srgbClr val="C00000"/>
                </a:solidFill>
              </a:rPr>
              <a:t> yang </a:t>
            </a:r>
            <a:r>
              <a:rPr lang="en-US" sz="1600" b="1" dirty="0" err="1">
                <a:solidFill>
                  <a:srgbClr val="C00000"/>
                </a:solidFill>
              </a:rPr>
              <a:t>lebih</a:t>
            </a:r>
            <a:r>
              <a:rPr lang="en-US" sz="1600" b="1" dirty="0">
                <a:solidFill>
                  <a:srgbClr val="C00000"/>
                </a:solidFill>
              </a:rPr>
              <a:t> </a:t>
            </a:r>
            <a:r>
              <a:rPr lang="en-US" sz="1600" b="1" dirty="0" err="1">
                <a:solidFill>
                  <a:srgbClr val="C00000"/>
                </a:solidFill>
              </a:rPr>
              <a:t>cepat</a:t>
            </a:r>
            <a:r>
              <a:rPr lang="en-US" sz="1600" b="1" dirty="0">
                <a:solidFill>
                  <a:srgbClr val="C00000"/>
                </a:solidFill>
              </a:rPr>
              <a:t> </a:t>
            </a:r>
            <a:r>
              <a:rPr lang="en-US" sz="1600" dirty="0" err="1"/>
              <a:t>dan</a:t>
            </a:r>
            <a:r>
              <a:rPr lang="en-US" sz="1600" dirty="0"/>
              <a:t> </a:t>
            </a:r>
            <a:r>
              <a:rPr lang="en-US" sz="1600" dirty="0" err="1"/>
              <a:t>memberikan</a:t>
            </a:r>
            <a:r>
              <a:rPr lang="en-US" sz="1600" dirty="0"/>
              <a:t> </a:t>
            </a:r>
            <a:r>
              <a:rPr lang="en-US" sz="1600" dirty="0" err="1"/>
              <a:t>perbaikan</a:t>
            </a:r>
            <a:r>
              <a:rPr lang="en-US" sz="1600" dirty="0"/>
              <a:t> yang </a:t>
            </a:r>
            <a:r>
              <a:rPr lang="en-US" sz="1600" b="1" dirty="0" err="1">
                <a:solidFill>
                  <a:srgbClr val="C00000"/>
                </a:solidFill>
              </a:rPr>
              <a:t>lebih</a:t>
            </a:r>
            <a:r>
              <a:rPr lang="en-US" sz="1600" b="1" dirty="0">
                <a:solidFill>
                  <a:srgbClr val="C00000"/>
                </a:solidFill>
              </a:rPr>
              <a:t> </a:t>
            </a:r>
            <a:r>
              <a:rPr lang="en-US" sz="1600" b="1" dirty="0" err="1">
                <a:solidFill>
                  <a:srgbClr val="C00000"/>
                </a:solidFill>
              </a:rPr>
              <a:t>besar</a:t>
            </a:r>
            <a:r>
              <a:rPr lang="en-US" sz="1600" b="1" dirty="0">
                <a:solidFill>
                  <a:srgbClr val="C00000"/>
                </a:solidFill>
              </a:rPr>
              <a:t> </a:t>
            </a:r>
            <a:r>
              <a:rPr lang="en-US" sz="1600" dirty="0" err="1"/>
              <a:t>untuk</a:t>
            </a:r>
            <a:r>
              <a:rPr lang="en-US" sz="1600" dirty="0"/>
              <a:t> </a:t>
            </a:r>
            <a:r>
              <a:rPr lang="en-US" sz="1600" dirty="0" err="1"/>
              <a:t>kemampuan</a:t>
            </a:r>
            <a:r>
              <a:rPr lang="en-US" sz="1600" dirty="0"/>
              <a:t> </a:t>
            </a:r>
            <a:r>
              <a:rPr lang="en-US" sz="1600" dirty="0" err="1"/>
              <a:t>melakukan</a:t>
            </a:r>
            <a:r>
              <a:rPr lang="en-US" sz="1600" dirty="0"/>
              <a:t> </a:t>
            </a:r>
            <a:r>
              <a:rPr lang="en-US" sz="1600" dirty="0" err="1"/>
              <a:t>aktivitas</a:t>
            </a:r>
            <a:r>
              <a:rPr lang="en-US" sz="1600" dirty="0"/>
              <a:t> </a:t>
            </a:r>
            <a:r>
              <a:rPr lang="en-US" sz="1600" dirty="0" err="1"/>
              <a:t>pagi</a:t>
            </a:r>
            <a:r>
              <a:rPr lang="en-US" sz="1600" dirty="0"/>
              <a:t> </a:t>
            </a:r>
            <a:r>
              <a:rPr lang="en-US" sz="1600" dirty="0" err="1"/>
              <a:t>hari</a:t>
            </a:r>
            <a:r>
              <a:rPr lang="en-US" sz="1600" dirty="0"/>
              <a:t> Vs. Sal/Flu</a:t>
            </a:r>
            <a:r>
              <a:rPr lang="en-US" sz="1600" baseline="30000" dirty="0"/>
              <a:t>2</a:t>
            </a:r>
          </a:p>
          <a:p>
            <a:pPr marL="457200" indent="-457200">
              <a:buAutoNum type="arabicPeriod"/>
            </a:pPr>
            <a:endParaRPr lang="en-US" sz="1600" dirty="0"/>
          </a:p>
          <a:p>
            <a:pPr marL="457200" indent="-457200">
              <a:buAutoNum type="arabicPeriod"/>
            </a:pPr>
            <a:r>
              <a:rPr lang="en-US" sz="1600" dirty="0" err="1"/>
              <a:t>Studi</a:t>
            </a:r>
            <a:r>
              <a:rPr lang="en-US" sz="1600" dirty="0"/>
              <a:t> PATHOS </a:t>
            </a:r>
            <a:r>
              <a:rPr lang="en-US" sz="1600" dirty="0" err="1"/>
              <a:t>menyatakan</a:t>
            </a:r>
            <a:r>
              <a:rPr lang="en-US" sz="1600" dirty="0"/>
              <a:t> Budesonide/Formoterol </a:t>
            </a:r>
            <a:r>
              <a:rPr lang="en-US" sz="1600" b="1" dirty="0" err="1">
                <a:solidFill>
                  <a:srgbClr val="C00000"/>
                </a:solidFill>
              </a:rPr>
              <a:t>lebih</a:t>
            </a:r>
            <a:r>
              <a:rPr lang="en-US" sz="1600" b="1" dirty="0">
                <a:solidFill>
                  <a:srgbClr val="C00000"/>
                </a:solidFill>
              </a:rPr>
              <a:t> </a:t>
            </a:r>
            <a:r>
              <a:rPr lang="en-US" sz="1600" b="1" dirty="0" err="1">
                <a:solidFill>
                  <a:srgbClr val="C00000"/>
                </a:solidFill>
              </a:rPr>
              <a:t>efektif</a:t>
            </a:r>
            <a:r>
              <a:rPr lang="en-US" sz="1600" dirty="0"/>
              <a:t> </a:t>
            </a:r>
            <a:r>
              <a:rPr lang="en-US" sz="1600" dirty="0" err="1"/>
              <a:t>dalam</a:t>
            </a:r>
            <a:r>
              <a:rPr lang="en-US" sz="1600" dirty="0"/>
              <a:t> </a:t>
            </a:r>
            <a:r>
              <a:rPr lang="en-US" sz="1600" dirty="0" err="1"/>
              <a:t>menurunkan</a:t>
            </a:r>
            <a:r>
              <a:rPr lang="en-US" sz="1600" dirty="0"/>
              <a:t> </a:t>
            </a:r>
            <a:r>
              <a:rPr lang="en-US" sz="1600" dirty="0" err="1"/>
              <a:t>resiko</a:t>
            </a:r>
            <a:r>
              <a:rPr lang="en-US" sz="1600" dirty="0"/>
              <a:t> </a:t>
            </a:r>
            <a:r>
              <a:rPr lang="en-US" sz="1600" dirty="0" err="1"/>
              <a:t>eksaserbasi</a:t>
            </a:r>
            <a:r>
              <a:rPr lang="en-US" sz="1600" dirty="0"/>
              <a:t> </a:t>
            </a:r>
            <a:r>
              <a:rPr lang="en-US" sz="1600" dirty="0" err="1"/>
              <a:t>dibandingkan</a:t>
            </a:r>
            <a:r>
              <a:rPr lang="en-US" sz="1600" dirty="0"/>
              <a:t> </a:t>
            </a:r>
            <a:r>
              <a:rPr lang="en-US" sz="1600" dirty="0" err="1"/>
              <a:t>kombinasi</a:t>
            </a:r>
            <a:r>
              <a:rPr lang="en-US" sz="1600" dirty="0"/>
              <a:t> Salmeterol/Flutikason</a:t>
            </a:r>
            <a:r>
              <a:rPr lang="en-US" sz="1600" baseline="30000" dirty="0"/>
              <a:t>3</a:t>
            </a:r>
          </a:p>
        </p:txBody>
      </p:sp>
      <p:sp>
        <p:nvSpPr>
          <p:cNvPr id="21" name="Slide Number Placeholder 20"/>
          <p:cNvSpPr>
            <a:spLocks noGrp="1"/>
          </p:cNvSpPr>
          <p:nvPr>
            <p:ph type="sldNum" sz="quarter" idx="4"/>
          </p:nvPr>
        </p:nvSpPr>
        <p:spPr/>
        <p:txBody>
          <a:bodyPr/>
          <a:lstStyle/>
          <a:p>
            <a:fld id="{3C4F54F3-C349-4609-AFEE-01462D5C7942}" type="slidenum">
              <a:rPr lang="en-GB" smtClean="0"/>
              <a:pPr/>
              <a:t>48</a:t>
            </a:fld>
            <a:endParaRPr lang="en-GB" dirty="0"/>
          </a:p>
        </p:txBody>
      </p:sp>
      <p:sp>
        <p:nvSpPr>
          <p:cNvPr id="5" name="TextBox 4"/>
          <p:cNvSpPr txBox="1"/>
          <p:nvPr/>
        </p:nvSpPr>
        <p:spPr>
          <a:xfrm>
            <a:off x="516375" y="4720005"/>
            <a:ext cx="8190846" cy="415498"/>
          </a:xfrm>
          <a:prstGeom prst="rect">
            <a:avLst/>
          </a:prstGeom>
          <a:noFill/>
        </p:spPr>
        <p:txBody>
          <a:bodyPr wrap="square" rtlCol="0">
            <a:spAutoFit/>
          </a:bodyPr>
          <a:lstStyle/>
          <a:p>
            <a:pPr marL="228600" indent="-228600">
              <a:buAutoNum type="arabicPeriod"/>
            </a:pPr>
            <a:r>
              <a:rPr lang="en-GB" sz="700" dirty="0"/>
              <a:t>GOLD 2017 Global Strategy for the Diagnosis, Management and Prevention of COPD. Available online at http://goldcopd.org/. Accessed 21stNovember 2016.</a:t>
            </a:r>
          </a:p>
          <a:p>
            <a:pPr marL="228600" indent="-228600">
              <a:buFontTx/>
              <a:buAutoNum type="arabicPeriod"/>
            </a:pPr>
            <a:r>
              <a:rPr lang="en-US" sz="700" dirty="0"/>
              <a:t>Partridge, Martyn R., et al., Effect on lunch function and morning activities of Budesonide/formoterol versus salmeterol/fluticasone in patients with COPD. </a:t>
            </a:r>
            <a:r>
              <a:rPr lang="en-US" sz="700" dirty="0" err="1"/>
              <a:t>Ther</a:t>
            </a:r>
            <a:r>
              <a:rPr lang="en-US" sz="700" dirty="0"/>
              <a:t> </a:t>
            </a:r>
            <a:r>
              <a:rPr lang="en-US" sz="700" dirty="0" err="1"/>
              <a:t>Adv</a:t>
            </a:r>
            <a:r>
              <a:rPr lang="en-US" sz="700" dirty="0"/>
              <a:t> </a:t>
            </a:r>
            <a:r>
              <a:rPr lang="en-US" sz="700" dirty="0" err="1"/>
              <a:t>Respir</a:t>
            </a:r>
            <a:r>
              <a:rPr lang="en-US" sz="700" dirty="0"/>
              <a:t> Dis (2009), 3(4); 147-157</a:t>
            </a:r>
          </a:p>
          <a:p>
            <a:pPr marL="228600" indent="-228600">
              <a:buFontTx/>
              <a:buAutoNum type="arabicPeriod"/>
            </a:pPr>
            <a:r>
              <a:rPr lang="nb-NO" altLang="en-US" sz="700" dirty="0" err="1">
                <a:latin typeface="Calibri" panose="020F0502020204030204" pitchFamily="34" charset="0"/>
              </a:rPr>
              <a:t>Larrson</a:t>
            </a:r>
            <a:r>
              <a:rPr lang="nb-NO" altLang="en-US" sz="700" dirty="0">
                <a:latin typeface="Calibri" panose="020F0502020204030204" pitchFamily="34" charset="0"/>
              </a:rPr>
              <a:t>, K., et al., Combination </a:t>
            </a:r>
            <a:r>
              <a:rPr lang="nb-NO" altLang="en-US" sz="700" dirty="0" err="1">
                <a:latin typeface="Calibri" panose="020F0502020204030204" pitchFamily="34" charset="0"/>
              </a:rPr>
              <a:t>of</a:t>
            </a:r>
            <a:r>
              <a:rPr lang="nb-NO" altLang="en-US" sz="700" dirty="0">
                <a:latin typeface="Calibri" panose="020F0502020204030204" pitchFamily="34" charset="0"/>
              </a:rPr>
              <a:t> </a:t>
            </a:r>
            <a:r>
              <a:rPr lang="nb-NO" altLang="en-US" sz="700" dirty="0" err="1">
                <a:latin typeface="Calibri" panose="020F0502020204030204" pitchFamily="34" charset="0"/>
              </a:rPr>
              <a:t>Budesonide</a:t>
            </a:r>
            <a:r>
              <a:rPr lang="nb-NO" altLang="en-US" sz="700" dirty="0">
                <a:latin typeface="Calibri" panose="020F0502020204030204" pitchFamily="34" charset="0"/>
              </a:rPr>
              <a:t>/</a:t>
            </a:r>
            <a:r>
              <a:rPr lang="nb-NO" altLang="en-US" sz="700" dirty="0" err="1">
                <a:latin typeface="Calibri" panose="020F0502020204030204" pitchFamily="34" charset="0"/>
              </a:rPr>
              <a:t>formoterol</a:t>
            </a:r>
            <a:r>
              <a:rPr lang="nb-NO" altLang="en-US" sz="700" dirty="0">
                <a:latin typeface="Calibri" panose="020F0502020204030204" pitchFamily="34" charset="0"/>
              </a:rPr>
              <a:t> more </a:t>
            </a:r>
            <a:r>
              <a:rPr lang="nb-NO" altLang="en-US" sz="700" dirty="0" err="1">
                <a:latin typeface="Calibri" panose="020F0502020204030204" pitchFamily="34" charset="0"/>
              </a:rPr>
              <a:t>effective</a:t>
            </a:r>
            <a:r>
              <a:rPr lang="nb-NO" altLang="en-US" sz="700" dirty="0">
                <a:latin typeface="Calibri" panose="020F0502020204030204" pitchFamily="34" charset="0"/>
              </a:rPr>
              <a:t> </a:t>
            </a:r>
            <a:r>
              <a:rPr lang="nb-NO" altLang="en-US" sz="700" dirty="0" err="1">
                <a:latin typeface="Calibri" panose="020F0502020204030204" pitchFamily="34" charset="0"/>
              </a:rPr>
              <a:t>than</a:t>
            </a:r>
            <a:r>
              <a:rPr lang="nb-NO" altLang="en-US" sz="700" dirty="0">
                <a:latin typeface="Calibri" panose="020F0502020204030204" pitchFamily="34" charset="0"/>
              </a:rPr>
              <a:t> flu/Sal in </a:t>
            </a:r>
            <a:r>
              <a:rPr lang="nb-NO" altLang="en-US" sz="700" dirty="0" err="1">
                <a:latin typeface="Calibri" panose="020F0502020204030204" pitchFamily="34" charset="0"/>
              </a:rPr>
              <a:t>preventing</a:t>
            </a:r>
            <a:r>
              <a:rPr lang="nb-NO" altLang="en-US" sz="700" dirty="0">
                <a:latin typeface="Calibri" panose="020F0502020204030204" pitchFamily="34" charset="0"/>
              </a:rPr>
              <a:t> </a:t>
            </a:r>
            <a:r>
              <a:rPr lang="nb-NO" altLang="en-US" sz="700" dirty="0" err="1">
                <a:latin typeface="Calibri" panose="020F0502020204030204" pitchFamily="34" charset="0"/>
              </a:rPr>
              <a:t>exacerbation</a:t>
            </a:r>
            <a:r>
              <a:rPr lang="nb-NO" altLang="en-US" sz="700" dirty="0">
                <a:latin typeface="Calibri" panose="020F0502020204030204" pitchFamily="34" charset="0"/>
              </a:rPr>
              <a:t> in COPD: </a:t>
            </a:r>
            <a:r>
              <a:rPr lang="nb-NO" altLang="en-US" sz="700" dirty="0" err="1">
                <a:latin typeface="Calibri" panose="020F0502020204030204" pitchFamily="34" charset="0"/>
              </a:rPr>
              <a:t>the</a:t>
            </a:r>
            <a:r>
              <a:rPr lang="nb-NO" altLang="en-US" sz="700" dirty="0">
                <a:latin typeface="Calibri" panose="020F0502020204030204" pitchFamily="34" charset="0"/>
              </a:rPr>
              <a:t> PATHOS </a:t>
            </a:r>
            <a:r>
              <a:rPr lang="nb-NO" altLang="en-US" sz="700" dirty="0" err="1">
                <a:latin typeface="Calibri" panose="020F0502020204030204" pitchFamily="34" charset="0"/>
              </a:rPr>
              <a:t>study</a:t>
            </a:r>
            <a:r>
              <a:rPr lang="nb-NO" altLang="en-US" sz="700" dirty="0">
                <a:latin typeface="Calibri" panose="020F0502020204030204" pitchFamily="34" charset="0"/>
              </a:rPr>
              <a:t>. J </a:t>
            </a:r>
            <a:r>
              <a:rPr lang="nb-NO" altLang="en-US" sz="700" dirty="0" err="1">
                <a:latin typeface="Calibri" panose="020F0502020204030204" pitchFamily="34" charset="0"/>
              </a:rPr>
              <a:t>of</a:t>
            </a:r>
            <a:r>
              <a:rPr lang="nb-NO" altLang="en-US" sz="700" dirty="0">
                <a:latin typeface="Calibri" panose="020F0502020204030204" pitchFamily="34" charset="0"/>
              </a:rPr>
              <a:t> Int Med, 2013, 273; 584-594</a:t>
            </a:r>
            <a:endParaRPr lang="en-GB" sz="700" dirty="0"/>
          </a:p>
        </p:txBody>
      </p:sp>
    </p:spTree>
    <p:extLst>
      <p:ext uri="{BB962C8B-B14F-4D97-AF65-F5344CB8AC3E}">
        <p14:creationId xmlns:p14="http://schemas.microsoft.com/office/powerpoint/2010/main" xmlns="" val="39464195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Table Placeholder 2"/>
          <p:cNvSpPr>
            <a:spLocks noGrp="1"/>
          </p:cNvSpPr>
          <p:nvPr>
            <p:ph type="tbl" sz="quarter" idx="15"/>
          </p:nvPr>
        </p:nvSpPr>
        <p:spPr/>
      </p:sp>
      <p:sp>
        <p:nvSpPr>
          <p:cNvPr id="4" name="Text Placeholder 3"/>
          <p:cNvSpPr>
            <a:spLocks noGrp="1"/>
          </p:cNvSpPr>
          <p:nvPr>
            <p:ph type="body" sz="quarter" idx="14"/>
          </p:nvPr>
        </p:nvSpPr>
        <p:spPr/>
        <p:txBody>
          <a:bodyPr/>
          <a:lstStyle/>
          <a:p>
            <a:endParaRPr lang="id-ID"/>
          </a:p>
        </p:txBody>
      </p:sp>
      <p:sp>
        <p:nvSpPr>
          <p:cNvPr id="5" name="Text Placeholder 4"/>
          <p:cNvSpPr>
            <a:spLocks noGrp="1"/>
          </p:cNvSpPr>
          <p:nvPr>
            <p:ph type="body" sz="quarter" idx="26"/>
          </p:nvPr>
        </p:nvSpPr>
        <p:spPr/>
        <p:txBody>
          <a:bodyPr/>
          <a:lstStyle/>
          <a:p>
            <a:endParaRPr lang="id-ID"/>
          </a:p>
        </p:txBody>
      </p:sp>
      <p:sp>
        <p:nvSpPr>
          <p:cNvPr id="6" name="Table Placeholder 5"/>
          <p:cNvSpPr>
            <a:spLocks noGrp="1"/>
          </p:cNvSpPr>
          <p:nvPr>
            <p:ph type="tbl" sz="quarter" idx="27"/>
          </p:nvPr>
        </p:nvSpPr>
        <p:spPr/>
      </p:sp>
      <p:sp>
        <p:nvSpPr>
          <p:cNvPr id="7" name="Text Placeholder 6"/>
          <p:cNvSpPr>
            <a:spLocks noGrp="1"/>
          </p:cNvSpPr>
          <p:nvPr>
            <p:ph type="body" sz="quarter" idx="28"/>
          </p:nvPr>
        </p:nvSpPr>
        <p:spPr/>
        <p:txBody>
          <a:bodyPr/>
          <a:lstStyle/>
          <a:p>
            <a:endParaRPr lang="id-ID"/>
          </a:p>
        </p:txBody>
      </p:sp>
      <p:sp>
        <p:nvSpPr>
          <p:cNvPr id="8" name="Text Placeholder 7"/>
          <p:cNvSpPr>
            <a:spLocks noGrp="1"/>
          </p:cNvSpPr>
          <p:nvPr>
            <p:ph type="body" sz="quarter" idx="29"/>
          </p:nvPr>
        </p:nvSpPr>
        <p:spPr/>
        <p:txBody>
          <a:bodyPr/>
          <a:lstStyle/>
          <a:p>
            <a:endParaRPr lang="id-ID"/>
          </a:p>
        </p:txBody>
      </p:sp>
      <p:sp>
        <p:nvSpPr>
          <p:cNvPr id="9" name="Table Placeholder 8"/>
          <p:cNvSpPr>
            <a:spLocks noGrp="1"/>
          </p:cNvSpPr>
          <p:nvPr>
            <p:ph type="tbl" sz="quarter" idx="30"/>
          </p:nvPr>
        </p:nvSpPr>
        <p:spPr/>
      </p:sp>
      <p:sp>
        <p:nvSpPr>
          <p:cNvPr id="10" name="Text Placeholder 9"/>
          <p:cNvSpPr>
            <a:spLocks noGrp="1"/>
          </p:cNvSpPr>
          <p:nvPr>
            <p:ph type="body" sz="quarter" idx="31"/>
          </p:nvPr>
        </p:nvSpPr>
        <p:spPr/>
        <p:txBody>
          <a:bodyPr/>
          <a:lstStyle/>
          <a:p>
            <a:pPr algn="ctr"/>
            <a:r>
              <a:rPr lang="id-ID" dirty="0" smtClean="0"/>
              <a:t>T</a:t>
            </a:r>
            <a:r>
              <a:rPr lang="id-ID" sz="5400" dirty="0" smtClean="0">
                <a:solidFill>
                  <a:schemeClr val="tx1"/>
                </a:solidFill>
              </a:rPr>
              <a:t>TERIMA KASIH</a:t>
            </a:r>
            <a:endParaRPr lang="id-ID" sz="5400" dirty="0"/>
          </a:p>
        </p:txBody>
      </p:sp>
      <p:sp>
        <p:nvSpPr>
          <p:cNvPr id="11" name="Text Placeholder 10"/>
          <p:cNvSpPr>
            <a:spLocks noGrp="1"/>
          </p:cNvSpPr>
          <p:nvPr>
            <p:ph type="body" sz="quarter" idx="32"/>
          </p:nvPr>
        </p:nvSpPr>
        <p:spPr/>
        <p:txBody>
          <a:bodyPr/>
          <a:lstStyle/>
          <a:p>
            <a:endParaRPr lang="id-ID"/>
          </a:p>
        </p:txBody>
      </p:sp>
      <p:sp>
        <p:nvSpPr>
          <p:cNvPr id="12" name="Table Placeholder 11"/>
          <p:cNvSpPr>
            <a:spLocks noGrp="1"/>
          </p:cNvSpPr>
          <p:nvPr>
            <p:ph type="tbl" sz="quarter" idx="33"/>
          </p:nvPr>
        </p:nvSpPr>
        <p:spPr/>
      </p:sp>
      <p:sp>
        <p:nvSpPr>
          <p:cNvPr id="13" name="Text Placeholder 12"/>
          <p:cNvSpPr>
            <a:spLocks noGrp="1"/>
          </p:cNvSpPr>
          <p:nvPr>
            <p:ph type="body" sz="quarter" idx="34"/>
          </p:nvPr>
        </p:nvSpPr>
        <p:spPr/>
        <p:txBody>
          <a:bodyPr/>
          <a:lstStyle/>
          <a:p>
            <a:endParaRPr lang="id-ID"/>
          </a:p>
        </p:txBody>
      </p:sp>
      <p:sp>
        <p:nvSpPr>
          <p:cNvPr id="14" name="Text Placeholder 13"/>
          <p:cNvSpPr>
            <a:spLocks noGrp="1"/>
          </p:cNvSpPr>
          <p:nvPr>
            <p:ph type="body" sz="quarter" idx="35"/>
          </p:nvPr>
        </p:nvSpPr>
        <p:spPr/>
        <p:txBody>
          <a:bodyPr/>
          <a:lstStyle/>
          <a:p>
            <a:endParaRPr lang="id-ID"/>
          </a:p>
        </p:txBody>
      </p:sp>
      <p:sp>
        <p:nvSpPr>
          <p:cNvPr id="15" name="Table Placeholder 14"/>
          <p:cNvSpPr>
            <a:spLocks noGrp="1"/>
          </p:cNvSpPr>
          <p:nvPr>
            <p:ph type="tbl" sz="quarter" idx="36"/>
          </p:nvPr>
        </p:nvSpPr>
        <p:spPr/>
      </p:sp>
      <p:sp>
        <p:nvSpPr>
          <p:cNvPr id="16" name="Text Placeholder 15"/>
          <p:cNvSpPr>
            <a:spLocks noGrp="1"/>
          </p:cNvSpPr>
          <p:nvPr>
            <p:ph type="body" sz="quarter" idx="37"/>
          </p:nvPr>
        </p:nvSpPr>
        <p:spPr/>
        <p:txBody>
          <a:bodyPr/>
          <a:lstStyle/>
          <a:p>
            <a:endParaRPr lang="id-ID"/>
          </a:p>
        </p:txBody>
      </p:sp>
      <p:sp>
        <p:nvSpPr>
          <p:cNvPr id="17" name="Text Placeholder 16"/>
          <p:cNvSpPr>
            <a:spLocks noGrp="1"/>
          </p:cNvSpPr>
          <p:nvPr>
            <p:ph type="body" sz="quarter" idx="38"/>
          </p:nvPr>
        </p:nvSpPr>
        <p:spPr/>
        <p:txBody>
          <a:bodyPr/>
          <a:lstStyle/>
          <a:p>
            <a:endParaRPr lang="id-ID"/>
          </a:p>
        </p:txBody>
      </p:sp>
      <p:sp>
        <p:nvSpPr>
          <p:cNvPr id="18" name="Table Placeholder 17"/>
          <p:cNvSpPr>
            <a:spLocks noGrp="1"/>
          </p:cNvSpPr>
          <p:nvPr>
            <p:ph type="tbl" sz="quarter" idx="39"/>
          </p:nvPr>
        </p:nvSpPr>
        <p:spPr/>
      </p:sp>
      <p:sp>
        <p:nvSpPr>
          <p:cNvPr id="19" name="Text Placeholder 18"/>
          <p:cNvSpPr>
            <a:spLocks noGrp="1"/>
          </p:cNvSpPr>
          <p:nvPr>
            <p:ph type="body" sz="quarter" idx="40"/>
          </p:nvPr>
        </p:nvSpPr>
        <p:spPr/>
        <p:txBody>
          <a:bodyPr/>
          <a:lstStyle/>
          <a:p>
            <a:endParaRPr lang="id-ID"/>
          </a:p>
        </p:txBody>
      </p:sp>
      <p:sp>
        <p:nvSpPr>
          <p:cNvPr id="20" name="Text Placeholder 19"/>
          <p:cNvSpPr>
            <a:spLocks noGrp="1"/>
          </p:cNvSpPr>
          <p:nvPr>
            <p:ph type="body" sz="quarter" idx="41"/>
          </p:nvPr>
        </p:nvSpPr>
        <p:spPr/>
        <p:txBody>
          <a:bodyPr/>
          <a:lstStyle/>
          <a:p>
            <a:endParaRPr lang="id-ID"/>
          </a:p>
        </p:txBody>
      </p:sp>
      <p:sp>
        <p:nvSpPr>
          <p:cNvPr id="21" name="Slide Number Placeholder 20"/>
          <p:cNvSpPr>
            <a:spLocks noGrp="1"/>
          </p:cNvSpPr>
          <p:nvPr>
            <p:ph type="sldNum" sz="quarter" idx="4"/>
          </p:nvPr>
        </p:nvSpPr>
        <p:spPr/>
        <p:txBody>
          <a:bodyPr/>
          <a:lstStyle/>
          <a:p>
            <a:fld id="{3C4F54F3-C349-4609-AFEE-01462D5C7942}" type="slidenum">
              <a:rPr lang="en-GB" smtClean="0"/>
              <a:pPr/>
              <a:t>49</a:t>
            </a:fld>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err="1">
                <a:solidFill>
                  <a:srgbClr val="C00000"/>
                </a:solidFill>
              </a:rPr>
              <a:t>Etiologi</a:t>
            </a:r>
            <a:r>
              <a:rPr lang="en-US" dirty="0">
                <a:solidFill>
                  <a:srgbClr val="C00000"/>
                </a:solidFill>
              </a:rPr>
              <a:t>, </a:t>
            </a:r>
            <a:r>
              <a:rPr lang="en-US" dirty="0" err="1">
                <a:solidFill>
                  <a:srgbClr val="C00000"/>
                </a:solidFill>
              </a:rPr>
              <a:t>patobiologi</a:t>
            </a:r>
            <a:r>
              <a:rPr lang="en-US" dirty="0">
                <a:solidFill>
                  <a:srgbClr val="C00000"/>
                </a:solidFill>
              </a:rPr>
              <a:t> &amp; </a:t>
            </a:r>
            <a:r>
              <a:rPr lang="en-US" dirty="0" err="1">
                <a:solidFill>
                  <a:srgbClr val="C00000"/>
                </a:solidFill>
              </a:rPr>
              <a:t>patologi</a:t>
            </a:r>
            <a:r>
              <a:rPr lang="en-US" dirty="0">
                <a:solidFill>
                  <a:srgbClr val="C00000"/>
                </a:solidFill>
              </a:rPr>
              <a:t> PPOK</a:t>
            </a:r>
            <a:endParaRPr lang="en-GB" dirty="0">
              <a:solidFill>
                <a:srgbClr val="C00000"/>
              </a:solidFill>
            </a:endParaRPr>
          </a:p>
        </p:txBody>
      </p:sp>
      <p:sp>
        <p:nvSpPr>
          <p:cNvPr id="21" name="Slide Number Placeholder 20"/>
          <p:cNvSpPr>
            <a:spLocks noGrp="1"/>
          </p:cNvSpPr>
          <p:nvPr>
            <p:ph type="sldNum" sz="quarter" idx="4"/>
          </p:nvPr>
        </p:nvSpPr>
        <p:spPr/>
        <p:txBody>
          <a:bodyPr/>
          <a:lstStyle/>
          <a:p>
            <a:fld id="{3C4F54F3-C349-4609-AFEE-01462D5C7942}" type="slidenum">
              <a:rPr lang="en-GB" smtClean="0"/>
              <a:pPr/>
              <a:t>5</a:t>
            </a:fld>
            <a:endParaRPr lang="en-GB" dirty="0"/>
          </a:p>
        </p:txBody>
      </p:sp>
      <p:sp>
        <p:nvSpPr>
          <p:cNvPr id="26" name="Rectangle 25"/>
          <p:cNvSpPr/>
          <p:nvPr/>
        </p:nvSpPr>
        <p:spPr>
          <a:xfrm>
            <a:off x="2878710" y="919702"/>
            <a:ext cx="3160888" cy="519289"/>
          </a:xfrm>
          <a:prstGeom prst="rect">
            <a:avLst/>
          </a:prstGeom>
          <a:noFill/>
          <a:ln>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err="1">
                <a:solidFill>
                  <a:schemeClr val="tx1"/>
                </a:solidFill>
              </a:rPr>
              <a:t>Etiologi</a:t>
            </a:r>
            <a:endParaRPr lang="en-US" sz="1200" b="1" dirty="0">
              <a:solidFill>
                <a:schemeClr val="tx1"/>
              </a:solidFill>
            </a:endParaRPr>
          </a:p>
          <a:p>
            <a:pPr algn="ctr"/>
            <a:r>
              <a:rPr lang="en-US" sz="1100" dirty="0" err="1">
                <a:solidFill>
                  <a:schemeClr val="tx1"/>
                </a:solidFill>
              </a:rPr>
              <a:t>Merokok</a:t>
            </a:r>
            <a:r>
              <a:rPr lang="en-US" sz="1100" dirty="0">
                <a:solidFill>
                  <a:schemeClr val="tx1"/>
                </a:solidFill>
              </a:rPr>
              <a:t> </a:t>
            </a:r>
            <a:r>
              <a:rPr lang="en-US" sz="1100" dirty="0" err="1">
                <a:solidFill>
                  <a:schemeClr val="tx1"/>
                </a:solidFill>
              </a:rPr>
              <a:t>dan</a:t>
            </a:r>
            <a:r>
              <a:rPr lang="en-US" sz="1100" dirty="0">
                <a:solidFill>
                  <a:schemeClr val="tx1"/>
                </a:solidFill>
              </a:rPr>
              <a:t> </a:t>
            </a:r>
            <a:r>
              <a:rPr lang="en-US" sz="1100" dirty="0" err="1">
                <a:solidFill>
                  <a:schemeClr val="tx1"/>
                </a:solidFill>
              </a:rPr>
              <a:t>polusi</a:t>
            </a:r>
            <a:endParaRPr lang="en-US" sz="1100" dirty="0">
              <a:solidFill>
                <a:schemeClr val="tx1"/>
              </a:solidFill>
            </a:endParaRPr>
          </a:p>
          <a:p>
            <a:pPr algn="ctr"/>
            <a:r>
              <a:rPr lang="en-US" sz="1100" i="1" dirty="0">
                <a:solidFill>
                  <a:schemeClr val="tx1"/>
                </a:solidFill>
              </a:rPr>
              <a:t>Host factors</a:t>
            </a:r>
            <a:endParaRPr lang="en-GB" sz="1100" i="1" dirty="0">
              <a:solidFill>
                <a:schemeClr val="tx1"/>
              </a:solidFill>
            </a:endParaRPr>
          </a:p>
        </p:txBody>
      </p:sp>
      <p:sp>
        <p:nvSpPr>
          <p:cNvPr id="29" name="Rectangle 28"/>
          <p:cNvSpPr/>
          <p:nvPr/>
        </p:nvSpPr>
        <p:spPr>
          <a:xfrm>
            <a:off x="2878710" y="1737127"/>
            <a:ext cx="3160888" cy="881511"/>
          </a:xfrm>
          <a:prstGeom prst="rect">
            <a:avLst/>
          </a:prstGeom>
          <a:noFill/>
          <a:ln>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err="1">
                <a:solidFill>
                  <a:schemeClr val="tx1"/>
                </a:solidFill>
              </a:rPr>
              <a:t>Patobiologi</a:t>
            </a:r>
            <a:endParaRPr lang="en-US" sz="1200" b="1" dirty="0">
              <a:solidFill>
                <a:schemeClr val="tx1"/>
              </a:solidFill>
            </a:endParaRPr>
          </a:p>
          <a:p>
            <a:pPr marL="285750" indent="-285750">
              <a:buFont typeface="Arial" panose="020B0604020202020204" pitchFamily="34" charset="0"/>
              <a:buChar char="•"/>
            </a:pPr>
            <a:r>
              <a:rPr lang="en-US" sz="1100" dirty="0" err="1">
                <a:solidFill>
                  <a:schemeClr val="tx1"/>
                </a:solidFill>
              </a:rPr>
              <a:t>Gangguan</a:t>
            </a:r>
            <a:r>
              <a:rPr lang="en-US" sz="1100" dirty="0">
                <a:solidFill>
                  <a:schemeClr val="tx1"/>
                </a:solidFill>
              </a:rPr>
              <a:t> </a:t>
            </a:r>
            <a:r>
              <a:rPr lang="en-US" sz="1100" dirty="0" err="1" smtClean="0">
                <a:solidFill>
                  <a:schemeClr val="tx1"/>
                </a:solidFill>
              </a:rPr>
              <a:t>perkembangan</a:t>
            </a:r>
            <a:r>
              <a:rPr lang="en-US" sz="1100" dirty="0" smtClean="0">
                <a:solidFill>
                  <a:schemeClr val="tx1"/>
                </a:solidFill>
              </a:rPr>
              <a:t> </a:t>
            </a:r>
            <a:r>
              <a:rPr lang="en-US" sz="1100" dirty="0" err="1">
                <a:solidFill>
                  <a:schemeClr val="tx1"/>
                </a:solidFill>
              </a:rPr>
              <a:t>paru</a:t>
            </a:r>
            <a:endParaRPr lang="en-US" sz="1100" dirty="0">
              <a:solidFill>
                <a:schemeClr val="tx1"/>
              </a:solidFill>
            </a:endParaRPr>
          </a:p>
          <a:p>
            <a:pPr marL="285750" indent="-285750">
              <a:buFont typeface="Arial" panose="020B0604020202020204" pitchFamily="34" charset="0"/>
              <a:buChar char="•"/>
            </a:pPr>
            <a:r>
              <a:rPr lang="en-US" sz="1100" i="1" dirty="0">
                <a:solidFill>
                  <a:schemeClr val="tx1"/>
                </a:solidFill>
              </a:rPr>
              <a:t>Accelerated decline</a:t>
            </a:r>
          </a:p>
          <a:p>
            <a:pPr marL="285750" indent="-285750">
              <a:buFont typeface="Arial" panose="020B0604020202020204" pitchFamily="34" charset="0"/>
              <a:buChar char="•"/>
            </a:pPr>
            <a:r>
              <a:rPr lang="en-US" sz="1100" dirty="0" err="1">
                <a:solidFill>
                  <a:schemeClr val="tx1"/>
                </a:solidFill>
              </a:rPr>
              <a:t>Kerusakan</a:t>
            </a:r>
            <a:r>
              <a:rPr lang="en-US" sz="1100" dirty="0">
                <a:solidFill>
                  <a:schemeClr val="tx1"/>
                </a:solidFill>
              </a:rPr>
              <a:t> </a:t>
            </a:r>
            <a:r>
              <a:rPr lang="en-US" sz="1100" dirty="0" err="1">
                <a:solidFill>
                  <a:schemeClr val="tx1"/>
                </a:solidFill>
              </a:rPr>
              <a:t>paru</a:t>
            </a:r>
            <a:r>
              <a:rPr lang="en-US" sz="1100" dirty="0">
                <a:solidFill>
                  <a:schemeClr val="tx1"/>
                </a:solidFill>
              </a:rPr>
              <a:t> </a:t>
            </a:r>
          </a:p>
          <a:p>
            <a:pPr marL="285750" indent="-285750">
              <a:buFont typeface="Arial" panose="020B0604020202020204" pitchFamily="34" charset="0"/>
              <a:buChar char="•"/>
            </a:pPr>
            <a:r>
              <a:rPr lang="en-US" sz="1100" dirty="0" err="1">
                <a:solidFill>
                  <a:schemeClr val="tx1"/>
                </a:solidFill>
              </a:rPr>
              <a:t>Inflamasi</a:t>
            </a:r>
            <a:r>
              <a:rPr lang="en-US" sz="1100" dirty="0">
                <a:solidFill>
                  <a:schemeClr val="tx1"/>
                </a:solidFill>
              </a:rPr>
              <a:t> </a:t>
            </a:r>
            <a:r>
              <a:rPr lang="en-US" sz="1100" dirty="0" err="1">
                <a:solidFill>
                  <a:schemeClr val="tx1"/>
                </a:solidFill>
              </a:rPr>
              <a:t>paru</a:t>
            </a:r>
            <a:r>
              <a:rPr lang="en-US" sz="1100" dirty="0">
                <a:solidFill>
                  <a:schemeClr val="tx1"/>
                </a:solidFill>
              </a:rPr>
              <a:t> &amp; </a:t>
            </a:r>
            <a:r>
              <a:rPr lang="en-US" sz="1100" dirty="0" err="1">
                <a:solidFill>
                  <a:schemeClr val="tx1"/>
                </a:solidFill>
              </a:rPr>
              <a:t>sistemik</a:t>
            </a:r>
            <a:endParaRPr lang="en-GB" sz="1100" dirty="0">
              <a:solidFill>
                <a:schemeClr val="tx1"/>
              </a:solidFill>
            </a:endParaRPr>
          </a:p>
        </p:txBody>
      </p:sp>
      <p:sp>
        <p:nvSpPr>
          <p:cNvPr id="33" name="Rectangle 32"/>
          <p:cNvSpPr/>
          <p:nvPr/>
        </p:nvSpPr>
        <p:spPr>
          <a:xfrm>
            <a:off x="2878710" y="2906555"/>
            <a:ext cx="3160888" cy="848705"/>
          </a:xfrm>
          <a:prstGeom prst="rect">
            <a:avLst/>
          </a:prstGeom>
          <a:noFill/>
          <a:ln>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err="1">
                <a:solidFill>
                  <a:schemeClr val="tx1"/>
                </a:solidFill>
              </a:rPr>
              <a:t>Patologi</a:t>
            </a:r>
            <a:endParaRPr lang="en-US" sz="1200" b="1" dirty="0">
              <a:solidFill>
                <a:schemeClr val="tx1"/>
              </a:solidFill>
            </a:endParaRPr>
          </a:p>
          <a:p>
            <a:pPr marL="285750" indent="-285750">
              <a:buFont typeface="Arial" panose="020B0604020202020204" pitchFamily="34" charset="0"/>
              <a:buChar char="•"/>
            </a:pPr>
            <a:r>
              <a:rPr lang="en-US" sz="1100" dirty="0" err="1">
                <a:solidFill>
                  <a:schemeClr val="tx1"/>
                </a:solidFill>
              </a:rPr>
              <a:t>Gangguan</a:t>
            </a:r>
            <a:r>
              <a:rPr lang="en-US" sz="1100" dirty="0">
                <a:solidFill>
                  <a:schemeClr val="tx1"/>
                </a:solidFill>
              </a:rPr>
              <a:t> </a:t>
            </a:r>
            <a:r>
              <a:rPr lang="en-US" sz="1100" dirty="0" err="1">
                <a:solidFill>
                  <a:schemeClr val="tx1"/>
                </a:solidFill>
              </a:rPr>
              <a:t>atau</a:t>
            </a:r>
            <a:r>
              <a:rPr lang="en-US" sz="1100" dirty="0">
                <a:solidFill>
                  <a:schemeClr val="tx1"/>
                </a:solidFill>
              </a:rPr>
              <a:t> </a:t>
            </a:r>
            <a:r>
              <a:rPr lang="en-US" sz="1100" dirty="0" err="1">
                <a:solidFill>
                  <a:schemeClr val="tx1"/>
                </a:solidFill>
              </a:rPr>
              <a:t>abnormalitas</a:t>
            </a:r>
            <a:r>
              <a:rPr lang="en-US" sz="1100" dirty="0">
                <a:solidFill>
                  <a:schemeClr val="tx1"/>
                </a:solidFill>
              </a:rPr>
              <a:t> </a:t>
            </a:r>
            <a:r>
              <a:rPr lang="en-US" sz="1100" dirty="0" err="1">
                <a:solidFill>
                  <a:schemeClr val="tx1"/>
                </a:solidFill>
              </a:rPr>
              <a:t>saluran</a:t>
            </a:r>
            <a:r>
              <a:rPr lang="en-US" sz="1100" dirty="0">
                <a:solidFill>
                  <a:schemeClr val="tx1"/>
                </a:solidFill>
              </a:rPr>
              <a:t> </a:t>
            </a:r>
            <a:r>
              <a:rPr lang="en-US" sz="1100" dirty="0" err="1">
                <a:solidFill>
                  <a:schemeClr val="tx1"/>
                </a:solidFill>
              </a:rPr>
              <a:t>napas</a:t>
            </a:r>
            <a:r>
              <a:rPr lang="en-US" sz="1100" dirty="0">
                <a:solidFill>
                  <a:schemeClr val="tx1"/>
                </a:solidFill>
              </a:rPr>
              <a:t> </a:t>
            </a:r>
            <a:r>
              <a:rPr lang="en-US" sz="1100" dirty="0" err="1">
                <a:solidFill>
                  <a:schemeClr val="tx1"/>
                </a:solidFill>
              </a:rPr>
              <a:t>kecil</a:t>
            </a:r>
            <a:endParaRPr lang="en-US" sz="1100" dirty="0">
              <a:solidFill>
                <a:schemeClr val="tx1"/>
              </a:solidFill>
            </a:endParaRPr>
          </a:p>
          <a:p>
            <a:pPr marL="285750" indent="-285750">
              <a:buFont typeface="Arial" panose="020B0604020202020204" pitchFamily="34" charset="0"/>
              <a:buChar char="•"/>
            </a:pPr>
            <a:r>
              <a:rPr lang="en-US" sz="1100" dirty="0" err="1">
                <a:solidFill>
                  <a:schemeClr val="tx1"/>
                </a:solidFill>
              </a:rPr>
              <a:t>Emfisema</a:t>
            </a:r>
            <a:endParaRPr lang="en-US" sz="1100" dirty="0">
              <a:solidFill>
                <a:schemeClr val="tx1"/>
              </a:solidFill>
            </a:endParaRPr>
          </a:p>
          <a:p>
            <a:pPr marL="285750" indent="-285750">
              <a:buFont typeface="Arial" panose="020B0604020202020204" pitchFamily="34" charset="0"/>
              <a:buChar char="•"/>
            </a:pPr>
            <a:r>
              <a:rPr lang="en-US" sz="1100" dirty="0" err="1">
                <a:solidFill>
                  <a:schemeClr val="tx1"/>
                </a:solidFill>
              </a:rPr>
              <a:t>Efek</a:t>
            </a:r>
            <a:r>
              <a:rPr lang="en-US" sz="1100" dirty="0">
                <a:solidFill>
                  <a:schemeClr val="tx1"/>
                </a:solidFill>
              </a:rPr>
              <a:t> </a:t>
            </a:r>
            <a:r>
              <a:rPr lang="en-US" sz="1100" dirty="0" err="1">
                <a:solidFill>
                  <a:schemeClr val="tx1"/>
                </a:solidFill>
              </a:rPr>
              <a:t>Sistemik</a:t>
            </a:r>
            <a:endParaRPr lang="en-GB" sz="1100" dirty="0">
              <a:solidFill>
                <a:schemeClr val="tx1"/>
              </a:solidFill>
            </a:endParaRPr>
          </a:p>
        </p:txBody>
      </p:sp>
      <p:cxnSp>
        <p:nvCxnSpPr>
          <p:cNvPr id="36" name="Straight Arrow Connector 35"/>
          <p:cNvCxnSpPr/>
          <p:nvPr/>
        </p:nvCxnSpPr>
        <p:spPr>
          <a:xfrm>
            <a:off x="4459152" y="2618638"/>
            <a:ext cx="1" cy="255112"/>
          </a:xfrm>
          <a:prstGeom prst="straightConnector1">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4459153" y="1482015"/>
            <a:ext cx="1" cy="255112"/>
          </a:xfrm>
          <a:prstGeom prst="straightConnector1">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40" name="Rounded Rectangle 39"/>
          <p:cNvSpPr/>
          <p:nvPr/>
        </p:nvSpPr>
        <p:spPr>
          <a:xfrm>
            <a:off x="2285329" y="4154550"/>
            <a:ext cx="1930400" cy="723746"/>
          </a:xfrm>
          <a:prstGeom prst="roundRect">
            <a:avLst/>
          </a:prstGeom>
          <a:noFill/>
          <a:ln>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err="1">
                <a:solidFill>
                  <a:schemeClr val="tx1"/>
                </a:solidFill>
              </a:rPr>
              <a:t>Hambatan</a:t>
            </a:r>
            <a:r>
              <a:rPr lang="en-US" sz="1200" b="1" dirty="0">
                <a:solidFill>
                  <a:schemeClr val="tx1"/>
                </a:solidFill>
              </a:rPr>
              <a:t> </a:t>
            </a:r>
            <a:r>
              <a:rPr lang="en-US" sz="1200" b="1" dirty="0" err="1">
                <a:solidFill>
                  <a:schemeClr val="tx1"/>
                </a:solidFill>
              </a:rPr>
              <a:t>aliran</a:t>
            </a:r>
            <a:r>
              <a:rPr lang="en-US" sz="1200" b="1" dirty="0">
                <a:solidFill>
                  <a:schemeClr val="tx1"/>
                </a:solidFill>
              </a:rPr>
              <a:t> </a:t>
            </a:r>
            <a:r>
              <a:rPr lang="en-US" sz="1200" b="1" dirty="0" err="1">
                <a:solidFill>
                  <a:schemeClr val="tx1"/>
                </a:solidFill>
              </a:rPr>
              <a:t>udara</a:t>
            </a:r>
            <a:endParaRPr lang="en-US" sz="1200" b="1" dirty="0">
              <a:solidFill>
                <a:schemeClr val="tx1"/>
              </a:solidFill>
            </a:endParaRPr>
          </a:p>
          <a:p>
            <a:pPr marL="171450" indent="-171450" algn="ctr">
              <a:buFont typeface="Arial" panose="020B0604020202020204" pitchFamily="34" charset="0"/>
              <a:buChar char="•"/>
            </a:pPr>
            <a:r>
              <a:rPr lang="en-US" sz="1100" dirty="0" err="1">
                <a:solidFill>
                  <a:schemeClr val="tx1"/>
                </a:solidFill>
              </a:rPr>
              <a:t>Hambatan</a:t>
            </a:r>
            <a:r>
              <a:rPr lang="en-US" sz="1100" dirty="0">
                <a:solidFill>
                  <a:schemeClr val="tx1"/>
                </a:solidFill>
              </a:rPr>
              <a:t> </a:t>
            </a:r>
            <a:r>
              <a:rPr lang="en-US" sz="1100" dirty="0" err="1">
                <a:solidFill>
                  <a:schemeClr val="tx1"/>
                </a:solidFill>
              </a:rPr>
              <a:t>aliran</a:t>
            </a:r>
            <a:r>
              <a:rPr lang="en-US" sz="1100" dirty="0">
                <a:solidFill>
                  <a:schemeClr val="tx1"/>
                </a:solidFill>
              </a:rPr>
              <a:t> </a:t>
            </a:r>
            <a:r>
              <a:rPr lang="en-US" sz="1100" dirty="0" err="1">
                <a:solidFill>
                  <a:schemeClr val="tx1"/>
                </a:solidFill>
              </a:rPr>
              <a:t>udara</a:t>
            </a:r>
            <a:r>
              <a:rPr lang="en-US" sz="1100" dirty="0">
                <a:solidFill>
                  <a:schemeClr val="tx1"/>
                </a:solidFill>
              </a:rPr>
              <a:t> yang </a:t>
            </a:r>
            <a:r>
              <a:rPr lang="en-US" sz="1100" dirty="0" err="1">
                <a:solidFill>
                  <a:schemeClr val="tx1"/>
                </a:solidFill>
              </a:rPr>
              <a:t>persisten</a:t>
            </a:r>
            <a:endParaRPr lang="en-GB" sz="1100" dirty="0">
              <a:solidFill>
                <a:schemeClr val="tx1"/>
              </a:solidFill>
            </a:endParaRPr>
          </a:p>
        </p:txBody>
      </p:sp>
      <p:sp>
        <p:nvSpPr>
          <p:cNvPr id="41" name="Rounded Rectangle 40"/>
          <p:cNvSpPr/>
          <p:nvPr/>
        </p:nvSpPr>
        <p:spPr>
          <a:xfrm>
            <a:off x="4696220" y="4154550"/>
            <a:ext cx="1930400" cy="723746"/>
          </a:xfrm>
          <a:prstGeom prst="roundRect">
            <a:avLst/>
          </a:prstGeom>
          <a:noFill/>
          <a:ln>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err="1">
                <a:solidFill>
                  <a:schemeClr val="tx1"/>
                </a:solidFill>
              </a:rPr>
              <a:t>Manifestasi</a:t>
            </a:r>
            <a:r>
              <a:rPr lang="en-US" sz="1200" b="1" dirty="0">
                <a:solidFill>
                  <a:schemeClr val="tx1"/>
                </a:solidFill>
              </a:rPr>
              <a:t> </a:t>
            </a:r>
            <a:r>
              <a:rPr lang="en-US" sz="1200" b="1" dirty="0" err="1">
                <a:solidFill>
                  <a:schemeClr val="tx1"/>
                </a:solidFill>
              </a:rPr>
              <a:t>klinis</a:t>
            </a:r>
            <a:endParaRPr lang="en-US" sz="1200" b="1" dirty="0">
              <a:solidFill>
                <a:schemeClr val="tx1"/>
              </a:solidFill>
            </a:endParaRPr>
          </a:p>
          <a:p>
            <a:pPr marL="285750" indent="-285750">
              <a:buFont typeface="Arial" panose="020B0604020202020204" pitchFamily="34" charset="0"/>
              <a:buChar char="•"/>
            </a:pPr>
            <a:r>
              <a:rPr lang="en-US" sz="1100" dirty="0">
                <a:solidFill>
                  <a:schemeClr val="tx1"/>
                </a:solidFill>
              </a:rPr>
              <a:t>Gejala </a:t>
            </a:r>
          </a:p>
          <a:p>
            <a:pPr marL="285750" indent="-285750">
              <a:buFont typeface="Arial" panose="020B0604020202020204" pitchFamily="34" charset="0"/>
              <a:buChar char="•"/>
            </a:pPr>
            <a:r>
              <a:rPr lang="en-US" sz="1100" dirty="0" err="1">
                <a:solidFill>
                  <a:schemeClr val="tx1"/>
                </a:solidFill>
              </a:rPr>
              <a:t>Eksaserbasi</a:t>
            </a:r>
            <a:endParaRPr lang="en-US" sz="1100" dirty="0">
              <a:solidFill>
                <a:schemeClr val="tx1"/>
              </a:solidFill>
            </a:endParaRPr>
          </a:p>
          <a:p>
            <a:pPr marL="285750" indent="-285750">
              <a:buFont typeface="Arial" panose="020B0604020202020204" pitchFamily="34" charset="0"/>
              <a:buChar char="•"/>
            </a:pPr>
            <a:r>
              <a:rPr lang="en-US" sz="1100" dirty="0" err="1">
                <a:solidFill>
                  <a:schemeClr val="tx1"/>
                </a:solidFill>
              </a:rPr>
              <a:t>Komorbidities</a:t>
            </a:r>
            <a:endParaRPr lang="en-GB" sz="1100" dirty="0">
              <a:solidFill>
                <a:schemeClr val="tx1"/>
              </a:solidFill>
            </a:endParaRPr>
          </a:p>
        </p:txBody>
      </p:sp>
      <p:cxnSp>
        <p:nvCxnSpPr>
          <p:cNvPr id="43" name="Straight Arrow Connector 42"/>
          <p:cNvCxnSpPr/>
          <p:nvPr/>
        </p:nvCxnSpPr>
        <p:spPr>
          <a:xfrm flipH="1">
            <a:off x="4215729" y="3779103"/>
            <a:ext cx="237067" cy="322802"/>
          </a:xfrm>
          <a:prstGeom prst="straightConnector1">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4452796" y="3779103"/>
            <a:ext cx="237066" cy="322802"/>
          </a:xfrm>
          <a:prstGeom prst="straightConnector1">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40" idx="3"/>
            <a:endCxn id="41" idx="1"/>
          </p:cNvCxnSpPr>
          <p:nvPr/>
        </p:nvCxnSpPr>
        <p:spPr>
          <a:xfrm>
            <a:off x="4215729" y="4516423"/>
            <a:ext cx="480491" cy="0"/>
          </a:xfrm>
          <a:prstGeom prst="straightConnector1">
            <a:avLst/>
          </a:prstGeom>
          <a:ln>
            <a:solidFill>
              <a:schemeClr val="bg2">
                <a:lumMod val="7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589629" y="2855727"/>
            <a:ext cx="2554371" cy="1015663"/>
          </a:xfrm>
          <a:prstGeom prst="rect">
            <a:avLst/>
          </a:prstGeom>
          <a:noFill/>
        </p:spPr>
        <p:txBody>
          <a:bodyPr wrap="square" rtlCol="0">
            <a:spAutoFit/>
          </a:bodyPr>
          <a:lstStyle/>
          <a:p>
            <a:endParaRPr lang="en-GB" sz="1000" dirty="0"/>
          </a:p>
          <a:p>
            <a:r>
              <a:rPr lang="en-GB" sz="1000" dirty="0"/>
              <a:t>GOLD 2017 Global Strategy for the Diagnosis, Management and Prevention of COPD. Available online at http://goldcopd.org/. Accessed 21stNovember 2016.</a:t>
            </a:r>
          </a:p>
        </p:txBody>
      </p:sp>
    </p:spTree>
    <p:extLst>
      <p:ext uri="{BB962C8B-B14F-4D97-AF65-F5344CB8AC3E}">
        <p14:creationId xmlns:p14="http://schemas.microsoft.com/office/powerpoint/2010/main" xmlns="" val="3937501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C00000"/>
                </a:solidFill>
              </a:rPr>
              <a:t>Patologi</a:t>
            </a:r>
            <a:r>
              <a:rPr lang="en-US" dirty="0">
                <a:solidFill>
                  <a:srgbClr val="C00000"/>
                </a:solidFill>
              </a:rPr>
              <a:t>, </a:t>
            </a:r>
            <a:r>
              <a:rPr lang="en-US" dirty="0" err="1">
                <a:solidFill>
                  <a:srgbClr val="C00000"/>
                </a:solidFill>
              </a:rPr>
              <a:t>patogenesis</a:t>
            </a:r>
            <a:r>
              <a:rPr lang="en-US" dirty="0">
                <a:solidFill>
                  <a:srgbClr val="C00000"/>
                </a:solidFill>
              </a:rPr>
              <a:t> </a:t>
            </a:r>
            <a:r>
              <a:rPr lang="en-US" dirty="0" err="1">
                <a:solidFill>
                  <a:srgbClr val="C00000"/>
                </a:solidFill>
              </a:rPr>
              <a:t>dan</a:t>
            </a:r>
            <a:r>
              <a:rPr lang="en-US" dirty="0">
                <a:solidFill>
                  <a:srgbClr val="C00000"/>
                </a:solidFill>
              </a:rPr>
              <a:t> </a:t>
            </a:r>
            <a:r>
              <a:rPr lang="en-US" dirty="0" err="1">
                <a:solidFill>
                  <a:srgbClr val="C00000"/>
                </a:solidFill>
              </a:rPr>
              <a:t>patofisiologi</a:t>
            </a:r>
            <a:endParaRPr lang="en-GB" dirty="0">
              <a:solidFill>
                <a:srgbClr val="C00000"/>
              </a:solidFill>
            </a:endParaRPr>
          </a:p>
        </p:txBody>
      </p:sp>
      <p:sp>
        <p:nvSpPr>
          <p:cNvPr id="23" name="Text Placeholder 22"/>
          <p:cNvSpPr>
            <a:spLocks noGrp="1"/>
          </p:cNvSpPr>
          <p:nvPr>
            <p:ph type="body" sz="quarter" idx="11"/>
          </p:nvPr>
        </p:nvSpPr>
        <p:spPr>
          <a:xfrm>
            <a:off x="318376" y="940454"/>
            <a:ext cx="8199225" cy="3172141"/>
          </a:xfrm>
        </p:spPr>
        <p:txBody>
          <a:bodyPr/>
          <a:lstStyle/>
          <a:p>
            <a:pPr marL="457200" indent="-457200">
              <a:buAutoNum type="arabicPeriod"/>
            </a:pPr>
            <a:r>
              <a:rPr lang="en-US" sz="2000" b="1" dirty="0" err="1">
                <a:solidFill>
                  <a:srgbClr val="C00000"/>
                </a:solidFill>
              </a:rPr>
              <a:t>Patologi</a:t>
            </a:r>
            <a:endParaRPr lang="en-US" sz="2000" b="1" dirty="0">
              <a:solidFill>
                <a:srgbClr val="C00000"/>
              </a:solidFill>
            </a:endParaRPr>
          </a:p>
          <a:p>
            <a:endParaRPr lang="en-US" sz="2000" b="1" dirty="0"/>
          </a:p>
          <a:p>
            <a:pPr marL="361950" indent="-180975"/>
            <a:r>
              <a:rPr lang="en-US" sz="2000" dirty="0" err="1"/>
              <a:t>Perubahan</a:t>
            </a:r>
            <a:r>
              <a:rPr lang="en-US" sz="2000" dirty="0"/>
              <a:t> </a:t>
            </a:r>
            <a:r>
              <a:rPr lang="en-US" sz="2000" dirty="0" err="1"/>
              <a:t>patologi</a:t>
            </a:r>
            <a:r>
              <a:rPr lang="en-US" sz="2000" dirty="0"/>
              <a:t> </a:t>
            </a:r>
            <a:r>
              <a:rPr lang="en-US" sz="2000" dirty="0" err="1"/>
              <a:t>pada</a:t>
            </a:r>
            <a:r>
              <a:rPr lang="en-US" sz="2000" dirty="0"/>
              <a:t> </a:t>
            </a:r>
            <a:r>
              <a:rPr lang="en-US" sz="2000" dirty="0" err="1"/>
              <a:t>pasien</a:t>
            </a:r>
            <a:r>
              <a:rPr lang="en-US" sz="2000" dirty="0"/>
              <a:t> PPOK, </a:t>
            </a:r>
            <a:r>
              <a:rPr lang="en-US" sz="2000" dirty="0" err="1"/>
              <a:t>antara</a:t>
            </a:r>
            <a:r>
              <a:rPr lang="en-US" sz="2000" dirty="0"/>
              <a:t> lain:</a:t>
            </a:r>
          </a:p>
          <a:p>
            <a:pPr marL="361950" indent="-180975"/>
            <a:endParaRPr lang="en-US" sz="2000" dirty="0"/>
          </a:p>
          <a:p>
            <a:pPr marL="361950" indent="-180975">
              <a:buFontTx/>
              <a:buChar char="-"/>
            </a:pPr>
            <a:r>
              <a:rPr lang="en-US" sz="2000" dirty="0" err="1"/>
              <a:t>Inflamasi</a:t>
            </a:r>
            <a:r>
              <a:rPr lang="en-US" sz="2000" dirty="0"/>
              <a:t> </a:t>
            </a:r>
            <a:r>
              <a:rPr lang="en-US" sz="2000" dirty="0" err="1"/>
              <a:t>kronis</a:t>
            </a:r>
            <a:r>
              <a:rPr lang="en-GB" sz="2000" dirty="0"/>
              <a:t>, </a:t>
            </a:r>
            <a:r>
              <a:rPr lang="en-GB" sz="2000" dirty="0" err="1"/>
              <a:t>dengan</a:t>
            </a:r>
            <a:r>
              <a:rPr lang="en-GB" sz="2000" dirty="0"/>
              <a:t> </a:t>
            </a:r>
            <a:r>
              <a:rPr lang="en-GB" sz="2000" dirty="0" err="1"/>
              <a:t>peningkatan</a:t>
            </a:r>
            <a:r>
              <a:rPr lang="en-GB" sz="2000" dirty="0"/>
              <a:t> </a:t>
            </a:r>
            <a:r>
              <a:rPr lang="en-GB" sz="2000" dirty="0" err="1"/>
              <a:t>jumlah</a:t>
            </a:r>
            <a:r>
              <a:rPr lang="en-GB" sz="2000" dirty="0"/>
              <a:t> </a:t>
            </a:r>
            <a:r>
              <a:rPr lang="en-GB" sz="2000" dirty="0" err="1"/>
              <a:t>sel</a:t>
            </a:r>
            <a:r>
              <a:rPr lang="en-GB" sz="2000" dirty="0"/>
              <a:t> </a:t>
            </a:r>
            <a:r>
              <a:rPr lang="en-GB" sz="2000" dirty="0" err="1"/>
              <a:t>radang</a:t>
            </a:r>
            <a:r>
              <a:rPr lang="en-GB" sz="2000" dirty="0"/>
              <a:t> di </a:t>
            </a:r>
            <a:r>
              <a:rPr lang="en-GB" sz="2000" dirty="0" err="1"/>
              <a:t>paru</a:t>
            </a:r>
            <a:r>
              <a:rPr lang="en-GB" sz="2000" dirty="0"/>
              <a:t> </a:t>
            </a:r>
          </a:p>
          <a:p>
            <a:pPr marL="180975"/>
            <a:endParaRPr lang="en-GB" sz="2000" dirty="0"/>
          </a:p>
          <a:p>
            <a:pPr marL="361950" indent="-180975">
              <a:buFontTx/>
              <a:buChar char="-"/>
            </a:pPr>
            <a:r>
              <a:rPr lang="en-US" sz="2000" dirty="0" err="1"/>
              <a:t>Perubahan</a:t>
            </a:r>
            <a:r>
              <a:rPr lang="en-US" sz="2000" dirty="0"/>
              <a:t> </a:t>
            </a:r>
            <a:r>
              <a:rPr lang="en-US" sz="2000" dirty="0" err="1"/>
              <a:t>stuktur</a:t>
            </a:r>
            <a:r>
              <a:rPr lang="en-US" sz="2000" dirty="0"/>
              <a:t> </a:t>
            </a:r>
            <a:r>
              <a:rPr lang="en-US" sz="2000" dirty="0" err="1"/>
              <a:t>saluran</a:t>
            </a:r>
            <a:r>
              <a:rPr lang="en-US" sz="2000" dirty="0"/>
              <a:t> </a:t>
            </a:r>
            <a:r>
              <a:rPr lang="en-US" sz="2000" dirty="0" err="1"/>
              <a:t>napas</a:t>
            </a:r>
            <a:r>
              <a:rPr lang="en-US" sz="2000" dirty="0"/>
              <a:t>, </a:t>
            </a:r>
            <a:r>
              <a:rPr lang="en-US" sz="2000" dirty="0" err="1"/>
              <a:t>akibat</a:t>
            </a:r>
            <a:r>
              <a:rPr lang="en-US" sz="2000" dirty="0"/>
              <a:t> </a:t>
            </a:r>
            <a:r>
              <a:rPr lang="en-US" sz="2000" dirty="0" err="1" smtClean="0"/>
              <a:t>luka</a:t>
            </a:r>
            <a:r>
              <a:rPr lang="en-US" sz="2000" dirty="0" smtClean="0"/>
              <a:t> </a:t>
            </a:r>
            <a:r>
              <a:rPr lang="en-US" sz="2000" dirty="0" err="1"/>
              <a:t>dan</a:t>
            </a:r>
            <a:r>
              <a:rPr lang="en-US" sz="2000" dirty="0"/>
              <a:t> </a:t>
            </a:r>
            <a:r>
              <a:rPr lang="en-US" sz="2000" dirty="0" err="1"/>
              <a:t>perbaikan</a:t>
            </a:r>
            <a:r>
              <a:rPr lang="en-US" sz="2000" dirty="0"/>
              <a:t> yang </a:t>
            </a:r>
            <a:r>
              <a:rPr lang="en-US" sz="2000" dirty="0" err="1"/>
              <a:t>berulang</a:t>
            </a:r>
            <a:r>
              <a:rPr lang="en-US" sz="2000" dirty="0"/>
              <a:t> kali.</a:t>
            </a:r>
          </a:p>
          <a:p>
            <a:pPr marL="361950" indent="-180975">
              <a:buFontTx/>
              <a:buChar char="-"/>
            </a:pPr>
            <a:endParaRPr lang="en-US" sz="2000" dirty="0"/>
          </a:p>
        </p:txBody>
      </p:sp>
      <p:sp>
        <p:nvSpPr>
          <p:cNvPr id="21" name="Slide Number Placeholder 20"/>
          <p:cNvSpPr>
            <a:spLocks noGrp="1"/>
          </p:cNvSpPr>
          <p:nvPr>
            <p:ph type="sldNum" sz="quarter" idx="4"/>
          </p:nvPr>
        </p:nvSpPr>
        <p:spPr/>
        <p:txBody>
          <a:bodyPr/>
          <a:lstStyle/>
          <a:p>
            <a:fld id="{3C4F54F3-C349-4609-AFEE-01462D5C7942}" type="slidenum">
              <a:rPr lang="en-GB" smtClean="0"/>
              <a:pPr/>
              <a:t>6</a:t>
            </a:fld>
            <a:endParaRPr lang="en-GB" dirty="0"/>
          </a:p>
        </p:txBody>
      </p:sp>
      <p:sp>
        <p:nvSpPr>
          <p:cNvPr id="6" name="TextBox 5"/>
          <p:cNvSpPr txBox="1"/>
          <p:nvPr/>
        </p:nvSpPr>
        <p:spPr>
          <a:xfrm>
            <a:off x="516375" y="4454756"/>
            <a:ext cx="8190846" cy="553998"/>
          </a:xfrm>
          <a:prstGeom prst="rect">
            <a:avLst/>
          </a:prstGeom>
          <a:noFill/>
        </p:spPr>
        <p:txBody>
          <a:bodyPr wrap="square" rtlCol="0">
            <a:spAutoFit/>
          </a:bodyPr>
          <a:lstStyle/>
          <a:p>
            <a:endParaRPr lang="en-GB" sz="1000" dirty="0"/>
          </a:p>
          <a:p>
            <a:r>
              <a:rPr lang="en-GB" sz="1000" dirty="0"/>
              <a:t>GOLD 2017 Global Strategy for the Diagnosis, Management and Prevention of COPD. Available online at http://goldcopd.org/. Accessed 21stNovember 2016.</a:t>
            </a:r>
          </a:p>
        </p:txBody>
      </p:sp>
    </p:spTree>
    <p:extLst>
      <p:ext uri="{BB962C8B-B14F-4D97-AF65-F5344CB8AC3E}">
        <p14:creationId xmlns:p14="http://schemas.microsoft.com/office/powerpoint/2010/main" xmlns="" val="1008006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err="1">
                <a:solidFill>
                  <a:srgbClr val="C00000"/>
                </a:solidFill>
              </a:rPr>
              <a:t>Patologi</a:t>
            </a:r>
            <a:r>
              <a:rPr lang="en-US" dirty="0">
                <a:solidFill>
                  <a:srgbClr val="C00000"/>
                </a:solidFill>
              </a:rPr>
              <a:t>, </a:t>
            </a:r>
            <a:r>
              <a:rPr lang="en-US" dirty="0" err="1">
                <a:solidFill>
                  <a:srgbClr val="C00000"/>
                </a:solidFill>
              </a:rPr>
              <a:t>patogenesis</a:t>
            </a:r>
            <a:r>
              <a:rPr lang="en-US" dirty="0">
                <a:solidFill>
                  <a:srgbClr val="C00000"/>
                </a:solidFill>
              </a:rPr>
              <a:t> </a:t>
            </a:r>
            <a:r>
              <a:rPr lang="en-US" dirty="0" err="1">
                <a:solidFill>
                  <a:srgbClr val="C00000"/>
                </a:solidFill>
              </a:rPr>
              <a:t>dan</a:t>
            </a:r>
            <a:r>
              <a:rPr lang="en-US" dirty="0">
                <a:solidFill>
                  <a:srgbClr val="C00000"/>
                </a:solidFill>
              </a:rPr>
              <a:t> </a:t>
            </a:r>
            <a:r>
              <a:rPr lang="en-US" dirty="0" err="1">
                <a:solidFill>
                  <a:srgbClr val="C00000"/>
                </a:solidFill>
              </a:rPr>
              <a:t>patofisiologi</a:t>
            </a:r>
            <a:endParaRPr lang="en-GB" dirty="0"/>
          </a:p>
        </p:txBody>
      </p:sp>
      <p:sp>
        <p:nvSpPr>
          <p:cNvPr id="23" name="Text Placeholder 22"/>
          <p:cNvSpPr>
            <a:spLocks noGrp="1"/>
          </p:cNvSpPr>
          <p:nvPr>
            <p:ph type="body" sz="quarter" idx="11"/>
          </p:nvPr>
        </p:nvSpPr>
        <p:spPr>
          <a:xfrm>
            <a:off x="318375" y="780688"/>
            <a:ext cx="8199226" cy="3172141"/>
          </a:xfrm>
        </p:spPr>
        <p:txBody>
          <a:bodyPr/>
          <a:lstStyle/>
          <a:p>
            <a:r>
              <a:rPr lang="en-US" sz="1800" b="1" dirty="0">
                <a:solidFill>
                  <a:srgbClr val="C00000"/>
                </a:solidFill>
              </a:rPr>
              <a:t>2. </a:t>
            </a:r>
            <a:r>
              <a:rPr lang="en-US" sz="1800" b="1" dirty="0" err="1">
                <a:solidFill>
                  <a:srgbClr val="C00000"/>
                </a:solidFill>
              </a:rPr>
              <a:t>Patogenesis</a:t>
            </a:r>
            <a:r>
              <a:rPr lang="en-US" sz="1800" b="1" dirty="0">
                <a:solidFill>
                  <a:srgbClr val="C00000"/>
                </a:solidFill>
              </a:rPr>
              <a:t> </a:t>
            </a:r>
          </a:p>
          <a:p>
            <a:endParaRPr lang="en-US" sz="1800" dirty="0"/>
          </a:p>
          <a:p>
            <a:pPr marL="180975"/>
            <a:r>
              <a:rPr lang="en-US" sz="1800" dirty="0" err="1"/>
              <a:t>Inflamasi</a:t>
            </a:r>
            <a:r>
              <a:rPr lang="en-US" sz="1800" dirty="0"/>
              <a:t> yang </a:t>
            </a:r>
            <a:r>
              <a:rPr lang="en-US" sz="1800" dirty="0" err="1"/>
              <a:t>terjadi</a:t>
            </a:r>
            <a:r>
              <a:rPr lang="en-US" sz="1800" dirty="0"/>
              <a:t> </a:t>
            </a:r>
            <a:r>
              <a:rPr lang="en-US" sz="1800" dirty="0" err="1"/>
              <a:t>pada</a:t>
            </a:r>
            <a:r>
              <a:rPr lang="en-US" sz="1800" dirty="0"/>
              <a:t> </a:t>
            </a:r>
            <a:r>
              <a:rPr lang="en-US" sz="1800" dirty="0" err="1"/>
              <a:t>saluran</a:t>
            </a:r>
            <a:r>
              <a:rPr lang="en-US" sz="1800" dirty="0"/>
              <a:t> </a:t>
            </a:r>
            <a:r>
              <a:rPr lang="en-US" sz="1800" dirty="0" err="1"/>
              <a:t>napas</a:t>
            </a:r>
            <a:r>
              <a:rPr lang="en-US" sz="1800" dirty="0"/>
              <a:t> </a:t>
            </a:r>
            <a:r>
              <a:rPr lang="en-US" sz="1800" dirty="0" err="1"/>
              <a:t>pasien</a:t>
            </a:r>
            <a:r>
              <a:rPr lang="en-US" sz="1800" dirty="0"/>
              <a:t> PPOK </a:t>
            </a:r>
            <a:r>
              <a:rPr lang="en-US" sz="1800" dirty="0" err="1"/>
              <a:t>sebagai</a:t>
            </a:r>
            <a:r>
              <a:rPr lang="en-US" sz="1800" dirty="0"/>
              <a:t> </a:t>
            </a:r>
            <a:r>
              <a:rPr lang="en-US" sz="1800" dirty="0" err="1" smtClean="0"/>
              <a:t>respons</a:t>
            </a:r>
            <a:r>
              <a:rPr lang="en-US" sz="1800" dirty="0" smtClean="0"/>
              <a:t> </a:t>
            </a:r>
            <a:r>
              <a:rPr lang="en-US" sz="1800" dirty="0" err="1"/>
              <a:t>peradangan</a:t>
            </a:r>
            <a:r>
              <a:rPr lang="en-US" sz="1800" dirty="0"/>
              <a:t> </a:t>
            </a:r>
            <a:r>
              <a:rPr lang="en-US" sz="1800" dirty="0" err="1"/>
              <a:t>terhadap</a:t>
            </a:r>
            <a:r>
              <a:rPr lang="en-US" sz="1800" dirty="0"/>
              <a:t> </a:t>
            </a:r>
            <a:r>
              <a:rPr lang="en-US" sz="1800" dirty="0" err="1"/>
              <a:t>iritan</a:t>
            </a:r>
            <a:r>
              <a:rPr lang="en-US" sz="1800" dirty="0"/>
              <a:t> </a:t>
            </a:r>
            <a:r>
              <a:rPr lang="en-US" sz="1800" dirty="0" err="1"/>
              <a:t>kronis</a:t>
            </a:r>
            <a:r>
              <a:rPr lang="en-US" sz="1800" dirty="0"/>
              <a:t>, </a:t>
            </a:r>
            <a:r>
              <a:rPr lang="en-US" sz="1800" dirty="0" err="1"/>
              <a:t>seperti</a:t>
            </a:r>
            <a:r>
              <a:rPr lang="en-US" sz="1800" dirty="0"/>
              <a:t> asap </a:t>
            </a:r>
            <a:r>
              <a:rPr lang="en-US" sz="1800" dirty="0" err="1"/>
              <a:t>rokok</a:t>
            </a:r>
            <a:r>
              <a:rPr lang="en-US" sz="1800" dirty="0"/>
              <a:t>. </a:t>
            </a:r>
            <a:r>
              <a:rPr lang="en-US" sz="1800" dirty="0" err="1"/>
              <a:t>Inflamasi</a:t>
            </a:r>
            <a:r>
              <a:rPr lang="en-US" sz="1800" dirty="0"/>
              <a:t> </a:t>
            </a:r>
            <a:r>
              <a:rPr lang="en-US" sz="1800" dirty="0" err="1"/>
              <a:t>paru</a:t>
            </a:r>
            <a:r>
              <a:rPr lang="en-US" sz="1800" dirty="0"/>
              <a:t> </a:t>
            </a:r>
            <a:r>
              <a:rPr lang="en-US" sz="1800" dirty="0" err="1"/>
              <a:t>tetap</a:t>
            </a:r>
            <a:r>
              <a:rPr lang="en-US" sz="1800" dirty="0"/>
              <a:t> </a:t>
            </a:r>
            <a:r>
              <a:rPr lang="en-US" sz="1800" dirty="0" err="1"/>
              <a:t>bertahan</a:t>
            </a:r>
            <a:r>
              <a:rPr lang="en-US" sz="1800" dirty="0"/>
              <a:t> </a:t>
            </a:r>
            <a:r>
              <a:rPr lang="en-US" sz="1800" dirty="0" err="1"/>
              <a:t>setelah</a:t>
            </a:r>
            <a:r>
              <a:rPr lang="en-US" sz="1800" dirty="0"/>
              <a:t> </a:t>
            </a:r>
            <a:r>
              <a:rPr lang="en-US" sz="1800" dirty="0" err="1"/>
              <a:t>berhenti</a:t>
            </a:r>
            <a:r>
              <a:rPr lang="en-US" sz="1800" dirty="0"/>
              <a:t> </a:t>
            </a:r>
            <a:r>
              <a:rPr lang="en-US" sz="1800" dirty="0" err="1"/>
              <a:t>merokok</a:t>
            </a:r>
            <a:endParaRPr lang="en-US" sz="1800" dirty="0"/>
          </a:p>
          <a:p>
            <a:pPr marL="180975"/>
            <a:endParaRPr lang="en-US" sz="1800" dirty="0"/>
          </a:p>
          <a:p>
            <a:pPr marL="180975"/>
            <a:r>
              <a:rPr lang="en-US" sz="1800" b="1" dirty="0" err="1"/>
              <a:t>Mekanisme</a:t>
            </a:r>
            <a:r>
              <a:rPr lang="en-US" sz="1800" b="1" dirty="0"/>
              <a:t> </a:t>
            </a:r>
            <a:r>
              <a:rPr lang="en-US" sz="1800" b="1" dirty="0" err="1"/>
              <a:t>patogenesis</a:t>
            </a:r>
            <a:r>
              <a:rPr lang="en-US" sz="1800" b="1" dirty="0"/>
              <a:t> </a:t>
            </a:r>
            <a:r>
              <a:rPr lang="en-US" sz="1800" b="1" dirty="0" err="1"/>
              <a:t>meliputi</a:t>
            </a:r>
            <a:r>
              <a:rPr lang="en-US" sz="1800" b="1" dirty="0"/>
              <a:t>:</a:t>
            </a:r>
          </a:p>
          <a:p>
            <a:pPr marL="466725" indent="-285750">
              <a:buFontTx/>
              <a:buChar char="-"/>
            </a:pPr>
            <a:r>
              <a:rPr lang="en-US" sz="1600" i="1" dirty="0"/>
              <a:t>Oxidative stress</a:t>
            </a:r>
          </a:p>
          <a:p>
            <a:pPr marL="466725" indent="-285750">
              <a:buFontTx/>
              <a:buChar char="-"/>
            </a:pPr>
            <a:r>
              <a:rPr lang="en-US" sz="1600" dirty="0" err="1"/>
              <a:t>Ketidakseimbangan</a:t>
            </a:r>
            <a:r>
              <a:rPr lang="en-US" sz="1600" dirty="0"/>
              <a:t> </a:t>
            </a:r>
            <a:r>
              <a:rPr lang="en-US" sz="1600" i="1" dirty="0"/>
              <a:t>Protease – </a:t>
            </a:r>
            <a:r>
              <a:rPr lang="en-US" sz="1600" i="1" dirty="0" err="1"/>
              <a:t>antiprotease</a:t>
            </a:r>
            <a:r>
              <a:rPr lang="en-US" sz="1600" i="1" dirty="0"/>
              <a:t> </a:t>
            </a:r>
          </a:p>
          <a:p>
            <a:pPr marL="466725" indent="-285750">
              <a:buFontTx/>
              <a:buChar char="-"/>
            </a:pPr>
            <a:r>
              <a:rPr lang="en-US" sz="1600" i="1" dirty="0">
                <a:solidFill>
                  <a:srgbClr val="FF0000"/>
                </a:solidFill>
              </a:rPr>
              <a:t>Inflammatory cells: di </a:t>
            </a:r>
            <a:r>
              <a:rPr lang="en-US" sz="1600" i="1" dirty="0" err="1">
                <a:solidFill>
                  <a:srgbClr val="FF0000"/>
                </a:solidFill>
              </a:rPr>
              <a:t>beberapa</a:t>
            </a:r>
            <a:r>
              <a:rPr lang="en-US" sz="1600" i="1" dirty="0">
                <a:solidFill>
                  <a:srgbClr val="FF0000"/>
                </a:solidFill>
              </a:rPr>
              <a:t> </a:t>
            </a:r>
            <a:r>
              <a:rPr lang="en-US" sz="1600" i="1" dirty="0" err="1">
                <a:solidFill>
                  <a:srgbClr val="FF0000"/>
                </a:solidFill>
              </a:rPr>
              <a:t>pasien</a:t>
            </a:r>
            <a:r>
              <a:rPr lang="en-US" sz="1600" i="1" dirty="0">
                <a:solidFill>
                  <a:srgbClr val="FF0000"/>
                </a:solidFill>
              </a:rPr>
              <a:t> </a:t>
            </a:r>
            <a:r>
              <a:rPr lang="en-US" sz="1600" i="1" dirty="0" err="1">
                <a:solidFill>
                  <a:srgbClr val="FF0000"/>
                </a:solidFill>
              </a:rPr>
              <a:t>terdapat</a:t>
            </a:r>
            <a:r>
              <a:rPr lang="en-US" sz="1600" i="1" dirty="0">
                <a:solidFill>
                  <a:srgbClr val="FF0000"/>
                </a:solidFill>
              </a:rPr>
              <a:t> </a:t>
            </a:r>
            <a:r>
              <a:rPr lang="en-US" sz="1600" i="1" dirty="0" err="1">
                <a:solidFill>
                  <a:srgbClr val="FF0000"/>
                </a:solidFill>
              </a:rPr>
              <a:t>peningkatan</a:t>
            </a:r>
            <a:r>
              <a:rPr lang="en-US" sz="1600" i="1" dirty="0">
                <a:solidFill>
                  <a:srgbClr val="FF0000"/>
                </a:solidFill>
              </a:rPr>
              <a:t> eosinophil, Th2 </a:t>
            </a:r>
            <a:r>
              <a:rPr lang="en-US" sz="1600" i="1" dirty="0" err="1">
                <a:solidFill>
                  <a:srgbClr val="FF0000"/>
                </a:solidFill>
              </a:rPr>
              <a:t>atau</a:t>
            </a:r>
            <a:r>
              <a:rPr lang="en-US" sz="1600" i="1" dirty="0">
                <a:solidFill>
                  <a:srgbClr val="FF0000"/>
                </a:solidFill>
              </a:rPr>
              <a:t> ILC2, </a:t>
            </a:r>
            <a:r>
              <a:rPr lang="en-US" sz="1600" i="1" dirty="0" err="1">
                <a:solidFill>
                  <a:srgbClr val="FF0000"/>
                </a:solidFill>
              </a:rPr>
              <a:t>terutama</a:t>
            </a:r>
            <a:r>
              <a:rPr lang="en-US" sz="1600" i="1" dirty="0">
                <a:solidFill>
                  <a:srgbClr val="FF0000"/>
                </a:solidFill>
              </a:rPr>
              <a:t> </a:t>
            </a:r>
            <a:r>
              <a:rPr lang="en-US" sz="1600" i="1" dirty="0" err="1">
                <a:solidFill>
                  <a:srgbClr val="FF0000"/>
                </a:solidFill>
              </a:rPr>
              <a:t>jika</a:t>
            </a:r>
            <a:r>
              <a:rPr lang="en-US" sz="1600" i="1" dirty="0">
                <a:solidFill>
                  <a:srgbClr val="FF0000"/>
                </a:solidFill>
              </a:rPr>
              <a:t> </a:t>
            </a:r>
            <a:r>
              <a:rPr lang="en-US" sz="1600" i="1" dirty="0" err="1">
                <a:solidFill>
                  <a:srgbClr val="FF0000"/>
                </a:solidFill>
              </a:rPr>
              <a:t>terjadi</a:t>
            </a:r>
            <a:r>
              <a:rPr lang="en-US" sz="1600" i="1" dirty="0">
                <a:solidFill>
                  <a:srgbClr val="FF0000"/>
                </a:solidFill>
              </a:rPr>
              <a:t> </a:t>
            </a:r>
            <a:r>
              <a:rPr lang="en-US" sz="1600" i="1" dirty="0" err="1">
                <a:solidFill>
                  <a:srgbClr val="FF0000"/>
                </a:solidFill>
              </a:rPr>
              <a:t>bersamaan</a:t>
            </a:r>
            <a:r>
              <a:rPr lang="en-US" sz="1600" i="1" dirty="0">
                <a:solidFill>
                  <a:srgbClr val="FF0000"/>
                </a:solidFill>
              </a:rPr>
              <a:t> </a:t>
            </a:r>
            <a:r>
              <a:rPr lang="en-US" sz="1600" i="1" dirty="0" err="1">
                <a:solidFill>
                  <a:srgbClr val="FF0000"/>
                </a:solidFill>
              </a:rPr>
              <a:t>dengan</a:t>
            </a:r>
            <a:r>
              <a:rPr lang="en-US" sz="1600" i="1" dirty="0">
                <a:solidFill>
                  <a:srgbClr val="FF0000"/>
                </a:solidFill>
              </a:rPr>
              <a:t> </a:t>
            </a:r>
            <a:r>
              <a:rPr lang="en-US" sz="1600" i="1" dirty="0" err="1">
                <a:solidFill>
                  <a:srgbClr val="FF0000"/>
                </a:solidFill>
              </a:rPr>
              <a:t>asma</a:t>
            </a:r>
            <a:endParaRPr lang="en-US" sz="1600" i="1" dirty="0">
              <a:solidFill>
                <a:srgbClr val="FF0000"/>
              </a:solidFill>
            </a:endParaRPr>
          </a:p>
          <a:p>
            <a:pPr marL="466725" indent="-285750">
              <a:buFontTx/>
              <a:buChar char="-"/>
            </a:pPr>
            <a:r>
              <a:rPr lang="en-US" sz="1600" dirty="0"/>
              <a:t>Mediator </a:t>
            </a:r>
            <a:r>
              <a:rPr lang="en-US" sz="1600" dirty="0" err="1"/>
              <a:t>inflamasi</a:t>
            </a:r>
            <a:endParaRPr lang="en-US" sz="1600" dirty="0"/>
          </a:p>
          <a:p>
            <a:pPr marL="466725" indent="-285750">
              <a:buFontTx/>
              <a:buChar char="-"/>
            </a:pPr>
            <a:r>
              <a:rPr lang="en-US" sz="1600" dirty="0"/>
              <a:t>Fibrosis </a:t>
            </a:r>
            <a:r>
              <a:rPr lang="en-US" sz="1600" dirty="0" err="1"/>
              <a:t>peribronkial</a:t>
            </a:r>
            <a:r>
              <a:rPr lang="en-US" sz="1600" dirty="0"/>
              <a:t> </a:t>
            </a:r>
            <a:r>
              <a:rPr lang="en-US" sz="1600" dirty="0" err="1"/>
              <a:t>dan</a:t>
            </a:r>
            <a:r>
              <a:rPr lang="en-US" sz="1600" dirty="0"/>
              <a:t> </a:t>
            </a:r>
            <a:r>
              <a:rPr lang="en-US" sz="1600" dirty="0" err="1"/>
              <a:t>interstisial</a:t>
            </a:r>
            <a:endParaRPr lang="en-US" sz="1600" dirty="0"/>
          </a:p>
          <a:p>
            <a:pPr marL="466725" indent="-285750">
              <a:buFontTx/>
              <a:buChar char="-"/>
            </a:pPr>
            <a:r>
              <a:rPr lang="en-US" sz="1600" dirty="0" err="1"/>
              <a:t>Perbedaan</a:t>
            </a:r>
            <a:r>
              <a:rPr lang="en-US" sz="1600" dirty="0"/>
              <a:t> </a:t>
            </a:r>
            <a:r>
              <a:rPr lang="en-US" sz="1600" dirty="0" err="1"/>
              <a:t>inflamasi</a:t>
            </a:r>
            <a:r>
              <a:rPr lang="en-US" sz="1600" dirty="0"/>
              <a:t> </a:t>
            </a:r>
            <a:r>
              <a:rPr lang="en-US" sz="1600" dirty="0" err="1"/>
              <a:t>antara</a:t>
            </a:r>
            <a:r>
              <a:rPr lang="en-US" sz="1600" dirty="0"/>
              <a:t> PPOK </a:t>
            </a:r>
            <a:r>
              <a:rPr lang="en-US" sz="1600" dirty="0" err="1"/>
              <a:t>dan</a:t>
            </a:r>
            <a:r>
              <a:rPr lang="en-US" sz="1600" dirty="0"/>
              <a:t> </a:t>
            </a:r>
            <a:r>
              <a:rPr lang="en-US" sz="1600" dirty="0" err="1"/>
              <a:t>asma</a:t>
            </a:r>
            <a:endParaRPr lang="en-US" sz="1600" dirty="0"/>
          </a:p>
        </p:txBody>
      </p:sp>
      <p:sp>
        <p:nvSpPr>
          <p:cNvPr id="21" name="Slide Number Placeholder 20"/>
          <p:cNvSpPr>
            <a:spLocks noGrp="1"/>
          </p:cNvSpPr>
          <p:nvPr>
            <p:ph type="sldNum" sz="quarter" idx="4"/>
          </p:nvPr>
        </p:nvSpPr>
        <p:spPr/>
        <p:txBody>
          <a:bodyPr/>
          <a:lstStyle/>
          <a:p>
            <a:fld id="{3C4F54F3-C349-4609-AFEE-01462D5C7942}" type="slidenum">
              <a:rPr lang="en-GB" smtClean="0"/>
              <a:pPr/>
              <a:t>7</a:t>
            </a:fld>
            <a:endParaRPr lang="en-GB" dirty="0"/>
          </a:p>
        </p:txBody>
      </p:sp>
      <p:sp>
        <p:nvSpPr>
          <p:cNvPr id="25" name="TextBox 24"/>
          <p:cNvSpPr txBox="1"/>
          <p:nvPr/>
        </p:nvSpPr>
        <p:spPr>
          <a:xfrm>
            <a:off x="516375" y="4569755"/>
            <a:ext cx="8190846" cy="553998"/>
          </a:xfrm>
          <a:prstGeom prst="rect">
            <a:avLst/>
          </a:prstGeom>
          <a:noFill/>
        </p:spPr>
        <p:txBody>
          <a:bodyPr wrap="square" rtlCol="0">
            <a:spAutoFit/>
          </a:bodyPr>
          <a:lstStyle/>
          <a:p>
            <a:endParaRPr lang="en-GB" sz="1000" dirty="0"/>
          </a:p>
          <a:p>
            <a:r>
              <a:rPr lang="en-GB" sz="1000" dirty="0"/>
              <a:t>GOLD 2017 Global Strategy for the Diagnosis, Management and Prevention of COPD. Available online at http://goldcopd.org/. Accessed 21stNovember 2016.</a:t>
            </a:r>
          </a:p>
        </p:txBody>
      </p:sp>
    </p:spTree>
    <p:extLst>
      <p:ext uri="{BB962C8B-B14F-4D97-AF65-F5344CB8AC3E}">
        <p14:creationId xmlns:p14="http://schemas.microsoft.com/office/powerpoint/2010/main" xmlns="" val="1024672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err="1">
                <a:solidFill>
                  <a:srgbClr val="C00000"/>
                </a:solidFill>
              </a:rPr>
              <a:t>Patologi</a:t>
            </a:r>
            <a:r>
              <a:rPr lang="en-US" dirty="0">
                <a:solidFill>
                  <a:srgbClr val="C00000"/>
                </a:solidFill>
              </a:rPr>
              <a:t>, </a:t>
            </a:r>
            <a:r>
              <a:rPr lang="en-US" dirty="0" err="1">
                <a:solidFill>
                  <a:srgbClr val="C00000"/>
                </a:solidFill>
              </a:rPr>
              <a:t>patogenesis</a:t>
            </a:r>
            <a:r>
              <a:rPr lang="en-US" dirty="0">
                <a:solidFill>
                  <a:srgbClr val="C00000"/>
                </a:solidFill>
              </a:rPr>
              <a:t> </a:t>
            </a:r>
            <a:r>
              <a:rPr lang="en-US" dirty="0" err="1">
                <a:solidFill>
                  <a:srgbClr val="C00000"/>
                </a:solidFill>
              </a:rPr>
              <a:t>dan</a:t>
            </a:r>
            <a:r>
              <a:rPr lang="en-US" dirty="0">
                <a:solidFill>
                  <a:srgbClr val="C00000"/>
                </a:solidFill>
              </a:rPr>
              <a:t> </a:t>
            </a:r>
            <a:r>
              <a:rPr lang="en-US" dirty="0" err="1">
                <a:solidFill>
                  <a:srgbClr val="C00000"/>
                </a:solidFill>
              </a:rPr>
              <a:t>patofisiologi</a:t>
            </a:r>
            <a:endParaRPr lang="en-GB" dirty="0"/>
          </a:p>
        </p:txBody>
      </p:sp>
      <p:sp>
        <p:nvSpPr>
          <p:cNvPr id="21" name="Slide Number Placeholder 20"/>
          <p:cNvSpPr>
            <a:spLocks noGrp="1"/>
          </p:cNvSpPr>
          <p:nvPr>
            <p:ph type="sldNum" sz="quarter" idx="4"/>
          </p:nvPr>
        </p:nvSpPr>
        <p:spPr/>
        <p:txBody>
          <a:bodyPr/>
          <a:lstStyle/>
          <a:p>
            <a:fld id="{3C4F54F3-C349-4609-AFEE-01462D5C7942}" type="slidenum">
              <a:rPr lang="en-GB" smtClean="0"/>
              <a:pPr/>
              <a:t>8</a:t>
            </a:fld>
            <a:endParaRPr lang="en-GB" dirty="0"/>
          </a:p>
        </p:txBody>
      </p:sp>
      <p:sp>
        <p:nvSpPr>
          <p:cNvPr id="25" name="Text Placeholder 22"/>
          <p:cNvSpPr>
            <a:spLocks noGrp="1"/>
          </p:cNvSpPr>
          <p:nvPr>
            <p:ph type="body" sz="quarter" idx="11"/>
          </p:nvPr>
        </p:nvSpPr>
        <p:spPr>
          <a:xfrm>
            <a:off x="318376" y="871001"/>
            <a:ext cx="8199225" cy="3172141"/>
          </a:xfrm>
        </p:spPr>
        <p:txBody>
          <a:bodyPr/>
          <a:lstStyle/>
          <a:p>
            <a:r>
              <a:rPr lang="en-US" sz="2000" b="1" dirty="0">
                <a:solidFill>
                  <a:srgbClr val="C00000"/>
                </a:solidFill>
              </a:rPr>
              <a:t>3. </a:t>
            </a:r>
            <a:r>
              <a:rPr lang="en-US" sz="2000" b="1" dirty="0" err="1">
                <a:solidFill>
                  <a:srgbClr val="C00000"/>
                </a:solidFill>
              </a:rPr>
              <a:t>Patofisiologi</a:t>
            </a:r>
            <a:r>
              <a:rPr lang="en-US" sz="2000" b="1" dirty="0">
                <a:solidFill>
                  <a:srgbClr val="C00000"/>
                </a:solidFill>
              </a:rPr>
              <a:t> </a:t>
            </a:r>
          </a:p>
          <a:p>
            <a:endParaRPr lang="en-US" sz="2000" b="1" dirty="0"/>
          </a:p>
          <a:p>
            <a:pPr marL="466725" indent="-285750">
              <a:buFontTx/>
              <a:buChar char="-"/>
            </a:pPr>
            <a:r>
              <a:rPr lang="en-US" sz="2000" dirty="0" err="1"/>
              <a:t>Keterbatasan</a:t>
            </a:r>
            <a:r>
              <a:rPr lang="en-US" sz="2000" dirty="0"/>
              <a:t> </a:t>
            </a:r>
            <a:r>
              <a:rPr lang="en-US" sz="2000" dirty="0" err="1"/>
              <a:t>aliran</a:t>
            </a:r>
            <a:r>
              <a:rPr lang="en-US" sz="2000" dirty="0"/>
              <a:t> </a:t>
            </a:r>
            <a:r>
              <a:rPr lang="en-US" sz="2000" dirty="0" err="1"/>
              <a:t>udara</a:t>
            </a:r>
            <a:r>
              <a:rPr lang="en-US" sz="2000" dirty="0"/>
              <a:t> </a:t>
            </a:r>
            <a:r>
              <a:rPr lang="en-US" sz="2000" dirty="0" err="1"/>
              <a:t>dan</a:t>
            </a:r>
            <a:r>
              <a:rPr lang="en-US" sz="2000" dirty="0"/>
              <a:t> </a:t>
            </a:r>
            <a:r>
              <a:rPr lang="en-US" sz="2000" i="1" dirty="0" smtClean="0"/>
              <a:t>air trapping</a:t>
            </a:r>
            <a:endParaRPr lang="en-US" sz="2000" dirty="0"/>
          </a:p>
          <a:p>
            <a:pPr marL="466725" indent="-285750">
              <a:buFontTx/>
              <a:buChar char="-"/>
            </a:pPr>
            <a:r>
              <a:rPr lang="en-US" sz="2000" dirty="0" err="1"/>
              <a:t>Ketidaknormalan</a:t>
            </a:r>
            <a:r>
              <a:rPr lang="en-US" sz="2000" dirty="0"/>
              <a:t> </a:t>
            </a:r>
            <a:r>
              <a:rPr lang="en-US" sz="2000" dirty="0" err="1"/>
              <a:t>pertukaran</a:t>
            </a:r>
            <a:r>
              <a:rPr lang="en-US" sz="2000" dirty="0"/>
              <a:t> </a:t>
            </a:r>
            <a:r>
              <a:rPr lang="en-US" sz="2000" dirty="0" err="1"/>
              <a:t>udara</a:t>
            </a:r>
            <a:endParaRPr lang="en-US" sz="2000" dirty="0"/>
          </a:p>
          <a:p>
            <a:pPr marL="466725" indent="-285750">
              <a:buFontTx/>
              <a:buChar char="-"/>
            </a:pPr>
            <a:r>
              <a:rPr lang="en-US" sz="2000" dirty="0" err="1"/>
              <a:t>Hipersekresi</a:t>
            </a:r>
            <a:r>
              <a:rPr lang="en-US" sz="2000" dirty="0"/>
              <a:t> </a:t>
            </a:r>
            <a:r>
              <a:rPr lang="en-US" sz="2000" dirty="0" err="1"/>
              <a:t>mukus</a:t>
            </a:r>
            <a:endParaRPr lang="en-US" sz="2000" dirty="0"/>
          </a:p>
          <a:p>
            <a:pPr marL="466725" indent="-285750">
              <a:buFontTx/>
              <a:buChar char="-"/>
            </a:pPr>
            <a:r>
              <a:rPr lang="en-US" sz="2000" dirty="0" err="1"/>
              <a:t>Hipertensi</a:t>
            </a:r>
            <a:r>
              <a:rPr lang="en-US" sz="2000" dirty="0"/>
              <a:t> </a:t>
            </a:r>
            <a:r>
              <a:rPr lang="en-US" sz="2000" dirty="0" err="1" smtClean="0"/>
              <a:t>pulmoner</a:t>
            </a:r>
            <a:endParaRPr lang="en-US" sz="2000" i="1" dirty="0"/>
          </a:p>
          <a:p>
            <a:pPr marL="466725" indent="-285750">
              <a:buFontTx/>
              <a:buChar char="-"/>
            </a:pPr>
            <a:r>
              <a:rPr lang="en-US" sz="2000" dirty="0" err="1"/>
              <a:t>Eksaserbasi</a:t>
            </a:r>
            <a:endParaRPr lang="en-US" sz="2000" dirty="0"/>
          </a:p>
          <a:p>
            <a:pPr marL="466725" indent="-285750">
              <a:buFontTx/>
              <a:buChar char="-"/>
            </a:pPr>
            <a:r>
              <a:rPr lang="en-US" sz="2000" dirty="0" err="1" smtClean="0"/>
              <a:t>Gangguan</a:t>
            </a:r>
            <a:r>
              <a:rPr lang="en-US" sz="2000" dirty="0" smtClean="0"/>
              <a:t> </a:t>
            </a:r>
            <a:r>
              <a:rPr lang="en-US" sz="2000" dirty="0" err="1"/>
              <a:t>sistemik</a:t>
            </a:r>
            <a:endParaRPr lang="en-US" sz="2000" dirty="0"/>
          </a:p>
          <a:p>
            <a:pPr marL="361950" indent="-180975"/>
            <a:endParaRPr lang="en-US" sz="2000" dirty="0"/>
          </a:p>
        </p:txBody>
      </p:sp>
      <p:sp>
        <p:nvSpPr>
          <p:cNvPr id="6" name="TextBox 5"/>
          <p:cNvSpPr txBox="1"/>
          <p:nvPr/>
        </p:nvSpPr>
        <p:spPr>
          <a:xfrm>
            <a:off x="516375" y="4454756"/>
            <a:ext cx="8190846" cy="553998"/>
          </a:xfrm>
          <a:prstGeom prst="rect">
            <a:avLst/>
          </a:prstGeom>
          <a:noFill/>
        </p:spPr>
        <p:txBody>
          <a:bodyPr wrap="square" rtlCol="0">
            <a:spAutoFit/>
          </a:bodyPr>
          <a:lstStyle/>
          <a:p>
            <a:endParaRPr lang="en-GB" sz="1000" dirty="0"/>
          </a:p>
          <a:p>
            <a:r>
              <a:rPr lang="en-GB" sz="1000" dirty="0"/>
              <a:t>GOLD 2017 Global Strategy for the Diagnosis, Management and Prevention of COPD. Available online at http://goldcopd.org/. Accessed 21stNovember 2016.</a:t>
            </a:r>
          </a:p>
        </p:txBody>
      </p:sp>
    </p:spTree>
    <p:extLst>
      <p:ext uri="{BB962C8B-B14F-4D97-AF65-F5344CB8AC3E}">
        <p14:creationId xmlns:p14="http://schemas.microsoft.com/office/powerpoint/2010/main" xmlns="" val="143221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11"/>
          </p:nvPr>
        </p:nvSpPr>
        <p:spPr>
          <a:xfrm>
            <a:off x="3838217" y="2379292"/>
            <a:ext cx="4481693" cy="471645"/>
          </a:xfrm>
        </p:spPr>
        <p:txBody>
          <a:bodyPr/>
          <a:lstStyle/>
          <a:p>
            <a:r>
              <a:rPr lang="en-US" b="1" dirty="0" smtClean="0">
                <a:solidFill>
                  <a:srgbClr val="C00000"/>
                </a:solidFill>
              </a:rPr>
              <a:t>Diagnosis </a:t>
            </a:r>
            <a:r>
              <a:rPr lang="en-US" b="1" dirty="0" err="1">
                <a:solidFill>
                  <a:srgbClr val="C00000"/>
                </a:solidFill>
              </a:rPr>
              <a:t>dan</a:t>
            </a:r>
            <a:r>
              <a:rPr lang="en-US" b="1" dirty="0">
                <a:solidFill>
                  <a:srgbClr val="C00000"/>
                </a:solidFill>
              </a:rPr>
              <a:t> </a:t>
            </a:r>
            <a:r>
              <a:rPr lang="en-US" b="1" dirty="0" err="1">
                <a:solidFill>
                  <a:srgbClr val="C00000"/>
                </a:solidFill>
              </a:rPr>
              <a:t>penilaian</a:t>
            </a:r>
            <a:r>
              <a:rPr lang="en-US" b="1" dirty="0">
                <a:solidFill>
                  <a:srgbClr val="C00000"/>
                </a:solidFill>
              </a:rPr>
              <a:t> </a:t>
            </a:r>
            <a:r>
              <a:rPr lang="en-US" b="1" dirty="0" err="1">
                <a:solidFill>
                  <a:srgbClr val="C00000"/>
                </a:solidFill>
              </a:rPr>
              <a:t>awal</a:t>
            </a:r>
            <a:endParaRPr lang="en-GB" b="1" dirty="0">
              <a:solidFill>
                <a:srgbClr val="C00000"/>
              </a:solidFill>
            </a:endParaRPr>
          </a:p>
        </p:txBody>
      </p:sp>
      <p:sp>
        <p:nvSpPr>
          <p:cNvPr id="21" name="Slide Number Placeholder 20"/>
          <p:cNvSpPr>
            <a:spLocks noGrp="1"/>
          </p:cNvSpPr>
          <p:nvPr>
            <p:ph type="sldNum" sz="quarter" idx="4"/>
          </p:nvPr>
        </p:nvSpPr>
        <p:spPr/>
        <p:txBody>
          <a:bodyPr/>
          <a:lstStyle/>
          <a:p>
            <a:fld id="{3C4F54F3-C349-4609-AFEE-01462D5C7942}" type="slidenum">
              <a:rPr lang="en-GB" smtClean="0"/>
              <a:pPr/>
              <a:t>9</a:t>
            </a:fld>
            <a:endParaRPr lang="en-GB" dirty="0"/>
          </a:p>
        </p:txBody>
      </p:sp>
      <p:pic>
        <p:nvPicPr>
          <p:cNvPr id="25" name="Picture 24"/>
          <p:cNvPicPr>
            <a:picLocks noChangeAspect="1"/>
          </p:cNvPicPr>
          <p:nvPr/>
        </p:nvPicPr>
        <p:blipFill>
          <a:blip r:embed="rId2"/>
          <a:stretch>
            <a:fillRect/>
          </a:stretch>
        </p:blipFill>
        <p:spPr>
          <a:xfrm>
            <a:off x="1690418" y="1636157"/>
            <a:ext cx="2057400" cy="2228850"/>
          </a:xfrm>
          <a:prstGeom prst="rect">
            <a:avLst/>
          </a:prstGeom>
        </p:spPr>
      </p:pic>
    </p:spTree>
    <p:extLst>
      <p:ext uri="{BB962C8B-B14F-4D97-AF65-F5344CB8AC3E}">
        <p14:creationId xmlns:p14="http://schemas.microsoft.com/office/powerpoint/2010/main" xmlns="" val="28854359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TRAZENECA" val="TEMPLATE04"/>
</p:tagLst>
</file>

<file path=ppt/theme/theme1.xml><?xml version="1.0" encoding="utf-8"?>
<a:theme xmlns:a="http://schemas.openxmlformats.org/drawingml/2006/main" name="AZ Cover Slide Options">
  <a:themeElements>
    <a:clrScheme name="Custom 239">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AZ External Template 16x9.potx" id="{2869ACD4-1693-4F65-BD54-2051ACED5F7F}" vid="{04D652D5-83BA-4C49-8C9E-B283E5C2DC94}"/>
    </a:ext>
  </a:extLst>
</a:theme>
</file>

<file path=ppt/theme/theme2.xml><?xml version="1.0" encoding="utf-8"?>
<a:theme xmlns:a="http://schemas.openxmlformats.org/drawingml/2006/main" name="AZ Divid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AZ External Template 16x9.potx" id="{2869ACD4-1693-4F65-BD54-2051ACED5F7F}" vid="{C405CDF7-6B1A-4359-A756-07517A4455F5}"/>
    </a:ext>
  </a:extLst>
</a:theme>
</file>

<file path=ppt/theme/theme3.xml><?xml version="1.0" encoding="utf-8"?>
<a:theme xmlns:a="http://schemas.openxmlformats.org/drawingml/2006/main" name="AZ Divider Slide Options - Colour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AZ External Template 16x9.potx" id="{2869ACD4-1693-4F65-BD54-2051ACED5F7F}" vid="{0D6A6422-3D74-455F-BB9F-90AE73CD780D}"/>
    </a:ext>
  </a:extLst>
</a:theme>
</file>

<file path=ppt/theme/theme4.xml><?xml version="1.0" encoding="utf-8"?>
<a:theme xmlns:a="http://schemas.openxmlformats.org/drawingml/2006/main" name="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AZ External Template 16x9.potx" id="{2869ACD4-1693-4F65-BD54-2051ACED5F7F}" vid="{D4B437A4-A9CF-4D1F-ADCE-993FC96AAEB1}"/>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6498</TotalTime>
  <Words>3567</Words>
  <Application>Microsoft Office PowerPoint</Application>
  <PresentationFormat>On-screen Show (16:9)</PresentationFormat>
  <Paragraphs>635</Paragraphs>
  <Slides>49</Slides>
  <Notes>2</Notes>
  <HiddenSlides>0</HiddenSlides>
  <MMClips>0</MMClips>
  <ScaleCrop>false</ScaleCrop>
  <HeadingPairs>
    <vt:vector size="4" baseType="variant">
      <vt:variant>
        <vt:lpstr>Theme</vt:lpstr>
      </vt:variant>
      <vt:variant>
        <vt:i4>7</vt:i4>
      </vt:variant>
      <vt:variant>
        <vt:lpstr>Slide Titles</vt:lpstr>
      </vt:variant>
      <vt:variant>
        <vt:i4>49</vt:i4>
      </vt:variant>
    </vt:vector>
  </HeadingPairs>
  <TitlesOfParts>
    <vt:vector size="56" baseType="lpstr">
      <vt:lpstr>AZ Cover Slide Options</vt:lpstr>
      <vt:lpstr>AZ Divider Slide Options</vt:lpstr>
      <vt:lpstr>AZ Divider Slide Options - Colours</vt:lpstr>
      <vt:lpstr>AZ General Master Slide Options</vt:lpstr>
      <vt:lpstr>1_Custom Design</vt:lpstr>
      <vt:lpstr>Custom Design</vt:lpstr>
      <vt:lpstr>1_Office Theme</vt:lpstr>
      <vt:lpstr>Slide 1</vt:lpstr>
      <vt:lpstr>Agenda</vt:lpstr>
      <vt:lpstr>Definisi PPOK GOLD 2017</vt:lpstr>
      <vt:lpstr>Faktor - faktor yang berpengaruh pada perjalanan dan perburukan PPOK</vt:lpstr>
      <vt:lpstr>Etiologi, patobiologi &amp; patologi PPOK</vt:lpstr>
      <vt:lpstr>Patologi, patogenesis dan patofisiologi</vt:lpstr>
      <vt:lpstr>Patologi, patogenesis dan patofisiologi</vt:lpstr>
      <vt:lpstr>Patologi, patogenesis dan patofisiologi</vt:lpstr>
      <vt:lpstr>Slide 9</vt:lpstr>
      <vt:lpstr>Alur diagnosis PPOK</vt:lpstr>
      <vt:lpstr>Indikator utama untuk membuat diagnosis PPOK</vt:lpstr>
      <vt:lpstr>Diagnosis banding untuk gejala batuk kronis  (selain PPOK)</vt:lpstr>
      <vt:lpstr>Penilaian PPOK</vt:lpstr>
      <vt:lpstr>Klasifikasi derajat keparahan keterbatasan aliran udara pasien PPOK (VEP1 pasca-bronkodilator)</vt:lpstr>
      <vt:lpstr>Penilaian gejala PPOK</vt:lpstr>
      <vt:lpstr>Contoh kasus</vt:lpstr>
      <vt:lpstr>Modified British Medical Research Council (mMRC) questionnaire</vt:lpstr>
      <vt:lpstr>Modified British Medical Research Council (mMRC) questionnaire</vt:lpstr>
      <vt:lpstr>COPD Assessment Test (CATTM)</vt:lpstr>
      <vt:lpstr>COPD Assessment Test (CATTM)</vt:lpstr>
      <vt:lpstr>Pengelompokan pasien PPOK</vt:lpstr>
      <vt:lpstr>Pengelompokan pasien PPOK</vt:lpstr>
      <vt:lpstr>Tujuan Terapi PPOK</vt:lpstr>
      <vt:lpstr>Identifikasi dan menurunkan paparan terhadap faktor resiko</vt:lpstr>
      <vt:lpstr>Pengelolaan PPOK Stabil: Non - Farmakologi</vt:lpstr>
      <vt:lpstr>Patients case</vt:lpstr>
      <vt:lpstr>Pilihan terapi PPOK</vt:lpstr>
      <vt:lpstr>Pengelolaan PPOK Stabil: Farmakologi</vt:lpstr>
      <vt:lpstr>Pengelolaan PPOK Stabil: Farmakologi</vt:lpstr>
      <vt:lpstr>Pengelolaan PPOK Stabil: Farmakologi</vt:lpstr>
      <vt:lpstr>Pengelolaan PPOK Stabil: Farmakologi</vt:lpstr>
      <vt:lpstr>Penggunaan ICS/LABA pada PPOK (GOLD 2017)</vt:lpstr>
      <vt:lpstr>Penggunaan ICS/LABA pada PPOK (GOLD 2017)</vt:lpstr>
      <vt:lpstr>Slide 34</vt:lpstr>
      <vt:lpstr>Problem pada PPOK</vt:lpstr>
      <vt:lpstr>Slide 36</vt:lpstr>
      <vt:lpstr>Desain penelitian</vt:lpstr>
      <vt:lpstr>Slide 38</vt:lpstr>
      <vt:lpstr>Slide 39</vt:lpstr>
      <vt:lpstr>Slide 40</vt:lpstr>
      <vt:lpstr>Slide 41</vt:lpstr>
      <vt:lpstr>Slide 42</vt:lpstr>
      <vt:lpstr>Slide 43</vt:lpstr>
      <vt:lpstr>Slide 44</vt:lpstr>
      <vt:lpstr>Slide 45</vt:lpstr>
      <vt:lpstr>Informasi ES pneumonia ICS pada GOLD 2017</vt:lpstr>
      <vt:lpstr>Monitoring dan Follow-Up pasien selama pengobatan</vt:lpstr>
      <vt:lpstr>Kesimpulan</vt:lpstr>
      <vt:lpstr>Slide 49</vt:lpstr>
    </vt:vector>
  </TitlesOfParts>
  <Company>AstraZeneca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Oktora Mangunsong, Lily</dc:creator>
  <cp:keywords>16:9</cp:keywords>
  <dc:description>v1.0</dc:description>
  <cp:lastModifiedBy>Indra Sinulingga</cp:lastModifiedBy>
  <cp:revision>376</cp:revision>
  <cp:lastPrinted>2015-02-23T14:12:16Z</cp:lastPrinted>
  <dcterms:created xsi:type="dcterms:W3CDTF">2016-12-07T04:31:53Z</dcterms:created>
  <dcterms:modified xsi:type="dcterms:W3CDTF">2017-04-07T21:38:06Z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AstraZeneca</vt:lpwstr>
  </property>
  <property fmtid="{D5CDD505-2E9C-101B-9397-08002B2CF9AE}" pid="3" name="Language">
    <vt:lpwstr>English (UK)</vt:lpwstr>
  </property>
  <property fmtid="{D5CDD505-2E9C-101B-9397-08002B2CF9AE}" pid="4" name="Owner">
    <vt:lpwstr>P L Kessler</vt:lpwstr>
  </property>
  <property fmtid="{D5CDD505-2E9C-101B-9397-08002B2CF9AE}" pid="5" name="Project">
    <vt:lpwstr>The Chase</vt:lpwstr>
  </property>
  <property fmtid="{D5CDD505-2E9C-101B-9397-08002B2CF9AE}" pid="6" name="Publisher">
    <vt:lpwstr>Kessler Associates</vt:lpwstr>
  </property>
</Properties>
</file>