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 id="2147483730" r:id="rId2"/>
    <p:sldMasterId id="2147483800" r:id="rId3"/>
    <p:sldMasterId id="2147483656" r:id="rId4"/>
    <p:sldMasterId id="2147483828" r:id="rId5"/>
    <p:sldMasterId id="2147483836" r:id="rId6"/>
    <p:sldMasterId id="2147483907" r:id="rId7"/>
  </p:sldMasterIdLst>
  <p:notesMasterIdLst>
    <p:notesMasterId r:id="rId47"/>
  </p:notesMasterIdLst>
  <p:handoutMasterIdLst>
    <p:handoutMasterId r:id="rId48"/>
  </p:handoutMasterIdLst>
  <p:sldIdLst>
    <p:sldId id="402" r:id="rId8"/>
    <p:sldId id="403" r:id="rId9"/>
    <p:sldId id="346" r:id="rId10"/>
    <p:sldId id="347" r:id="rId11"/>
    <p:sldId id="363" r:id="rId12"/>
    <p:sldId id="364" r:id="rId13"/>
    <p:sldId id="369" r:id="rId14"/>
    <p:sldId id="367" r:id="rId15"/>
    <p:sldId id="399" r:id="rId16"/>
    <p:sldId id="366" r:id="rId17"/>
    <p:sldId id="395" r:id="rId18"/>
    <p:sldId id="348" r:id="rId19"/>
    <p:sldId id="358" r:id="rId20"/>
    <p:sldId id="359" r:id="rId21"/>
    <p:sldId id="360" r:id="rId22"/>
    <p:sldId id="362" r:id="rId23"/>
    <p:sldId id="361" r:id="rId24"/>
    <p:sldId id="373" r:id="rId25"/>
    <p:sldId id="397" r:id="rId26"/>
    <p:sldId id="375" r:id="rId27"/>
    <p:sldId id="400" r:id="rId28"/>
    <p:sldId id="374" r:id="rId29"/>
    <p:sldId id="371" r:id="rId30"/>
    <p:sldId id="381" r:id="rId31"/>
    <p:sldId id="378" r:id="rId32"/>
    <p:sldId id="384" r:id="rId33"/>
    <p:sldId id="383" r:id="rId34"/>
    <p:sldId id="385" r:id="rId35"/>
    <p:sldId id="386" r:id="rId36"/>
    <p:sldId id="387" r:id="rId37"/>
    <p:sldId id="391" r:id="rId38"/>
    <p:sldId id="380" r:id="rId39"/>
    <p:sldId id="401" r:id="rId40"/>
    <p:sldId id="392" r:id="rId41"/>
    <p:sldId id="393" r:id="rId42"/>
    <p:sldId id="394" r:id="rId43"/>
    <p:sldId id="396" r:id="rId44"/>
    <p:sldId id="388" r:id="rId45"/>
    <p:sldId id="404" r:id="rId46"/>
  </p:sldIdLst>
  <p:sldSz cx="9144000" cy="5143500" type="screen16x9"/>
  <p:notesSz cx="6670675" cy="9875838"/>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6">
          <p15:clr>
            <a:srgbClr val="A4A3A4"/>
          </p15:clr>
        </p15:guide>
        <p15:guide id="7" pos="5666">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F"/>
    <a:srgbClr val="00ADD0"/>
    <a:srgbClr val="00A9CE"/>
    <a:srgbClr val="D8DCD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snapToObjects="1" showGuides="1">
      <p:cViewPr varScale="1">
        <p:scale>
          <a:sx n="88" d="100"/>
          <a:sy n="88" d="100"/>
        </p:scale>
        <p:origin x="816" y="78"/>
      </p:cViewPr>
      <p:guideLst>
        <p:guide orient="horz"/>
        <p:guide/>
        <p:guide pos="5666"/>
      </p:guideLst>
    </p:cSldViewPr>
  </p:slideViewPr>
  <p:notesTextViewPr>
    <p:cViewPr>
      <p:scale>
        <a:sx n="100" d="100"/>
        <a:sy n="100" d="100"/>
      </p:scale>
      <p:origin x="0" y="0"/>
    </p:cViewPr>
  </p:notesTextViewPr>
  <p:sorterViewPr>
    <p:cViewPr varScale="1">
      <p:scale>
        <a:sx n="1" d="1"/>
        <a:sy n="1" d="1"/>
      </p:scale>
      <p:origin x="0" y="-7026"/>
    </p:cViewPr>
  </p:sorterViewPr>
  <p:notesViewPr>
    <p:cSldViewPr snapToGrid="0" snapToObjects="1">
      <p:cViewPr varScale="1">
        <p:scale>
          <a:sx n="55" d="100"/>
          <a:sy n="55" d="100"/>
        </p:scale>
        <p:origin x="-2770" y="-82"/>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FDC Salmeterol-Fluticason</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Severe asthma exacerbation</c:v>
                </c:pt>
                <c:pt idx="1">
                  <c:v>ER Visits/Hospitalisation</c:v>
                </c:pt>
              </c:strCache>
            </c:strRef>
          </c:cat>
          <c:val>
            <c:numRef>
              <c:f>Sheet1!$B$2:$B$3</c:f>
              <c:numCache>
                <c:formatCode>General</c:formatCode>
                <c:ptCount val="2"/>
                <c:pt idx="0">
                  <c:v>31</c:v>
                </c:pt>
                <c:pt idx="1">
                  <c:v>13</c:v>
                </c:pt>
              </c:numCache>
            </c:numRef>
          </c:val>
          <c:extLst xmlns:c16r2="http://schemas.microsoft.com/office/drawing/2015/06/chart">
            <c:ext xmlns:c16="http://schemas.microsoft.com/office/drawing/2014/chart" uri="{C3380CC4-5D6E-409C-BE32-E72D297353CC}">
              <c16:uniqueId val="{00000000-648B-40B7-97FC-71CFECB7D673}"/>
            </c:ext>
          </c:extLst>
        </c:ser>
        <c:ser>
          <c:idx val="1"/>
          <c:order val="1"/>
          <c:tx>
            <c:strRef>
              <c:f>Sheet1!$C$1</c:f>
              <c:strCache>
                <c:ptCount val="1"/>
                <c:pt idx="0">
                  <c:v>Symbicort SMART</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Sheet1!$A$2:$A$3</c:f>
              <c:strCache>
                <c:ptCount val="2"/>
                <c:pt idx="0">
                  <c:v>Severe asthma exacerbation</c:v>
                </c:pt>
                <c:pt idx="1">
                  <c:v>ER Visits/Hospitalisation</c:v>
                </c:pt>
              </c:strCache>
            </c:strRef>
          </c:cat>
          <c:val>
            <c:numRef>
              <c:f>Sheet1!$C$2:$C$3</c:f>
              <c:numCache>
                <c:formatCode>General</c:formatCode>
                <c:ptCount val="2"/>
                <c:pt idx="0">
                  <c:v>25</c:v>
                </c:pt>
                <c:pt idx="1">
                  <c:v>9</c:v>
                </c:pt>
              </c:numCache>
            </c:numRef>
          </c:val>
          <c:extLst xmlns:c16r2="http://schemas.microsoft.com/office/drawing/2015/06/chart">
            <c:ext xmlns:c16="http://schemas.microsoft.com/office/drawing/2014/chart" uri="{C3380CC4-5D6E-409C-BE32-E72D297353CC}">
              <c16:uniqueId val="{00000001-648B-40B7-97FC-71CFECB7D673}"/>
            </c:ext>
          </c:extLst>
        </c:ser>
        <c:dLbls>
          <c:showLegendKey val="0"/>
          <c:showVal val="0"/>
          <c:showCatName val="0"/>
          <c:showSerName val="0"/>
          <c:showPercent val="0"/>
          <c:showBubbleSize val="0"/>
        </c:dLbls>
        <c:gapWidth val="267"/>
        <c:overlap val="-43"/>
        <c:axId val="-853184320"/>
        <c:axId val="-853179424"/>
      </c:barChart>
      <c:catAx>
        <c:axId val="-85318432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853179424"/>
        <c:crosses val="autoZero"/>
        <c:auto val="1"/>
        <c:lblAlgn val="ctr"/>
        <c:lblOffset val="100"/>
        <c:noMultiLvlLbl val="0"/>
      </c:catAx>
      <c:valAx>
        <c:axId val="-853179424"/>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GB" dirty="0"/>
                  <a:t>Rate, Events/100 patients/year</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8531843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21C43-FB4D-48C1-B526-188C252A644E}" type="doc">
      <dgm:prSet loTypeId="urn:microsoft.com/office/officeart/2005/8/layout/equation2" loCatId="process" qsTypeId="urn:microsoft.com/office/officeart/2005/8/quickstyle/simple1" qsCatId="simple" csTypeId="urn:microsoft.com/office/officeart/2005/8/colors/accent1_2" csCatId="accent1" phldr="1"/>
      <dgm:spPr/>
    </dgm:pt>
    <dgm:pt modelId="{1B059A92-16C2-4F34-96C5-A04E7C9AD97C}">
      <dgm:prSet phldrT="[Text]"/>
      <dgm:spPr>
        <a:xfrm>
          <a:off x="325076" y="184"/>
          <a:ext cx="1089542" cy="1089542"/>
        </a:xfrm>
        <a:solidFill>
          <a:srgbClr val="9B2D1F"/>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buNone/>
          </a:pPr>
          <a:r>
            <a:rPr lang="en-NZ" b="1" dirty="0" err="1">
              <a:solidFill>
                <a:sysClr val="window" lastClr="FFFFFF"/>
              </a:solidFill>
              <a:latin typeface="Calibri" panose="020F0502020204030204" pitchFamily="34" charset="0"/>
              <a:ea typeface="+mn-ea"/>
              <a:cs typeface="+mn-cs"/>
            </a:rPr>
            <a:t>Kontrol</a:t>
          </a:r>
          <a:r>
            <a:rPr lang="en-NZ" b="1" dirty="0">
              <a:solidFill>
                <a:sysClr val="window" lastClr="FFFFFF"/>
              </a:solidFill>
              <a:latin typeface="Calibri" panose="020F0502020204030204" pitchFamily="34" charset="0"/>
              <a:ea typeface="+mn-ea"/>
              <a:cs typeface="+mn-cs"/>
            </a:rPr>
            <a:t> </a:t>
          </a:r>
          <a:r>
            <a:rPr lang="en-NZ" b="1" dirty="0" err="1">
              <a:solidFill>
                <a:sysClr val="window" lastClr="FFFFFF"/>
              </a:solidFill>
              <a:latin typeface="Calibri" panose="020F0502020204030204" pitchFamily="34" charset="0"/>
              <a:ea typeface="+mn-ea"/>
              <a:cs typeface="+mn-cs"/>
            </a:rPr>
            <a:t>gejala</a:t>
          </a:r>
          <a:r>
            <a:rPr lang="en-NZ" b="1" dirty="0">
              <a:solidFill>
                <a:sysClr val="window" lastClr="FFFFFF"/>
              </a:solidFill>
              <a:latin typeface="Calibri" panose="020F0502020204030204" pitchFamily="34" charset="0"/>
              <a:ea typeface="+mn-ea"/>
              <a:cs typeface="+mn-cs"/>
            </a:rPr>
            <a:t> </a:t>
          </a:r>
          <a:r>
            <a:rPr lang="en-NZ" b="1" dirty="0" err="1">
              <a:solidFill>
                <a:sysClr val="window" lastClr="FFFFFF"/>
              </a:solidFill>
              <a:latin typeface="Calibri" panose="020F0502020204030204" pitchFamily="34" charset="0"/>
              <a:ea typeface="+mn-ea"/>
              <a:cs typeface="+mn-cs"/>
            </a:rPr>
            <a:t>saat</a:t>
          </a:r>
          <a:r>
            <a:rPr lang="en-NZ" b="1" dirty="0">
              <a:solidFill>
                <a:sysClr val="window" lastClr="FFFFFF"/>
              </a:solidFill>
              <a:latin typeface="Calibri" panose="020F0502020204030204" pitchFamily="34" charset="0"/>
              <a:ea typeface="+mn-ea"/>
              <a:cs typeface="+mn-cs"/>
            </a:rPr>
            <a:t> </a:t>
          </a:r>
          <a:r>
            <a:rPr lang="en-NZ" b="1" dirty="0" err="1">
              <a:solidFill>
                <a:sysClr val="window" lastClr="FFFFFF"/>
              </a:solidFill>
              <a:latin typeface="Calibri" panose="020F0502020204030204" pitchFamily="34" charset="0"/>
              <a:ea typeface="+mn-ea"/>
              <a:cs typeface="+mn-cs"/>
            </a:rPr>
            <a:t>ini</a:t>
          </a:r>
          <a:endParaRPr lang="en-GB" b="1" dirty="0">
            <a:solidFill>
              <a:sysClr val="window" lastClr="FFFFFF"/>
            </a:solidFill>
            <a:latin typeface="Calibri" panose="020F0502020204030204" pitchFamily="34" charset="0"/>
            <a:ea typeface="+mn-ea"/>
            <a:cs typeface="+mn-cs"/>
          </a:endParaRPr>
        </a:p>
      </dgm:t>
    </dgm:pt>
    <dgm:pt modelId="{00DF3CAA-D479-4EC0-8477-60D40B95CCC8}" type="parTrans" cxnId="{0B2072EC-DCEB-4406-9CAE-7EC025CB14D4}">
      <dgm:prSet/>
      <dgm:spPr/>
      <dgm:t>
        <a:bodyPr/>
        <a:lstStyle/>
        <a:p>
          <a:endParaRPr lang="en-GB"/>
        </a:p>
      </dgm:t>
    </dgm:pt>
    <dgm:pt modelId="{B449B717-903E-4243-84F4-B5AC97972E2D}" type="sibTrans" cxnId="{0B2072EC-DCEB-4406-9CAE-7EC025CB14D4}">
      <dgm:prSet/>
      <dgm:spPr>
        <a:xfrm>
          <a:off x="553880" y="1178198"/>
          <a:ext cx="631934" cy="631934"/>
        </a:xfrm>
        <a:solidFill>
          <a:srgbClr val="9B2D1F"/>
        </a:solidFill>
        <a:ln>
          <a:noFill/>
        </a:ln>
        <a:effectLst/>
      </dgm:spPr>
      <dgm:t>
        <a:bodyPr/>
        <a:lstStyle/>
        <a:p>
          <a:pPr>
            <a:buNone/>
          </a:pPr>
          <a:endParaRPr lang="en-GB">
            <a:solidFill>
              <a:sysClr val="window" lastClr="FFFFFF"/>
            </a:solidFill>
            <a:latin typeface="Rockwell" panose="02060603020205020403"/>
            <a:ea typeface="+mn-ea"/>
            <a:cs typeface="+mn-cs"/>
          </a:endParaRPr>
        </a:p>
      </dgm:t>
    </dgm:pt>
    <dgm:pt modelId="{0AF95CBD-B35A-4712-B9D7-AE0F7B118F93}">
      <dgm:prSet phldrT="[Text]"/>
      <dgm:spPr>
        <a:xfrm>
          <a:off x="325076" y="1898604"/>
          <a:ext cx="1089542" cy="1089542"/>
        </a:xfrm>
        <a:solidFill>
          <a:srgbClr val="98C6EA"/>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buNone/>
          </a:pPr>
          <a:r>
            <a:rPr lang="en-NZ" b="1" dirty="0" err="1">
              <a:solidFill>
                <a:sysClr val="windowText" lastClr="000000"/>
              </a:solidFill>
              <a:latin typeface="Calibri" panose="020F0502020204030204" pitchFamily="34" charset="0"/>
              <a:ea typeface="+mn-ea"/>
              <a:cs typeface="+mn-cs"/>
            </a:rPr>
            <a:t>Turunkan</a:t>
          </a:r>
          <a:r>
            <a:rPr lang="en-NZ" b="1" dirty="0">
              <a:solidFill>
                <a:sysClr val="windowText" lastClr="000000"/>
              </a:solidFill>
              <a:latin typeface="Calibri" panose="020F0502020204030204" pitchFamily="34" charset="0"/>
              <a:ea typeface="+mn-ea"/>
              <a:cs typeface="+mn-cs"/>
            </a:rPr>
            <a:t> </a:t>
          </a:r>
          <a:r>
            <a:rPr lang="en-NZ" b="1" dirty="0" err="1" smtClean="0">
              <a:solidFill>
                <a:sysClr val="windowText" lastClr="000000"/>
              </a:solidFill>
              <a:latin typeface="Calibri" panose="020F0502020204030204" pitchFamily="34" charset="0"/>
              <a:ea typeface="+mn-ea"/>
              <a:cs typeface="+mn-cs"/>
            </a:rPr>
            <a:t>risiko</a:t>
          </a:r>
          <a:endParaRPr lang="en-GB" b="1" dirty="0">
            <a:solidFill>
              <a:sysClr val="windowText" lastClr="000000"/>
            </a:solidFill>
            <a:latin typeface="Calibri" panose="020F0502020204030204" pitchFamily="34" charset="0"/>
            <a:ea typeface="+mn-ea"/>
            <a:cs typeface="+mn-cs"/>
          </a:endParaRPr>
        </a:p>
      </dgm:t>
    </dgm:pt>
    <dgm:pt modelId="{1F848331-CF8D-4AFE-B018-F28C86869F38}" type="parTrans" cxnId="{82D32593-F834-4322-806C-06FA16A507C6}">
      <dgm:prSet/>
      <dgm:spPr/>
      <dgm:t>
        <a:bodyPr/>
        <a:lstStyle/>
        <a:p>
          <a:endParaRPr lang="en-GB"/>
        </a:p>
      </dgm:t>
    </dgm:pt>
    <dgm:pt modelId="{BD6A6566-BD9A-45ED-A726-16F76987DCC1}" type="sibTrans" cxnId="{82D32593-F834-4322-806C-06FA16A507C6}">
      <dgm:prSet/>
      <dgm:spPr>
        <a:xfrm>
          <a:off x="1578051" y="1291511"/>
          <a:ext cx="346474" cy="405309"/>
        </a:xfrm>
        <a:solidFill>
          <a:sysClr val="window" lastClr="FFFFFF"/>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buNone/>
          </a:pPr>
          <a:endParaRPr lang="en-GB">
            <a:solidFill>
              <a:sysClr val="window" lastClr="FFFFFF"/>
            </a:solidFill>
            <a:latin typeface="Rockwell" panose="02060603020205020403"/>
            <a:ea typeface="+mn-ea"/>
            <a:cs typeface="+mn-cs"/>
          </a:endParaRPr>
        </a:p>
      </dgm:t>
    </dgm:pt>
    <dgm:pt modelId="{0E817EB8-0F74-43E9-A49C-704FAC9E17A5}">
      <dgm:prSet phldrT="[Text]"/>
      <dgm:spPr>
        <a:xfrm>
          <a:off x="2068345" y="404623"/>
          <a:ext cx="2179085" cy="2179085"/>
        </a:xfrm>
        <a:solidFill>
          <a:srgbClr val="D34817">
            <a:hueOff val="0"/>
            <a:satOff val="0"/>
            <a:lumOff val="0"/>
            <a:alphaOff val="0"/>
          </a:srgbClr>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buNone/>
          </a:pPr>
          <a:r>
            <a:rPr lang="en-NZ" b="1" dirty="0" err="1">
              <a:solidFill>
                <a:sysClr val="window" lastClr="FFFFFF"/>
              </a:solidFill>
              <a:latin typeface="Calibri" panose="020F0502020204030204" pitchFamily="34" charset="0"/>
              <a:ea typeface="+mn-ea"/>
              <a:cs typeface="+mn-cs"/>
            </a:rPr>
            <a:t>Kontrol</a:t>
          </a:r>
          <a:r>
            <a:rPr lang="en-NZ" b="1" dirty="0">
              <a:solidFill>
                <a:sysClr val="window" lastClr="FFFFFF"/>
              </a:solidFill>
              <a:latin typeface="Calibri" panose="020F0502020204030204" pitchFamily="34" charset="0"/>
              <a:ea typeface="+mn-ea"/>
              <a:cs typeface="+mn-cs"/>
            </a:rPr>
            <a:t> </a:t>
          </a:r>
          <a:r>
            <a:rPr lang="en-NZ" b="1" dirty="0" err="1">
              <a:solidFill>
                <a:sysClr val="window" lastClr="FFFFFF"/>
              </a:solidFill>
              <a:latin typeface="Calibri" panose="020F0502020204030204" pitchFamily="34" charset="0"/>
              <a:ea typeface="+mn-ea"/>
              <a:cs typeface="+mn-cs"/>
            </a:rPr>
            <a:t>asma</a:t>
          </a:r>
          <a:endParaRPr lang="en-GB" b="1" dirty="0">
            <a:solidFill>
              <a:sysClr val="window" lastClr="FFFFFF"/>
            </a:solidFill>
            <a:latin typeface="Calibri" panose="020F0502020204030204" pitchFamily="34" charset="0"/>
            <a:ea typeface="+mn-ea"/>
            <a:cs typeface="+mn-cs"/>
          </a:endParaRPr>
        </a:p>
      </dgm:t>
    </dgm:pt>
    <dgm:pt modelId="{7BB50C9B-E6A5-4D35-9896-5A74396B4FFB}" type="parTrans" cxnId="{C2A08181-F3B4-47E4-AB90-ACD82E9F01B0}">
      <dgm:prSet/>
      <dgm:spPr/>
      <dgm:t>
        <a:bodyPr/>
        <a:lstStyle/>
        <a:p>
          <a:endParaRPr lang="en-GB"/>
        </a:p>
      </dgm:t>
    </dgm:pt>
    <dgm:pt modelId="{5BF87FB6-6917-4A9F-8C51-914E5A499FC9}" type="sibTrans" cxnId="{C2A08181-F3B4-47E4-AB90-ACD82E9F01B0}">
      <dgm:prSet/>
      <dgm:spPr/>
      <dgm:t>
        <a:bodyPr/>
        <a:lstStyle/>
        <a:p>
          <a:endParaRPr lang="en-GB"/>
        </a:p>
      </dgm:t>
    </dgm:pt>
    <dgm:pt modelId="{390CEB4D-5BC5-4950-BC57-98404EAD6BCA}" type="pres">
      <dgm:prSet presAssocID="{A4321C43-FB4D-48C1-B526-188C252A644E}" presName="Name0" presStyleCnt="0">
        <dgm:presLayoutVars>
          <dgm:dir/>
          <dgm:resizeHandles val="exact"/>
        </dgm:presLayoutVars>
      </dgm:prSet>
      <dgm:spPr/>
    </dgm:pt>
    <dgm:pt modelId="{FFBC972B-FB60-4FE5-9992-B073EF8B3147}" type="pres">
      <dgm:prSet presAssocID="{A4321C43-FB4D-48C1-B526-188C252A644E}" presName="vNodes" presStyleCnt="0"/>
      <dgm:spPr/>
    </dgm:pt>
    <dgm:pt modelId="{B1118229-CDD1-4697-A007-246ACBE59196}" type="pres">
      <dgm:prSet presAssocID="{1B059A92-16C2-4F34-96C5-A04E7C9AD97C}" presName="node" presStyleLbl="node1" presStyleIdx="0" presStyleCnt="3">
        <dgm:presLayoutVars>
          <dgm:bulletEnabled val="1"/>
        </dgm:presLayoutVars>
      </dgm:prSet>
      <dgm:spPr>
        <a:prstGeom prst="ellipse">
          <a:avLst/>
        </a:prstGeom>
      </dgm:spPr>
      <dgm:t>
        <a:bodyPr/>
        <a:lstStyle/>
        <a:p>
          <a:endParaRPr lang="en-US"/>
        </a:p>
      </dgm:t>
    </dgm:pt>
    <dgm:pt modelId="{AD6B5329-7D2E-48FB-B497-C9547B56F4CE}" type="pres">
      <dgm:prSet presAssocID="{B449B717-903E-4243-84F4-B5AC97972E2D}" presName="spacerT" presStyleCnt="0"/>
      <dgm:spPr/>
    </dgm:pt>
    <dgm:pt modelId="{A6AC2641-026B-4259-BF65-E2A9A3230951}" type="pres">
      <dgm:prSet presAssocID="{B449B717-903E-4243-84F4-B5AC97972E2D}" presName="sibTrans" presStyleLbl="sibTrans2D1" presStyleIdx="0" presStyleCnt="2"/>
      <dgm:spPr>
        <a:prstGeom prst="mathPlus">
          <a:avLst/>
        </a:prstGeom>
      </dgm:spPr>
      <dgm:t>
        <a:bodyPr/>
        <a:lstStyle/>
        <a:p>
          <a:endParaRPr lang="en-US"/>
        </a:p>
      </dgm:t>
    </dgm:pt>
    <dgm:pt modelId="{BED9178C-4D71-43E7-95FD-3838633C40DC}" type="pres">
      <dgm:prSet presAssocID="{B449B717-903E-4243-84F4-B5AC97972E2D}" presName="spacerB" presStyleCnt="0"/>
      <dgm:spPr/>
    </dgm:pt>
    <dgm:pt modelId="{132625A7-AD4C-4A7A-91CE-FEDC4F486BB7}" type="pres">
      <dgm:prSet presAssocID="{0AF95CBD-B35A-4712-B9D7-AE0F7B118F93}" presName="node" presStyleLbl="node1" presStyleIdx="1" presStyleCnt="3">
        <dgm:presLayoutVars>
          <dgm:bulletEnabled val="1"/>
        </dgm:presLayoutVars>
      </dgm:prSet>
      <dgm:spPr>
        <a:prstGeom prst="ellipse">
          <a:avLst/>
        </a:prstGeom>
      </dgm:spPr>
      <dgm:t>
        <a:bodyPr/>
        <a:lstStyle/>
        <a:p>
          <a:endParaRPr lang="en-US"/>
        </a:p>
      </dgm:t>
    </dgm:pt>
    <dgm:pt modelId="{D45A9E7F-73C7-4DD7-AAD1-9B5D1DF78E84}" type="pres">
      <dgm:prSet presAssocID="{A4321C43-FB4D-48C1-B526-188C252A644E}" presName="sibTransLast" presStyleLbl="sibTrans2D1" presStyleIdx="1" presStyleCnt="2"/>
      <dgm:spPr>
        <a:prstGeom prst="rightArrow">
          <a:avLst>
            <a:gd name="adj1" fmla="val 60000"/>
            <a:gd name="adj2" fmla="val 50000"/>
          </a:avLst>
        </a:prstGeom>
      </dgm:spPr>
      <dgm:t>
        <a:bodyPr/>
        <a:lstStyle/>
        <a:p>
          <a:endParaRPr lang="en-US"/>
        </a:p>
      </dgm:t>
    </dgm:pt>
    <dgm:pt modelId="{49AD9B22-F071-4688-8735-160AC5D37BE3}" type="pres">
      <dgm:prSet presAssocID="{A4321C43-FB4D-48C1-B526-188C252A644E}" presName="connectorText" presStyleLbl="sibTrans2D1" presStyleIdx="1" presStyleCnt="2"/>
      <dgm:spPr/>
      <dgm:t>
        <a:bodyPr/>
        <a:lstStyle/>
        <a:p>
          <a:endParaRPr lang="en-US"/>
        </a:p>
      </dgm:t>
    </dgm:pt>
    <dgm:pt modelId="{3C840CCE-18C4-48CB-8B78-9D098937EC20}" type="pres">
      <dgm:prSet presAssocID="{A4321C43-FB4D-48C1-B526-188C252A644E}" presName="lastNode" presStyleLbl="node1" presStyleIdx="2" presStyleCnt="3">
        <dgm:presLayoutVars>
          <dgm:bulletEnabled val="1"/>
        </dgm:presLayoutVars>
      </dgm:prSet>
      <dgm:spPr>
        <a:prstGeom prst="ellipse">
          <a:avLst/>
        </a:prstGeom>
      </dgm:spPr>
      <dgm:t>
        <a:bodyPr/>
        <a:lstStyle/>
        <a:p>
          <a:endParaRPr lang="en-US"/>
        </a:p>
      </dgm:t>
    </dgm:pt>
  </dgm:ptLst>
  <dgm:cxnLst>
    <dgm:cxn modelId="{008A49F4-E56A-E246-B8DF-52EA51E7F974}" type="presOf" srcId="{A4321C43-FB4D-48C1-B526-188C252A644E}" destId="{390CEB4D-5BC5-4950-BC57-98404EAD6BCA}" srcOrd="0" destOrd="0" presId="urn:microsoft.com/office/officeart/2005/8/layout/equation2"/>
    <dgm:cxn modelId="{0B2072EC-DCEB-4406-9CAE-7EC025CB14D4}" srcId="{A4321C43-FB4D-48C1-B526-188C252A644E}" destId="{1B059A92-16C2-4F34-96C5-A04E7C9AD97C}" srcOrd="0" destOrd="0" parTransId="{00DF3CAA-D479-4EC0-8477-60D40B95CCC8}" sibTransId="{B449B717-903E-4243-84F4-B5AC97972E2D}"/>
    <dgm:cxn modelId="{82D32593-F834-4322-806C-06FA16A507C6}" srcId="{A4321C43-FB4D-48C1-B526-188C252A644E}" destId="{0AF95CBD-B35A-4712-B9D7-AE0F7B118F93}" srcOrd="1" destOrd="0" parTransId="{1F848331-CF8D-4AFE-B018-F28C86869F38}" sibTransId="{BD6A6566-BD9A-45ED-A726-16F76987DCC1}"/>
    <dgm:cxn modelId="{1DAE5819-7828-4743-A0E9-482EB478A79F}" type="presOf" srcId="{B449B717-903E-4243-84F4-B5AC97972E2D}" destId="{A6AC2641-026B-4259-BF65-E2A9A3230951}" srcOrd="0" destOrd="0" presId="urn:microsoft.com/office/officeart/2005/8/layout/equation2"/>
    <dgm:cxn modelId="{52BD7034-3D28-5746-9092-2A9E390AE565}" type="presOf" srcId="{BD6A6566-BD9A-45ED-A726-16F76987DCC1}" destId="{D45A9E7F-73C7-4DD7-AAD1-9B5D1DF78E84}" srcOrd="0" destOrd="0" presId="urn:microsoft.com/office/officeart/2005/8/layout/equation2"/>
    <dgm:cxn modelId="{FA892B92-A5D4-484C-99AF-42247FE31BC8}" type="presOf" srcId="{0AF95CBD-B35A-4712-B9D7-AE0F7B118F93}" destId="{132625A7-AD4C-4A7A-91CE-FEDC4F486BB7}" srcOrd="0" destOrd="0" presId="urn:microsoft.com/office/officeart/2005/8/layout/equation2"/>
    <dgm:cxn modelId="{483813A3-3AE0-EF44-A0C1-F4BBB7D3C5F1}" type="presOf" srcId="{0E817EB8-0F74-43E9-A49C-704FAC9E17A5}" destId="{3C840CCE-18C4-48CB-8B78-9D098937EC20}" srcOrd="0" destOrd="0" presId="urn:microsoft.com/office/officeart/2005/8/layout/equation2"/>
    <dgm:cxn modelId="{10DABA87-DFBA-CC4D-82B0-24CCAF4EE9AC}" type="presOf" srcId="{BD6A6566-BD9A-45ED-A726-16F76987DCC1}" destId="{49AD9B22-F071-4688-8735-160AC5D37BE3}" srcOrd="1" destOrd="0" presId="urn:microsoft.com/office/officeart/2005/8/layout/equation2"/>
    <dgm:cxn modelId="{C2A08181-F3B4-47E4-AB90-ACD82E9F01B0}" srcId="{A4321C43-FB4D-48C1-B526-188C252A644E}" destId="{0E817EB8-0F74-43E9-A49C-704FAC9E17A5}" srcOrd="2" destOrd="0" parTransId="{7BB50C9B-E6A5-4D35-9896-5A74396B4FFB}" sibTransId="{5BF87FB6-6917-4A9F-8C51-914E5A499FC9}"/>
    <dgm:cxn modelId="{D7CFD873-34AF-6A4E-BD34-1E20C559CFC6}" type="presOf" srcId="{1B059A92-16C2-4F34-96C5-A04E7C9AD97C}" destId="{B1118229-CDD1-4697-A007-246ACBE59196}" srcOrd="0" destOrd="0" presId="urn:microsoft.com/office/officeart/2005/8/layout/equation2"/>
    <dgm:cxn modelId="{10ECA858-180D-DB4D-B8AF-238EE5A9E316}" type="presParOf" srcId="{390CEB4D-5BC5-4950-BC57-98404EAD6BCA}" destId="{FFBC972B-FB60-4FE5-9992-B073EF8B3147}" srcOrd="0" destOrd="0" presId="urn:microsoft.com/office/officeart/2005/8/layout/equation2"/>
    <dgm:cxn modelId="{07A8DC06-C445-AF40-BE69-CA6B1444C582}" type="presParOf" srcId="{FFBC972B-FB60-4FE5-9992-B073EF8B3147}" destId="{B1118229-CDD1-4697-A007-246ACBE59196}" srcOrd="0" destOrd="0" presId="urn:microsoft.com/office/officeart/2005/8/layout/equation2"/>
    <dgm:cxn modelId="{5495196A-94E5-244D-89B0-CAF624CCE112}" type="presParOf" srcId="{FFBC972B-FB60-4FE5-9992-B073EF8B3147}" destId="{AD6B5329-7D2E-48FB-B497-C9547B56F4CE}" srcOrd="1" destOrd="0" presId="urn:microsoft.com/office/officeart/2005/8/layout/equation2"/>
    <dgm:cxn modelId="{46B81250-11ED-8841-B1F8-D060B346E741}" type="presParOf" srcId="{FFBC972B-FB60-4FE5-9992-B073EF8B3147}" destId="{A6AC2641-026B-4259-BF65-E2A9A3230951}" srcOrd="2" destOrd="0" presId="urn:microsoft.com/office/officeart/2005/8/layout/equation2"/>
    <dgm:cxn modelId="{DCF1B2BB-8243-694B-9F13-B8B50A41F272}" type="presParOf" srcId="{FFBC972B-FB60-4FE5-9992-B073EF8B3147}" destId="{BED9178C-4D71-43E7-95FD-3838633C40DC}" srcOrd="3" destOrd="0" presId="urn:microsoft.com/office/officeart/2005/8/layout/equation2"/>
    <dgm:cxn modelId="{BBA2A763-DF8F-C245-BF9F-7839084DE5A5}" type="presParOf" srcId="{FFBC972B-FB60-4FE5-9992-B073EF8B3147}" destId="{132625A7-AD4C-4A7A-91CE-FEDC4F486BB7}" srcOrd="4" destOrd="0" presId="urn:microsoft.com/office/officeart/2005/8/layout/equation2"/>
    <dgm:cxn modelId="{5C714F35-1F0D-084B-8257-0297665AB3B0}" type="presParOf" srcId="{390CEB4D-5BC5-4950-BC57-98404EAD6BCA}" destId="{D45A9E7F-73C7-4DD7-AAD1-9B5D1DF78E84}" srcOrd="1" destOrd="0" presId="urn:microsoft.com/office/officeart/2005/8/layout/equation2"/>
    <dgm:cxn modelId="{66CABD90-6CE4-874F-9031-FD9AE9827D34}" type="presParOf" srcId="{D45A9E7F-73C7-4DD7-AAD1-9B5D1DF78E84}" destId="{49AD9B22-F071-4688-8735-160AC5D37BE3}" srcOrd="0" destOrd="0" presId="urn:microsoft.com/office/officeart/2005/8/layout/equation2"/>
    <dgm:cxn modelId="{B2F90A01-34CC-3E41-968C-88C30AA830E5}" type="presParOf" srcId="{390CEB4D-5BC5-4950-BC57-98404EAD6BCA}" destId="{3C840CCE-18C4-48CB-8B78-9D098937EC2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118229-CDD1-4697-A007-246ACBE59196}">
      <dsp:nvSpPr>
        <dsp:cNvPr id="0" name=""/>
        <dsp:cNvSpPr/>
      </dsp:nvSpPr>
      <dsp:spPr>
        <a:xfrm>
          <a:off x="325076" y="184"/>
          <a:ext cx="1089542" cy="1089542"/>
        </a:xfrm>
        <a:prstGeom prst="ellipse">
          <a:avLst/>
        </a:prstGeom>
        <a:solidFill>
          <a:srgbClr val="9B2D1F"/>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NZ" sz="1400" b="1" kern="1200" dirty="0" err="1">
              <a:solidFill>
                <a:sysClr val="window" lastClr="FFFFFF"/>
              </a:solidFill>
              <a:latin typeface="Calibri" panose="020F0502020204030204" pitchFamily="34" charset="0"/>
              <a:ea typeface="+mn-ea"/>
              <a:cs typeface="+mn-cs"/>
            </a:rPr>
            <a:t>Kontrol</a:t>
          </a:r>
          <a:r>
            <a:rPr lang="en-NZ" sz="1400" b="1" kern="1200" dirty="0">
              <a:solidFill>
                <a:sysClr val="window" lastClr="FFFFFF"/>
              </a:solidFill>
              <a:latin typeface="Calibri" panose="020F0502020204030204" pitchFamily="34" charset="0"/>
              <a:ea typeface="+mn-ea"/>
              <a:cs typeface="+mn-cs"/>
            </a:rPr>
            <a:t> </a:t>
          </a:r>
          <a:r>
            <a:rPr lang="en-NZ" sz="1400" b="1" kern="1200" dirty="0" err="1">
              <a:solidFill>
                <a:sysClr val="window" lastClr="FFFFFF"/>
              </a:solidFill>
              <a:latin typeface="Calibri" panose="020F0502020204030204" pitchFamily="34" charset="0"/>
              <a:ea typeface="+mn-ea"/>
              <a:cs typeface="+mn-cs"/>
            </a:rPr>
            <a:t>gejala</a:t>
          </a:r>
          <a:r>
            <a:rPr lang="en-NZ" sz="1400" b="1" kern="1200" dirty="0">
              <a:solidFill>
                <a:sysClr val="window" lastClr="FFFFFF"/>
              </a:solidFill>
              <a:latin typeface="Calibri" panose="020F0502020204030204" pitchFamily="34" charset="0"/>
              <a:ea typeface="+mn-ea"/>
              <a:cs typeface="+mn-cs"/>
            </a:rPr>
            <a:t> </a:t>
          </a:r>
          <a:r>
            <a:rPr lang="en-NZ" sz="1400" b="1" kern="1200" dirty="0" err="1">
              <a:solidFill>
                <a:sysClr val="window" lastClr="FFFFFF"/>
              </a:solidFill>
              <a:latin typeface="Calibri" panose="020F0502020204030204" pitchFamily="34" charset="0"/>
              <a:ea typeface="+mn-ea"/>
              <a:cs typeface="+mn-cs"/>
            </a:rPr>
            <a:t>saat</a:t>
          </a:r>
          <a:r>
            <a:rPr lang="en-NZ" sz="1400" b="1" kern="1200" dirty="0">
              <a:solidFill>
                <a:sysClr val="window" lastClr="FFFFFF"/>
              </a:solidFill>
              <a:latin typeface="Calibri" panose="020F0502020204030204" pitchFamily="34" charset="0"/>
              <a:ea typeface="+mn-ea"/>
              <a:cs typeface="+mn-cs"/>
            </a:rPr>
            <a:t> </a:t>
          </a:r>
          <a:r>
            <a:rPr lang="en-NZ" sz="1400" b="1" kern="1200" dirty="0" err="1">
              <a:solidFill>
                <a:sysClr val="window" lastClr="FFFFFF"/>
              </a:solidFill>
              <a:latin typeface="Calibri" panose="020F0502020204030204" pitchFamily="34" charset="0"/>
              <a:ea typeface="+mn-ea"/>
              <a:cs typeface="+mn-cs"/>
            </a:rPr>
            <a:t>ini</a:t>
          </a:r>
          <a:endParaRPr lang="en-GB" sz="1400" b="1" kern="1200" dirty="0">
            <a:solidFill>
              <a:sysClr val="window" lastClr="FFFFFF"/>
            </a:solidFill>
            <a:latin typeface="Calibri" panose="020F0502020204030204" pitchFamily="34" charset="0"/>
            <a:ea typeface="+mn-ea"/>
            <a:cs typeface="+mn-cs"/>
          </a:endParaRPr>
        </a:p>
      </dsp:txBody>
      <dsp:txXfrm>
        <a:off x="484636" y="159744"/>
        <a:ext cx="770422" cy="770422"/>
      </dsp:txXfrm>
    </dsp:sp>
    <dsp:sp modelId="{A6AC2641-026B-4259-BF65-E2A9A3230951}">
      <dsp:nvSpPr>
        <dsp:cNvPr id="0" name=""/>
        <dsp:cNvSpPr/>
      </dsp:nvSpPr>
      <dsp:spPr>
        <a:xfrm>
          <a:off x="553880" y="1178198"/>
          <a:ext cx="631934" cy="631934"/>
        </a:xfrm>
        <a:prstGeom prst="mathPlus">
          <a:avLst/>
        </a:prstGeom>
        <a:solidFill>
          <a:srgbClr val="9B2D1F"/>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buNone/>
          </a:pPr>
          <a:endParaRPr lang="en-GB" sz="1100" kern="1200">
            <a:solidFill>
              <a:sysClr val="window" lastClr="FFFFFF"/>
            </a:solidFill>
            <a:latin typeface="Rockwell" panose="02060603020205020403"/>
            <a:ea typeface="+mn-ea"/>
            <a:cs typeface="+mn-cs"/>
          </a:endParaRPr>
        </a:p>
      </dsp:txBody>
      <dsp:txXfrm>
        <a:off x="637643" y="1419850"/>
        <a:ext cx="464408" cy="148630"/>
      </dsp:txXfrm>
    </dsp:sp>
    <dsp:sp modelId="{132625A7-AD4C-4A7A-91CE-FEDC4F486BB7}">
      <dsp:nvSpPr>
        <dsp:cNvPr id="0" name=""/>
        <dsp:cNvSpPr/>
      </dsp:nvSpPr>
      <dsp:spPr>
        <a:xfrm>
          <a:off x="325076" y="1898604"/>
          <a:ext cx="1089542" cy="1089542"/>
        </a:xfrm>
        <a:prstGeom prst="ellipse">
          <a:avLst/>
        </a:prstGeom>
        <a:solidFill>
          <a:srgbClr val="98C6EA"/>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en-NZ" sz="1400" b="1" kern="1200" dirty="0" err="1">
              <a:solidFill>
                <a:sysClr val="windowText" lastClr="000000"/>
              </a:solidFill>
              <a:latin typeface="Calibri" panose="020F0502020204030204" pitchFamily="34" charset="0"/>
              <a:ea typeface="+mn-ea"/>
              <a:cs typeface="+mn-cs"/>
            </a:rPr>
            <a:t>Turunkan</a:t>
          </a:r>
          <a:r>
            <a:rPr lang="en-NZ" sz="1400" b="1" kern="1200" dirty="0">
              <a:solidFill>
                <a:sysClr val="windowText" lastClr="000000"/>
              </a:solidFill>
              <a:latin typeface="Calibri" panose="020F0502020204030204" pitchFamily="34" charset="0"/>
              <a:ea typeface="+mn-ea"/>
              <a:cs typeface="+mn-cs"/>
            </a:rPr>
            <a:t> </a:t>
          </a:r>
          <a:r>
            <a:rPr lang="en-NZ" sz="1400" b="1" kern="1200" dirty="0" err="1" smtClean="0">
              <a:solidFill>
                <a:sysClr val="windowText" lastClr="000000"/>
              </a:solidFill>
              <a:latin typeface="Calibri" panose="020F0502020204030204" pitchFamily="34" charset="0"/>
              <a:ea typeface="+mn-ea"/>
              <a:cs typeface="+mn-cs"/>
            </a:rPr>
            <a:t>risiko</a:t>
          </a:r>
          <a:endParaRPr lang="en-GB" sz="1400" b="1" kern="1200" dirty="0">
            <a:solidFill>
              <a:sysClr val="windowText" lastClr="000000"/>
            </a:solidFill>
            <a:latin typeface="Calibri" panose="020F0502020204030204" pitchFamily="34" charset="0"/>
            <a:ea typeface="+mn-ea"/>
            <a:cs typeface="+mn-cs"/>
          </a:endParaRPr>
        </a:p>
      </dsp:txBody>
      <dsp:txXfrm>
        <a:off x="484636" y="2058164"/>
        <a:ext cx="770422" cy="770422"/>
      </dsp:txXfrm>
    </dsp:sp>
    <dsp:sp modelId="{D45A9E7F-73C7-4DD7-AAD1-9B5D1DF78E84}">
      <dsp:nvSpPr>
        <dsp:cNvPr id="0" name=""/>
        <dsp:cNvSpPr/>
      </dsp:nvSpPr>
      <dsp:spPr>
        <a:xfrm>
          <a:off x="1578051" y="1291511"/>
          <a:ext cx="346474" cy="405309"/>
        </a:xfrm>
        <a:prstGeom prst="rightArrow">
          <a:avLst>
            <a:gd name="adj1" fmla="val 60000"/>
            <a:gd name="adj2" fmla="val 50000"/>
          </a:avLst>
        </a:prstGeom>
        <a:solidFill>
          <a:sysClr val="window" lastClr="FFFFFF"/>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buNone/>
          </a:pPr>
          <a:endParaRPr lang="en-GB" sz="1100" kern="1200">
            <a:solidFill>
              <a:sysClr val="window" lastClr="FFFFFF"/>
            </a:solidFill>
            <a:latin typeface="Rockwell" panose="02060603020205020403"/>
            <a:ea typeface="+mn-ea"/>
            <a:cs typeface="+mn-cs"/>
          </a:endParaRPr>
        </a:p>
      </dsp:txBody>
      <dsp:txXfrm>
        <a:off x="1578051" y="1372573"/>
        <a:ext cx="242532" cy="243185"/>
      </dsp:txXfrm>
    </dsp:sp>
    <dsp:sp modelId="{3C840CCE-18C4-48CB-8B78-9D098937EC20}">
      <dsp:nvSpPr>
        <dsp:cNvPr id="0" name=""/>
        <dsp:cNvSpPr/>
      </dsp:nvSpPr>
      <dsp:spPr>
        <a:xfrm>
          <a:off x="2068345" y="404623"/>
          <a:ext cx="2179085" cy="2179085"/>
        </a:xfrm>
        <a:prstGeom prst="ellipse">
          <a:avLst/>
        </a:prstGeom>
        <a:solidFill>
          <a:srgbClr val="D34817">
            <a:hueOff val="0"/>
            <a:satOff val="0"/>
            <a:lumOff val="0"/>
            <a:alphaOff val="0"/>
          </a:srgbClr>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buNone/>
          </a:pPr>
          <a:r>
            <a:rPr lang="en-NZ" sz="3700" b="1" kern="1200" dirty="0" err="1">
              <a:solidFill>
                <a:sysClr val="window" lastClr="FFFFFF"/>
              </a:solidFill>
              <a:latin typeface="Calibri" panose="020F0502020204030204" pitchFamily="34" charset="0"/>
              <a:ea typeface="+mn-ea"/>
              <a:cs typeface="+mn-cs"/>
            </a:rPr>
            <a:t>Kontrol</a:t>
          </a:r>
          <a:r>
            <a:rPr lang="en-NZ" sz="3700" b="1" kern="1200" dirty="0">
              <a:solidFill>
                <a:sysClr val="window" lastClr="FFFFFF"/>
              </a:solidFill>
              <a:latin typeface="Calibri" panose="020F0502020204030204" pitchFamily="34" charset="0"/>
              <a:ea typeface="+mn-ea"/>
              <a:cs typeface="+mn-cs"/>
            </a:rPr>
            <a:t> </a:t>
          </a:r>
          <a:r>
            <a:rPr lang="en-NZ" sz="3700" b="1" kern="1200" dirty="0" err="1">
              <a:solidFill>
                <a:sysClr val="window" lastClr="FFFFFF"/>
              </a:solidFill>
              <a:latin typeface="Calibri" panose="020F0502020204030204" pitchFamily="34" charset="0"/>
              <a:ea typeface="+mn-ea"/>
              <a:cs typeface="+mn-cs"/>
            </a:rPr>
            <a:t>asma</a:t>
          </a:r>
          <a:endParaRPr lang="en-GB" sz="3700" b="1" kern="1200" dirty="0">
            <a:solidFill>
              <a:sysClr val="window" lastClr="FFFFFF"/>
            </a:solidFill>
            <a:latin typeface="Calibri" panose="020F0502020204030204" pitchFamily="34" charset="0"/>
            <a:ea typeface="+mn-ea"/>
            <a:cs typeface="+mn-cs"/>
          </a:endParaRPr>
        </a:p>
      </dsp:txBody>
      <dsp:txXfrm>
        <a:off x="2387465" y="723743"/>
        <a:ext cx="1540845" cy="154084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505" y="0"/>
            <a:ext cx="2890626" cy="493792"/>
          </a:xfrm>
          <a:prstGeom prst="rect">
            <a:avLst/>
          </a:prstGeom>
        </p:spPr>
        <p:txBody>
          <a:bodyPr vert="horz" lIns="91440" tIns="45720" rIns="91440" bIns="45720" rtlCol="0"/>
          <a:lstStyle>
            <a:lvl1pPr algn="r">
              <a:defRPr sz="1200"/>
            </a:lvl1pPr>
          </a:lstStyle>
          <a:p>
            <a:fld id="{3BBED7E8-0829-F34C-B479-A757805E6C1B}" type="datetimeFigureOut">
              <a:rPr lang="en-US" smtClean="0"/>
              <a:pPr/>
              <a:t>4/8/2017</a:t>
            </a:fld>
            <a:endParaRPr lang="en-US"/>
          </a:p>
        </p:txBody>
      </p:sp>
      <p:sp>
        <p:nvSpPr>
          <p:cNvPr id="4" name="Footer Placeholder 3"/>
          <p:cNvSpPr>
            <a:spLocks noGrp="1"/>
          </p:cNvSpPr>
          <p:nvPr>
            <p:ph type="ftr" sz="quarter" idx="2"/>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505" y="9380332"/>
            <a:ext cx="2890626" cy="493792"/>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37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8505" y="0"/>
            <a:ext cx="2890626" cy="493792"/>
          </a:xfrm>
          <a:prstGeom prst="rect">
            <a:avLst/>
          </a:prstGeom>
        </p:spPr>
        <p:txBody>
          <a:bodyPr vert="horz" lIns="91440" tIns="45720" rIns="91440" bIns="45720" rtlCol="0"/>
          <a:lstStyle>
            <a:lvl1pPr algn="r">
              <a:defRPr sz="1200"/>
            </a:lvl1pPr>
          </a:lstStyle>
          <a:p>
            <a:fld id="{6C7E4F11-7667-5045-A00B-01970EA44BB5}" type="datetimeFigureOut">
              <a:rPr lang="en-US" smtClean="0"/>
              <a:pPr/>
              <a:t>4/8/2017</a:t>
            </a:fld>
            <a:endParaRPr lang="en-US"/>
          </a:p>
        </p:txBody>
      </p:sp>
      <p:sp>
        <p:nvSpPr>
          <p:cNvPr id="4" name="Slide Image Placeholder 3"/>
          <p:cNvSpPr>
            <a:spLocks noGrp="1" noRot="1" noChangeAspect="1"/>
          </p:cNvSpPr>
          <p:nvPr>
            <p:ph type="sldImg" idx="2"/>
          </p:nvPr>
        </p:nvSpPr>
        <p:spPr>
          <a:xfrm>
            <a:off x="460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7068" y="4691023"/>
            <a:ext cx="5336540" cy="444412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80332"/>
            <a:ext cx="2890626" cy="4937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8505" y="9380332"/>
            <a:ext cx="2890626" cy="493792"/>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D751AE-7ABC-314D-AFAD-47B860ED6FFE}" type="slidenum">
              <a:rPr lang="en-US" smtClean="0"/>
              <a:pPr/>
              <a:t>8</a:t>
            </a:fld>
            <a:endParaRPr lang="en-US"/>
          </a:p>
        </p:txBody>
      </p:sp>
    </p:spTree>
    <p:extLst>
      <p:ext uri="{BB962C8B-B14F-4D97-AF65-F5344CB8AC3E}">
        <p14:creationId xmlns:p14="http://schemas.microsoft.com/office/powerpoint/2010/main" val="182831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AD751AE-7ABC-314D-AFAD-47B860ED6FFE}"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2316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hangingPunct="1"/>
            <a:fld id="{8BA0C524-B7C6-4476-9118-A192AE555B6F}" type="slidenum">
              <a:rPr lang="en-GB" altLang="en-US">
                <a:solidFill>
                  <a:srgbClr val="000000"/>
                </a:solidFill>
              </a:rPr>
              <a:pPr eaLnBrk="1" hangingPunct="1"/>
              <a:t>26</a:t>
            </a:fld>
            <a:endParaRPr lang="en-GB" altLang="en-US">
              <a:solidFill>
                <a:srgbClr val="000000"/>
              </a:solidFill>
            </a:endParaRPr>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92088" indent="-192088" eaLnBrk="1" hangingPunct="1"/>
            <a:r>
              <a:rPr lang="en-US" altLang="en-US">
                <a:ea typeface="ＭＳ Ｐゴシック" panose="020B0600070205080204" pitchFamily="34" charset="-128"/>
              </a:rPr>
              <a:t>In the COMPASS study, severe exacerbations were defined as deterioration in asthma resulting in hospitalisation/ER treatment or the need for oral steroids for ≥3 days.</a:t>
            </a:r>
          </a:p>
          <a:p>
            <a:pPr marL="192088" indent="-192088" eaLnBrk="1" hangingPunct="1"/>
            <a:r>
              <a:rPr lang="en-US" altLang="en-US">
                <a:ea typeface="ＭＳ Ｐゴシック" panose="020B0600070205080204" pitchFamily="34" charset="-128"/>
              </a:rPr>
              <a:t>Symbicort SMART reduces the total number of severe asthma exacerbations by 39% compared with fixed-dose Seretide (p&lt;0.001) and by 28% compared with fixed-dose Symbicort (p&lt;0.01).</a:t>
            </a:r>
          </a:p>
          <a:p>
            <a:pPr marL="192088" indent="-192088" eaLnBrk="1" hangingPunct="1"/>
            <a:endParaRPr lang="en-GB" altLang="en-US">
              <a:ea typeface="ＭＳ Ｐゴシック" panose="020B0600070205080204" pitchFamily="34" charset="-128"/>
            </a:endParaRPr>
          </a:p>
          <a:p>
            <a:pPr marL="192088" indent="-192088" eaLnBrk="1" hangingPunct="1"/>
            <a:r>
              <a:rPr lang="en-US" altLang="en-US" sz="1100">
                <a:ea typeface="ＭＳ Ｐゴシック" panose="020B0600070205080204" pitchFamily="34" charset="-128"/>
              </a:rPr>
              <a:t>Kuna P, et al. Int J Clin Pract 2007;In Press. </a:t>
            </a:r>
          </a:p>
          <a:p>
            <a:pPr marL="192088" indent="-192088" eaLnBrk="1" hangingPunct="1"/>
            <a:endParaRPr lang="en-US" altLang="en-US">
              <a:ea typeface="ＭＳ Ｐゴシック" panose="020B0600070205080204" pitchFamily="34" charset="-128"/>
            </a:endParaRPr>
          </a:p>
        </p:txBody>
      </p:sp>
      <p:sp>
        <p:nvSpPr>
          <p:cNvPr id="176133" name="Rectangle 4"/>
          <p:cNvSpPr>
            <a:spLocks noChangeArrowheads="1"/>
          </p:cNvSpPr>
          <p:nvPr/>
        </p:nvSpPr>
        <p:spPr bwMode="auto">
          <a:xfrm>
            <a:off x="1047750" y="6161088"/>
            <a:ext cx="5203825"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213" tIns="49107" rIns="98213" bIns="49107"/>
          <a:lstStyle>
            <a:lvl1pPr marL="192088" indent="-192088"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30000"/>
              </a:spcBef>
              <a:spcAft>
                <a:spcPct val="0"/>
              </a:spcAft>
              <a:buFontTx/>
              <a:buChar char="•"/>
            </a:pPr>
            <a:endParaRPr lang="en-US" altLang="en-US" sz="11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3705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4" Type="http://schemas.openxmlformats.org/officeDocument/2006/relationships/image" Target="../media/image30.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29.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Eosinophil_NK_Cell_10K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46797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7" descr="AZ1466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528115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73302840"/>
      </p:ext>
    </p:extLst>
  </p:cSld>
  <p:clrMapOvr>
    <a:masterClrMapping/>
  </p:clrMapOvr>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623091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962665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2" name="Picture 1"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1264137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0" name="Picture 9"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79229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Title Only">
    <p:spTree>
      <p:nvGrpSpPr>
        <p:cNvPr id="1" name=""/>
        <p:cNvGrpSpPr/>
        <p:nvPr/>
      </p:nvGrpSpPr>
      <p:grpSpPr>
        <a:xfrm>
          <a:off x="0" y="0"/>
          <a:ext cx="0" cy="0"/>
          <a:chOff x="0" y="0"/>
          <a:chExt cx="0" cy="0"/>
        </a:xfrm>
      </p:grpSpPr>
      <p:pic>
        <p:nvPicPr>
          <p:cNvPr id="11" name="Picture 10" descr="AZ_RGB_H_PO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8"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44590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3" name="Text Placeholder 29"/>
          <p:cNvSpPr>
            <a:spLocks noGrp="1"/>
          </p:cNvSpPr>
          <p:nvPr>
            <p:ph type="body" sz="quarter" idx="12" hasCustomPrompt="1"/>
          </p:nvPr>
        </p:nvSpPr>
        <p:spPr>
          <a:xfrm>
            <a:off x="215999" y="46653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6" name="Text Placeholder 29"/>
          <p:cNvSpPr>
            <a:spLocks noGrp="1"/>
          </p:cNvSpPr>
          <p:nvPr>
            <p:ph type="body" sz="quarter" idx="15" hasCustomPrompt="1"/>
          </p:nvPr>
        </p:nvSpPr>
        <p:spPr>
          <a:xfrm>
            <a:off x="7128000" y="44590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7" name="Text Placeholder 29"/>
          <p:cNvSpPr>
            <a:spLocks noGrp="1"/>
          </p:cNvSpPr>
          <p:nvPr>
            <p:ph type="body" sz="quarter" idx="13" hasCustomPrompt="1"/>
          </p:nvPr>
        </p:nvSpPr>
        <p:spPr>
          <a:xfrm>
            <a:off x="7128000" y="46653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62536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1048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3350059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977425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873502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77054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5716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page_04_AST109_TCell_Cancer_Cell_Lipid_Layer_10K_0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297786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65267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434364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299240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82007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2150167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034777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38785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3331752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2524310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58101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_Science image_f1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41249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22725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2145215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3156810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938016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4234815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087268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39402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13080467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2011376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04313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3" name="Picture 2" descr="DNA_Inside_Blood_Vessel_10K_AD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767009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16924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1210" y="4597828"/>
            <a:ext cx="859712" cy="277797"/>
          </a:xfrm>
          <a:prstGeom prst="rect">
            <a:avLst/>
          </a:prstGeom>
        </p:spPr>
        <p:txBody>
          <a:bodyPr/>
          <a:lstStyle/>
          <a:p>
            <a:fld id="{B61BEF0D-F0BB-DE4B-95CE-6DB70DBA9567}" type="datetimeFigureOut">
              <a:rPr lang="en-US" smtClean="0"/>
              <a:pPr/>
              <a:t>4/8/2017</a:t>
            </a:fld>
            <a:endParaRPr lang="en-US" dirty="0"/>
          </a:p>
        </p:txBody>
      </p:sp>
      <p:sp>
        <p:nvSpPr>
          <p:cNvPr id="3" name="Footer Placeholder 2"/>
          <p:cNvSpPr>
            <a:spLocks noGrp="1"/>
          </p:cNvSpPr>
          <p:nvPr>
            <p:ph type="ftr" sz="quarter" idx="11"/>
          </p:nvPr>
        </p:nvSpPr>
        <p:spPr>
          <a:xfrm>
            <a:off x="1941910" y="4601856"/>
            <a:ext cx="5714999"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7603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7771210" y="4597828"/>
            <a:ext cx="859712" cy="277797"/>
          </a:xfrm>
          <a:prstGeom prst="rect">
            <a:avLst/>
          </a:prstGeom>
        </p:spPr>
        <p:txBody>
          <a:bodyPr/>
          <a:lstStyle/>
          <a:p>
            <a:fld id="{B61BEF0D-F0BB-DE4B-95CE-6DB70DBA9567}" type="datetimeFigureOut">
              <a:rPr lang="en-US" smtClean="0"/>
              <a:pPr/>
              <a:t>4/8/2017</a:t>
            </a:fld>
            <a:endParaRPr lang="en-US" dirty="0"/>
          </a:p>
        </p:txBody>
      </p:sp>
      <p:sp>
        <p:nvSpPr>
          <p:cNvPr id="4" name="Footer Placeholder 3"/>
          <p:cNvSpPr>
            <a:spLocks noGrp="1"/>
          </p:cNvSpPr>
          <p:nvPr>
            <p:ph type="ftr" sz="quarter" idx="11"/>
          </p:nvPr>
        </p:nvSpPr>
        <p:spPr>
          <a:xfrm>
            <a:off x="1941910" y="4601856"/>
            <a:ext cx="5714999"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59465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5" name="Title 8"/>
          <p:cNvSpPr>
            <a:spLocks noGrp="1"/>
          </p:cNvSpPr>
          <p:nvPr>
            <p:ph type="title" hasCustomPrompt="1"/>
          </p:nvPr>
        </p:nvSpPr>
        <p:spPr>
          <a:xfrm>
            <a:off x="23760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hasCustomPrompt="1"/>
          </p:nvPr>
        </p:nvSpPr>
        <p:spPr>
          <a:xfrm>
            <a:off x="237061" y="1164512"/>
            <a:ext cx="7023713" cy="3172141"/>
          </a:xfrm>
          <a:prstGeom prst="rect">
            <a:avLst/>
          </a:prstGeom>
        </p:spPr>
        <p:txBody>
          <a:bodyPr vert="horz"/>
          <a:lstStyle>
            <a:lvl1pPr marL="0" indent="0">
              <a:spcBef>
                <a:spcPts val="0"/>
              </a:spcBef>
              <a:buNone/>
              <a:defRPr sz="2400" baseline="0">
                <a:solidFill>
                  <a:schemeClr val="tx1"/>
                </a:solidFill>
                <a:latin typeface="Arial" pitchFamily="34" charset="0"/>
                <a:cs typeface="Arial"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GB" noProof="0" dirty="0"/>
              <a:t>Click to add introduction text</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08513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1 title</a:t>
            </a:r>
          </a:p>
        </p:txBody>
      </p:sp>
      <p:sp>
        <p:nvSpPr>
          <p:cNvPr id="61" name="Table Placeholder 29"/>
          <p:cNvSpPr>
            <a:spLocks noGrp="1"/>
          </p:cNvSpPr>
          <p:nvPr>
            <p:ph type="tbl" sz="quarter" idx="15"/>
          </p:nvPr>
        </p:nvSpPr>
        <p:spPr>
          <a:xfrm>
            <a:off x="986400"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2"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830051"/>
              </a:solidFill>
              <a:effectLst/>
              <a:uLnTx/>
              <a:uFillTx/>
              <a:latin typeface="Arial" pitchFamily="34" charset="0"/>
              <a:cs typeface="Arial" pitchFamily="34" charset="0"/>
            </a:endParaRPr>
          </a:p>
        </p:txBody>
      </p:sp>
      <p:sp>
        <p:nvSpPr>
          <p:cNvPr id="63"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ct val="90000"/>
              </a:lnSpc>
              <a:spcBef>
                <a:spcPts val="600"/>
              </a:spcBef>
              <a:buNone/>
              <a:defRPr sz="1800" b="1">
                <a:solidFill>
                  <a:schemeClr val="tx2"/>
                </a:solidFill>
                <a:latin typeface="Arial" pitchFamily="34" charset="0"/>
                <a:cs typeface="Arial" pitchFamily="34" charset="0"/>
              </a:defRPr>
            </a:lvl1pPr>
          </a:lstStyle>
          <a:p>
            <a:pPr marL="0" marR="0" lvl="0" indent="0" algn="ctr" defTabSz="914400" eaLnBrk="1" fontAlgn="auto" latinLnBrk="0" hangingPunct="1">
              <a:lnSpc>
                <a:spcPct val="90000"/>
              </a:lnSpc>
              <a:spcBef>
                <a:spcPts val="600"/>
              </a:spcBef>
              <a:spcAft>
                <a:spcPts val="0"/>
              </a:spcAft>
              <a:buClrTx/>
              <a:buSzTx/>
              <a:buFontTx/>
              <a:buNone/>
              <a:tabLst/>
              <a:defRPr/>
            </a:pPr>
            <a:r>
              <a:rPr kumimoji="0" lang="en-GB" sz="1800" b="1" i="0" u="none" strike="noStrike" kern="0" cap="none" spc="0" normalizeH="0" baseline="0" noProof="0" dirty="0">
                <a:ln>
                  <a:noFill/>
                </a:ln>
                <a:solidFill>
                  <a:srgbClr val="830051"/>
                </a:solidFill>
                <a:effectLst/>
                <a:uLnTx/>
                <a:uFillTx/>
                <a:latin typeface="Arial" pitchFamily="34" charset="0"/>
                <a:cs typeface="Arial" pitchFamily="34" charset="0"/>
              </a:rPr>
              <a:t>1</a:t>
            </a:r>
          </a:p>
        </p:txBody>
      </p:sp>
      <p:sp>
        <p:nvSpPr>
          <p:cNvPr id="64"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5"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66" name="Text Placeholder 49"/>
          <p:cNvSpPr>
            <a:spLocks noGrp="1"/>
          </p:cNvSpPr>
          <p:nvPr>
            <p:ph type="body" sz="quarter" idx="29" hasCustomPrompt="1"/>
          </p:nvPr>
        </p:nvSpPr>
        <p:spPr>
          <a:xfrm>
            <a:off x="330200" y="1802967"/>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2</a:t>
            </a:r>
          </a:p>
        </p:txBody>
      </p:sp>
      <p:sp>
        <p:nvSpPr>
          <p:cNvPr id="67"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68"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69"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C4CACD"/>
                </a:solidFill>
                <a:effectLst/>
                <a:uLnTx/>
                <a:uFillTx/>
                <a:latin typeface="Arial" pitchFamily="34" charset="0"/>
                <a:cs typeface="Arial" pitchFamily="34" charset="0"/>
              </a:rPr>
              <a:t>3</a:t>
            </a:r>
          </a:p>
        </p:txBody>
      </p:sp>
      <p:sp>
        <p:nvSpPr>
          <p:cNvPr id="70"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1"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2" name="Text Placeholder 49"/>
          <p:cNvSpPr>
            <a:spLocks noGrp="1"/>
          </p:cNvSpPr>
          <p:nvPr>
            <p:ph type="body" sz="quarter" idx="35" hasCustomPrompt="1"/>
          </p:nvPr>
        </p:nvSpPr>
        <p:spPr>
          <a:xfrm>
            <a:off x="330200" y="2822732"/>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4</a:t>
            </a:r>
          </a:p>
        </p:txBody>
      </p:sp>
      <p:sp>
        <p:nvSpPr>
          <p:cNvPr id="73"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4"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a:ln>
                <a:noFill/>
              </a:ln>
              <a:solidFill>
                <a:srgbClr val="C4CACD"/>
              </a:solidFill>
              <a:effectLst/>
              <a:uLnTx/>
              <a:uFillTx/>
              <a:latin typeface="Arial" pitchFamily="34" charset="0"/>
              <a:cs typeface="Arial" pitchFamily="34" charset="0"/>
            </a:endParaRPr>
          </a:p>
        </p:txBody>
      </p:sp>
      <p:sp>
        <p:nvSpPr>
          <p:cNvPr id="75" name="Text Placeholder 49"/>
          <p:cNvSpPr>
            <a:spLocks noGrp="1"/>
          </p:cNvSpPr>
          <p:nvPr>
            <p:ph type="body" sz="quarter" idx="38" hasCustomPrompt="1"/>
          </p:nvPr>
        </p:nvSpPr>
        <p:spPr>
          <a:xfrm>
            <a:off x="330200" y="3331009"/>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5</a:t>
            </a:r>
          </a:p>
        </p:txBody>
      </p:sp>
      <p:sp>
        <p:nvSpPr>
          <p:cNvPr id="76"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77"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marL="0" marR="0" lvl="0" indent="0" defTabSz="914400" eaLnBrk="1" fontAlgn="auto" latinLnBrk="0" hangingPunct="1">
              <a:lnSpc>
                <a:spcPct val="60000"/>
              </a:lnSpc>
              <a:spcBef>
                <a:spcPts val="0"/>
              </a:spcBef>
              <a:spcAft>
                <a:spcPts val="0"/>
              </a:spcAft>
              <a:buClrTx/>
              <a:buSzTx/>
              <a:buFontTx/>
              <a:buNone/>
              <a:tabLst/>
              <a:defRPr/>
            </a:pPr>
            <a:endParaRPr kumimoji="0" lang="en-GB" sz="1600" b="1" i="0" u="none" strike="noStrike" kern="0" cap="none" spc="0" normalizeH="0" baseline="0" noProof="0" dirty="0">
              <a:ln>
                <a:noFill/>
              </a:ln>
              <a:solidFill>
                <a:srgbClr val="C4CACD"/>
              </a:solidFill>
              <a:effectLst/>
              <a:uLnTx/>
              <a:uFillTx/>
              <a:latin typeface="Arial" pitchFamily="34" charset="0"/>
              <a:cs typeface="Arial" pitchFamily="34" charset="0"/>
            </a:endParaRPr>
          </a:p>
        </p:txBody>
      </p:sp>
      <p:sp>
        <p:nvSpPr>
          <p:cNvPr id="78" name="Text Placeholder 49"/>
          <p:cNvSpPr>
            <a:spLocks noGrp="1"/>
          </p:cNvSpPr>
          <p:nvPr>
            <p:ph type="body" sz="quarter" idx="41" hasCustomPrompt="1"/>
          </p:nvPr>
        </p:nvSpPr>
        <p:spPr>
          <a:xfrm>
            <a:off x="330200" y="3847226"/>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GB" sz="1800" b="1" i="0" u="none" strike="noStrike" kern="0" cap="none" spc="0" normalizeH="0" baseline="0" noProof="0">
                <a:ln>
                  <a:noFill/>
                </a:ln>
                <a:solidFill>
                  <a:srgbClr val="C4CACD"/>
                </a:solidFill>
                <a:effectLst/>
                <a:uLnTx/>
                <a:uFillTx/>
                <a:latin typeface="Arial" pitchFamily="34" charset="0"/>
                <a:cs typeface="Arial" pitchFamily="34" charset="0"/>
              </a:rPr>
              <a:t>6</a:t>
            </a:r>
          </a:p>
        </p:txBody>
      </p:sp>
      <p:sp>
        <p:nvSpPr>
          <p:cNvPr id="23"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398423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2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29"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33"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23380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3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539051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4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07861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5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830051"/>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a:p>
        </p:txBody>
      </p:sp>
      <p:sp>
        <p:nvSpPr>
          <p:cNvPr id="42"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5357508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2" name="Title 8"/>
          <p:cNvSpPr>
            <a:spLocks noGrp="1"/>
          </p:cNvSpPr>
          <p:nvPr>
            <p:ph type="title" hasCustomPrompt="1"/>
          </p:nvPr>
        </p:nvSpPr>
        <p:spPr>
          <a:xfrm>
            <a:off x="237061" y="144000"/>
            <a:ext cx="8280000" cy="504000"/>
          </a:xfrm>
          <a:prstGeom prst="rect">
            <a:avLst/>
          </a:prstGeom>
        </p:spPr>
        <p:txBody>
          <a:bodyPr vert="horz"/>
          <a:lstStyle>
            <a:lvl1pPr algn="l">
              <a:lnSpc>
                <a:spcPct val="100000"/>
              </a:lnSpc>
              <a:defRPr sz="2400" b="1" baseline="0">
                <a:solidFill>
                  <a:schemeClr val="tx2"/>
                </a:solidFill>
                <a:latin typeface="Arial" pitchFamily="34" charset="0"/>
                <a:cs typeface="Arial" pitchFamily="34" charset="0"/>
              </a:defRPr>
            </a:lvl1pPr>
          </a:lstStyle>
          <a:p>
            <a:r>
              <a:rPr lang="en-GB" noProof="0" dirty="0"/>
              <a:t>Click to add navigation 6 title</a:t>
            </a:r>
          </a:p>
        </p:txBody>
      </p:sp>
      <p:sp>
        <p:nvSpPr>
          <p:cNvPr id="23"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4"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5"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a:t>1</a:t>
            </a:r>
          </a:p>
        </p:txBody>
      </p:sp>
      <p:sp>
        <p:nvSpPr>
          <p:cNvPr id="26"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28"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600" b="1" baseline="0">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29"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2</a:t>
            </a:r>
          </a:p>
        </p:txBody>
      </p:sp>
      <p:sp>
        <p:nvSpPr>
          <p:cNvPr id="30"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1"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3" name="Text Placeholder 49"/>
          <p:cNvSpPr>
            <a:spLocks noGrp="1"/>
          </p:cNvSpPr>
          <p:nvPr>
            <p:ph type="body" sz="quarter" idx="32" hasCustomPrompt="1"/>
          </p:nvPr>
        </p:nvSpPr>
        <p:spPr>
          <a:xfrm>
            <a:off x="330200" y="2312024"/>
            <a:ext cx="540000" cy="405000"/>
          </a:xfrm>
          <a:prstGeom prst="rect">
            <a:avLst/>
          </a:prstGeom>
          <a:solidFill>
            <a:srgbClr val="830051"/>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3</a:t>
            </a:r>
          </a:p>
        </p:txBody>
      </p:sp>
      <p:sp>
        <p:nvSpPr>
          <p:cNvPr id="34"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35"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6"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4</a:t>
            </a:r>
          </a:p>
        </p:txBody>
      </p:sp>
      <p:sp>
        <p:nvSpPr>
          <p:cNvPr id="37"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38"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600" b="1">
                <a:solidFill>
                  <a:srgbClr val="C4CACD"/>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39"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ct val="90000"/>
              </a:lnSpc>
              <a:spcBef>
                <a:spcPts val="0"/>
              </a:spcBef>
              <a:buNone/>
              <a:defRPr sz="1800" b="1">
                <a:solidFill>
                  <a:srgbClr val="C4CACD"/>
                </a:solidFill>
                <a:latin typeface="Arial" pitchFamily="34" charset="0"/>
                <a:cs typeface="Arial" pitchFamily="34" charset="0"/>
              </a:defRPr>
            </a:lvl1pPr>
          </a:lstStyle>
          <a:p>
            <a:pPr lvl="0"/>
            <a:r>
              <a:rPr lang="en-GB" noProof="0" dirty="0"/>
              <a:t>5</a:t>
            </a:r>
          </a:p>
        </p:txBody>
      </p:sp>
      <p:sp>
        <p:nvSpPr>
          <p:cNvPr id="40"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a:p>
        </p:txBody>
      </p:sp>
      <p:sp>
        <p:nvSpPr>
          <p:cNvPr id="41"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600" b="1">
                <a:solidFill>
                  <a:schemeClr val="tx2"/>
                </a:solidFill>
                <a:latin typeface="Arial" pitchFamily="34" charset="0"/>
                <a:cs typeface="Arial" pitchFamily="34" charset="0"/>
              </a:defRPr>
            </a:lvl1pPr>
            <a:lvl2pPr marL="457200" indent="0">
              <a:buNone/>
              <a:defRPr sz="1800" b="1"/>
            </a:lvl2pPr>
            <a:lvl3pPr marL="914400" indent="0">
              <a:buNone/>
              <a:defRPr sz="1800" b="1"/>
            </a:lvl3pPr>
            <a:lvl4pPr marL="1371600" indent="0">
              <a:buNone/>
              <a:defRPr sz="1800" b="1"/>
            </a:lvl4pPr>
            <a:lvl5pPr marL="1828800" indent="0">
              <a:buNone/>
              <a:defRPr sz="1800" b="1"/>
            </a:lvl5pPr>
          </a:lstStyle>
          <a:p>
            <a:pPr lvl="0"/>
            <a:endParaRPr lang="en-GB" noProof="0" dirty="0"/>
          </a:p>
        </p:txBody>
      </p:sp>
      <p:sp>
        <p:nvSpPr>
          <p:cNvPr id="42"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ct val="90000"/>
              </a:lnSpc>
              <a:spcBef>
                <a:spcPts val="0"/>
              </a:spcBef>
              <a:buNone/>
              <a:defRPr sz="1800" b="1">
                <a:solidFill>
                  <a:schemeClr val="tx2"/>
                </a:solidFill>
                <a:latin typeface="Arial" pitchFamily="34" charset="0"/>
                <a:cs typeface="Arial" pitchFamily="34" charset="0"/>
              </a:defRPr>
            </a:lvl1pPr>
          </a:lstStyle>
          <a:p>
            <a:pPr lvl="0"/>
            <a:r>
              <a:rPr lang="en-GB" noProof="0" dirty="0"/>
              <a:t>6</a:t>
            </a:r>
          </a:p>
        </p:txBody>
      </p:sp>
      <p:sp>
        <p:nvSpPr>
          <p:cNvPr id="2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17597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3" name="Picture 22"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2" name="Picture 1" descr="CRISPR_technology_for_genome_editing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19624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5" name="Rectangle 4"/>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7" name="Rectangle 6"/>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565178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a:lnSpc>
                <a:spcPct val="100000"/>
              </a:lnSpc>
              <a:defRPr sz="2400" b="1" baseline="0">
                <a:solidFill>
                  <a:srgbClr val="830051"/>
                </a:solidFill>
                <a:latin typeface="Arial" pitchFamily="34" charset="0"/>
                <a:cs typeface="Arial" pitchFamily="34" charset="0"/>
              </a:defRPr>
            </a:lvl1pPr>
          </a:lstStyle>
          <a:p>
            <a:r>
              <a:rPr lang="en-GB" noProof="0" dirty="0"/>
              <a:t>Click to add title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0833829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ct val="10000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9816710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097"/>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022274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37098"/>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599162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2"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3"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2227695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9" name="Content Placeholder 2"/>
          <p:cNvSpPr>
            <a:spLocks noGrp="1"/>
          </p:cNvSpPr>
          <p:nvPr>
            <p:ph idx="14"/>
          </p:nvPr>
        </p:nvSpPr>
        <p:spPr>
          <a:xfrm>
            <a:off x="237600" y="1237099"/>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35451936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37098"/>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27866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0"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0058625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7099"/>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0"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62410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13" descr="AZ1383_screen rotate.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068852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6"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1"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rgbClr val="830051"/>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8646515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373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a:t>Click to edit Master text styles</a:t>
            </a:r>
          </a:p>
        </p:txBody>
      </p:sp>
      <p:sp>
        <p:nvSpPr>
          <p:cNvPr id="13" name="Text Placeholder 3"/>
          <p:cNvSpPr>
            <a:spLocks noGrp="1"/>
          </p:cNvSpPr>
          <p:nvPr>
            <p:ph type="body" sz="quarter" idx="13"/>
          </p:nvPr>
        </p:nvSpPr>
        <p:spPr>
          <a:xfrm>
            <a:off x="3240000" y="1329335"/>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
        <p:nvSpPr>
          <p:cNvPr id="11"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6"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2378332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26253021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7099"/>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61267"/>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476138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6"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642841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2" name="Picture Placeholder 16"/>
          <p:cNvSpPr>
            <a:spLocks noGrp="1"/>
          </p:cNvSpPr>
          <p:nvPr>
            <p:ph type="pic" sz="quarter" idx="16"/>
          </p:nvPr>
        </p:nvSpPr>
        <p:spPr>
          <a:xfrm>
            <a:off x="327600" y="2766792"/>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099"/>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7"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8347558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19" name="Picture Placeholder 16"/>
          <p:cNvSpPr>
            <a:spLocks noGrp="1"/>
          </p:cNvSpPr>
          <p:nvPr>
            <p:ph type="pic" sz="quarter" idx="16"/>
          </p:nvPr>
        </p:nvSpPr>
        <p:spPr>
          <a:xfrm>
            <a:off x="6067748" y="2766792"/>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a:t>Click icon to add picture</a:t>
            </a:r>
          </a:p>
        </p:txBody>
      </p:sp>
      <p:sp>
        <p:nvSpPr>
          <p:cNvPr id="21" name="Text Placeholder 2"/>
          <p:cNvSpPr>
            <a:spLocks noGrp="1"/>
          </p:cNvSpPr>
          <p:nvPr>
            <p:ph type="body" sz="quarter" idx="13"/>
          </p:nvPr>
        </p:nvSpPr>
        <p:spPr>
          <a:xfrm>
            <a:off x="236537" y="1237098"/>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30693860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36537" y="1233071"/>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content title</a:t>
            </a:r>
          </a:p>
        </p:txBody>
      </p:sp>
    </p:spTree>
    <p:extLst>
      <p:ext uri="{BB962C8B-B14F-4D97-AF65-F5344CB8AC3E}">
        <p14:creationId xmlns:p14="http://schemas.microsoft.com/office/powerpoint/2010/main" val="41940719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6" name="Title 8"/>
          <p:cNvSpPr>
            <a:spLocks noGrp="1"/>
          </p:cNvSpPr>
          <p:nvPr>
            <p:ph type="title" hasCustomPrompt="1"/>
          </p:nvPr>
        </p:nvSpPr>
        <p:spPr>
          <a:xfrm>
            <a:off x="237062" y="144000"/>
            <a:ext cx="8765651" cy="504000"/>
          </a:xfrm>
          <a:prstGeom prst="rect">
            <a:avLst/>
          </a:prstGeom>
        </p:spPr>
        <p:txBody>
          <a:bodyPr vert="horz"/>
          <a:lstStyle>
            <a:lvl1pPr algn="l" defTabSz="457200" rtl="0" eaLnBrk="1" latinLnBrk="0" hangingPunct="1">
              <a:lnSpc>
                <a:spcPct val="100000"/>
              </a:lnSpc>
              <a:spcBef>
                <a:spcPct val="0"/>
              </a:spcBef>
              <a:buNone/>
              <a:defRPr lang="en-GB" sz="2400" b="1" kern="1200" baseline="0" noProof="0" dirty="0">
                <a:solidFill>
                  <a:srgbClr val="830051"/>
                </a:solidFill>
                <a:latin typeface="Arial" pitchFamily="34" charset="0"/>
                <a:ea typeface="+mj-ea"/>
                <a:cs typeface="Arial" pitchFamily="34" charset="0"/>
              </a:defRPr>
            </a:lvl1pPr>
          </a:lstStyle>
          <a:p>
            <a:r>
              <a:rPr lang="en-GB" noProof="0" dirty="0"/>
              <a:t>Click to add title</a:t>
            </a:r>
          </a:p>
        </p:txBody>
      </p:sp>
    </p:spTree>
    <p:extLst>
      <p:ext uri="{BB962C8B-B14F-4D97-AF65-F5344CB8AC3E}">
        <p14:creationId xmlns:p14="http://schemas.microsoft.com/office/powerpoint/2010/main" val="11422112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443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13097905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4930379"/>
            <a:ext cx="6096000" cy="230832"/>
          </a:xfrm>
          <a:prstGeom prst="rect">
            <a:avLst/>
          </a:prstGeom>
          <a:noFill/>
          <a:ln>
            <a:noFill/>
          </a:ln>
          <a:extLst>
            <a:ext uri="{909E8E84-426E-40dd-AFC4-6F175D3DCCD1}"/>
            <a:ext uri="{91240B29-F687-4f45-9708-019B960494DF}"/>
          </a:extLst>
        </p:spPr>
        <p:txBody>
          <a:bodyPr>
            <a:spAutoFit/>
          </a:bodyPr>
          <a:lstStyle/>
          <a:p>
            <a:pPr algn="ctr" fontAlgn="base">
              <a:spcBef>
                <a:spcPct val="0"/>
              </a:spcBef>
              <a:spcAft>
                <a:spcPct val="0"/>
              </a:spcAft>
              <a:defRPr/>
            </a:pPr>
            <a:r>
              <a:rPr lang="en-US" sz="900" b="1">
                <a:solidFill>
                  <a:srgbClr val="134679"/>
                </a:solidFill>
                <a:ea typeface="ＭＳ Ｐゴシック" panose="020B0600070205080204" pitchFamily="34" charset="-128"/>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4"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179388" y="3163491"/>
            <a:ext cx="8813800" cy="723900"/>
          </a:xfrm>
          <a:prstGeom prst="rect">
            <a:avLst/>
          </a:prstGeom>
          <a:noFill/>
          <a:ln>
            <a:noFill/>
          </a:ln>
          <a:extLst>
            <a:ext uri="{909E8E84-426E-40dd-AFC4-6F175D3DCCD1}"/>
            <a:ext uri="{91240B29-F687-4f45-9708-019B960494DF}"/>
          </a:extLst>
        </p:spPr>
        <p:txBody>
          <a:bodyPr lIns="0" tIns="0" rIns="0" bIns="0"/>
          <a:lstStyle/>
          <a:p>
            <a:pPr algn="ctr" fontAlgn="base">
              <a:spcBef>
                <a:spcPts val="497"/>
              </a:spcBef>
              <a:spcAft>
                <a:spcPct val="0"/>
              </a:spcAft>
              <a:defRPr/>
            </a:pPr>
            <a:r>
              <a:rPr lang="en-US" sz="1875">
                <a:solidFill>
                  <a:srgbClr val="134679"/>
                </a:solidFill>
                <a:ea typeface="ＭＳ Ｐゴシック" panose="020B0600070205080204" pitchFamily="34" charset="-128"/>
                <a:cs typeface="Arial" pitchFamily="34" charset="0"/>
                <a:sym typeface="Arial" pitchFamily="34" charset="0"/>
              </a:rPr>
              <a:t>GINA Global Strategy for Asthma </a:t>
            </a:r>
            <a:br>
              <a:rPr lang="en-US" sz="1875">
                <a:solidFill>
                  <a:srgbClr val="134679"/>
                </a:solidFill>
                <a:ea typeface="ＭＳ Ｐゴシック" panose="020B0600070205080204" pitchFamily="34" charset="-128"/>
                <a:cs typeface="Arial" pitchFamily="34" charset="0"/>
                <a:sym typeface="Arial" pitchFamily="34" charset="0"/>
              </a:rPr>
            </a:br>
            <a:r>
              <a:rPr lang="en-US" sz="1875">
                <a:solidFill>
                  <a:srgbClr val="134679"/>
                </a:solidFill>
                <a:ea typeface="ＭＳ Ｐゴシック" panose="020B0600070205080204" pitchFamily="34" charset="-128"/>
                <a:cs typeface="Arial" pitchFamily="34" charset="0"/>
                <a:sym typeface="Arial" pitchFamily="34" charset="0"/>
              </a:rPr>
              <a:t>Management and Prevention 2014</a:t>
            </a:r>
          </a:p>
        </p:txBody>
      </p:sp>
      <p:pic>
        <p:nvPicPr>
          <p:cNvPr id="6"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4438" y="1807369"/>
            <a:ext cx="170656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901700" y="3887392"/>
            <a:ext cx="7075488" cy="715581"/>
          </a:xfrm>
          <a:prstGeom prst="rect">
            <a:avLst/>
          </a:prstGeom>
          <a:noFill/>
        </p:spPr>
        <p:txBody>
          <a:bodyPr>
            <a:spAutoFit/>
          </a:bodyPr>
          <a:lstStyle/>
          <a:p>
            <a:pPr fontAlgn="base">
              <a:spcBef>
                <a:spcPct val="0"/>
              </a:spcBef>
              <a:spcAft>
                <a:spcPct val="0"/>
              </a:spcAft>
              <a:defRPr/>
            </a:pPr>
            <a:r>
              <a:rPr lang="en-US" sz="1350">
                <a:solidFill>
                  <a:srgbClr val="134679"/>
                </a:solidFill>
                <a:ea typeface="ＭＳ Ｐゴシック" panose="020B0600070205080204" pitchFamily="34" charset="-128"/>
              </a:rPr>
              <a:t>This slide set is restricted for academic and educational purposes only.  Use of the slide set, or of individual slides, for commercial or promotional purposes requires approval from GINA. </a:t>
            </a:r>
            <a:endParaRPr lang="en-AU" sz="1350">
              <a:solidFill>
                <a:prstClr val="black"/>
              </a:solidFill>
              <a:ea typeface="ＭＳ Ｐゴシック" panose="020B0600070205080204" pitchFamily="34" charset="-128"/>
            </a:endParaRPr>
          </a:p>
        </p:txBody>
      </p:sp>
      <p:sp>
        <p:nvSpPr>
          <p:cNvPr id="2" name="Title 1"/>
          <p:cNvSpPr>
            <a:spLocks noGrp="1"/>
          </p:cNvSpPr>
          <p:nvPr>
            <p:ph type="ctrTitle"/>
          </p:nvPr>
        </p:nvSpPr>
        <p:spPr>
          <a:xfrm>
            <a:off x="685800" y="584042"/>
            <a:ext cx="7772400" cy="1102519"/>
          </a:xfrm>
          <a:prstGeom prst="rect">
            <a:avLst/>
          </a:prstGeom>
          <a:noFill/>
        </p:spPr>
        <p:txBody>
          <a:bodyPr>
            <a:normAutofit/>
          </a:bodyPr>
          <a:lstStyle>
            <a:lvl1pPr>
              <a:defRPr sz="315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Tree>
    <p:extLst>
      <p:ext uri="{BB962C8B-B14F-4D97-AF65-F5344CB8AC3E}">
        <p14:creationId xmlns:p14="http://schemas.microsoft.com/office/powerpoint/2010/main" val="1563686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23825"/>
            <a:ext cx="97028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231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solidFill>
                <a:prstClr val="white"/>
              </a:solidFill>
            </a:endParaRPr>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1314" y="138114"/>
            <a:ext cx="968375" cy="74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userDrawn="1"/>
        </p:nvSpPr>
        <p:spPr bwMode="auto">
          <a:xfrm>
            <a:off x="7390941" y="5009592"/>
            <a:ext cx="1243930" cy="115416"/>
          </a:xfrm>
          <a:prstGeom prst="rect">
            <a:avLst/>
          </a:prstGeom>
          <a:noFill/>
          <a:ln>
            <a:noFill/>
          </a:ln>
          <a:extLst>
            <a:ext uri="{909E8E84-426E-40dd-AFC4-6F175D3DCCD1}"/>
            <a:ext uri="{91240B29-F687-4f45-9708-019B960494DF}"/>
          </a:extLst>
        </p:spPr>
        <p:txBody>
          <a:bodyPr wrap="none" lIns="0" tIns="0" rIns="0" bIns="0" anchor="ctr">
            <a:spAutoFit/>
          </a:bodyPr>
          <a:lstStyle/>
          <a:p>
            <a:pPr algn="ctr" fontAlgn="base">
              <a:spcBef>
                <a:spcPct val="0"/>
              </a:spcBef>
              <a:spcAft>
                <a:spcPct val="0"/>
              </a:spcAft>
              <a:defRPr/>
            </a:pPr>
            <a:r>
              <a:rPr lang="en-US" altLang="en-US" sz="750">
                <a:solidFill>
                  <a:srgbClr val="FFFFFF"/>
                </a:solidFill>
                <a:ea typeface="ＭＳ Ｐゴシック" panose="020B0600070205080204" pitchFamily="34" charset="-128"/>
                <a:cs typeface="Arial" pitchFamily="34" charset="0"/>
                <a:sym typeface="Arial" pitchFamily="34" charset="0"/>
              </a:rPr>
              <a:t>© Global Initiative for Asthma</a:t>
            </a:r>
          </a:p>
        </p:txBody>
      </p:sp>
      <p:sp>
        <p:nvSpPr>
          <p:cNvPr id="3" name="Content Placeholder 2"/>
          <p:cNvSpPr>
            <a:spLocks noGrp="1"/>
          </p:cNvSpPr>
          <p:nvPr>
            <p:ph idx="1"/>
          </p:nvPr>
        </p:nvSpPr>
        <p:spPr>
          <a:xfrm>
            <a:off x="457200" y="894522"/>
            <a:ext cx="8527348" cy="3906078"/>
          </a:xfrm>
          <a:prstGeom prst="rect">
            <a:avLst/>
          </a:prstGeom>
        </p:spPr>
        <p:txBody>
          <a:bodyPr>
            <a:normAutofit/>
          </a:bodyPr>
          <a:lstStyle>
            <a:lvl1pPr marL="257175" indent="-257175">
              <a:buClr>
                <a:srgbClr val="F79646"/>
              </a:buClr>
              <a:buSzPct val="80000"/>
              <a:buFont typeface="Wingdings" panose="05000000000000000000" pitchFamily="2" charset="2"/>
              <a:buChar char=""/>
              <a:defRPr sz="1650" baseline="0">
                <a:solidFill>
                  <a:srgbClr val="07192B"/>
                </a:solidFill>
                <a:latin typeface="Arial" panose="020B0604020202020204" pitchFamily="34" charset="0"/>
                <a:cs typeface="Arial" panose="020B0604020202020204" pitchFamily="34" charset="0"/>
              </a:defRPr>
            </a:lvl1pPr>
            <a:lvl2pPr marL="557213" indent="-214313">
              <a:buClr>
                <a:srgbClr val="F79646"/>
              </a:buClr>
              <a:buFont typeface="Wingdings" panose="05000000000000000000" pitchFamily="2" charset="2"/>
              <a:buChar char="§"/>
              <a:defRPr sz="1500">
                <a:solidFill>
                  <a:srgbClr val="134679"/>
                </a:solidFill>
                <a:latin typeface="Arial" panose="020B0604020202020204" pitchFamily="34" charset="0"/>
                <a:cs typeface="Arial" panose="020B0604020202020204" pitchFamily="34" charset="0"/>
              </a:defRPr>
            </a:lvl2pPr>
            <a:lvl3pPr>
              <a:buClr>
                <a:srgbClr val="F79646"/>
              </a:buClr>
              <a:defRPr sz="1350">
                <a:solidFill>
                  <a:srgbClr val="134679"/>
                </a:solidFill>
                <a:latin typeface="Arial" panose="020B0604020202020204" pitchFamily="34" charset="0"/>
                <a:cs typeface="Arial" panose="020B0604020202020204" pitchFamily="34" charset="0"/>
              </a:defRPr>
            </a:lvl3pPr>
            <a:lvl4pPr>
              <a:buClr>
                <a:srgbClr val="F79646"/>
              </a:buClr>
              <a:defRPr sz="1200">
                <a:solidFill>
                  <a:srgbClr val="134679"/>
                </a:solidFill>
                <a:latin typeface="Arial" panose="020B0604020202020204" pitchFamily="34" charset="0"/>
                <a:cs typeface="Arial" panose="020B0604020202020204" pitchFamily="34" charset="0"/>
              </a:defRPr>
            </a:lvl4pPr>
            <a:lvl5pPr>
              <a:buClr>
                <a:srgbClr val="F79646"/>
              </a:buClr>
              <a:defRPr sz="1200">
                <a:solidFill>
                  <a:srgbClr val="134679"/>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a:xfrm>
            <a:off x="172280" y="188537"/>
            <a:ext cx="7580243" cy="702000"/>
          </a:xfrm>
          <a:prstGeom prst="rect">
            <a:avLst/>
          </a:prstGeom>
          <a:noFill/>
        </p:spPr>
        <p:txBody>
          <a:bodyPr anchor="t">
            <a:normAutofit/>
          </a:bodyPr>
          <a:lstStyle>
            <a:lvl1pPr marL="139304" indent="0" algn="l">
              <a:tabLst/>
              <a:defRPr sz="195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8"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smtClean="0">
                <a:solidFill>
                  <a:prstClr val="black"/>
                </a:solidFill>
              </a:defRPr>
            </a:lvl1pPr>
          </a:lstStyle>
          <a:p>
            <a:pPr fontAlgn="base">
              <a:spcBef>
                <a:spcPct val="0"/>
              </a:spcBef>
              <a:spcAft>
                <a:spcPct val="0"/>
              </a:spcAft>
              <a:defRPr/>
            </a:pPr>
            <a:fld id="{1CB1B398-E400-4525-808D-A97072E88916}" type="datetime1">
              <a:rPr lang="en-AU">
                <a:ea typeface="ＭＳ Ｐゴシック" panose="020B0600070205080204" pitchFamily="34" charset="-128"/>
              </a:rPr>
              <a:pPr fontAlgn="base">
                <a:spcBef>
                  <a:spcPct val="0"/>
                </a:spcBef>
                <a:spcAft>
                  <a:spcPct val="0"/>
                </a:spcAft>
                <a:defRPr/>
              </a:pPr>
              <a:t>8/04/2017</a:t>
            </a:fld>
            <a:endParaRPr lang="en-AU">
              <a:ea typeface="ＭＳ Ｐゴシック" panose="020B0600070205080204" pitchFamily="34" charset="-128"/>
            </a:endParaRPr>
          </a:p>
        </p:txBody>
      </p:sp>
      <p:sp>
        <p:nvSpPr>
          <p:cNvPr id="9"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b="0">
                <a:solidFill>
                  <a:prstClr val="black"/>
                </a:solidFill>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fontAlgn="base">
              <a:spcBef>
                <a:spcPct val="0"/>
              </a:spcBef>
              <a:spcAft>
                <a:spcPct val="0"/>
              </a:spcAft>
            </a:pPr>
            <a:fld id="{9E8C86D8-0080-4B37-ABFB-F8A03BA0306F}" type="slidenum">
              <a:rPr lang="en-AU" altLang="en-US" smtClean="0">
                <a:ea typeface="ＭＳ Ｐゴシック" panose="020B0600070205080204" pitchFamily="34" charset="-128"/>
              </a:rPr>
              <a:pPr fontAlgn="base">
                <a:spcBef>
                  <a:spcPct val="0"/>
                </a:spcBef>
                <a:spcAft>
                  <a:spcPct val="0"/>
                </a:spcAft>
              </a:pPr>
              <a:t>‹#›</a:t>
            </a:fld>
            <a:endParaRPr lang="en-AU" altLang="en-US">
              <a:ea typeface="ＭＳ Ｐゴシック" panose="020B0600070205080204" pitchFamily="34" charset="-128"/>
            </a:endParaRPr>
          </a:p>
        </p:txBody>
      </p:sp>
    </p:spTree>
    <p:extLst>
      <p:ext uri="{BB962C8B-B14F-4D97-AF65-F5344CB8AC3E}">
        <p14:creationId xmlns:p14="http://schemas.microsoft.com/office/powerpoint/2010/main" val="20163312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solidFill>
                <a:prstClr val="white"/>
              </a:solidFill>
            </a:endParaRPr>
          </a:p>
        </p:txBody>
      </p:sp>
      <p:sp>
        <p:nvSpPr>
          <p:cNvPr id="3" name="Rectangle 23"/>
          <p:cNvSpPr>
            <a:spLocks/>
          </p:cNvSpPr>
          <p:nvPr userDrawn="1"/>
        </p:nvSpPr>
        <p:spPr bwMode="auto">
          <a:xfrm>
            <a:off x="7390941" y="5009592"/>
            <a:ext cx="1243930" cy="115416"/>
          </a:xfrm>
          <a:prstGeom prst="rect">
            <a:avLst/>
          </a:prstGeom>
          <a:noFill/>
          <a:ln>
            <a:noFill/>
          </a:ln>
          <a:extLst>
            <a:ext uri="{909E8E84-426E-40dd-AFC4-6F175D3DCCD1}"/>
            <a:ext uri="{91240B29-F687-4f45-9708-019B960494DF}"/>
          </a:extLst>
        </p:spPr>
        <p:txBody>
          <a:bodyPr wrap="none" lIns="0" tIns="0" rIns="0" bIns="0" anchor="ctr">
            <a:spAutoFit/>
          </a:bodyPr>
          <a:lstStyle/>
          <a:p>
            <a:pPr algn="ctr" fontAlgn="base">
              <a:spcBef>
                <a:spcPct val="0"/>
              </a:spcBef>
              <a:spcAft>
                <a:spcPct val="0"/>
              </a:spcAft>
              <a:defRPr/>
            </a:pPr>
            <a:r>
              <a:rPr lang="en-US" altLang="en-US" sz="750">
                <a:solidFill>
                  <a:srgbClr val="FFFFFF"/>
                </a:solidFill>
                <a:ea typeface="ＭＳ Ｐゴシック" panose="020B0600070205080204" pitchFamily="34" charset="-128"/>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4" y="138114"/>
            <a:ext cx="968375" cy="74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smtClean="0">
                <a:solidFill>
                  <a:prstClr val="black"/>
                </a:solidFill>
              </a:defRPr>
            </a:lvl1pPr>
          </a:lstStyle>
          <a:p>
            <a:pPr fontAlgn="base">
              <a:spcBef>
                <a:spcPct val="0"/>
              </a:spcBef>
              <a:spcAft>
                <a:spcPct val="0"/>
              </a:spcAft>
              <a:defRPr/>
            </a:pPr>
            <a:fld id="{DEE90B5D-50EB-475B-BF49-C2CD9B3DF547}" type="datetime1">
              <a:rPr lang="en-AU">
                <a:ea typeface="ＭＳ Ｐゴシック" panose="020B0600070205080204" pitchFamily="34" charset="-128"/>
              </a:rPr>
              <a:pPr fontAlgn="base">
                <a:spcBef>
                  <a:spcPct val="0"/>
                </a:spcBef>
                <a:spcAft>
                  <a:spcPct val="0"/>
                </a:spcAft>
                <a:defRPr/>
              </a:pPr>
              <a:t>8/04/2017</a:t>
            </a:fld>
            <a:endParaRPr lang="en-AU">
              <a:ea typeface="ＭＳ Ｐゴシック" panose="020B0600070205080204" pitchFamily="34" charset="-128"/>
            </a:endParaRPr>
          </a:p>
        </p:txBody>
      </p:sp>
      <p:sp>
        <p:nvSpPr>
          <p:cNvPr id="6" name="Footer Placeholder 3"/>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b="0">
                <a:solidFill>
                  <a:prstClr val="black"/>
                </a:solidFill>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fontAlgn="base">
              <a:spcBef>
                <a:spcPct val="0"/>
              </a:spcBef>
              <a:spcAft>
                <a:spcPct val="0"/>
              </a:spcAft>
            </a:pPr>
            <a:fld id="{17C6748A-E1BC-414D-B1AF-3360FF62AD9D}" type="slidenum">
              <a:rPr lang="en-AU" altLang="en-US" smtClean="0">
                <a:ea typeface="ＭＳ Ｐゴシック" panose="020B0600070205080204" pitchFamily="34" charset="-128"/>
              </a:rPr>
              <a:pPr fontAlgn="base">
                <a:spcBef>
                  <a:spcPct val="0"/>
                </a:spcBef>
                <a:spcAft>
                  <a:spcPct val="0"/>
                </a:spcAft>
              </a:pPr>
              <a:t>‹#›</a:t>
            </a:fld>
            <a:endParaRPr lang="en-AU" altLang="en-US">
              <a:ea typeface="ＭＳ Ｐゴシック" panose="020B0600070205080204" pitchFamily="34" charset="-128"/>
            </a:endParaRPr>
          </a:p>
        </p:txBody>
      </p:sp>
    </p:spTree>
    <p:extLst>
      <p:ext uri="{BB962C8B-B14F-4D97-AF65-F5344CB8AC3E}">
        <p14:creationId xmlns:p14="http://schemas.microsoft.com/office/powerpoint/2010/main" val="25282922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4"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1524000" y="4930379"/>
            <a:ext cx="6096000" cy="230832"/>
          </a:xfrm>
          <a:prstGeom prst="rect">
            <a:avLst/>
          </a:prstGeom>
          <a:noFill/>
          <a:ln>
            <a:noFill/>
          </a:ln>
          <a:extLst>
            <a:ext uri="{909E8E84-426E-40dd-AFC4-6F175D3DCCD1}"/>
            <a:ext uri="{91240B29-F687-4f45-9708-019B960494DF}"/>
          </a:extLst>
        </p:spPr>
        <p:txBody>
          <a:bodyPr>
            <a:spAutoFit/>
          </a:bodyPr>
          <a:lstStyle/>
          <a:p>
            <a:pPr algn="ctr" fontAlgn="base">
              <a:spcBef>
                <a:spcPct val="0"/>
              </a:spcBef>
              <a:spcAft>
                <a:spcPct val="0"/>
              </a:spcAft>
              <a:defRPr/>
            </a:pPr>
            <a:r>
              <a:rPr lang="en-US" sz="900" b="1">
                <a:solidFill>
                  <a:srgbClr val="134679"/>
                </a:solidFill>
                <a:ea typeface="ＭＳ Ｐゴシック" panose="020B0600070205080204" pitchFamily="34" charset="-128"/>
              </a:rPr>
              <a:t>© Global Initiative for Asthma3.</a:t>
            </a:r>
          </a:p>
        </p:txBody>
      </p:sp>
      <p:sp>
        <p:nvSpPr>
          <p:cNvPr id="5" name="Rectangle 7"/>
          <p:cNvSpPr>
            <a:spLocks/>
          </p:cNvSpPr>
          <p:nvPr userDrawn="1"/>
        </p:nvSpPr>
        <p:spPr bwMode="auto">
          <a:xfrm>
            <a:off x="304800" y="3558779"/>
            <a:ext cx="8813800" cy="723900"/>
          </a:xfrm>
          <a:prstGeom prst="rect">
            <a:avLst/>
          </a:prstGeom>
          <a:noFill/>
          <a:ln>
            <a:noFill/>
          </a:ln>
          <a:extLst>
            <a:ext uri="{909E8E84-426E-40dd-AFC4-6F175D3DCCD1}"/>
            <a:ext uri="{91240B29-F687-4f45-9708-019B960494DF}"/>
          </a:extLst>
        </p:spPr>
        <p:txBody>
          <a:bodyPr lIns="0" tIns="0" rIns="0" bIns="0"/>
          <a:lstStyle/>
          <a:p>
            <a:pPr algn="ctr" fontAlgn="base">
              <a:spcBef>
                <a:spcPts val="497"/>
              </a:spcBef>
              <a:spcAft>
                <a:spcPct val="0"/>
              </a:spcAft>
              <a:defRPr/>
            </a:pPr>
            <a:r>
              <a:rPr lang="en-US" sz="1650">
                <a:solidFill>
                  <a:srgbClr val="134679"/>
                </a:solidFill>
                <a:ea typeface="ＭＳ Ｐゴシック" panose="020B0600070205080204" pitchFamily="34" charset="-128"/>
                <a:cs typeface="Arial" pitchFamily="34" charset="0"/>
                <a:sym typeface="Arial" pitchFamily="34" charset="0"/>
              </a:rPr>
              <a:t>GINA Global Strategy for Asthma Management </a:t>
            </a:r>
            <a:br>
              <a:rPr lang="en-US" sz="1650">
                <a:solidFill>
                  <a:srgbClr val="134679"/>
                </a:solidFill>
                <a:ea typeface="ＭＳ Ｐゴシック" panose="020B0600070205080204" pitchFamily="34" charset="-128"/>
                <a:cs typeface="Arial" pitchFamily="34" charset="0"/>
                <a:sym typeface="Arial" pitchFamily="34" charset="0"/>
              </a:rPr>
            </a:br>
            <a:r>
              <a:rPr lang="en-US" sz="1650">
                <a:solidFill>
                  <a:srgbClr val="134679"/>
                </a:solidFill>
                <a:ea typeface="ＭＳ Ｐゴシック" panose="020B0600070205080204" pitchFamily="34" charset="-128"/>
                <a:cs typeface="Arial" pitchFamily="34" charset="0"/>
                <a:sym typeface="Arial" pitchFamily="34" charset="0"/>
              </a:rPr>
              <a:t>and Prevention</a:t>
            </a:r>
          </a:p>
          <a:p>
            <a:pPr algn="ctr" fontAlgn="base">
              <a:spcBef>
                <a:spcPts val="497"/>
              </a:spcBef>
              <a:spcAft>
                <a:spcPct val="0"/>
              </a:spcAft>
              <a:defRPr/>
            </a:pPr>
            <a:r>
              <a:rPr lang="en-US" sz="1650">
                <a:solidFill>
                  <a:srgbClr val="134679"/>
                </a:solidFill>
                <a:ea typeface="ＭＳ Ｐゴシック" panose="020B0600070205080204" pitchFamily="34" charset="-128"/>
                <a:cs typeface="Arial" pitchFamily="34" charset="0"/>
                <a:sym typeface="Arial" pitchFamily="34" charset="0"/>
              </a:rPr>
              <a:t>GOLD Global Strategy for Diagnosis, </a:t>
            </a:r>
            <a:br>
              <a:rPr lang="en-US" sz="1650">
                <a:solidFill>
                  <a:srgbClr val="134679"/>
                </a:solidFill>
                <a:ea typeface="ＭＳ Ｐゴシック" panose="020B0600070205080204" pitchFamily="34" charset="-128"/>
                <a:cs typeface="Arial" pitchFamily="34" charset="0"/>
                <a:sym typeface="Arial" pitchFamily="34" charset="0"/>
              </a:rPr>
            </a:br>
            <a:r>
              <a:rPr lang="en-US" sz="1650">
                <a:solidFill>
                  <a:srgbClr val="134679"/>
                </a:solidFill>
                <a:ea typeface="ＭＳ Ｐゴシック" panose="020B0600070205080204" pitchFamily="34" charset="-128"/>
                <a:cs typeface="Arial" pitchFamily="34" charset="0"/>
                <a:sym typeface="Arial" pitchFamily="34" charset="0"/>
              </a:rPr>
              <a:t>Management and Prevention of COPD</a:t>
            </a:r>
          </a:p>
        </p:txBody>
      </p:sp>
      <p:pic>
        <p:nvPicPr>
          <p:cNvPr id="6" name="Picture 4"/>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713" y="2351485"/>
            <a:ext cx="1382712" cy="106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preferRelativeResize="0">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97438" y="2431257"/>
            <a:ext cx="1238250" cy="93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941846"/>
            <a:ext cx="7772400" cy="1102519"/>
          </a:xfrm>
          <a:prstGeom prst="rect">
            <a:avLst/>
          </a:prstGeom>
          <a:noFill/>
        </p:spPr>
        <p:txBody>
          <a:bodyPr>
            <a:normAutofit/>
          </a:bodyPr>
          <a:lstStyle>
            <a:lvl1pPr>
              <a:defRPr sz="315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8"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smtClean="0">
                <a:solidFill>
                  <a:prstClr val="black"/>
                </a:solidFill>
              </a:defRPr>
            </a:lvl1pPr>
          </a:lstStyle>
          <a:p>
            <a:pPr fontAlgn="base">
              <a:spcBef>
                <a:spcPct val="0"/>
              </a:spcBef>
              <a:spcAft>
                <a:spcPct val="0"/>
              </a:spcAft>
              <a:defRPr/>
            </a:pPr>
            <a:fld id="{8E92E03B-17FB-458B-AC2F-3BC575F38F93}" type="datetime1">
              <a:rPr lang="en-AU">
                <a:ea typeface="ＭＳ Ｐゴシック" panose="020B0600070205080204" pitchFamily="34" charset="-128"/>
              </a:rPr>
              <a:pPr fontAlgn="base">
                <a:spcBef>
                  <a:spcPct val="0"/>
                </a:spcBef>
                <a:spcAft>
                  <a:spcPct val="0"/>
                </a:spcAft>
                <a:defRPr/>
              </a:pPr>
              <a:t>8/04/2017</a:t>
            </a:fld>
            <a:endParaRPr lang="en-AU">
              <a:ea typeface="ＭＳ Ｐゴシック" panose="020B0600070205080204" pitchFamily="34" charset="-128"/>
            </a:endParaRPr>
          </a:p>
        </p:txBody>
      </p:sp>
      <p:sp>
        <p:nvSpPr>
          <p:cNvPr id="9"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b="0">
                <a:solidFill>
                  <a:prstClr val="black"/>
                </a:solidFill>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fontAlgn="base">
              <a:spcBef>
                <a:spcPct val="0"/>
              </a:spcBef>
              <a:spcAft>
                <a:spcPct val="0"/>
              </a:spcAft>
            </a:pPr>
            <a:fld id="{A0E43ECE-9544-47A1-B453-D16A8BE9D00A}" type="slidenum">
              <a:rPr lang="en-AU" altLang="en-US" smtClean="0">
                <a:ea typeface="ＭＳ Ｐゴシック" panose="020B0600070205080204" pitchFamily="34" charset="-128"/>
              </a:rPr>
              <a:pPr fontAlgn="base">
                <a:spcBef>
                  <a:spcPct val="0"/>
                </a:spcBef>
                <a:spcAft>
                  <a:spcPct val="0"/>
                </a:spcAft>
              </a:pPr>
              <a:t>‹#›</a:t>
            </a:fld>
            <a:endParaRPr lang="en-AU" altLang="en-US">
              <a:ea typeface="ＭＳ Ｐゴシック" panose="020B0600070205080204" pitchFamily="34" charset="-128"/>
            </a:endParaRPr>
          </a:p>
        </p:txBody>
      </p:sp>
    </p:spTree>
    <p:extLst>
      <p:ext uri="{BB962C8B-B14F-4D97-AF65-F5344CB8AC3E}">
        <p14:creationId xmlns:p14="http://schemas.microsoft.com/office/powerpoint/2010/main" val="35093972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userDrawn="1"/>
        </p:nvSpPr>
        <p:spPr bwMode="auto">
          <a:xfrm>
            <a:off x="7390941" y="5009592"/>
            <a:ext cx="1243930" cy="115416"/>
          </a:xfrm>
          <a:prstGeom prst="rect">
            <a:avLst/>
          </a:prstGeom>
          <a:noFill/>
          <a:ln>
            <a:noFill/>
          </a:ln>
          <a:extLst>
            <a:ext uri="{909E8E84-426E-40dd-AFC4-6F175D3DCCD1}"/>
            <a:ext uri="{91240B29-F687-4f45-9708-019B960494DF}"/>
          </a:extLst>
        </p:spPr>
        <p:txBody>
          <a:bodyPr wrap="none" lIns="0" tIns="0" rIns="0" bIns="0" anchor="ctr">
            <a:spAutoFit/>
          </a:bodyPr>
          <a:lstStyle/>
          <a:p>
            <a:pPr algn="ctr" fontAlgn="base">
              <a:spcBef>
                <a:spcPct val="0"/>
              </a:spcBef>
              <a:spcAft>
                <a:spcPct val="0"/>
              </a:spcAft>
              <a:defRPr/>
            </a:pPr>
            <a:r>
              <a:rPr lang="en-US" altLang="en-US" sz="750">
                <a:solidFill>
                  <a:srgbClr val="FFFFFF"/>
                </a:solidFill>
                <a:ea typeface="ＭＳ Ｐゴシック" panose="020B0600070205080204" pitchFamily="34" charset="-128"/>
                <a:cs typeface="Arial" pitchFamily="34" charset="0"/>
                <a:sym typeface="Arial" pitchFamily="34" charset="0"/>
              </a:rPr>
              <a:t>© Global Initiative for Asthma</a:t>
            </a:r>
          </a:p>
        </p:txBody>
      </p:sp>
      <p:pic>
        <p:nvPicPr>
          <p:cNvPr id="6"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61314" y="138114"/>
            <a:ext cx="968375" cy="74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preferRelativeResize="0">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983414" y="179785"/>
            <a:ext cx="860425"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78" y="188537"/>
            <a:ext cx="6480000" cy="702000"/>
          </a:xfrm>
          <a:prstGeom prst="rect">
            <a:avLst/>
          </a:prstGeom>
          <a:noFill/>
        </p:spPr>
        <p:txBody>
          <a:bodyPr anchor="t">
            <a:normAutofit/>
          </a:bodyPr>
          <a:lstStyle>
            <a:lvl1pPr marL="139304" indent="0" algn="l">
              <a:tabLst/>
              <a:defRPr sz="195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8" name="Date Placeholder 3"/>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smtClean="0">
                <a:solidFill>
                  <a:prstClr val="black"/>
                </a:solidFill>
              </a:defRPr>
            </a:lvl1pPr>
          </a:lstStyle>
          <a:p>
            <a:pPr fontAlgn="base">
              <a:spcBef>
                <a:spcPct val="0"/>
              </a:spcBef>
              <a:spcAft>
                <a:spcPct val="0"/>
              </a:spcAft>
              <a:defRPr/>
            </a:pPr>
            <a:fld id="{51F736DE-7115-4DE6-B214-1F2DDBE1231A}" type="datetime1">
              <a:rPr lang="en-AU">
                <a:ea typeface="ＭＳ Ｐゴシック" panose="020B0600070205080204" pitchFamily="34" charset="-128"/>
              </a:rPr>
              <a:pPr fontAlgn="base">
                <a:spcBef>
                  <a:spcPct val="0"/>
                </a:spcBef>
                <a:spcAft>
                  <a:spcPct val="0"/>
                </a:spcAft>
                <a:defRPr/>
              </a:pPr>
              <a:t>8/04/2017</a:t>
            </a:fld>
            <a:endParaRPr lang="en-AU">
              <a:ea typeface="ＭＳ Ｐゴシック" panose="020B0600070205080204" pitchFamily="34" charset="-128"/>
            </a:endParaRPr>
          </a:p>
        </p:txBody>
      </p:sp>
      <p:sp>
        <p:nvSpPr>
          <p:cNvPr id="9"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b="0">
                <a:solidFill>
                  <a:prstClr val="black"/>
                </a:solidFill>
                <a:latin typeface="+mn-lt"/>
                <a:ea typeface="+mn-ea"/>
                <a:cs typeface="+mn-cs"/>
              </a:defRPr>
            </a:lvl1pPr>
          </a:lstStyle>
          <a:p>
            <a:pPr>
              <a:defRPr/>
            </a:pPr>
            <a:endParaRPr lang="en-AU"/>
          </a:p>
        </p:txBody>
      </p:sp>
      <p:sp>
        <p:nvSpPr>
          <p:cNvPr id="10" name="Slide Number Placeholder 5"/>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fontAlgn="base">
              <a:spcBef>
                <a:spcPct val="0"/>
              </a:spcBef>
              <a:spcAft>
                <a:spcPct val="0"/>
              </a:spcAft>
            </a:pPr>
            <a:fld id="{67602DB4-1F38-4EAC-BB40-188518FAD619}" type="slidenum">
              <a:rPr lang="en-AU" altLang="en-US" smtClean="0">
                <a:ea typeface="ＭＳ Ｐゴシック" panose="020B0600070205080204" pitchFamily="34" charset="-128"/>
              </a:rPr>
              <a:pPr fontAlgn="base">
                <a:spcBef>
                  <a:spcPct val="0"/>
                </a:spcBef>
                <a:spcAft>
                  <a:spcPct val="0"/>
                </a:spcAft>
              </a:pPr>
              <a:t>‹#›</a:t>
            </a:fld>
            <a:endParaRPr lang="en-AU" altLang="en-US">
              <a:ea typeface="ＭＳ Ｐゴシック" panose="020B0600070205080204" pitchFamily="34" charset="-128"/>
            </a:endParaRPr>
          </a:p>
        </p:txBody>
      </p:sp>
    </p:spTree>
    <p:extLst>
      <p:ext uri="{BB962C8B-B14F-4D97-AF65-F5344CB8AC3E}">
        <p14:creationId xmlns:p14="http://schemas.microsoft.com/office/powerpoint/2010/main" val="7974460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350">
              <a:solidFill>
                <a:prstClr val="white"/>
              </a:solidFill>
            </a:endParaRPr>
          </a:p>
        </p:txBody>
      </p:sp>
      <p:sp>
        <p:nvSpPr>
          <p:cNvPr id="3" name="Rectangle 23"/>
          <p:cNvSpPr>
            <a:spLocks/>
          </p:cNvSpPr>
          <p:nvPr userDrawn="1"/>
        </p:nvSpPr>
        <p:spPr bwMode="auto">
          <a:xfrm>
            <a:off x="7390941" y="5009592"/>
            <a:ext cx="1243930" cy="115416"/>
          </a:xfrm>
          <a:prstGeom prst="rect">
            <a:avLst/>
          </a:prstGeom>
          <a:noFill/>
          <a:ln>
            <a:noFill/>
          </a:ln>
          <a:extLst>
            <a:ext uri="{909E8E84-426E-40dd-AFC4-6F175D3DCCD1}"/>
            <a:ext uri="{91240B29-F687-4f45-9708-019B960494DF}"/>
          </a:extLst>
        </p:spPr>
        <p:txBody>
          <a:bodyPr wrap="none" lIns="0" tIns="0" rIns="0" bIns="0" anchor="ctr">
            <a:spAutoFit/>
          </a:bodyPr>
          <a:lstStyle/>
          <a:p>
            <a:pPr algn="ctr" fontAlgn="base">
              <a:spcBef>
                <a:spcPct val="0"/>
              </a:spcBef>
              <a:spcAft>
                <a:spcPct val="0"/>
              </a:spcAft>
              <a:defRPr/>
            </a:pPr>
            <a:r>
              <a:rPr lang="en-US" altLang="en-US" sz="750">
                <a:solidFill>
                  <a:srgbClr val="FFFFFF"/>
                </a:solidFill>
                <a:ea typeface="ＭＳ Ｐゴシック" panose="020B0600070205080204" pitchFamily="34" charset="-128"/>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4" y="138114"/>
            <a:ext cx="968375" cy="74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referRelativeResize="0">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83414" y="179785"/>
            <a:ext cx="860425"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2"/>
          <p:cNvSpPr>
            <a:spLocks noGrp="1"/>
          </p:cNvSpPr>
          <p:nvPr>
            <p:ph type="dt" sz="half" idx="10"/>
          </p:nvPr>
        </p:nvSpPr>
        <p:spPr>
          <a:xfrm>
            <a:off x="457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smtClean="0">
                <a:solidFill>
                  <a:prstClr val="black"/>
                </a:solidFill>
              </a:defRPr>
            </a:lvl1pPr>
          </a:lstStyle>
          <a:p>
            <a:pPr fontAlgn="base">
              <a:spcBef>
                <a:spcPct val="0"/>
              </a:spcBef>
              <a:spcAft>
                <a:spcPct val="0"/>
              </a:spcAft>
              <a:defRPr/>
            </a:pPr>
            <a:fld id="{32026C7A-64C7-4F25-8A09-D657041324E4}" type="datetime1">
              <a:rPr lang="en-AU">
                <a:ea typeface="ＭＳ Ｐゴシック" panose="020B0600070205080204" pitchFamily="34" charset="-128"/>
              </a:rPr>
              <a:pPr fontAlgn="base">
                <a:spcBef>
                  <a:spcPct val="0"/>
                </a:spcBef>
                <a:spcAft>
                  <a:spcPct val="0"/>
                </a:spcAft>
                <a:defRPr/>
              </a:pPr>
              <a:t>8/04/2017</a:t>
            </a:fld>
            <a:endParaRPr lang="en-AU">
              <a:ea typeface="ＭＳ Ｐゴシック" panose="020B0600070205080204" pitchFamily="34" charset="-128"/>
            </a:endParaRPr>
          </a:p>
        </p:txBody>
      </p:sp>
      <p:sp>
        <p:nvSpPr>
          <p:cNvPr id="7" name="Footer Placeholder 3"/>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b="0">
                <a:solidFill>
                  <a:prstClr val="black"/>
                </a:solidFill>
                <a:latin typeface="+mn-lt"/>
                <a:ea typeface="+mn-ea"/>
                <a:cs typeface="+mn-cs"/>
              </a:defRPr>
            </a:lvl1pPr>
          </a:lstStyle>
          <a:p>
            <a:pPr>
              <a:defRPr/>
            </a:pPr>
            <a:endParaRPr lang="en-AU"/>
          </a:p>
        </p:txBody>
      </p:sp>
      <p:sp>
        <p:nvSpPr>
          <p:cNvPr id="8" name="Slide Number Placeholder 4"/>
          <p:cNvSpPr>
            <a:spLocks noGrp="1"/>
          </p:cNvSpPr>
          <p:nvPr>
            <p:ph type="sldNum" sz="quarter" idx="12"/>
          </p:nvPr>
        </p:nvSpPr>
        <p:spPr>
          <a:xfrm>
            <a:off x="6553200" y="4767264"/>
            <a:ext cx="2133600" cy="273844"/>
          </a:xfrm>
          <a:prstGeom prst="rect">
            <a:avLst/>
          </a:prstGeom>
        </p:spPr>
        <p:txBody>
          <a:bodyPr vert="horz" wrap="square" lIns="91440" tIns="45720" rIns="91440" bIns="45720" numCol="1" anchor="t" anchorCtr="0" compatLnSpc="1">
            <a:prstTxWarp prst="textNoShape">
              <a:avLst/>
            </a:prstTxWarp>
          </a:bodyPr>
          <a:lstStyle>
            <a:lvl1pPr>
              <a:defRPr b="0">
                <a:solidFill>
                  <a:srgbClr val="000000"/>
                </a:solidFill>
              </a:defRPr>
            </a:lvl1pPr>
          </a:lstStyle>
          <a:p>
            <a:pPr fontAlgn="base">
              <a:spcBef>
                <a:spcPct val="0"/>
              </a:spcBef>
              <a:spcAft>
                <a:spcPct val="0"/>
              </a:spcAft>
            </a:pPr>
            <a:fld id="{101A0070-AB6C-4DA9-814D-5C4473EECD0F}" type="slidenum">
              <a:rPr lang="en-AU" altLang="en-US" smtClean="0">
                <a:ea typeface="ＭＳ Ｐゴシック" panose="020B0600070205080204" pitchFamily="34" charset="-128"/>
              </a:rPr>
              <a:pPr fontAlgn="base">
                <a:spcBef>
                  <a:spcPct val="0"/>
                </a:spcBef>
                <a:spcAft>
                  <a:spcPct val="0"/>
                </a:spcAft>
              </a:pPr>
              <a:t>‹#›</a:t>
            </a:fld>
            <a:endParaRPr lang="en-AU" altLang="en-US">
              <a:ea typeface="ＭＳ Ｐゴシック" panose="020B0600070205080204" pitchFamily="34" charset="-128"/>
            </a:endParaRPr>
          </a:p>
        </p:txBody>
      </p:sp>
    </p:spTree>
    <p:extLst>
      <p:ext uri="{BB962C8B-B14F-4D97-AF65-F5344CB8AC3E}">
        <p14:creationId xmlns:p14="http://schemas.microsoft.com/office/powerpoint/2010/main" val="24724900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TextBox 1"/>
          <p:cNvSpPr txBox="1">
            <a:spLocks noChangeArrowheads="1"/>
          </p:cNvSpPr>
          <p:nvPr userDrawn="1"/>
        </p:nvSpPr>
        <p:spPr bwMode="auto">
          <a:xfrm>
            <a:off x="1524000" y="4929804"/>
            <a:ext cx="609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hangingPunct="1"/>
            <a:r>
              <a:rPr lang="en-US" sz="900" dirty="0">
                <a:solidFill>
                  <a:srgbClr val="134679"/>
                </a:solidFill>
              </a:rPr>
              <a:t>© Global Initiative for Asthma</a:t>
            </a:r>
          </a:p>
        </p:txBody>
      </p:sp>
      <p:pic>
        <p:nvPicPr>
          <p:cNvPr id="9"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74955"/>
            <a:ext cx="8856000" cy="50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Title 1"/>
          <p:cNvSpPr>
            <a:spLocks noGrp="1"/>
          </p:cNvSpPr>
          <p:nvPr>
            <p:ph type="ctrTitle"/>
          </p:nvPr>
        </p:nvSpPr>
        <p:spPr>
          <a:xfrm>
            <a:off x="685800" y="584041"/>
            <a:ext cx="7772400" cy="1102519"/>
          </a:xfrm>
          <a:prstGeom prst="rect">
            <a:avLst/>
          </a:prstGeom>
          <a:noFill/>
        </p:spPr>
        <p:txBody>
          <a:bodyPr>
            <a:normAutofit/>
          </a:bodyPr>
          <a:lstStyle>
            <a:lvl1pPr>
              <a:defRPr sz="315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3" name="Rectangle 7"/>
          <p:cNvSpPr>
            <a:spLocks/>
          </p:cNvSpPr>
          <p:nvPr userDrawn="1"/>
        </p:nvSpPr>
        <p:spPr bwMode="auto">
          <a:xfrm>
            <a:off x="179016" y="3163751"/>
            <a:ext cx="8813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497"/>
              </a:spcBef>
            </a:pPr>
            <a:r>
              <a:rPr lang="en-US" altLang="en-US" sz="1875" dirty="0">
                <a:solidFill>
                  <a:srgbClr val="134679"/>
                </a:solidFill>
                <a:latin typeface="Arial" charset="0"/>
                <a:cs typeface="Arial" charset="0"/>
                <a:sym typeface="Arial" charset="0"/>
              </a:rPr>
              <a:t>GINA Global Strategy for Asthma </a:t>
            </a:r>
            <a:br>
              <a:rPr lang="en-US" altLang="en-US" sz="1875" dirty="0">
                <a:solidFill>
                  <a:srgbClr val="134679"/>
                </a:solidFill>
                <a:latin typeface="Arial" charset="0"/>
                <a:cs typeface="Arial" charset="0"/>
                <a:sym typeface="Arial" charset="0"/>
              </a:rPr>
            </a:br>
            <a:r>
              <a:rPr lang="en-US" altLang="en-US" sz="1875" dirty="0">
                <a:solidFill>
                  <a:srgbClr val="134679"/>
                </a:solidFill>
                <a:latin typeface="Arial" charset="0"/>
                <a:cs typeface="Arial" charset="0"/>
                <a:sym typeface="Arial" charset="0"/>
              </a:rPr>
              <a:t>Management and Prevention 2016</a:t>
            </a:r>
          </a:p>
        </p:txBody>
      </p:sp>
      <p:pic>
        <p:nvPicPr>
          <p:cNvPr id="14"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53735" y="1807163"/>
            <a:ext cx="1706563"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 name="TextBox 2"/>
          <p:cNvSpPr txBox="1"/>
          <p:nvPr userDrawn="1"/>
        </p:nvSpPr>
        <p:spPr>
          <a:xfrm>
            <a:off x="901149" y="3887651"/>
            <a:ext cx="7076661" cy="715581"/>
          </a:xfrm>
          <a:prstGeom prst="rect">
            <a:avLst/>
          </a:prstGeom>
          <a:noFill/>
        </p:spPr>
        <p:txBody>
          <a:bodyPr wrap="square" rtlCol="0">
            <a:spAutoFit/>
          </a:bodyPr>
          <a:lstStyle/>
          <a:p>
            <a:r>
              <a:rPr lang="en-US" sz="1350" dirty="0">
                <a:solidFill>
                  <a:srgbClr val="134679"/>
                </a:solidFill>
              </a:rPr>
              <a:t>This slide set is restricted for academic and educational purposes only.  Use of the slide set, or of individual slides, for commercial or promotional purposes requires approval from GINA. </a:t>
            </a:r>
            <a:endParaRPr lang="en-AU" sz="1350" dirty="0"/>
          </a:p>
        </p:txBody>
      </p:sp>
    </p:spTree>
    <p:extLst>
      <p:ext uri="{BB962C8B-B14F-4D97-AF65-F5344CB8AC3E}">
        <p14:creationId xmlns:p14="http://schemas.microsoft.com/office/powerpoint/2010/main" val="3432625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23825"/>
            <a:ext cx="97028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30184998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5" name="Rounded Rectangle 14"/>
          <p:cNvSpPr/>
          <p:nvPr userDrawn="1"/>
        </p:nvSpPr>
        <p:spPr>
          <a:xfrm>
            <a:off x="164548" y="4989437"/>
            <a:ext cx="8820000" cy="162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9B53804-EED5-4ABA-A7B2-EF2D5F7C27F9}" type="datetimeFigureOut">
              <a:rPr lang="en-AU" smtClean="0"/>
              <a:pPr/>
              <a:t>8/04/2017</a:t>
            </a:fld>
            <a:endParaRPr lang="en-AU"/>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16EFF59-4B1F-460F-A66D-7637392BBC29}" type="slidenum">
              <a:rPr lang="en-AU" smtClean="0"/>
              <a:pPr/>
              <a:t>‹#›</a:t>
            </a:fld>
            <a:endParaRPr lang="en-AU"/>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04775"/>
            <a:ext cx="8820000" cy="112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390941" y="5009592"/>
            <a:ext cx="124393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75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80" y="188537"/>
            <a:ext cx="7598533" cy="702000"/>
          </a:xfrm>
          <a:prstGeom prst="rect">
            <a:avLst/>
          </a:prstGeom>
          <a:noFill/>
        </p:spPr>
        <p:txBody>
          <a:bodyPr anchor="t">
            <a:normAutofit/>
          </a:bodyPr>
          <a:lstStyle>
            <a:lvl1pPr marL="139304" indent="0" algn="l">
              <a:tabLst/>
              <a:defRPr sz="195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38599"/>
            <a:ext cx="968922" cy="745985"/>
          </a:xfrm>
          <a:prstGeom prst="rect">
            <a:avLst/>
          </a:prstGeom>
        </p:spPr>
      </p:pic>
    </p:spTree>
    <p:extLst>
      <p:ext uri="{BB962C8B-B14F-4D97-AF65-F5344CB8AC3E}">
        <p14:creationId xmlns:p14="http://schemas.microsoft.com/office/powerpoint/2010/main" val="358113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10" name="Picture Placeholder 23" descr="AZ138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23874017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89B53804-EED5-4ABA-A7B2-EF2D5F7C27F9}" type="datetimeFigureOut">
              <a:rPr lang="en-AU" smtClean="0"/>
              <a:pPr/>
              <a:t>8/04/2017</a:t>
            </a:fld>
            <a:endParaRPr lang="en-AU"/>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16EFF59-4B1F-460F-A66D-7637392BBC29}" type="slidenum">
              <a:rPr lang="en-AU" smtClean="0"/>
              <a:pPr/>
              <a:t>‹#›</a:t>
            </a:fld>
            <a:endParaRPr lang="en-AU"/>
          </a:p>
        </p:txBody>
      </p:sp>
      <p:sp>
        <p:nvSpPr>
          <p:cNvPr id="12" name="Rounded Rectangle 14"/>
          <p:cNvSpPr/>
          <p:nvPr userDrawn="1"/>
        </p:nvSpPr>
        <p:spPr>
          <a:xfrm>
            <a:off x="164548" y="4989437"/>
            <a:ext cx="8820000" cy="162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Rectangle 23"/>
          <p:cNvSpPr>
            <a:spLocks/>
          </p:cNvSpPr>
          <p:nvPr userDrawn="1"/>
        </p:nvSpPr>
        <p:spPr bwMode="auto">
          <a:xfrm>
            <a:off x="7390941" y="5009592"/>
            <a:ext cx="124393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75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38599"/>
            <a:ext cx="968922" cy="745985"/>
          </a:xfrm>
          <a:prstGeom prst="rect">
            <a:avLst/>
          </a:prstGeom>
        </p:spPr>
      </p:pic>
    </p:spTree>
    <p:extLst>
      <p:ext uri="{BB962C8B-B14F-4D97-AF65-F5344CB8AC3E}">
        <p14:creationId xmlns:p14="http://schemas.microsoft.com/office/powerpoint/2010/main" val="32004267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13" name="Picture 1"/>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51" t="3504" r="4276" b="2338"/>
          <a:stretch/>
        </p:blipFill>
        <p:spPr bwMode="auto">
          <a:xfrm>
            <a:off x="157916" y="74955"/>
            <a:ext cx="8856000" cy="507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 name="Date Placeholder 3"/>
          <p:cNvSpPr>
            <a:spLocks noGrp="1"/>
          </p:cNvSpPr>
          <p:nvPr>
            <p:ph type="dt" sz="half" idx="10"/>
          </p:nvPr>
        </p:nvSpPr>
        <p:spPr>
          <a:xfrm>
            <a:off x="457200" y="4767263"/>
            <a:ext cx="2133600" cy="273844"/>
          </a:xfrm>
          <a:prstGeom prst="rect">
            <a:avLst/>
          </a:prstGeom>
        </p:spPr>
        <p:txBody>
          <a:bodyPr/>
          <a:lstStyle/>
          <a:p>
            <a:fld id="{89B53804-EED5-4ABA-A7B2-EF2D5F7C27F9}" type="datetimeFigureOut">
              <a:rPr lang="en-AU" smtClean="0"/>
              <a:pPr/>
              <a:t>8/04/2017</a:t>
            </a:fld>
            <a:endParaRPr lang="en-AU"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16EFF59-4B1F-460F-A66D-7637392BBC29}" type="slidenum">
              <a:rPr lang="en-AU" smtClean="0"/>
              <a:pPr/>
              <a:t>‹#›</a:t>
            </a:fld>
            <a:endParaRPr lang="en-AU"/>
          </a:p>
        </p:txBody>
      </p:sp>
      <p:sp>
        <p:nvSpPr>
          <p:cNvPr id="8" name="TextBox 1"/>
          <p:cNvSpPr txBox="1">
            <a:spLocks noChangeArrowheads="1"/>
          </p:cNvSpPr>
          <p:nvPr userDrawn="1"/>
        </p:nvSpPr>
        <p:spPr bwMode="auto">
          <a:xfrm>
            <a:off x="1524000" y="4929804"/>
            <a:ext cx="6096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800" b="1">
                <a:solidFill>
                  <a:srgbClr val="FFFF00"/>
                </a:solidFill>
                <a:latin typeface="Arial" charset="0"/>
                <a:ea typeface="ＭＳ Ｐゴシック" charset="0"/>
                <a:cs typeface="ＭＳ Ｐゴシック" charset="0"/>
              </a:defRPr>
            </a:lvl1pPr>
            <a:lvl2pPr marL="742950" indent="-285750">
              <a:defRPr sz="3800" b="1">
                <a:solidFill>
                  <a:srgbClr val="FFFF00"/>
                </a:solidFill>
                <a:latin typeface="Arial" charset="0"/>
                <a:ea typeface="ＭＳ Ｐゴシック" charset="0"/>
              </a:defRPr>
            </a:lvl2pPr>
            <a:lvl3pPr marL="1143000" indent="-228600">
              <a:defRPr sz="3800" b="1">
                <a:solidFill>
                  <a:srgbClr val="FFFF00"/>
                </a:solidFill>
                <a:latin typeface="Arial" charset="0"/>
                <a:ea typeface="ＭＳ Ｐゴシック" charset="0"/>
              </a:defRPr>
            </a:lvl3pPr>
            <a:lvl4pPr marL="1600200" indent="-228600">
              <a:defRPr sz="3800" b="1">
                <a:solidFill>
                  <a:srgbClr val="FFFF00"/>
                </a:solidFill>
                <a:latin typeface="Arial" charset="0"/>
                <a:ea typeface="ＭＳ Ｐゴシック" charset="0"/>
              </a:defRPr>
            </a:lvl4pPr>
            <a:lvl5pPr marL="2057400" indent="-228600">
              <a:defRPr sz="3800" b="1">
                <a:solidFill>
                  <a:srgbClr val="FFFF00"/>
                </a:solidFill>
                <a:latin typeface="Arial" charset="0"/>
                <a:ea typeface="ＭＳ Ｐゴシック" charset="0"/>
              </a:defRPr>
            </a:lvl5pPr>
            <a:lvl6pPr marL="25146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6pPr>
            <a:lvl7pPr marL="29718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7pPr>
            <a:lvl8pPr marL="34290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8pPr>
            <a:lvl9pPr marL="3886200" indent="-228600" eaLnBrk="0" fontAlgn="base" hangingPunct="0">
              <a:lnSpc>
                <a:spcPct val="90000"/>
              </a:lnSpc>
              <a:spcBef>
                <a:spcPct val="0"/>
              </a:spcBef>
              <a:spcAft>
                <a:spcPct val="0"/>
              </a:spcAft>
              <a:defRPr sz="3800" b="1">
                <a:solidFill>
                  <a:srgbClr val="FFFF00"/>
                </a:solidFill>
                <a:latin typeface="Arial" charset="0"/>
                <a:ea typeface="ＭＳ Ｐゴシック" charset="0"/>
              </a:defRPr>
            </a:lvl9pPr>
          </a:lstStyle>
          <a:p>
            <a:pPr algn="ctr" eaLnBrk="1" hangingPunct="1"/>
            <a:r>
              <a:rPr lang="en-US" sz="900" dirty="0">
                <a:solidFill>
                  <a:srgbClr val="134679"/>
                </a:solidFill>
              </a:rPr>
              <a:t>© Global Initiative for Asthma3.</a:t>
            </a:r>
          </a:p>
        </p:txBody>
      </p:sp>
      <p:sp>
        <p:nvSpPr>
          <p:cNvPr id="2" name="Title 1"/>
          <p:cNvSpPr>
            <a:spLocks noGrp="1"/>
          </p:cNvSpPr>
          <p:nvPr>
            <p:ph type="ctrTitle"/>
          </p:nvPr>
        </p:nvSpPr>
        <p:spPr>
          <a:xfrm>
            <a:off x="685800" y="941845"/>
            <a:ext cx="7772400" cy="1102519"/>
          </a:xfrm>
          <a:prstGeom prst="rect">
            <a:avLst/>
          </a:prstGeom>
          <a:noFill/>
        </p:spPr>
        <p:txBody>
          <a:bodyPr>
            <a:normAutofit/>
          </a:bodyPr>
          <a:lstStyle>
            <a:lvl1pPr>
              <a:defRPr sz="315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sp>
        <p:nvSpPr>
          <p:cNvPr id="10" name="Rectangle 7"/>
          <p:cNvSpPr>
            <a:spLocks/>
          </p:cNvSpPr>
          <p:nvPr userDrawn="1"/>
        </p:nvSpPr>
        <p:spPr bwMode="auto">
          <a:xfrm>
            <a:off x="304800" y="3727590"/>
            <a:ext cx="8813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497"/>
              </a:spcBef>
            </a:pPr>
            <a:r>
              <a:rPr lang="en-US" altLang="en-US" sz="1650" dirty="0">
                <a:solidFill>
                  <a:srgbClr val="134679"/>
                </a:solidFill>
                <a:latin typeface="Arial" charset="0"/>
                <a:cs typeface="Arial" charset="0"/>
                <a:sym typeface="Arial" charset="0"/>
              </a:rPr>
              <a:t>GINA Global Strategy for Asthma Management </a:t>
            </a:r>
            <a:br>
              <a:rPr lang="en-US" altLang="en-US" sz="1650" dirty="0">
                <a:solidFill>
                  <a:srgbClr val="134679"/>
                </a:solidFill>
                <a:latin typeface="Arial" charset="0"/>
                <a:cs typeface="Arial" charset="0"/>
                <a:sym typeface="Arial" charset="0"/>
              </a:rPr>
            </a:br>
            <a:r>
              <a:rPr lang="en-US" altLang="en-US" sz="1650" dirty="0">
                <a:solidFill>
                  <a:srgbClr val="134679"/>
                </a:solidFill>
                <a:latin typeface="Arial" charset="0"/>
                <a:cs typeface="Arial" charset="0"/>
                <a:sym typeface="Arial" charset="0"/>
              </a:rPr>
              <a:t>and Prevention</a:t>
            </a:r>
          </a:p>
          <a:p>
            <a:pPr algn="ctr">
              <a:spcBef>
                <a:spcPts val="497"/>
              </a:spcBef>
            </a:pPr>
            <a:r>
              <a:rPr lang="en-US" altLang="en-US" sz="1650" dirty="0">
                <a:solidFill>
                  <a:srgbClr val="134679"/>
                </a:solidFill>
                <a:latin typeface="Arial" charset="0"/>
                <a:cs typeface="Arial" charset="0"/>
                <a:sym typeface="Arial" charset="0"/>
              </a:rPr>
              <a:t>GOLD Global Strategy for Diagnosis, </a:t>
            </a:r>
            <a:br>
              <a:rPr lang="en-US" altLang="en-US" sz="1650" dirty="0">
                <a:solidFill>
                  <a:srgbClr val="134679"/>
                </a:solidFill>
                <a:latin typeface="Arial" charset="0"/>
                <a:cs typeface="Arial" charset="0"/>
                <a:sym typeface="Arial" charset="0"/>
              </a:rPr>
            </a:br>
            <a:r>
              <a:rPr lang="en-US" altLang="en-US" sz="1650" dirty="0">
                <a:solidFill>
                  <a:srgbClr val="134679"/>
                </a:solidFill>
                <a:latin typeface="Arial" charset="0"/>
                <a:cs typeface="Arial" charset="0"/>
                <a:sym typeface="Arial" charset="0"/>
              </a:rPr>
              <a:t>Management and Prevention of COPD</a:t>
            </a:r>
          </a:p>
        </p:txBody>
      </p:sp>
      <p:pic>
        <p:nvPicPr>
          <p:cNvPr id="11" name="Picture 5"/>
          <p:cNvPicPr preferRelativeResize="0">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06605" y="2520756"/>
            <a:ext cx="1382316" cy="106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3" name="Picture 2"/>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97228" y="2599939"/>
            <a:ext cx="1238562" cy="937261"/>
          </a:xfrm>
          <a:prstGeom prst="rect">
            <a:avLst/>
          </a:prstGeom>
        </p:spPr>
      </p:pic>
    </p:spTree>
    <p:extLst>
      <p:ext uri="{BB962C8B-B14F-4D97-AF65-F5344CB8AC3E}">
        <p14:creationId xmlns:p14="http://schemas.microsoft.com/office/powerpoint/2010/main" val="1428665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Rounded Rectangle 14"/>
          <p:cNvSpPr/>
          <p:nvPr userDrawn="1"/>
        </p:nvSpPr>
        <p:spPr>
          <a:xfrm>
            <a:off x="164548" y="4989437"/>
            <a:ext cx="8820000" cy="162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89B53804-EED5-4ABA-A7B2-EF2D5F7C27F9}" type="datetimeFigureOut">
              <a:rPr lang="en-AU" smtClean="0"/>
              <a:pPr/>
              <a:t>8/04/2017</a:t>
            </a:fld>
            <a:endParaRPr lang="en-AU"/>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116EFF59-4B1F-460F-A66D-7637392BBC29}" type="slidenum">
              <a:rPr lang="en-AU" smtClean="0"/>
              <a:pPr/>
              <a:t>‹#›</a:t>
            </a:fld>
            <a:endParaRPr lang="en-AU"/>
          </a:p>
        </p:txBody>
      </p:sp>
      <p:pic>
        <p:nvPicPr>
          <p:cNvPr id="9"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1848" y="104775"/>
            <a:ext cx="8820000" cy="112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4" name="Rectangle 23"/>
          <p:cNvSpPr>
            <a:spLocks/>
          </p:cNvSpPr>
          <p:nvPr userDrawn="1"/>
        </p:nvSpPr>
        <p:spPr bwMode="auto">
          <a:xfrm>
            <a:off x="7390941" y="5009592"/>
            <a:ext cx="124393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750">
                <a:solidFill>
                  <a:srgbClr val="FFFFFF"/>
                </a:solidFill>
                <a:latin typeface="Arial" charset="0"/>
                <a:cs typeface="Arial" charset="0"/>
                <a:sym typeface="Arial" charset="0"/>
              </a:rPr>
              <a:t>© Global Initiative for Asthma</a:t>
            </a:r>
          </a:p>
        </p:txBody>
      </p:sp>
      <p:sp>
        <p:nvSpPr>
          <p:cNvPr id="11" name="Title 1"/>
          <p:cNvSpPr>
            <a:spLocks noGrp="1"/>
          </p:cNvSpPr>
          <p:nvPr>
            <p:ph type="title"/>
          </p:nvPr>
        </p:nvSpPr>
        <p:spPr>
          <a:xfrm>
            <a:off x="172278" y="188537"/>
            <a:ext cx="6480000" cy="702000"/>
          </a:xfrm>
          <a:prstGeom prst="rect">
            <a:avLst/>
          </a:prstGeom>
          <a:noFill/>
        </p:spPr>
        <p:txBody>
          <a:bodyPr anchor="t">
            <a:normAutofit/>
          </a:bodyPr>
          <a:lstStyle>
            <a:lvl1pPr marL="139304" indent="0" algn="l">
              <a:tabLst/>
              <a:defRPr sz="1950">
                <a:solidFill>
                  <a:srgbClr val="134679"/>
                </a:solidFill>
                <a:latin typeface="Arial" panose="020B0604020202020204" pitchFamily="34" charset="0"/>
                <a:cs typeface="Arial" panose="020B0604020202020204" pitchFamily="34" charset="0"/>
              </a:defRPr>
            </a:lvl1pPr>
          </a:lstStyle>
          <a:p>
            <a:r>
              <a:rPr lang="en-US" dirty="0"/>
              <a:t>Click to edit Master title style</a:t>
            </a:r>
            <a:endParaRPr lang="en-AU"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60840" y="138599"/>
            <a:ext cx="968922" cy="745985"/>
          </a:xfrm>
          <a:prstGeom prst="rect">
            <a:avLst/>
          </a:prstGeom>
        </p:spPr>
      </p:pic>
      <p:pic>
        <p:nvPicPr>
          <p:cNvPr id="12" name="Picture 11"/>
          <p:cNvPicPr preferRelativeResize="0">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2740" y="179526"/>
            <a:ext cx="860728" cy="651341"/>
          </a:xfrm>
          <a:prstGeom prst="rect">
            <a:avLst/>
          </a:prstGeom>
        </p:spPr>
      </p:pic>
    </p:spTree>
    <p:extLst>
      <p:ext uri="{BB962C8B-B14F-4D97-AF65-F5344CB8AC3E}">
        <p14:creationId xmlns:p14="http://schemas.microsoft.com/office/powerpoint/2010/main" val="19643811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89B53804-EED5-4ABA-A7B2-EF2D5F7C27F9}" type="datetimeFigureOut">
              <a:rPr lang="en-AU" smtClean="0"/>
              <a:pPr/>
              <a:t>8/04/2017</a:t>
            </a:fld>
            <a:endParaRPr lang="en-AU"/>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116EFF59-4B1F-460F-A66D-7637392BBC29}" type="slidenum">
              <a:rPr lang="en-AU" smtClean="0"/>
              <a:pPr/>
              <a:t>‹#›</a:t>
            </a:fld>
            <a:endParaRPr lang="en-AU"/>
          </a:p>
        </p:txBody>
      </p:sp>
      <p:sp>
        <p:nvSpPr>
          <p:cNvPr id="12" name="Rounded Rectangle 14"/>
          <p:cNvSpPr/>
          <p:nvPr userDrawn="1"/>
        </p:nvSpPr>
        <p:spPr>
          <a:xfrm>
            <a:off x="164548" y="4989437"/>
            <a:ext cx="8820000" cy="162000"/>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Rectangle 23"/>
          <p:cNvSpPr>
            <a:spLocks/>
          </p:cNvSpPr>
          <p:nvPr userDrawn="1"/>
        </p:nvSpPr>
        <p:spPr bwMode="auto">
          <a:xfrm>
            <a:off x="7390941" y="5009592"/>
            <a:ext cx="1243930"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750">
                <a:solidFill>
                  <a:srgbClr val="FFFFFF"/>
                </a:solidFill>
                <a:latin typeface="Arial" charset="0"/>
                <a:cs typeface="Arial" charset="0"/>
                <a:sym typeface="Arial" charset="0"/>
              </a:rPr>
              <a:t>© Global Initiative for Asthma</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0840" y="138599"/>
            <a:ext cx="968922" cy="745985"/>
          </a:xfrm>
          <a:prstGeom prst="rect">
            <a:avLst/>
          </a:prstGeom>
        </p:spPr>
      </p:pic>
      <p:pic>
        <p:nvPicPr>
          <p:cNvPr id="8" name="Picture 7"/>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740" y="179526"/>
            <a:ext cx="860728" cy="651341"/>
          </a:xfrm>
          <a:prstGeom prst="rect">
            <a:avLst/>
          </a:prstGeom>
        </p:spPr>
      </p:pic>
    </p:spTree>
    <p:extLst>
      <p:ext uri="{BB962C8B-B14F-4D97-AF65-F5344CB8AC3E}">
        <p14:creationId xmlns:p14="http://schemas.microsoft.com/office/powerpoint/2010/main" val="794158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1350"/>
          </a:p>
        </p:txBody>
      </p:sp>
      <p:sp>
        <p:nvSpPr>
          <p:cNvPr id="3" name="Rectangle 23"/>
          <p:cNvSpPr>
            <a:spLocks/>
          </p:cNvSpPr>
          <p:nvPr userDrawn="1"/>
        </p:nvSpPr>
        <p:spPr bwMode="auto">
          <a:xfrm>
            <a:off x="7390941" y="5009592"/>
            <a:ext cx="1243930" cy="115416"/>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750">
                <a:solidFill>
                  <a:srgbClr val="FFFFFF"/>
                </a:solidFill>
                <a:cs typeface="Arial" pitchFamily="34" charset="0"/>
                <a:sym typeface="Arial" pitchFamily="34" charset="0"/>
              </a:rPr>
              <a:t>© Global Initiative for Asthma</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1314" y="138113"/>
            <a:ext cx="968375" cy="746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pPr/>
              <a:t>8/04/2017</a:t>
            </a:fld>
            <a:endParaRPr lang="en-AU" altLang="en-US"/>
          </a:p>
        </p:txBody>
      </p:sp>
      <p:sp>
        <p:nvSpPr>
          <p:cNvPr id="6"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p>
        </p:txBody>
      </p:sp>
      <p:sp>
        <p:nvSpPr>
          <p:cNvPr id="7"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pPr/>
              <a:t>‹#›</a:t>
            </a:fld>
            <a:endParaRPr lang="en-AU" altLang="en-US"/>
          </a:p>
        </p:txBody>
      </p:sp>
    </p:spTree>
    <p:extLst>
      <p:ext uri="{BB962C8B-B14F-4D97-AF65-F5344CB8AC3E}">
        <p14:creationId xmlns:p14="http://schemas.microsoft.com/office/powerpoint/2010/main" val="18344501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908970865"/>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282696888"/>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185015261"/>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989748119"/>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35626486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1" name="Picture 10" descr="AZ_RGB_H_POS.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038760" y="106818"/>
            <a:ext cx="1998000" cy="659979"/>
          </a:xfrm>
          <a:prstGeom prst="rect">
            <a:avLst/>
          </a:prstGeom>
        </p:spPr>
      </p:pic>
      <p:pic>
        <p:nvPicPr>
          <p:cNvPr id="9" name="Picture Placeholder 3" descr="AZ1428_screen.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4275947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9872614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96499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smtClean="0"/>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894933175"/>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917996697"/>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256146274"/>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3C4F54F3-C349-4609-AFEE-01462D5C7942}" type="slidenum">
              <a:rPr lang="en-GB" smtClean="0"/>
              <a:pPr/>
              <a:t>‹#›</a:t>
            </a:fld>
            <a:endParaRPr lang="en-GB" dirty="0"/>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6871801"/>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9535694"/>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3C4F54F3-C349-4609-AFEE-01462D5C7942}" type="slidenum">
              <a:rPr lang="en-GB" smtClean="0"/>
              <a:pPr/>
              <a:t>‹#›</a:t>
            </a:fld>
            <a:endParaRPr lang="en-GB" dirty="0"/>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4929034"/>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135699471"/>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42077355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1.jpeg"/><Relationship Id="rId5" Type="http://schemas.openxmlformats.org/officeDocument/2006/relationships/slideLayout" Target="../slideLayouts/slideLayout38.xml"/><Relationship Id="rId10"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image" Target="../media/image1.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theme" Target="../theme/theme4.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1.jpe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theme" Target="../theme/theme7.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Z_SYMBOL_RGB.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
        <p:nvSpPr>
          <p:cNvPr id="8"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211318905"/>
      </p:ext>
    </p:extLst>
  </p:cSld>
  <p:clrMap bg1="lt1" tx1="dk1" bg2="lt2" tx2="dk2" accent1="accent1" accent2="accent2" accent3="accent3" accent4="accent4" accent5="accent5" accent6="accent6" hlink="hlink" folHlink="folHlink"/>
  <p:sldLayoutIdLst>
    <p:sldLayoutId id="2147483752" r:id="rId1"/>
    <p:sldLayoutId id="2147483790"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24" r:id="rId11"/>
    <p:sldLayoutId id="2147483826" r:id="rId12"/>
    <p:sldLayoutId id="2147483789" r:id="rId1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6052965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06" r:id="rId6"/>
    <p:sldLayoutId id="2147483807" r:id="rId7"/>
    <p:sldLayoutId id="2147483808" r:id="rId8"/>
    <p:sldLayoutId id="2147483809" r:id="rId9"/>
    <p:sldLayoutId id="2147483810" r:id="rId10"/>
    <p:sldLayoutId id="2147483825" r:id="rId11"/>
    <p:sldLayoutId id="2147483827"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5" name="Picture 4" descr="AZ_SYMBOL_RGB.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60800452"/>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84" r:id="rId6"/>
    <p:sldLayoutId id="2147483885" r:id="rId7"/>
    <p:sldLayoutId id="2147483886" r:id="rId8"/>
    <p:sldLayoutId id="214748388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18375" y="4846754"/>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4" name="Picture 3" descr="AZ_SYMBOL_RGB.jpg"/>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525332996"/>
      </p:ext>
    </p:extLst>
  </p:cSld>
  <p:clrMap bg1="lt1" tx1="dk1" bg2="lt2" tx2="dk2" accent1="accent1" accent2="accent2" accent3="accent3" accent4="accent4" accent5="accent5" accent6="accent6" hlink="hlink" folHlink="folHlink"/>
  <p:sldLayoutIdLst>
    <p:sldLayoutId id="2147483676" r:id="rId1"/>
    <p:sldLayoutId id="2147483714" r:id="rId2"/>
    <p:sldLayoutId id="2147483720" r:id="rId3"/>
    <p:sldLayoutId id="2147483721" r:id="rId4"/>
    <p:sldLayoutId id="2147483722" r:id="rId5"/>
    <p:sldLayoutId id="2147483723" r:id="rId6"/>
    <p:sldLayoutId id="2147483724" r:id="rId7"/>
    <p:sldLayoutId id="214748368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 id="2147483781" r:id="rId25"/>
    <p:sldLayoutId id="2147483782" r:id="rId26"/>
    <p:sldLayoutId id="2147483783" r:id="rId2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15733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txStyles>
    <p:titleStyle>
      <a:lvl1pPr algn="ctr" rtl="0" eaLnBrk="0" fontAlgn="base" hangingPunct="0">
        <a:spcBef>
          <a:spcPct val="0"/>
        </a:spcBef>
        <a:spcAft>
          <a:spcPct val="0"/>
        </a:spcAft>
        <a:defRPr sz="3300" kern="1200">
          <a:solidFill>
            <a:schemeClr val="tx1"/>
          </a:solidFill>
          <a:latin typeface="+mj-lt"/>
          <a:ea typeface="ＭＳ Ｐゴシック" pitchFamily="-83" charset="-128"/>
          <a:cs typeface="ＭＳ Ｐゴシック" pitchFamily="-83" charset="-128"/>
        </a:defRPr>
      </a:lvl1pPr>
      <a:lvl2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2pPr>
      <a:lvl3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3pPr>
      <a:lvl4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4pPr>
      <a:lvl5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5pPr>
      <a:lvl6pPr marL="3429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6pPr>
      <a:lvl7pPr marL="6858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7pPr>
      <a:lvl8pPr marL="10287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8pPr>
      <a:lvl9pPr marL="13716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3" charset="-128"/>
          <a:cs typeface="ＭＳ Ｐゴシック" pitchFamily="-83" charset="-128"/>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ＭＳ Ｐゴシック" pitchFamily="-83" charset="-128"/>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83" charset="-128"/>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83" charset="-128"/>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ＭＳ Ｐゴシック" pitchFamily="-83" charset="-128"/>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04593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40" r:id="rId3"/>
    <p:sldLayoutId id="2147483841" r:id="rId4"/>
    <p:sldLayoutId id="2147483842" r:id="rId5"/>
    <p:sldLayoutId id="2147483843" r:id="rId6"/>
    <p:sldLayoutId id="2147483844" r:id="rId7"/>
    <p:sldLayoutId id="2147483845" r:id="rId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0416" y="-22"/>
            <a:ext cx="1767506" cy="5139962"/>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37160" cy="51435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4/8/2017</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3C4F54F3-C349-4609-AFEE-01462D5C7942}" type="slidenum">
              <a:rPr lang="en-GB" smtClean="0"/>
              <a:pPr/>
              <a:t>‹#›</a:t>
            </a:fld>
            <a:endParaRPr lang="en-GB" dirty="0"/>
          </a:p>
        </p:txBody>
      </p:sp>
      <p:pic>
        <p:nvPicPr>
          <p:cNvPr id="36" name="Picture 35" descr="AZ_SYMBOL_RGB.jp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1896953822"/>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Lst>
  <p:hf hdr="0" ftr="0" dt="0"/>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2.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0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2" Type="http://schemas.openxmlformats.org/officeDocument/2006/relationships/hyperlink" Target="http://www.klikpdpi.com/konsensus/asma/asma.html" TargetMode="External"/><Relationship Id="rId1" Type="http://schemas.openxmlformats.org/officeDocument/2006/relationships/slideLayout" Target="../slideLayouts/slideLayout10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0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0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jpeg"/><Relationship Id="rId1" Type="http://schemas.openxmlformats.org/officeDocument/2006/relationships/slideLayout" Target="../slideLayouts/slideLayout91.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91.xml"/><Relationship Id="rId4" Type="http://schemas.openxmlformats.org/officeDocument/2006/relationships/image" Target="../media/image36.emf"/></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91.xml"/><Relationship Id="rId4"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41910" y="1123950"/>
            <a:ext cx="6686549" cy="1697086"/>
          </a:xfrm>
        </p:spPr>
        <p:txBody>
          <a:bodyPr/>
          <a:lstStyle/>
          <a:p>
            <a:r>
              <a:rPr lang="en-US" dirty="0" smtClean="0"/>
              <a:t>ACHIEVING ASTHMA CONTROL WITH ICS/LABA</a:t>
            </a:r>
            <a:endParaRPr lang="en-US" dirty="0"/>
          </a:p>
        </p:txBody>
      </p:sp>
      <p:sp>
        <p:nvSpPr>
          <p:cNvPr id="6" name="Subtitle 5"/>
          <p:cNvSpPr>
            <a:spLocks noGrp="1"/>
          </p:cNvSpPr>
          <p:nvPr>
            <p:ph type="subTitle" idx="1"/>
          </p:nvPr>
        </p:nvSpPr>
        <p:spPr/>
        <p:txBody>
          <a:bodyPr>
            <a:normAutofit/>
          </a:bodyPr>
          <a:lstStyle/>
          <a:p>
            <a:r>
              <a:rPr lang="en-US" sz="3200" dirty="0" smtClean="0"/>
              <a:t>Ana Rima</a:t>
            </a:r>
            <a:endParaRPr lang="en-US" sz="3200" dirty="0"/>
          </a:p>
        </p:txBody>
      </p:sp>
      <p:sp>
        <p:nvSpPr>
          <p:cNvPr id="4" name="Slide Number Placeholder 3"/>
          <p:cNvSpPr>
            <a:spLocks noGrp="1"/>
          </p:cNvSpPr>
          <p:nvPr>
            <p:ph type="sldNum" sz="quarter" idx="12"/>
          </p:nvPr>
        </p:nvSpPr>
        <p:spPr/>
        <p:txBody>
          <a:bodyPr/>
          <a:lstStyle/>
          <a:p>
            <a:fld id="{3C4F54F3-C349-4609-AFEE-01462D5C7942}" type="slidenum">
              <a:rPr lang="en-GB" smtClean="0"/>
              <a:pPr/>
              <a:t>1</a:t>
            </a:fld>
            <a:endParaRPr lang="en-GB" dirty="0"/>
          </a:p>
        </p:txBody>
      </p:sp>
    </p:spTree>
    <p:extLst>
      <p:ext uri="{BB962C8B-B14F-4D97-AF65-F5344CB8AC3E}">
        <p14:creationId xmlns:p14="http://schemas.microsoft.com/office/powerpoint/2010/main" val="2983683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45" y="188223"/>
            <a:ext cx="8138756" cy="504000"/>
          </a:xfrm>
        </p:spPr>
        <p:txBody>
          <a:bodyPr/>
          <a:lstStyle/>
          <a:p>
            <a:r>
              <a:rPr lang="en-US" dirty="0" err="1">
                <a:solidFill>
                  <a:schemeClr val="accent2">
                    <a:lumMod val="60000"/>
                    <a:lumOff val="40000"/>
                  </a:schemeClr>
                </a:solidFill>
              </a:rPr>
              <a:t>Manajemen</a:t>
            </a:r>
            <a:r>
              <a:rPr lang="en-US" dirty="0">
                <a:solidFill>
                  <a:schemeClr val="accent2">
                    <a:lumMod val="60000"/>
                    <a:lumOff val="40000"/>
                  </a:schemeClr>
                </a:solidFill>
              </a:rPr>
              <a:t> </a:t>
            </a:r>
            <a:r>
              <a:rPr lang="en-US" dirty="0" err="1">
                <a:solidFill>
                  <a:schemeClr val="accent2">
                    <a:lumMod val="60000"/>
                    <a:lumOff val="40000"/>
                  </a:schemeClr>
                </a:solidFill>
              </a:rPr>
              <a:t>untuk</a:t>
            </a:r>
            <a:r>
              <a:rPr lang="en-US" dirty="0">
                <a:solidFill>
                  <a:schemeClr val="accent2">
                    <a:lumMod val="60000"/>
                    <a:lumOff val="40000"/>
                  </a:schemeClr>
                </a:solidFill>
              </a:rPr>
              <a:t> </a:t>
            </a:r>
            <a:r>
              <a:rPr lang="en-US" dirty="0" err="1">
                <a:solidFill>
                  <a:schemeClr val="accent2">
                    <a:lumMod val="60000"/>
                    <a:lumOff val="40000"/>
                  </a:schemeClr>
                </a:solidFill>
              </a:rPr>
              <a:t>asma</a:t>
            </a:r>
            <a:r>
              <a:rPr lang="en-US" dirty="0">
                <a:solidFill>
                  <a:schemeClr val="accent2">
                    <a:lumMod val="60000"/>
                    <a:lumOff val="40000"/>
                  </a:schemeClr>
                </a:solidFill>
              </a:rPr>
              <a:t> </a:t>
            </a:r>
            <a:r>
              <a:rPr lang="en-US" dirty="0" err="1">
                <a:solidFill>
                  <a:schemeClr val="accent2">
                    <a:lumMod val="60000"/>
                    <a:lumOff val="40000"/>
                  </a:schemeClr>
                </a:solidFill>
              </a:rPr>
              <a:t>kontrol</a:t>
            </a:r>
            <a:endParaRPr lang="en-GB" dirty="0">
              <a:solidFill>
                <a:schemeClr val="accent2">
                  <a:lumMod val="60000"/>
                  <a:lumOff val="40000"/>
                </a:schemeClr>
              </a:solidFill>
            </a:endParaRPr>
          </a:p>
        </p:txBody>
      </p:sp>
      <p:sp>
        <p:nvSpPr>
          <p:cNvPr id="3" name="Slide Number Placeholder 2"/>
          <p:cNvSpPr>
            <a:spLocks noGrp="1"/>
          </p:cNvSpPr>
          <p:nvPr>
            <p:ph type="sldNum" sz="quarter" idx="4"/>
          </p:nvPr>
        </p:nvSpPr>
        <p:spPr/>
        <p:txBody>
          <a:bodyPr/>
          <a:lstStyle/>
          <a:p>
            <a:fld id="{3C4F54F3-C349-4609-AFEE-01462D5C7942}" type="slidenum">
              <a:rPr lang="en-GB" smtClean="0"/>
              <a:pPr/>
              <a:t>10</a:t>
            </a:fld>
            <a:endParaRPr lang="en-GB" dirty="0"/>
          </a:p>
        </p:txBody>
      </p:sp>
      <p:sp>
        <p:nvSpPr>
          <p:cNvPr id="4" name="Content Placeholder 3"/>
          <p:cNvSpPr>
            <a:spLocks noGrp="1"/>
          </p:cNvSpPr>
          <p:nvPr>
            <p:ph idx="16"/>
          </p:nvPr>
        </p:nvSpPr>
        <p:spPr>
          <a:xfrm>
            <a:off x="598844" y="1036556"/>
            <a:ext cx="7056000" cy="1618488"/>
          </a:xfrm>
        </p:spPr>
        <p:txBody>
          <a:bodyPr>
            <a:noAutofit/>
          </a:bodyPr>
          <a:lstStyle/>
          <a:p>
            <a:pPr marL="0" indent="0">
              <a:buNone/>
            </a:pPr>
            <a:r>
              <a:rPr lang="en-US" sz="1600" b="1" dirty="0" err="1"/>
              <a:t>Manajemen</a:t>
            </a:r>
            <a:r>
              <a:rPr lang="en-US" sz="1600" b="1" dirty="0"/>
              <a:t> </a:t>
            </a:r>
            <a:r>
              <a:rPr lang="en-US" sz="1600" b="1" dirty="0" err="1"/>
              <a:t>asma</a:t>
            </a:r>
            <a:r>
              <a:rPr lang="en-US" sz="1600" b="1" dirty="0"/>
              <a:t> </a:t>
            </a:r>
            <a:r>
              <a:rPr lang="en-US" sz="1600" b="1" dirty="0" err="1"/>
              <a:t>untuk</a:t>
            </a:r>
            <a:r>
              <a:rPr lang="en-US" sz="1600" b="1" dirty="0"/>
              <a:t> </a:t>
            </a:r>
            <a:r>
              <a:rPr lang="en-US" sz="1600" b="1" dirty="0" err="1"/>
              <a:t>mencapai</a:t>
            </a:r>
            <a:r>
              <a:rPr lang="en-US" sz="1600" b="1" dirty="0"/>
              <a:t> </a:t>
            </a:r>
            <a:r>
              <a:rPr lang="en-US" sz="1600" b="1" dirty="0" err="1"/>
              <a:t>asma</a:t>
            </a:r>
            <a:r>
              <a:rPr lang="en-US" sz="1600" b="1" dirty="0"/>
              <a:t> </a:t>
            </a:r>
            <a:r>
              <a:rPr lang="en-US" sz="1600" b="1" dirty="0" err="1"/>
              <a:t>terkontrol</a:t>
            </a:r>
            <a:r>
              <a:rPr lang="en-US" sz="1600" b="1" dirty="0"/>
              <a:t> </a:t>
            </a:r>
            <a:r>
              <a:rPr lang="en-US" sz="1600" b="1" dirty="0" err="1"/>
              <a:t>dan</a:t>
            </a:r>
            <a:r>
              <a:rPr lang="en-US" sz="1600" b="1" dirty="0"/>
              <a:t> </a:t>
            </a:r>
            <a:r>
              <a:rPr lang="en-US" sz="1600" b="1" dirty="0" err="1"/>
              <a:t>menurunkan</a:t>
            </a:r>
            <a:r>
              <a:rPr lang="en-US" sz="1600" b="1" dirty="0"/>
              <a:t> </a:t>
            </a:r>
            <a:r>
              <a:rPr lang="en-US" sz="1600" b="1" dirty="0" err="1" smtClean="0"/>
              <a:t>risiko</a:t>
            </a:r>
            <a:r>
              <a:rPr lang="en-US" sz="1600" b="1" dirty="0"/>
              <a:t>, </a:t>
            </a:r>
            <a:r>
              <a:rPr lang="en-US" sz="1600" b="1" dirty="0" err="1"/>
              <a:t>harus</a:t>
            </a:r>
            <a:r>
              <a:rPr lang="en-US" sz="1600" b="1" dirty="0"/>
              <a:t> </a:t>
            </a:r>
            <a:r>
              <a:rPr lang="en-US" sz="1600" b="1" dirty="0" err="1"/>
              <a:t>melibatkan</a:t>
            </a:r>
            <a:r>
              <a:rPr lang="en-US" sz="1600" b="1" dirty="0"/>
              <a:t>:</a:t>
            </a:r>
          </a:p>
          <a:p>
            <a:pPr marL="0" indent="0">
              <a:buNone/>
            </a:pPr>
            <a:endParaRPr lang="en-US" sz="1600" dirty="0"/>
          </a:p>
          <a:p>
            <a:pPr marL="342900" indent="-342900">
              <a:buAutoNum type="arabicPeriod"/>
            </a:pPr>
            <a:r>
              <a:rPr lang="en-US" sz="1600" dirty="0" err="1"/>
              <a:t>Pengobatan</a:t>
            </a:r>
            <a:endParaRPr lang="en-US" sz="1600" dirty="0"/>
          </a:p>
          <a:p>
            <a:pPr marL="541338" indent="-179388">
              <a:buFontTx/>
              <a:buChar char="-"/>
            </a:pPr>
            <a:r>
              <a:rPr lang="en-US" sz="1600" dirty="0" err="1"/>
              <a:t>Setiap</a:t>
            </a:r>
            <a:r>
              <a:rPr lang="en-US" sz="1600" dirty="0"/>
              <a:t> </a:t>
            </a:r>
            <a:r>
              <a:rPr lang="en-US" sz="1600" dirty="0" err="1"/>
              <a:t>pasien</a:t>
            </a:r>
            <a:r>
              <a:rPr lang="en-US" sz="1600" dirty="0"/>
              <a:t> </a:t>
            </a:r>
            <a:r>
              <a:rPr lang="en-US" sz="1600" dirty="0" err="1"/>
              <a:t>asma</a:t>
            </a:r>
            <a:r>
              <a:rPr lang="en-US" sz="1600" dirty="0"/>
              <a:t> </a:t>
            </a:r>
            <a:r>
              <a:rPr lang="en-US" sz="1600" dirty="0" err="1"/>
              <a:t>harus</a:t>
            </a:r>
            <a:r>
              <a:rPr lang="en-US" sz="1600" dirty="0"/>
              <a:t> </a:t>
            </a:r>
            <a:r>
              <a:rPr lang="en-US" sz="1600" dirty="0" err="1"/>
              <a:t>memiliki</a:t>
            </a:r>
            <a:r>
              <a:rPr lang="en-US" sz="1600" dirty="0"/>
              <a:t> </a:t>
            </a:r>
            <a:r>
              <a:rPr lang="en-US" sz="1600" i="1" dirty="0"/>
              <a:t>reliever</a:t>
            </a:r>
          </a:p>
          <a:p>
            <a:pPr marL="541338" indent="-179388">
              <a:buFontTx/>
              <a:buChar char="-"/>
            </a:pPr>
            <a:r>
              <a:rPr lang="en-US" sz="1600" dirty="0" err="1"/>
              <a:t>Mayoritas</a:t>
            </a:r>
            <a:r>
              <a:rPr lang="en-US" sz="1600" dirty="0"/>
              <a:t> </a:t>
            </a:r>
            <a:r>
              <a:rPr lang="en-US" sz="1600" dirty="0" err="1"/>
              <a:t>pasien</a:t>
            </a:r>
            <a:r>
              <a:rPr lang="en-US" sz="1600" dirty="0"/>
              <a:t> </a:t>
            </a:r>
            <a:r>
              <a:rPr lang="en-US" sz="1600" dirty="0" err="1"/>
              <a:t>asma</a:t>
            </a:r>
            <a:r>
              <a:rPr lang="en-US" sz="1600" dirty="0"/>
              <a:t> </a:t>
            </a:r>
            <a:r>
              <a:rPr lang="en-US" sz="1600" dirty="0" err="1"/>
              <a:t>dewasa</a:t>
            </a:r>
            <a:r>
              <a:rPr lang="en-US" sz="1600" dirty="0"/>
              <a:t> </a:t>
            </a:r>
            <a:r>
              <a:rPr lang="en-US" sz="1600" dirty="0" err="1"/>
              <a:t>dan</a:t>
            </a:r>
            <a:r>
              <a:rPr lang="en-US" sz="1600" dirty="0"/>
              <a:t> </a:t>
            </a:r>
            <a:r>
              <a:rPr lang="en-US" sz="1600" dirty="0" err="1"/>
              <a:t>remaja</a:t>
            </a:r>
            <a:r>
              <a:rPr lang="en-US" sz="1600" dirty="0"/>
              <a:t> </a:t>
            </a:r>
            <a:r>
              <a:rPr lang="en-US" sz="1600" dirty="0" err="1"/>
              <a:t>harus</a:t>
            </a:r>
            <a:r>
              <a:rPr lang="en-US" sz="1600" dirty="0"/>
              <a:t> </a:t>
            </a:r>
            <a:r>
              <a:rPr lang="en-US" sz="1600" dirty="0" err="1"/>
              <a:t>memiliki</a:t>
            </a:r>
            <a:r>
              <a:rPr lang="en-US" sz="1600" dirty="0"/>
              <a:t> </a:t>
            </a:r>
            <a:r>
              <a:rPr lang="en-US" sz="1600" i="1" dirty="0"/>
              <a:t>controller</a:t>
            </a:r>
          </a:p>
          <a:p>
            <a:pPr marL="541338" indent="-179388">
              <a:buFontTx/>
              <a:buChar char="-"/>
            </a:pPr>
            <a:endParaRPr lang="en-US" sz="1600" dirty="0"/>
          </a:p>
          <a:p>
            <a:pPr marL="342900" indent="-342900">
              <a:buFont typeface="+mj-lt"/>
              <a:buAutoNum type="arabicPeriod" startAt="2"/>
            </a:pPr>
            <a:r>
              <a:rPr lang="en-US" sz="1600" dirty="0" err="1"/>
              <a:t>Mengatasi</a:t>
            </a:r>
            <a:r>
              <a:rPr lang="en-US" sz="1600" dirty="0"/>
              <a:t> </a:t>
            </a:r>
            <a:r>
              <a:rPr lang="en-US" sz="1600" dirty="0" err="1"/>
              <a:t>faktor</a:t>
            </a:r>
            <a:r>
              <a:rPr lang="en-US" sz="1600" dirty="0"/>
              <a:t> </a:t>
            </a:r>
            <a:r>
              <a:rPr lang="en-US" sz="1600" dirty="0" err="1" smtClean="0"/>
              <a:t>risiko</a:t>
            </a:r>
            <a:r>
              <a:rPr lang="en-US" sz="1600" dirty="0" smtClean="0"/>
              <a:t> </a:t>
            </a:r>
            <a:r>
              <a:rPr lang="en-US" sz="1600" dirty="0"/>
              <a:t>yang </a:t>
            </a:r>
            <a:r>
              <a:rPr lang="en-US" sz="1600" dirty="0" err="1"/>
              <a:t>bisa</a:t>
            </a:r>
            <a:r>
              <a:rPr lang="en-US" sz="1600" dirty="0"/>
              <a:t> </a:t>
            </a:r>
            <a:r>
              <a:rPr lang="en-US" sz="1600" dirty="0" err="1"/>
              <a:t>dimodifikasi</a:t>
            </a:r>
            <a:endParaRPr lang="en-US" sz="1600" dirty="0"/>
          </a:p>
          <a:p>
            <a:pPr marL="342900" indent="-342900">
              <a:buFont typeface="+mj-lt"/>
              <a:buAutoNum type="arabicPeriod" startAt="2"/>
            </a:pPr>
            <a:endParaRPr lang="en-US" sz="1600" dirty="0"/>
          </a:p>
          <a:p>
            <a:pPr marL="342900" indent="-342900">
              <a:buFont typeface="+mj-lt"/>
              <a:buAutoNum type="arabicPeriod" startAt="2"/>
            </a:pPr>
            <a:r>
              <a:rPr lang="en-US" sz="1600" dirty="0" err="1"/>
              <a:t>Terapi</a:t>
            </a:r>
            <a:r>
              <a:rPr lang="en-US" sz="1600" dirty="0"/>
              <a:t> non-</a:t>
            </a:r>
            <a:r>
              <a:rPr lang="en-US" sz="1600" dirty="0" err="1"/>
              <a:t>farmakologi</a:t>
            </a:r>
            <a:endParaRPr lang="en-GB" sz="1600" dirty="0"/>
          </a:p>
        </p:txBody>
      </p:sp>
      <p:sp>
        <p:nvSpPr>
          <p:cNvPr id="6" name="TextBox 5"/>
          <p:cNvSpPr txBox="1"/>
          <p:nvPr/>
        </p:nvSpPr>
        <p:spPr>
          <a:xfrm>
            <a:off x="714375" y="4662088"/>
            <a:ext cx="6264696" cy="369332"/>
          </a:xfrm>
          <a:prstGeom prst="rect">
            <a:avLst/>
          </a:prstGeom>
          <a:noFill/>
        </p:spPr>
        <p:txBody>
          <a:bodyPr wrap="square" rtlCol="0">
            <a:spAutoFit/>
          </a:bodyPr>
          <a:lstStyle/>
          <a:p>
            <a:r>
              <a:rPr lang="en-US" sz="900" b="0" dirty="0"/>
              <a:t>Global Strategy for Asthma Management and Prevention, Global Initiative for Asthma Pocket Guide (Updated </a:t>
            </a:r>
            <a:r>
              <a:rPr lang="en-US" sz="900" b="0" dirty="0" smtClean="0"/>
              <a:t>2017). </a:t>
            </a:r>
            <a:r>
              <a:rPr lang="en-US" sz="900" b="0" dirty="0"/>
              <a:t>Available from </a:t>
            </a:r>
            <a:r>
              <a:rPr lang="en-US" sz="900" b="0" i="1" dirty="0"/>
              <a:t>www.ginaasthma.org</a:t>
            </a:r>
            <a:r>
              <a:rPr lang="en-US" sz="900" b="0" dirty="0"/>
              <a:t>. </a:t>
            </a:r>
          </a:p>
        </p:txBody>
      </p:sp>
    </p:spTree>
    <p:extLst>
      <p:ext uri="{BB962C8B-B14F-4D97-AF65-F5344CB8AC3E}">
        <p14:creationId xmlns:p14="http://schemas.microsoft.com/office/powerpoint/2010/main" val="2493364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49" y="240253"/>
            <a:ext cx="8765651" cy="504000"/>
          </a:xfrm>
        </p:spPr>
        <p:txBody>
          <a:bodyPr>
            <a:noAutofit/>
          </a:bodyPr>
          <a:lstStyle/>
          <a:p>
            <a:r>
              <a:rPr lang="en-US" sz="2800" dirty="0" err="1">
                <a:solidFill>
                  <a:schemeClr val="accent1"/>
                </a:solidFill>
              </a:rPr>
              <a:t>Terapi</a:t>
            </a:r>
            <a:r>
              <a:rPr lang="en-US" sz="2800" dirty="0">
                <a:solidFill>
                  <a:schemeClr val="accent1"/>
                </a:solidFill>
              </a:rPr>
              <a:t> Non-</a:t>
            </a:r>
            <a:r>
              <a:rPr lang="en-US" sz="2800" dirty="0" err="1">
                <a:solidFill>
                  <a:schemeClr val="accent1"/>
                </a:solidFill>
              </a:rPr>
              <a:t>Farmakologi</a:t>
            </a:r>
            <a:endParaRPr lang="en-GB" sz="2800" dirty="0">
              <a:solidFill>
                <a:schemeClr val="accent1"/>
              </a:solidFill>
            </a:endParaRPr>
          </a:p>
        </p:txBody>
      </p:sp>
      <p:sp>
        <p:nvSpPr>
          <p:cNvPr id="3" name="Slide Number Placeholder 2"/>
          <p:cNvSpPr>
            <a:spLocks noGrp="1"/>
          </p:cNvSpPr>
          <p:nvPr>
            <p:ph type="sldNum" sz="quarter" idx="4"/>
          </p:nvPr>
        </p:nvSpPr>
        <p:spPr/>
        <p:txBody>
          <a:bodyPr/>
          <a:lstStyle/>
          <a:p>
            <a:fld id="{3C4F54F3-C349-4609-AFEE-01462D5C7942}" type="slidenum">
              <a:rPr lang="en-GB" smtClean="0"/>
              <a:pPr/>
              <a:t>11</a:t>
            </a:fld>
            <a:endParaRPr lang="en-GB" dirty="0"/>
          </a:p>
        </p:txBody>
      </p:sp>
      <p:sp>
        <p:nvSpPr>
          <p:cNvPr id="4" name="Content Placeholder 3"/>
          <p:cNvSpPr>
            <a:spLocks noGrp="1"/>
          </p:cNvSpPr>
          <p:nvPr>
            <p:ph idx="16"/>
          </p:nvPr>
        </p:nvSpPr>
        <p:spPr>
          <a:xfrm>
            <a:off x="505325" y="993809"/>
            <a:ext cx="7964907" cy="1618488"/>
          </a:xfrm>
        </p:spPr>
        <p:txBody>
          <a:bodyPr>
            <a:noAutofit/>
          </a:bodyPr>
          <a:lstStyle/>
          <a:p>
            <a:r>
              <a:rPr lang="en-US" sz="1400" b="1" dirty="0" err="1"/>
              <a:t>Berhenti</a:t>
            </a:r>
            <a:r>
              <a:rPr lang="en-US" sz="1400" b="1" dirty="0"/>
              <a:t> </a:t>
            </a:r>
            <a:r>
              <a:rPr lang="en-US" sz="1400" b="1" dirty="0" err="1"/>
              <a:t>merokok</a:t>
            </a:r>
            <a:r>
              <a:rPr lang="en-US" sz="1400" b="1" dirty="0"/>
              <a:t>: </a:t>
            </a:r>
          </a:p>
          <a:p>
            <a:pPr marL="180975" indent="0">
              <a:buNone/>
            </a:pPr>
            <a:r>
              <a:rPr lang="en-US" sz="1400" dirty="0" err="1"/>
              <a:t>Tiap</a:t>
            </a:r>
            <a:r>
              <a:rPr lang="en-US" sz="1400" dirty="0"/>
              <a:t> visit, </a:t>
            </a:r>
            <a:r>
              <a:rPr lang="en-US" sz="1400" dirty="0" err="1"/>
              <a:t>berikan</a:t>
            </a:r>
            <a:r>
              <a:rPr lang="en-US" sz="1400" dirty="0"/>
              <a:t> </a:t>
            </a:r>
            <a:r>
              <a:rPr lang="en-US" sz="1400" dirty="0" err="1"/>
              <a:t>rekomendasi</a:t>
            </a:r>
            <a:r>
              <a:rPr lang="en-US" sz="1400" dirty="0"/>
              <a:t> </a:t>
            </a:r>
            <a:r>
              <a:rPr lang="en-US" sz="1400" dirty="0" err="1"/>
              <a:t>pada</a:t>
            </a:r>
            <a:r>
              <a:rPr lang="en-US" sz="1400" dirty="0"/>
              <a:t> </a:t>
            </a:r>
            <a:r>
              <a:rPr lang="en-US" sz="1400" dirty="0" err="1"/>
              <a:t>pasien</a:t>
            </a:r>
            <a:r>
              <a:rPr lang="en-US" sz="1400" dirty="0"/>
              <a:t> </a:t>
            </a:r>
            <a:r>
              <a:rPr lang="en-US" sz="1400" dirty="0" err="1"/>
              <a:t>untuk</a:t>
            </a:r>
            <a:r>
              <a:rPr lang="en-US" sz="1400" dirty="0"/>
              <a:t> </a:t>
            </a:r>
            <a:r>
              <a:rPr lang="en-US" sz="1400" dirty="0" err="1" smtClean="0"/>
              <a:t>berhenti</a:t>
            </a:r>
            <a:r>
              <a:rPr lang="en-US" sz="1400" dirty="0" smtClean="0"/>
              <a:t> </a:t>
            </a:r>
            <a:r>
              <a:rPr lang="en-US" sz="1400" dirty="0" err="1" smtClean="0"/>
              <a:t>merokok</a:t>
            </a:r>
            <a:r>
              <a:rPr lang="en-US" sz="1400" dirty="0" smtClean="0"/>
              <a:t> </a:t>
            </a:r>
            <a:r>
              <a:rPr lang="en-US" sz="1400" dirty="0" err="1"/>
              <a:t>dan</a:t>
            </a:r>
            <a:r>
              <a:rPr lang="en-US" sz="1400" dirty="0"/>
              <a:t> </a:t>
            </a:r>
            <a:r>
              <a:rPr lang="en-US" sz="1400" dirty="0" err="1"/>
              <a:t>menjauhi</a:t>
            </a:r>
            <a:r>
              <a:rPr lang="en-US" sz="1400" dirty="0"/>
              <a:t> </a:t>
            </a:r>
            <a:r>
              <a:rPr lang="en-US" sz="1400" dirty="0" err="1"/>
              <a:t>ruangan</a:t>
            </a:r>
            <a:r>
              <a:rPr lang="en-US" sz="1400" dirty="0"/>
              <a:t>/</a:t>
            </a:r>
            <a:r>
              <a:rPr lang="en-US" sz="1400" dirty="0" err="1"/>
              <a:t>mobil</a:t>
            </a:r>
            <a:r>
              <a:rPr lang="en-US" sz="1400" dirty="0"/>
              <a:t> yang </a:t>
            </a:r>
            <a:r>
              <a:rPr lang="en-US" sz="1400" dirty="0" err="1"/>
              <a:t>terdapat</a:t>
            </a:r>
            <a:r>
              <a:rPr lang="en-US" sz="1400" dirty="0"/>
              <a:t> asap </a:t>
            </a:r>
            <a:r>
              <a:rPr lang="en-US" sz="1400" dirty="0" err="1"/>
              <a:t>rokok</a:t>
            </a:r>
            <a:endParaRPr lang="en-US" sz="1400" dirty="0"/>
          </a:p>
          <a:p>
            <a:pPr marL="180975" indent="0">
              <a:buNone/>
            </a:pPr>
            <a:endParaRPr lang="en-US" sz="1400" dirty="0"/>
          </a:p>
          <a:p>
            <a:r>
              <a:rPr lang="en-US" sz="1400" b="1" dirty="0" err="1"/>
              <a:t>Aktivitas</a:t>
            </a:r>
            <a:r>
              <a:rPr lang="en-US" sz="1400" b="1" dirty="0"/>
              <a:t> </a:t>
            </a:r>
            <a:r>
              <a:rPr lang="en-US" sz="1400" b="1" dirty="0" err="1"/>
              <a:t>fisik</a:t>
            </a:r>
            <a:endParaRPr lang="en-US" sz="1400" b="1" dirty="0"/>
          </a:p>
          <a:p>
            <a:pPr marL="180975" indent="0">
              <a:buNone/>
            </a:pPr>
            <a:r>
              <a:rPr lang="en-US" sz="1400" dirty="0" err="1"/>
              <a:t>Berikan</a:t>
            </a:r>
            <a:r>
              <a:rPr lang="en-US" sz="1400" dirty="0"/>
              <a:t> </a:t>
            </a:r>
            <a:r>
              <a:rPr lang="en-US" sz="1400" dirty="0" err="1"/>
              <a:t>rekomendasi</a:t>
            </a:r>
            <a:r>
              <a:rPr lang="en-US" sz="1400" dirty="0"/>
              <a:t> agar </a:t>
            </a:r>
            <a:r>
              <a:rPr lang="en-US" sz="1400" dirty="0" err="1"/>
              <a:t>pasien</a:t>
            </a:r>
            <a:r>
              <a:rPr lang="en-US" sz="1400" dirty="0"/>
              <a:t> </a:t>
            </a:r>
            <a:r>
              <a:rPr lang="en-US" sz="1400" dirty="0" err="1"/>
              <a:t>melakukan</a:t>
            </a:r>
            <a:r>
              <a:rPr lang="en-US" sz="1400" dirty="0"/>
              <a:t> </a:t>
            </a:r>
            <a:r>
              <a:rPr lang="en-US" sz="1400" dirty="0" err="1"/>
              <a:t>aktivitas</a:t>
            </a:r>
            <a:r>
              <a:rPr lang="en-US" sz="1400" dirty="0"/>
              <a:t> </a:t>
            </a:r>
            <a:r>
              <a:rPr lang="en-US" sz="1400" dirty="0" err="1"/>
              <a:t>fisik</a:t>
            </a:r>
            <a:r>
              <a:rPr lang="en-US" sz="1400" dirty="0"/>
              <a:t> yang </a:t>
            </a:r>
            <a:r>
              <a:rPr lang="en-US" sz="1400" dirty="0" err="1"/>
              <a:t>teratur</a:t>
            </a:r>
            <a:r>
              <a:rPr lang="en-US" sz="1400" dirty="0"/>
              <a:t> </a:t>
            </a:r>
            <a:r>
              <a:rPr lang="en-US" sz="1400" dirty="0" err="1"/>
              <a:t>dan</a:t>
            </a:r>
            <a:r>
              <a:rPr lang="en-US" sz="1400" dirty="0"/>
              <a:t> </a:t>
            </a:r>
            <a:r>
              <a:rPr lang="en-US" sz="1400" dirty="0" err="1"/>
              <a:t>informasi</a:t>
            </a:r>
            <a:r>
              <a:rPr lang="en-US" sz="1400" dirty="0"/>
              <a:t> </a:t>
            </a:r>
            <a:r>
              <a:rPr lang="en-US" sz="1400" dirty="0" err="1"/>
              <a:t>terkait</a:t>
            </a:r>
            <a:r>
              <a:rPr lang="en-US" sz="1400" dirty="0"/>
              <a:t> </a:t>
            </a:r>
            <a:r>
              <a:rPr lang="en-US" sz="1400" dirty="0" err="1"/>
              <a:t>mengatasi</a:t>
            </a:r>
            <a:r>
              <a:rPr lang="en-US" sz="1400" dirty="0"/>
              <a:t> </a:t>
            </a:r>
            <a:r>
              <a:rPr lang="en-US" sz="1400" i="1" dirty="0"/>
              <a:t>Exercise-Induced bronchoconstriction</a:t>
            </a:r>
          </a:p>
          <a:p>
            <a:pPr marL="180975" indent="0">
              <a:buNone/>
            </a:pPr>
            <a:endParaRPr lang="en-US" sz="1400" dirty="0"/>
          </a:p>
          <a:p>
            <a:r>
              <a:rPr lang="en-US" sz="1400" b="1" dirty="0" err="1"/>
              <a:t>Asma</a:t>
            </a:r>
            <a:r>
              <a:rPr lang="en-US" sz="1400" b="1" dirty="0"/>
              <a:t> </a:t>
            </a:r>
            <a:r>
              <a:rPr lang="en-US" sz="1400" b="1" dirty="0" err="1"/>
              <a:t>okupasi</a:t>
            </a:r>
            <a:endParaRPr lang="en-US" sz="1400" b="1" dirty="0"/>
          </a:p>
          <a:p>
            <a:pPr marL="180975" indent="0">
              <a:buNone/>
            </a:pPr>
            <a:r>
              <a:rPr lang="en-US" sz="1400" dirty="0" err="1"/>
              <a:t>Identifikasi</a:t>
            </a:r>
            <a:r>
              <a:rPr lang="en-US" sz="1400" dirty="0"/>
              <a:t> </a:t>
            </a:r>
            <a:r>
              <a:rPr lang="en-US" sz="1400" dirty="0" err="1"/>
              <a:t>dan</a:t>
            </a:r>
            <a:r>
              <a:rPr lang="en-US" sz="1400" dirty="0"/>
              <a:t> </a:t>
            </a:r>
            <a:r>
              <a:rPr lang="en-US" sz="1400" dirty="0" err="1"/>
              <a:t>sarankan</a:t>
            </a:r>
            <a:r>
              <a:rPr lang="en-US" sz="1400" dirty="0"/>
              <a:t> </a:t>
            </a:r>
            <a:r>
              <a:rPr lang="en-US" sz="1400" dirty="0" err="1"/>
              <a:t>untuk</a:t>
            </a:r>
            <a:r>
              <a:rPr lang="en-US" sz="1400" dirty="0"/>
              <a:t> </a:t>
            </a:r>
            <a:r>
              <a:rPr lang="en-US" sz="1400" dirty="0" err="1"/>
              <a:t>menghilangkan</a:t>
            </a:r>
            <a:r>
              <a:rPr lang="en-US" sz="1400" dirty="0"/>
              <a:t> allergen </a:t>
            </a:r>
            <a:r>
              <a:rPr lang="en-US" sz="1400" dirty="0" err="1"/>
              <a:t>okupasi</a:t>
            </a:r>
            <a:r>
              <a:rPr lang="en-US" sz="1400" dirty="0"/>
              <a:t> </a:t>
            </a:r>
            <a:r>
              <a:rPr lang="en-US" sz="1400" dirty="0" err="1"/>
              <a:t>secepat</a:t>
            </a:r>
            <a:r>
              <a:rPr lang="en-US" sz="1400" dirty="0"/>
              <a:t> </a:t>
            </a:r>
            <a:r>
              <a:rPr lang="en-US" sz="1400" dirty="0" err="1"/>
              <a:t>mungkin</a:t>
            </a:r>
            <a:endParaRPr lang="en-US" sz="1400" dirty="0"/>
          </a:p>
          <a:p>
            <a:pPr marL="180975" indent="0">
              <a:buNone/>
            </a:pPr>
            <a:endParaRPr lang="en-US" sz="1400" dirty="0"/>
          </a:p>
          <a:p>
            <a:r>
              <a:rPr lang="en-US" sz="1400" b="1" dirty="0"/>
              <a:t>NSAID </a:t>
            </a:r>
            <a:r>
              <a:rPr lang="en-US" sz="1400" b="1" dirty="0" err="1"/>
              <a:t>termasuk</a:t>
            </a:r>
            <a:r>
              <a:rPr lang="en-US" sz="1400" b="1" dirty="0"/>
              <a:t> aspirin</a:t>
            </a:r>
            <a:r>
              <a:rPr lang="en-US" sz="1400" dirty="0"/>
              <a:t>: </a:t>
            </a:r>
          </a:p>
          <a:p>
            <a:pPr marL="0" indent="0">
              <a:buNone/>
              <a:tabLst>
                <a:tab pos="180975" algn="l"/>
              </a:tabLst>
            </a:pPr>
            <a:r>
              <a:rPr lang="en-US" sz="1400" dirty="0"/>
              <a:t>	</a:t>
            </a:r>
            <a:r>
              <a:rPr lang="en-US" sz="1400" dirty="0" err="1"/>
              <a:t>Selalu</a:t>
            </a:r>
            <a:r>
              <a:rPr lang="en-US" sz="1400" dirty="0"/>
              <a:t> </a:t>
            </a:r>
            <a:r>
              <a:rPr lang="en-US" sz="1400" dirty="0" err="1"/>
              <a:t>tanyakan</a:t>
            </a:r>
            <a:r>
              <a:rPr lang="en-US" sz="1400" dirty="0"/>
              <a:t> </a:t>
            </a:r>
            <a:r>
              <a:rPr lang="en-US" sz="1400" dirty="0" err="1"/>
              <a:t>riwayat</a:t>
            </a:r>
            <a:r>
              <a:rPr lang="en-US" sz="1400" dirty="0"/>
              <a:t> </a:t>
            </a:r>
            <a:r>
              <a:rPr lang="en-US" sz="1400" dirty="0" err="1"/>
              <a:t>asma</a:t>
            </a:r>
            <a:r>
              <a:rPr lang="en-US" sz="1400" dirty="0"/>
              <a:t> </a:t>
            </a:r>
            <a:r>
              <a:rPr lang="en-US" sz="1400" dirty="0" err="1"/>
              <a:t>pada</a:t>
            </a:r>
            <a:r>
              <a:rPr lang="en-US" sz="1400" dirty="0"/>
              <a:t> </a:t>
            </a:r>
            <a:r>
              <a:rPr lang="en-US" sz="1400" dirty="0" err="1"/>
              <a:t>pasien</a:t>
            </a:r>
            <a:r>
              <a:rPr lang="en-US" sz="1400" dirty="0"/>
              <a:t> </a:t>
            </a:r>
            <a:r>
              <a:rPr lang="en-US" sz="1400" dirty="0" err="1"/>
              <a:t>sebelum</a:t>
            </a:r>
            <a:r>
              <a:rPr lang="en-US" sz="1400" dirty="0"/>
              <a:t> </a:t>
            </a:r>
            <a:r>
              <a:rPr lang="en-US" sz="1400" dirty="0" err="1"/>
              <a:t>memberikan</a:t>
            </a:r>
            <a:r>
              <a:rPr lang="en-US" sz="1400" dirty="0"/>
              <a:t> </a:t>
            </a:r>
            <a:r>
              <a:rPr lang="en-US" sz="1400" dirty="0" err="1"/>
              <a:t>obat</a:t>
            </a:r>
            <a:r>
              <a:rPr lang="en-US" sz="1400" dirty="0"/>
              <a:t> </a:t>
            </a:r>
            <a:r>
              <a:rPr lang="en-US" sz="1400" dirty="0" err="1"/>
              <a:t>tersebut</a:t>
            </a:r>
            <a:endParaRPr lang="en-GB" sz="1400" dirty="0"/>
          </a:p>
        </p:txBody>
      </p:sp>
      <p:sp>
        <p:nvSpPr>
          <p:cNvPr id="6" name="TextBox 5"/>
          <p:cNvSpPr txBox="1"/>
          <p:nvPr/>
        </p:nvSpPr>
        <p:spPr>
          <a:xfrm>
            <a:off x="516375" y="4743088"/>
            <a:ext cx="6264696" cy="369332"/>
          </a:xfrm>
          <a:prstGeom prst="rect">
            <a:avLst/>
          </a:prstGeom>
          <a:noFill/>
        </p:spPr>
        <p:txBody>
          <a:bodyPr wrap="square" rtlCol="0">
            <a:spAutoFit/>
          </a:bodyPr>
          <a:lstStyle/>
          <a:p>
            <a:r>
              <a:rPr lang="en-US" sz="900" b="0" dirty="0"/>
              <a:t>Global Strategy for Asthma Management and Prevention, Global Initiative for Asthma Pocket Guide (Updated </a:t>
            </a:r>
            <a:r>
              <a:rPr lang="en-US" sz="900" b="0" dirty="0" smtClean="0"/>
              <a:t>2017). </a:t>
            </a:r>
            <a:r>
              <a:rPr lang="en-US" sz="900" b="0" dirty="0"/>
              <a:t>Available from </a:t>
            </a:r>
            <a:r>
              <a:rPr lang="en-US" sz="900" b="0" i="1" dirty="0"/>
              <a:t>www.ginaasthma.org</a:t>
            </a:r>
            <a:r>
              <a:rPr lang="en-US" sz="900" b="0" dirty="0"/>
              <a:t>. </a:t>
            </a:r>
          </a:p>
        </p:txBody>
      </p:sp>
    </p:spTree>
    <p:extLst>
      <p:ext uri="{BB962C8B-B14F-4D97-AF65-F5344CB8AC3E}">
        <p14:creationId xmlns:p14="http://schemas.microsoft.com/office/powerpoint/2010/main" val="3307319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807464" y="2462351"/>
            <a:ext cx="3168136" cy="2065866"/>
          </a:xfrm>
          <a:prstGeom prst="ellipse">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US" sz="2800" dirty="0" err="1">
                <a:solidFill>
                  <a:schemeClr val="accent1"/>
                </a:solidFill>
              </a:rPr>
              <a:t>Faktor</a:t>
            </a:r>
            <a:r>
              <a:rPr lang="en-US" sz="2800" dirty="0">
                <a:solidFill>
                  <a:schemeClr val="accent1"/>
                </a:solidFill>
              </a:rPr>
              <a:t> </a:t>
            </a:r>
            <a:r>
              <a:rPr lang="en-US" sz="2800" dirty="0" err="1" smtClean="0">
                <a:solidFill>
                  <a:schemeClr val="accent1"/>
                </a:solidFill>
              </a:rPr>
              <a:t>risiko</a:t>
            </a:r>
            <a:r>
              <a:rPr lang="en-US" sz="2800" dirty="0" smtClean="0">
                <a:solidFill>
                  <a:schemeClr val="accent1"/>
                </a:solidFill>
              </a:rPr>
              <a:t> </a:t>
            </a:r>
            <a:r>
              <a:rPr lang="en-US" sz="2800" dirty="0" err="1">
                <a:solidFill>
                  <a:schemeClr val="accent1"/>
                </a:solidFill>
              </a:rPr>
              <a:t>terjadi</a:t>
            </a:r>
            <a:r>
              <a:rPr lang="en-US" sz="2800" dirty="0">
                <a:solidFill>
                  <a:schemeClr val="accent1"/>
                </a:solidFill>
              </a:rPr>
              <a:t> </a:t>
            </a:r>
            <a:r>
              <a:rPr lang="en-US" sz="2800" dirty="0" err="1">
                <a:solidFill>
                  <a:schemeClr val="accent1"/>
                </a:solidFill>
              </a:rPr>
              <a:t>eksaserbasi</a:t>
            </a:r>
            <a:endParaRPr lang="en-GB" sz="2800" dirty="0">
              <a:solidFill>
                <a:schemeClr val="accent1"/>
              </a:solidFill>
            </a:endParaRPr>
          </a:p>
        </p:txBody>
      </p:sp>
      <p:sp>
        <p:nvSpPr>
          <p:cNvPr id="4" name="Content Placeholder 3"/>
          <p:cNvSpPr>
            <a:spLocks noGrp="1"/>
          </p:cNvSpPr>
          <p:nvPr>
            <p:ph idx="16"/>
          </p:nvPr>
        </p:nvSpPr>
        <p:spPr>
          <a:xfrm>
            <a:off x="318375" y="843863"/>
            <a:ext cx="8082311" cy="1618488"/>
          </a:xfrm>
        </p:spPr>
        <p:txBody>
          <a:bodyPr>
            <a:noAutofit/>
          </a:bodyPr>
          <a:lstStyle/>
          <a:p>
            <a:pPr marL="0" indent="0">
              <a:buNone/>
            </a:pPr>
            <a:r>
              <a:rPr lang="en-US" sz="1600" b="1" dirty="0" err="1"/>
              <a:t>Faktor</a:t>
            </a:r>
            <a:r>
              <a:rPr lang="en-US" sz="1600" b="1" dirty="0"/>
              <a:t> </a:t>
            </a:r>
            <a:r>
              <a:rPr lang="en-US" sz="1600" b="1" dirty="0" err="1" smtClean="0"/>
              <a:t>risiko</a:t>
            </a:r>
            <a:r>
              <a:rPr lang="en-US" sz="1600" b="1" dirty="0" smtClean="0"/>
              <a:t> </a:t>
            </a:r>
            <a:r>
              <a:rPr lang="en-US" sz="1600" b="1" dirty="0" err="1"/>
              <a:t>eksaserbasi</a:t>
            </a:r>
            <a:r>
              <a:rPr lang="en-US" sz="1600" b="1" dirty="0"/>
              <a:t> yang </a:t>
            </a:r>
            <a:r>
              <a:rPr lang="en-US" sz="1600" b="1" dirty="0" err="1"/>
              <a:t>dapat</a:t>
            </a:r>
            <a:r>
              <a:rPr lang="en-US" sz="1600" b="1" dirty="0"/>
              <a:t> </a:t>
            </a:r>
            <a:r>
              <a:rPr lang="en-US" sz="1600" b="1" dirty="0" err="1"/>
              <a:t>dimodifikasi</a:t>
            </a:r>
            <a:r>
              <a:rPr lang="en-US" sz="1600" b="1" dirty="0"/>
              <a:t>:</a:t>
            </a:r>
          </a:p>
          <a:p>
            <a:pPr marL="0" indent="0">
              <a:buNone/>
            </a:pPr>
            <a:endParaRPr lang="en-US" sz="1600" b="1" dirty="0"/>
          </a:p>
          <a:p>
            <a:r>
              <a:rPr lang="en-US" sz="1600" dirty="0" err="1"/>
              <a:t>Gejala</a:t>
            </a:r>
            <a:r>
              <a:rPr lang="en-US" sz="1600" dirty="0"/>
              <a:t> </a:t>
            </a:r>
            <a:r>
              <a:rPr lang="en-US" sz="1600" dirty="0" err="1"/>
              <a:t>asma</a:t>
            </a:r>
            <a:r>
              <a:rPr lang="en-US" sz="1600" dirty="0"/>
              <a:t> yang </a:t>
            </a:r>
            <a:r>
              <a:rPr lang="en-US" sz="1600" dirty="0" err="1"/>
              <a:t>tidak</a:t>
            </a:r>
            <a:r>
              <a:rPr lang="en-US" sz="1600" dirty="0"/>
              <a:t> </a:t>
            </a:r>
            <a:r>
              <a:rPr lang="en-US" sz="1600" dirty="0" err="1"/>
              <a:t>terkontrol</a:t>
            </a:r>
            <a:endParaRPr lang="en-US" sz="1600" dirty="0"/>
          </a:p>
          <a:p>
            <a:r>
              <a:rPr lang="en-US" sz="1600" i="1" u="sng" dirty="0" err="1">
                <a:solidFill>
                  <a:schemeClr val="accent1"/>
                </a:solidFill>
              </a:rPr>
              <a:t>Penggunaan</a:t>
            </a:r>
            <a:r>
              <a:rPr lang="en-US" sz="1600" i="1" u="sng" dirty="0">
                <a:solidFill>
                  <a:schemeClr val="accent1"/>
                </a:solidFill>
              </a:rPr>
              <a:t> ICS yang </a:t>
            </a:r>
            <a:r>
              <a:rPr lang="en-US" sz="1600" i="1" u="sng" dirty="0" err="1">
                <a:solidFill>
                  <a:schemeClr val="accent1"/>
                </a:solidFill>
              </a:rPr>
              <a:t>tidak</a:t>
            </a:r>
            <a:r>
              <a:rPr lang="en-US" sz="1600" i="1" u="sng" dirty="0">
                <a:solidFill>
                  <a:schemeClr val="accent1"/>
                </a:solidFill>
              </a:rPr>
              <a:t> </a:t>
            </a:r>
            <a:r>
              <a:rPr lang="en-US" sz="1600" i="1" u="sng" dirty="0" err="1">
                <a:solidFill>
                  <a:schemeClr val="accent1"/>
                </a:solidFill>
              </a:rPr>
              <a:t>memadai</a:t>
            </a:r>
            <a:r>
              <a:rPr lang="en-US" sz="1600" i="1" u="sng" dirty="0">
                <a:solidFill>
                  <a:schemeClr val="accent1"/>
                </a:solidFill>
              </a:rPr>
              <a:t>:</a:t>
            </a:r>
            <a:r>
              <a:rPr lang="en-US" sz="1600" i="1" dirty="0">
                <a:solidFill>
                  <a:schemeClr val="accent1"/>
                </a:solidFill>
              </a:rPr>
              <a:t> </a:t>
            </a:r>
            <a:r>
              <a:rPr lang="en-US" sz="1600" i="1" dirty="0" err="1">
                <a:solidFill>
                  <a:schemeClr val="accent1"/>
                </a:solidFill>
              </a:rPr>
              <a:t>tidak</a:t>
            </a:r>
            <a:r>
              <a:rPr lang="en-US" sz="1600" i="1" dirty="0">
                <a:solidFill>
                  <a:schemeClr val="accent1"/>
                </a:solidFill>
              </a:rPr>
              <a:t> </a:t>
            </a:r>
            <a:r>
              <a:rPr lang="en-US" sz="1600" i="1" dirty="0" err="1">
                <a:solidFill>
                  <a:schemeClr val="accent1"/>
                </a:solidFill>
              </a:rPr>
              <a:t>ada</a:t>
            </a:r>
            <a:r>
              <a:rPr lang="en-US" sz="1600" i="1" dirty="0">
                <a:solidFill>
                  <a:schemeClr val="accent1"/>
                </a:solidFill>
              </a:rPr>
              <a:t> </a:t>
            </a:r>
            <a:r>
              <a:rPr lang="en-US" sz="1600" i="1" dirty="0" err="1">
                <a:solidFill>
                  <a:schemeClr val="accent1"/>
                </a:solidFill>
              </a:rPr>
              <a:t>pemberian</a:t>
            </a:r>
            <a:r>
              <a:rPr lang="en-US" sz="1600" i="1" dirty="0">
                <a:solidFill>
                  <a:schemeClr val="accent1"/>
                </a:solidFill>
              </a:rPr>
              <a:t> ICS, </a:t>
            </a:r>
            <a:r>
              <a:rPr lang="en-US" sz="1600" i="1" dirty="0" err="1">
                <a:solidFill>
                  <a:schemeClr val="accent1"/>
                </a:solidFill>
              </a:rPr>
              <a:t>tidak</a:t>
            </a:r>
            <a:r>
              <a:rPr lang="en-US" sz="1600" i="1" dirty="0">
                <a:solidFill>
                  <a:schemeClr val="accent1"/>
                </a:solidFill>
              </a:rPr>
              <a:t> </a:t>
            </a:r>
            <a:r>
              <a:rPr lang="en-US" sz="1600" i="1" dirty="0" err="1">
                <a:solidFill>
                  <a:schemeClr val="accent1"/>
                </a:solidFill>
              </a:rPr>
              <a:t>patuh</a:t>
            </a:r>
            <a:r>
              <a:rPr lang="en-US" sz="1600" i="1" dirty="0">
                <a:solidFill>
                  <a:schemeClr val="accent1"/>
                </a:solidFill>
              </a:rPr>
              <a:t> </a:t>
            </a:r>
            <a:r>
              <a:rPr lang="en-US" sz="1600" i="1" dirty="0" err="1">
                <a:solidFill>
                  <a:schemeClr val="accent1"/>
                </a:solidFill>
              </a:rPr>
              <a:t>akan</a:t>
            </a:r>
            <a:r>
              <a:rPr lang="en-US" sz="1600" i="1" dirty="0">
                <a:solidFill>
                  <a:schemeClr val="accent1"/>
                </a:solidFill>
              </a:rPr>
              <a:t> </a:t>
            </a:r>
            <a:r>
              <a:rPr lang="en-US" sz="1600" i="1" dirty="0" err="1">
                <a:solidFill>
                  <a:schemeClr val="accent1"/>
                </a:solidFill>
              </a:rPr>
              <a:t>penggunaan</a:t>
            </a:r>
            <a:r>
              <a:rPr lang="en-US" sz="1600" i="1" dirty="0">
                <a:solidFill>
                  <a:schemeClr val="accent1"/>
                </a:solidFill>
              </a:rPr>
              <a:t> ICS, </a:t>
            </a:r>
            <a:r>
              <a:rPr lang="en-US" sz="1600" i="1" dirty="0" err="1">
                <a:solidFill>
                  <a:schemeClr val="accent1"/>
                </a:solidFill>
              </a:rPr>
              <a:t>cara</a:t>
            </a:r>
            <a:r>
              <a:rPr lang="en-US" sz="1600" i="1" dirty="0">
                <a:solidFill>
                  <a:schemeClr val="accent1"/>
                </a:solidFill>
              </a:rPr>
              <a:t> </a:t>
            </a:r>
            <a:r>
              <a:rPr lang="en-US" sz="1600" i="1" dirty="0" err="1">
                <a:solidFill>
                  <a:schemeClr val="accent1"/>
                </a:solidFill>
              </a:rPr>
              <a:t>penggunaan</a:t>
            </a:r>
            <a:r>
              <a:rPr lang="en-US" sz="1600" i="1" dirty="0">
                <a:solidFill>
                  <a:schemeClr val="accent1"/>
                </a:solidFill>
              </a:rPr>
              <a:t> inhaler yang </a:t>
            </a:r>
            <a:r>
              <a:rPr lang="en-US" sz="1600" i="1" dirty="0" err="1">
                <a:solidFill>
                  <a:schemeClr val="accent1"/>
                </a:solidFill>
              </a:rPr>
              <a:t>tidak</a:t>
            </a:r>
            <a:r>
              <a:rPr lang="en-US" sz="1600" i="1" dirty="0">
                <a:solidFill>
                  <a:schemeClr val="accent1"/>
                </a:solidFill>
              </a:rPr>
              <a:t> </a:t>
            </a:r>
            <a:r>
              <a:rPr lang="en-US" sz="1600" i="1" dirty="0" err="1">
                <a:solidFill>
                  <a:schemeClr val="accent1"/>
                </a:solidFill>
              </a:rPr>
              <a:t>tepat</a:t>
            </a:r>
            <a:endParaRPr lang="en-US" sz="1600" i="1" dirty="0">
              <a:solidFill>
                <a:schemeClr val="accent1"/>
              </a:solidFill>
            </a:endParaRPr>
          </a:p>
          <a:p>
            <a:r>
              <a:rPr lang="en-US" sz="1600" i="1" u="sng" dirty="0" err="1">
                <a:solidFill>
                  <a:schemeClr val="accent1"/>
                </a:solidFill>
              </a:rPr>
              <a:t>Penggunaan</a:t>
            </a:r>
            <a:r>
              <a:rPr lang="en-US" sz="1600" i="1" u="sng" dirty="0">
                <a:solidFill>
                  <a:schemeClr val="accent1"/>
                </a:solidFill>
              </a:rPr>
              <a:t> SABA yang </a:t>
            </a:r>
            <a:r>
              <a:rPr lang="en-US" sz="1600" i="1" u="sng" dirty="0" err="1">
                <a:solidFill>
                  <a:schemeClr val="accent1"/>
                </a:solidFill>
              </a:rPr>
              <a:t>berlebihan</a:t>
            </a:r>
            <a:r>
              <a:rPr lang="en-US" sz="1600" i="1" u="sng" dirty="0">
                <a:solidFill>
                  <a:schemeClr val="accent1"/>
                </a:solidFill>
              </a:rPr>
              <a:t> </a:t>
            </a:r>
            <a:r>
              <a:rPr lang="en-US" sz="1600" i="1" dirty="0">
                <a:solidFill>
                  <a:schemeClr val="accent1"/>
                </a:solidFill>
              </a:rPr>
              <a:t>(</a:t>
            </a:r>
            <a:r>
              <a:rPr lang="en-US" sz="1600" i="1" dirty="0" err="1">
                <a:solidFill>
                  <a:schemeClr val="accent1"/>
                </a:solidFill>
              </a:rPr>
              <a:t>mortalitas</a:t>
            </a:r>
            <a:r>
              <a:rPr lang="en-US" sz="1600" i="1" dirty="0">
                <a:solidFill>
                  <a:schemeClr val="accent1"/>
                </a:solidFill>
              </a:rPr>
              <a:t> </a:t>
            </a:r>
            <a:r>
              <a:rPr lang="en-US" sz="1600" i="1" dirty="0" err="1">
                <a:solidFill>
                  <a:schemeClr val="accent1"/>
                </a:solidFill>
              </a:rPr>
              <a:t>meningkat</a:t>
            </a:r>
            <a:r>
              <a:rPr lang="en-US" sz="1600" i="1" dirty="0">
                <a:solidFill>
                  <a:schemeClr val="accent1"/>
                </a:solidFill>
              </a:rPr>
              <a:t> </a:t>
            </a:r>
            <a:r>
              <a:rPr lang="en-US" sz="1600" i="1" dirty="0" err="1">
                <a:solidFill>
                  <a:schemeClr val="accent1"/>
                </a:solidFill>
              </a:rPr>
              <a:t>jika</a:t>
            </a:r>
            <a:r>
              <a:rPr lang="en-US" sz="1600" i="1" dirty="0">
                <a:solidFill>
                  <a:schemeClr val="accent1"/>
                </a:solidFill>
              </a:rPr>
              <a:t> &gt;1x200-dosis canister/</a:t>
            </a:r>
            <a:r>
              <a:rPr lang="en-US" sz="1600" i="1" dirty="0" err="1">
                <a:solidFill>
                  <a:schemeClr val="accent1"/>
                </a:solidFill>
              </a:rPr>
              <a:t>bulan</a:t>
            </a:r>
            <a:r>
              <a:rPr lang="en-US" sz="1600" i="1" dirty="0">
                <a:solidFill>
                  <a:schemeClr val="accent1"/>
                </a:solidFill>
              </a:rPr>
              <a:t>)</a:t>
            </a:r>
          </a:p>
          <a:p>
            <a:r>
              <a:rPr lang="en-US" sz="1600" dirty="0"/>
              <a:t>FEV1 yang </a:t>
            </a:r>
            <a:r>
              <a:rPr lang="en-US" sz="1600" dirty="0" err="1"/>
              <a:t>rendah</a:t>
            </a:r>
            <a:r>
              <a:rPr lang="en-US" sz="1600" dirty="0"/>
              <a:t>, </a:t>
            </a:r>
            <a:r>
              <a:rPr lang="en-US" sz="1600" dirty="0" err="1"/>
              <a:t>terutama</a:t>
            </a:r>
            <a:r>
              <a:rPr lang="en-US" sz="1600" dirty="0"/>
              <a:t> </a:t>
            </a:r>
            <a:r>
              <a:rPr lang="en-US" sz="1600" dirty="0" err="1"/>
              <a:t>jika</a:t>
            </a:r>
            <a:r>
              <a:rPr lang="en-US" sz="1600" dirty="0"/>
              <a:t> &lt;60% predicted</a:t>
            </a:r>
          </a:p>
          <a:p>
            <a:r>
              <a:rPr lang="en-US" sz="1600" dirty="0" err="1"/>
              <a:t>Masalah</a:t>
            </a:r>
            <a:r>
              <a:rPr lang="en-US" sz="1600" dirty="0"/>
              <a:t> </a:t>
            </a:r>
            <a:r>
              <a:rPr lang="en-US" sz="1600" dirty="0" err="1"/>
              <a:t>psikologi</a:t>
            </a:r>
            <a:r>
              <a:rPr lang="en-US" sz="1600" dirty="0"/>
              <a:t> </a:t>
            </a:r>
            <a:r>
              <a:rPr lang="en-US" sz="1600" dirty="0" err="1"/>
              <a:t>atau</a:t>
            </a:r>
            <a:r>
              <a:rPr lang="en-US" sz="1600" dirty="0"/>
              <a:t> </a:t>
            </a:r>
            <a:r>
              <a:rPr lang="en-US" sz="1600" i="1" dirty="0"/>
              <a:t>socioeconomic </a:t>
            </a:r>
          </a:p>
          <a:p>
            <a:r>
              <a:rPr lang="en-US" sz="1600" dirty="0" err="1"/>
              <a:t>Paparan</a:t>
            </a:r>
            <a:r>
              <a:rPr lang="en-US" sz="1600" dirty="0"/>
              <a:t>: </a:t>
            </a:r>
            <a:r>
              <a:rPr lang="en-US" sz="1600" dirty="0" err="1"/>
              <a:t>rokok</a:t>
            </a:r>
            <a:r>
              <a:rPr lang="en-US" sz="1600" dirty="0"/>
              <a:t>, </a:t>
            </a:r>
            <a:r>
              <a:rPr lang="en-US" sz="1600" dirty="0" err="1"/>
              <a:t>paparan</a:t>
            </a:r>
            <a:r>
              <a:rPr lang="en-US" sz="1600" dirty="0"/>
              <a:t> allergen </a:t>
            </a:r>
            <a:r>
              <a:rPr lang="en-US" sz="1600" dirty="0" err="1"/>
              <a:t>jika</a:t>
            </a:r>
            <a:r>
              <a:rPr lang="en-US" sz="1600" dirty="0"/>
              <a:t> </a:t>
            </a:r>
            <a:r>
              <a:rPr lang="en-US" sz="1600" dirty="0" err="1"/>
              <a:t>tersensitisasi</a:t>
            </a:r>
            <a:endParaRPr lang="en-US" sz="1600" dirty="0"/>
          </a:p>
          <a:p>
            <a:r>
              <a:rPr lang="en-US" sz="1600" dirty="0" err="1"/>
              <a:t>Komorbidities</a:t>
            </a:r>
            <a:r>
              <a:rPr lang="en-US" sz="1600" dirty="0"/>
              <a:t>: </a:t>
            </a:r>
            <a:r>
              <a:rPr lang="en-US" sz="1600" dirty="0" err="1"/>
              <a:t>obesitas</a:t>
            </a:r>
            <a:r>
              <a:rPr lang="en-US" sz="1600" dirty="0"/>
              <a:t>, rhinosinusitis, </a:t>
            </a:r>
            <a:r>
              <a:rPr lang="en-US" sz="1600" dirty="0" err="1"/>
              <a:t>alergi</a:t>
            </a:r>
            <a:r>
              <a:rPr lang="en-US" sz="1600" dirty="0"/>
              <a:t> </a:t>
            </a:r>
            <a:r>
              <a:rPr lang="en-US" sz="1600" dirty="0" err="1"/>
              <a:t>makanan</a:t>
            </a:r>
            <a:endParaRPr lang="en-US" sz="1600" dirty="0"/>
          </a:p>
          <a:p>
            <a:r>
              <a:rPr lang="en-US" sz="1600" dirty="0"/>
              <a:t>Sputum </a:t>
            </a:r>
            <a:r>
              <a:rPr lang="en-US" sz="1600" dirty="0" err="1"/>
              <a:t>atau</a:t>
            </a:r>
            <a:r>
              <a:rPr lang="en-US" sz="1600" dirty="0"/>
              <a:t> eosinophilia </a:t>
            </a:r>
            <a:r>
              <a:rPr lang="en-US" sz="1600" dirty="0" err="1"/>
              <a:t>darah</a:t>
            </a:r>
            <a:endParaRPr lang="en-US" sz="1600" dirty="0"/>
          </a:p>
          <a:p>
            <a:r>
              <a:rPr lang="en-US" sz="1600" dirty="0" err="1"/>
              <a:t>Kehamilan</a:t>
            </a:r>
            <a:r>
              <a:rPr lang="en-US" sz="1600" dirty="0"/>
              <a:t>  </a:t>
            </a:r>
            <a:endParaRPr lang="en-GB" sz="1600" dirty="0"/>
          </a:p>
        </p:txBody>
      </p:sp>
      <p:sp>
        <p:nvSpPr>
          <p:cNvPr id="6" name="TextBox 5"/>
          <p:cNvSpPr txBox="1"/>
          <p:nvPr/>
        </p:nvSpPr>
        <p:spPr>
          <a:xfrm>
            <a:off x="5174351" y="2880510"/>
            <a:ext cx="2415825" cy="1200329"/>
          </a:xfrm>
          <a:prstGeom prst="rect">
            <a:avLst/>
          </a:prstGeom>
          <a:noFill/>
        </p:spPr>
        <p:txBody>
          <a:bodyPr wrap="square" rtlCol="0">
            <a:spAutoFit/>
          </a:bodyPr>
          <a:lstStyle/>
          <a:p>
            <a:pPr algn="ctr"/>
            <a:r>
              <a:rPr lang="en-US" sz="1200" b="1" i="1" dirty="0" err="1">
                <a:solidFill>
                  <a:schemeClr val="bg1"/>
                </a:solidFill>
              </a:rPr>
              <a:t>Jika</a:t>
            </a:r>
            <a:r>
              <a:rPr lang="en-US" sz="1200" b="1" i="1" dirty="0">
                <a:solidFill>
                  <a:schemeClr val="bg1"/>
                </a:solidFill>
              </a:rPr>
              <a:t> </a:t>
            </a:r>
            <a:r>
              <a:rPr lang="en-US" sz="1200" b="1" i="1" dirty="0" err="1">
                <a:solidFill>
                  <a:schemeClr val="bg1"/>
                </a:solidFill>
              </a:rPr>
              <a:t>pasien</a:t>
            </a:r>
            <a:r>
              <a:rPr lang="en-US" sz="1200" b="1" i="1" dirty="0">
                <a:solidFill>
                  <a:schemeClr val="bg1"/>
                </a:solidFill>
              </a:rPr>
              <a:t> </a:t>
            </a:r>
            <a:r>
              <a:rPr lang="en-US" sz="1200" b="1" i="1" dirty="0" err="1">
                <a:solidFill>
                  <a:schemeClr val="bg1"/>
                </a:solidFill>
              </a:rPr>
              <a:t>memiliki</a:t>
            </a:r>
            <a:r>
              <a:rPr lang="en-US" sz="1200" b="1" i="1" dirty="0">
                <a:solidFill>
                  <a:schemeClr val="bg1"/>
                </a:solidFill>
              </a:rPr>
              <a:t> 1 </a:t>
            </a:r>
            <a:r>
              <a:rPr lang="en-US" sz="1200" b="1" i="1" dirty="0" err="1">
                <a:solidFill>
                  <a:schemeClr val="bg1"/>
                </a:solidFill>
              </a:rPr>
              <a:t>atau</a:t>
            </a:r>
            <a:r>
              <a:rPr lang="en-US" sz="1200" b="1" i="1" dirty="0">
                <a:solidFill>
                  <a:schemeClr val="bg1"/>
                </a:solidFill>
              </a:rPr>
              <a:t> </a:t>
            </a:r>
            <a:r>
              <a:rPr lang="en-US" sz="1200" b="1" i="1" dirty="0" err="1">
                <a:solidFill>
                  <a:schemeClr val="bg1"/>
                </a:solidFill>
              </a:rPr>
              <a:t>lebih</a:t>
            </a:r>
            <a:r>
              <a:rPr lang="en-US" sz="1200" b="1" i="1" dirty="0">
                <a:solidFill>
                  <a:schemeClr val="bg1"/>
                </a:solidFill>
              </a:rPr>
              <a:t> </a:t>
            </a:r>
            <a:r>
              <a:rPr lang="en-US" sz="1200" b="1" i="1" dirty="0" err="1">
                <a:solidFill>
                  <a:schemeClr val="bg1"/>
                </a:solidFill>
              </a:rPr>
              <a:t>faktor</a:t>
            </a:r>
            <a:r>
              <a:rPr lang="en-US" sz="1200" b="1" i="1" dirty="0">
                <a:solidFill>
                  <a:schemeClr val="bg1"/>
                </a:solidFill>
              </a:rPr>
              <a:t> </a:t>
            </a:r>
            <a:r>
              <a:rPr lang="en-US" sz="1200" b="1" i="1" dirty="0" err="1" smtClean="0">
                <a:solidFill>
                  <a:schemeClr val="bg1"/>
                </a:solidFill>
              </a:rPr>
              <a:t>risiko</a:t>
            </a:r>
            <a:r>
              <a:rPr lang="en-US" sz="1200" b="1" i="1" dirty="0" smtClean="0">
                <a:solidFill>
                  <a:schemeClr val="bg1"/>
                </a:solidFill>
              </a:rPr>
              <a:t> </a:t>
            </a:r>
            <a:r>
              <a:rPr lang="en-US" sz="1200" b="1" i="1" dirty="0" err="1">
                <a:solidFill>
                  <a:schemeClr val="bg1"/>
                </a:solidFill>
              </a:rPr>
              <a:t>tsb</a:t>
            </a:r>
            <a:r>
              <a:rPr lang="en-US" sz="1200" b="1" i="1" dirty="0">
                <a:solidFill>
                  <a:schemeClr val="bg1"/>
                </a:solidFill>
              </a:rPr>
              <a:t> </a:t>
            </a:r>
            <a:r>
              <a:rPr lang="en-US" sz="1200" b="1" i="1" dirty="0" err="1">
                <a:solidFill>
                  <a:schemeClr val="bg1"/>
                </a:solidFill>
              </a:rPr>
              <a:t>pasien</a:t>
            </a:r>
            <a:r>
              <a:rPr lang="en-US" sz="1200" b="1" i="1" dirty="0">
                <a:solidFill>
                  <a:schemeClr val="bg1"/>
                </a:solidFill>
              </a:rPr>
              <a:t> </a:t>
            </a:r>
            <a:r>
              <a:rPr lang="en-US" sz="1200" b="1" i="1" dirty="0" err="1">
                <a:solidFill>
                  <a:schemeClr val="bg1"/>
                </a:solidFill>
              </a:rPr>
              <a:t>memiliki</a:t>
            </a:r>
            <a:r>
              <a:rPr lang="en-US" sz="1200" b="1" i="1" dirty="0">
                <a:solidFill>
                  <a:schemeClr val="bg1"/>
                </a:solidFill>
              </a:rPr>
              <a:t> </a:t>
            </a:r>
            <a:r>
              <a:rPr lang="en-US" sz="1200" b="1" i="1" dirty="0" err="1" smtClean="0">
                <a:solidFill>
                  <a:schemeClr val="bg1"/>
                </a:solidFill>
              </a:rPr>
              <a:t>risiko</a:t>
            </a:r>
            <a:r>
              <a:rPr lang="en-US" sz="1200" b="1" i="1" dirty="0" smtClean="0">
                <a:solidFill>
                  <a:schemeClr val="bg1"/>
                </a:solidFill>
              </a:rPr>
              <a:t> </a:t>
            </a:r>
            <a:r>
              <a:rPr lang="en-US" sz="1200" b="1" i="1" dirty="0">
                <a:solidFill>
                  <a:schemeClr val="bg1"/>
                </a:solidFill>
              </a:rPr>
              <a:t>yang </a:t>
            </a:r>
            <a:r>
              <a:rPr lang="en-US" sz="1200" b="1" i="1" dirty="0" err="1">
                <a:solidFill>
                  <a:schemeClr val="bg1"/>
                </a:solidFill>
              </a:rPr>
              <a:t>meningkat</a:t>
            </a:r>
            <a:r>
              <a:rPr lang="en-US" sz="1200" b="1" i="1" dirty="0">
                <a:solidFill>
                  <a:schemeClr val="bg1"/>
                </a:solidFill>
              </a:rPr>
              <a:t> </a:t>
            </a:r>
            <a:r>
              <a:rPr lang="en-US" sz="1200" b="1" i="1" dirty="0" err="1">
                <a:solidFill>
                  <a:schemeClr val="bg1"/>
                </a:solidFill>
              </a:rPr>
              <a:t>untuk</a:t>
            </a:r>
            <a:r>
              <a:rPr lang="en-US" sz="1200" b="1" i="1" dirty="0">
                <a:solidFill>
                  <a:schemeClr val="bg1"/>
                </a:solidFill>
              </a:rPr>
              <a:t> </a:t>
            </a:r>
            <a:r>
              <a:rPr lang="en-US" sz="1200" b="1" i="1" dirty="0" err="1">
                <a:solidFill>
                  <a:schemeClr val="bg1"/>
                </a:solidFill>
              </a:rPr>
              <a:t>terjadi</a:t>
            </a:r>
            <a:r>
              <a:rPr lang="en-US" sz="1200" b="1" i="1" dirty="0">
                <a:solidFill>
                  <a:schemeClr val="bg1"/>
                </a:solidFill>
              </a:rPr>
              <a:t> </a:t>
            </a:r>
            <a:r>
              <a:rPr lang="en-US" sz="1200" b="1" i="1" dirty="0" err="1">
                <a:solidFill>
                  <a:schemeClr val="bg1"/>
                </a:solidFill>
              </a:rPr>
              <a:t>eksaserbasi</a:t>
            </a:r>
            <a:r>
              <a:rPr lang="en-US" sz="1200" b="1" i="1" dirty="0">
                <a:solidFill>
                  <a:schemeClr val="bg1"/>
                </a:solidFill>
              </a:rPr>
              <a:t> </a:t>
            </a:r>
            <a:r>
              <a:rPr lang="en-US" sz="1200" b="1" i="1" dirty="0" err="1">
                <a:solidFill>
                  <a:schemeClr val="bg1"/>
                </a:solidFill>
              </a:rPr>
              <a:t>meskipun</a:t>
            </a:r>
            <a:r>
              <a:rPr lang="en-US" sz="1200" b="1" i="1" dirty="0">
                <a:solidFill>
                  <a:schemeClr val="bg1"/>
                </a:solidFill>
              </a:rPr>
              <a:t> </a:t>
            </a:r>
            <a:r>
              <a:rPr lang="en-US" sz="1200" b="1" i="1" dirty="0" err="1">
                <a:solidFill>
                  <a:schemeClr val="bg1"/>
                </a:solidFill>
              </a:rPr>
              <a:t>gejala</a:t>
            </a:r>
            <a:r>
              <a:rPr lang="en-US" sz="1200" b="1" i="1" dirty="0">
                <a:solidFill>
                  <a:schemeClr val="bg1"/>
                </a:solidFill>
              </a:rPr>
              <a:t> </a:t>
            </a:r>
            <a:r>
              <a:rPr lang="en-US" sz="1200" b="1" i="1" dirty="0" err="1">
                <a:solidFill>
                  <a:schemeClr val="bg1"/>
                </a:solidFill>
              </a:rPr>
              <a:t>asmanya</a:t>
            </a:r>
            <a:r>
              <a:rPr lang="en-US" sz="1200" b="1" i="1" dirty="0">
                <a:solidFill>
                  <a:schemeClr val="bg1"/>
                </a:solidFill>
              </a:rPr>
              <a:t> </a:t>
            </a:r>
            <a:r>
              <a:rPr lang="en-US" sz="1200" b="1" i="1" dirty="0" err="1">
                <a:solidFill>
                  <a:schemeClr val="bg1"/>
                </a:solidFill>
              </a:rPr>
              <a:t>terkontrol</a:t>
            </a:r>
            <a:r>
              <a:rPr lang="en-US" sz="1200" b="1" i="1" dirty="0">
                <a:solidFill>
                  <a:schemeClr val="bg1"/>
                </a:solidFill>
              </a:rPr>
              <a:t> </a:t>
            </a:r>
            <a:r>
              <a:rPr lang="en-US" sz="1200" b="1" i="1" dirty="0" err="1">
                <a:solidFill>
                  <a:schemeClr val="bg1"/>
                </a:solidFill>
              </a:rPr>
              <a:t>baik</a:t>
            </a:r>
            <a:endParaRPr lang="en-GB" sz="1200" b="1" i="1" dirty="0">
              <a:solidFill>
                <a:schemeClr val="bg1"/>
              </a:solidFill>
            </a:endParaRPr>
          </a:p>
        </p:txBody>
      </p:sp>
      <p:sp>
        <p:nvSpPr>
          <p:cNvPr id="7" name="TextBox 6"/>
          <p:cNvSpPr txBox="1"/>
          <p:nvPr/>
        </p:nvSpPr>
        <p:spPr>
          <a:xfrm>
            <a:off x="0" y="4774168"/>
            <a:ext cx="6264696" cy="369332"/>
          </a:xfrm>
          <a:prstGeom prst="rect">
            <a:avLst/>
          </a:prstGeom>
          <a:noFill/>
        </p:spPr>
        <p:txBody>
          <a:bodyPr wrap="square" rtlCol="0">
            <a:spAutoFit/>
          </a:bodyPr>
          <a:lstStyle/>
          <a:p>
            <a:r>
              <a:rPr lang="en-US" sz="900" b="0" dirty="0"/>
              <a:t>Global Strategy for Asthma Management and Prevention, Global Initiative for Asthma (Updated </a:t>
            </a:r>
            <a:r>
              <a:rPr lang="en-US" sz="900" b="0" dirty="0" smtClean="0"/>
              <a:t>2017). </a:t>
            </a:r>
            <a:r>
              <a:rPr lang="en-US" sz="900" b="0" dirty="0"/>
              <a:t>Available from </a:t>
            </a:r>
            <a:r>
              <a:rPr lang="en-US" sz="900" b="0" i="1" dirty="0"/>
              <a:t>www.ginaasthma.org</a:t>
            </a:r>
            <a:r>
              <a:rPr lang="en-US" sz="900" b="0" dirty="0"/>
              <a:t>. </a:t>
            </a:r>
          </a:p>
        </p:txBody>
      </p:sp>
    </p:spTree>
    <p:extLst>
      <p:ext uri="{BB962C8B-B14F-4D97-AF65-F5344CB8AC3E}">
        <p14:creationId xmlns:p14="http://schemas.microsoft.com/office/powerpoint/2010/main" val="2863203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93333" y="1306598"/>
            <a:ext cx="5605100" cy="3101351"/>
          </a:xfrm>
          <a:prstGeom prst="rect">
            <a:avLst/>
          </a:prstGeom>
        </p:spPr>
      </p:pic>
      <p:sp>
        <p:nvSpPr>
          <p:cNvPr id="6" name="Rectangle 5"/>
          <p:cNvSpPr/>
          <p:nvPr/>
        </p:nvSpPr>
        <p:spPr>
          <a:xfrm>
            <a:off x="363071" y="243639"/>
            <a:ext cx="8259856" cy="738664"/>
          </a:xfrm>
          <a:prstGeom prst="rect">
            <a:avLst/>
          </a:prstGeom>
        </p:spPr>
        <p:txBody>
          <a:bodyPr wrap="square">
            <a:spAutoFit/>
          </a:bodyPr>
          <a:lstStyle/>
          <a:p>
            <a:pPr defTabSz="685800"/>
            <a:r>
              <a:rPr lang="en-US" sz="2400" b="1" dirty="0" err="1">
                <a:solidFill>
                  <a:schemeClr val="accent1">
                    <a:lumMod val="40000"/>
                    <a:lumOff val="60000"/>
                  </a:schemeClr>
                </a:solidFill>
                <a:latin typeface="Calibri" panose="020F0502020204030204" pitchFamily="34" charset="0"/>
              </a:rPr>
              <a:t>Penggunaan</a:t>
            </a:r>
            <a:r>
              <a:rPr lang="en-US" sz="2400" b="1" dirty="0">
                <a:solidFill>
                  <a:schemeClr val="accent1">
                    <a:lumMod val="40000"/>
                    <a:lumOff val="60000"/>
                  </a:schemeClr>
                </a:solidFill>
                <a:latin typeface="Calibri" panose="020F0502020204030204" pitchFamily="34" charset="0"/>
              </a:rPr>
              <a:t> ICS yang </a:t>
            </a:r>
            <a:r>
              <a:rPr lang="en-US" sz="2400" b="1" dirty="0" err="1">
                <a:solidFill>
                  <a:schemeClr val="accent1">
                    <a:lumMod val="40000"/>
                    <a:lumOff val="60000"/>
                  </a:schemeClr>
                </a:solidFill>
                <a:latin typeface="Calibri" panose="020F0502020204030204" pitchFamily="34" charset="0"/>
              </a:rPr>
              <a:t>tidak</a:t>
            </a:r>
            <a:r>
              <a:rPr lang="en-US" sz="2400" b="1" dirty="0">
                <a:solidFill>
                  <a:schemeClr val="accent1">
                    <a:lumMod val="40000"/>
                    <a:lumOff val="60000"/>
                  </a:schemeClr>
                </a:solidFill>
                <a:latin typeface="Calibri" panose="020F0502020204030204" pitchFamily="34" charset="0"/>
              </a:rPr>
              <a:t> </a:t>
            </a:r>
            <a:r>
              <a:rPr lang="en-US" sz="2400" b="1" dirty="0" err="1">
                <a:solidFill>
                  <a:schemeClr val="accent1">
                    <a:lumMod val="40000"/>
                    <a:lumOff val="60000"/>
                  </a:schemeClr>
                </a:solidFill>
                <a:latin typeface="Calibri" panose="020F0502020204030204" pitchFamily="34" charset="0"/>
              </a:rPr>
              <a:t>memadai</a:t>
            </a:r>
            <a:r>
              <a:rPr lang="en-US" sz="2400" b="1" dirty="0">
                <a:solidFill>
                  <a:schemeClr val="accent1">
                    <a:lumMod val="40000"/>
                    <a:lumOff val="60000"/>
                  </a:schemeClr>
                </a:solidFill>
                <a:latin typeface="Calibri" panose="020F0502020204030204" pitchFamily="34" charset="0"/>
              </a:rPr>
              <a:t> :</a:t>
            </a:r>
          </a:p>
          <a:p>
            <a:pPr defTabSz="685800"/>
            <a:r>
              <a:rPr lang="en-US" b="1" kern="0" dirty="0" err="1">
                <a:solidFill>
                  <a:schemeClr val="accent1">
                    <a:lumMod val="40000"/>
                    <a:lumOff val="60000"/>
                  </a:schemeClr>
                </a:solidFill>
                <a:latin typeface="Calibri" panose="020F0502020204030204" pitchFamily="34" charset="0"/>
              </a:rPr>
              <a:t>Tingginya</a:t>
            </a:r>
            <a:r>
              <a:rPr lang="en-US" b="1" kern="0" dirty="0">
                <a:solidFill>
                  <a:schemeClr val="accent1">
                    <a:lumMod val="40000"/>
                    <a:lumOff val="60000"/>
                  </a:schemeClr>
                </a:solidFill>
                <a:latin typeface="Calibri" panose="020F0502020204030204" pitchFamily="34" charset="0"/>
              </a:rPr>
              <a:t> </a:t>
            </a:r>
            <a:r>
              <a:rPr lang="en-US" b="1" kern="0" dirty="0" err="1">
                <a:solidFill>
                  <a:schemeClr val="accent1">
                    <a:lumMod val="40000"/>
                    <a:lumOff val="60000"/>
                  </a:schemeClr>
                </a:solidFill>
                <a:latin typeface="Calibri" panose="020F0502020204030204" pitchFamily="34" charset="0"/>
              </a:rPr>
              <a:t>penggunaan</a:t>
            </a:r>
            <a:r>
              <a:rPr lang="en-US" b="1" kern="0" dirty="0">
                <a:solidFill>
                  <a:schemeClr val="accent1">
                    <a:lumMod val="40000"/>
                    <a:lumOff val="60000"/>
                  </a:schemeClr>
                </a:solidFill>
                <a:latin typeface="Calibri" panose="020F0502020204030204" pitchFamily="34" charset="0"/>
              </a:rPr>
              <a:t> </a:t>
            </a:r>
            <a:r>
              <a:rPr lang="en-US" b="1" kern="0" dirty="0" err="1">
                <a:solidFill>
                  <a:schemeClr val="accent1">
                    <a:lumMod val="40000"/>
                    <a:lumOff val="60000"/>
                  </a:schemeClr>
                </a:solidFill>
                <a:latin typeface="Calibri" panose="020F0502020204030204" pitchFamily="34" charset="0"/>
              </a:rPr>
              <a:t>terapi</a:t>
            </a:r>
            <a:r>
              <a:rPr lang="en-US" b="1" kern="0" dirty="0">
                <a:solidFill>
                  <a:schemeClr val="accent1">
                    <a:lumMod val="40000"/>
                    <a:lumOff val="60000"/>
                  </a:schemeClr>
                </a:solidFill>
                <a:latin typeface="Calibri" panose="020F0502020204030204" pitchFamily="34" charset="0"/>
              </a:rPr>
              <a:t> PELEGA </a:t>
            </a:r>
            <a:r>
              <a:rPr lang="en-US" b="1" kern="0" dirty="0" err="1">
                <a:solidFill>
                  <a:schemeClr val="accent1">
                    <a:lumMod val="40000"/>
                    <a:lumOff val="60000"/>
                  </a:schemeClr>
                </a:solidFill>
                <a:latin typeface="Calibri" panose="020F0502020204030204" pitchFamily="34" charset="0"/>
              </a:rPr>
              <a:t>dan</a:t>
            </a:r>
            <a:r>
              <a:rPr lang="en-US" b="1" kern="0" dirty="0">
                <a:solidFill>
                  <a:schemeClr val="accent1">
                    <a:lumMod val="40000"/>
                    <a:lumOff val="60000"/>
                  </a:schemeClr>
                </a:solidFill>
                <a:latin typeface="Calibri" panose="020F0502020204030204" pitchFamily="34" charset="0"/>
              </a:rPr>
              <a:t> </a:t>
            </a:r>
            <a:r>
              <a:rPr lang="en-US" b="1" kern="0" dirty="0" err="1">
                <a:solidFill>
                  <a:schemeClr val="accent1">
                    <a:lumMod val="40000"/>
                    <a:lumOff val="60000"/>
                  </a:schemeClr>
                </a:solidFill>
                <a:latin typeface="Calibri" panose="020F0502020204030204" pitchFamily="34" charset="0"/>
              </a:rPr>
              <a:t>rendahnya</a:t>
            </a:r>
            <a:r>
              <a:rPr lang="en-US" b="1" kern="0" dirty="0">
                <a:solidFill>
                  <a:schemeClr val="accent1">
                    <a:lumMod val="40000"/>
                    <a:lumOff val="60000"/>
                  </a:schemeClr>
                </a:solidFill>
                <a:latin typeface="Calibri" panose="020F0502020204030204" pitchFamily="34" charset="0"/>
              </a:rPr>
              <a:t> </a:t>
            </a:r>
            <a:r>
              <a:rPr lang="en-US" b="1" kern="0" dirty="0" err="1">
                <a:solidFill>
                  <a:schemeClr val="accent1">
                    <a:lumMod val="40000"/>
                    <a:lumOff val="60000"/>
                  </a:schemeClr>
                </a:solidFill>
                <a:latin typeface="Calibri" panose="020F0502020204030204" pitchFamily="34" charset="0"/>
              </a:rPr>
              <a:t>penggunaan</a:t>
            </a:r>
            <a:r>
              <a:rPr lang="en-US" b="1" kern="0" dirty="0">
                <a:solidFill>
                  <a:schemeClr val="accent1">
                    <a:lumMod val="40000"/>
                    <a:lumOff val="60000"/>
                  </a:schemeClr>
                </a:solidFill>
                <a:latin typeface="Calibri" panose="020F0502020204030204" pitchFamily="34" charset="0"/>
              </a:rPr>
              <a:t> ICS</a:t>
            </a:r>
            <a:endParaRPr lang="en-GB" b="1" kern="0" baseline="30000" dirty="0">
              <a:solidFill>
                <a:schemeClr val="accent1">
                  <a:lumMod val="40000"/>
                  <a:lumOff val="60000"/>
                </a:schemeClr>
              </a:solidFill>
              <a:latin typeface="Calibri" panose="020F0502020204030204" pitchFamily="34" charset="0"/>
            </a:endParaRPr>
          </a:p>
        </p:txBody>
      </p:sp>
      <p:sp>
        <p:nvSpPr>
          <p:cNvPr id="7" name="Rectangle 6"/>
          <p:cNvSpPr/>
          <p:nvPr/>
        </p:nvSpPr>
        <p:spPr>
          <a:xfrm>
            <a:off x="272761" y="3798349"/>
            <a:ext cx="1613647" cy="927847"/>
          </a:xfrm>
          <a:prstGeom prst="rect">
            <a:avLst/>
          </a:prstGeom>
          <a:solidFill>
            <a:sysClr val="window" lastClr="FFFFFF"/>
          </a:solidFill>
          <a:ln w="12700" cap="flat" cmpd="sng" algn="ctr">
            <a:solidFill>
              <a:srgbClr val="855D5D"/>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a:ln>
                  <a:noFill/>
                </a:ln>
                <a:solidFill>
                  <a:srgbClr val="C00000"/>
                </a:solidFill>
                <a:effectLst/>
                <a:uLnTx/>
                <a:uFillTx/>
                <a:latin typeface="Calibri" panose="020F0502020204030204" pitchFamily="34" charset="0"/>
                <a:ea typeface="+mn-ea"/>
                <a:cs typeface="+mn-cs"/>
              </a:rPr>
              <a:t>Undertreated and poorly controlled </a:t>
            </a:r>
            <a:endParaRPr kumimoji="0" lang="en-GB" sz="1350" b="1" i="0" u="none" strike="noStrike" kern="0" cap="none" spc="0" normalizeH="0" baseline="0" noProof="0" dirty="0">
              <a:ln>
                <a:noFill/>
              </a:ln>
              <a:solidFill>
                <a:srgbClr val="C00000"/>
              </a:solidFill>
              <a:effectLst/>
              <a:uLnTx/>
              <a:uFillTx/>
              <a:latin typeface="Calibri" panose="020F0502020204030204" pitchFamily="34" charset="0"/>
              <a:ea typeface="+mn-ea"/>
              <a:cs typeface="+mn-cs"/>
            </a:endParaRPr>
          </a:p>
        </p:txBody>
      </p:sp>
      <p:sp>
        <p:nvSpPr>
          <p:cNvPr id="8" name="Rectangle 7"/>
          <p:cNvSpPr/>
          <p:nvPr/>
        </p:nvSpPr>
        <p:spPr>
          <a:xfrm>
            <a:off x="170609" y="4871873"/>
            <a:ext cx="8754876" cy="323165"/>
          </a:xfrm>
          <a:prstGeom prst="rect">
            <a:avLst/>
          </a:prstGeom>
        </p:spPr>
        <p:txBody>
          <a:bodyPr wrap="square">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0" noProof="0" dirty="0">
                <a:ln>
                  <a:noFill/>
                </a:ln>
                <a:effectLst/>
                <a:uLnTx/>
                <a:uFillTx/>
                <a:latin typeface="ZapfHumanist601BT-Bold"/>
              </a:rPr>
              <a:t>Asthma worsening: Approaches to prevention </a:t>
            </a:r>
            <a:r>
              <a:rPr kumimoji="0" lang="en-GB" sz="750" b="0" i="0" u="none" strike="noStrike" kern="0" cap="none" spc="0" normalizeH="0" baseline="0" noProof="0" dirty="0">
                <a:ln>
                  <a:noFill/>
                </a:ln>
                <a:effectLst/>
                <a:uLnTx/>
                <a:uFillTx/>
                <a:latin typeface="ZapfHumanist601BT-Bold"/>
              </a:rPr>
              <a:t>and management from the Asthma </a:t>
            </a:r>
            <a:r>
              <a:rPr kumimoji="0" lang="en-GB" sz="750" b="0" i="0" u="none" strike="noStrike" kern="0" cap="none" spc="0" normalizeH="0" baseline="0" noProof="0" dirty="0" err="1">
                <a:ln>
                  <a:noFill/>
                </a:ln>
                <a:effectLst/>
                <a:uLnTx/>
                <a:uFillTx/>
                <a:latin typeface="ZapfHumanist601BT-Bold"/>
              </a:rPr>
              <a:t>Worsenings</a:t>
            </a:r>
            <a:r>
              <a:rPr kumimoji="0" lang="en-GB" sz="750" b="0" i="0" u="none" strike="noStrike" kern="0" cap="none" spc="0" normalizeH="0" baseline="0" noProof="0" dirty="0">
                <a:ln>
                  <a:noFill/>
                </a:ln>
                <a:effectLst/>
                <a:uLnTx/>
                <a:uFillTx/>
                <a:latin typeface="ZapfHumanist601BT-Bold"/>
              </a:rPr>
              <a:t> Working Group, </a:t>
            </a:r>
            <a:r>
              <a:rPr kumimoji="0" lang="en-US" sz="750" b="0" i="0" u="none" strike="noStrike" kern="0" cap="none" spc="0" normalizeH="0" baseline="0" noProof="0" dirty="0">
                <a:ln>
                  <a:noFill/>
                </a:ln>
                <a:effectLst/>
                <a:uLnTx/>
                <a:uFillTx/>
              </a:rPr>
              <a:t>Can </a:t>
            </a:r>
            <a:r>
              <a:rPr kumimoji="0" lang="en-US" sz="750" b="0" i="0" u="none" strike="noStrike" kern="0" cap="none" spc="0" normalizeH="0" baseline="0" noProof="0" dirty="0" err="1">
                <a:ln>
                  <a:noFill/>
                </a:ln>
                <a:effectLst/>
                <a:uLnTx/>
                <a:uFillTx/>
              </a:rPr>
              <a:t>Respir</a:t>
            </a:r>
            <a:r>
              <a:rPr kumimoji="0" lang="en-US" sz="750" b="0" i="0" u="none" strike="noStrike" kern="0" cap="none" spc="0" normalizeH="0" baseline="0" noProof="0" dirty="0">
                <a:ln>
                  <a:noFill/>
                </a:ln>
                <a:effectLst/>
                <a:uLnTx/>
                <a:uFillTx/>
              </a:rPr>
              <a:t> J Vol 15 </a:t>
            </a:r>
            <a:r>
              <a:rPr kumimoji="0" lang="en-US" sz="750" b="0" i="0" u="none" strike="noStrike" kern="0" cap="none" spc="0" normalizeH="0" baseline="0" noProof="0" dirty="0" err="1">
                <a:ln>
                  <a:noFill/>
                </a:ln>
                <a:effectLst/>
                <a:uLnTx/>
                <a:uFillTx/>
              </a:rPr>
              <a:t>Suppl</a:t>
            </a:r>
            <a:r>
              <a:rPr kumimoji="0" lang="en-US" sz="750" b="0" i="0" u="none" strike="noStrike" kern="0" cap="none" spc="0" normalizeH="0" baseline="0" noProof="0" dirty="0">
                <a:ln>
                  <a:noFill/>
                </a:ln>
                <a:effectLst/>
                <a:uLnTx/>
                <a:uFillTx/>
              </a:rPr>
              <a:t> B November/December 2008</a:t>
            </a:r>
            <a:endParaRPr kumimoji="0" lang="en-GB" sz="750" b="0" i="0" u="none" strike="noStrike" kern="0" cap="none" spc="0" normalizeH="0" baseline="0" noProof="0" dirty="0">
              <a:ln>
                <a:noFill/>
              </a:ln>
              <a:effectLst/>
              <a:uLnTx/>
              <a:uFillTx/>
              <a:latin typeface="Rockwell" panose="02060603020205020403"/>
            </a:endParaRPr>
          </a:p>
          <a:p>
            <a:pPr marL="0" marR="0" lvl="0" indent="0" defTabSz="685800" eaLnBrk="1" fontAlgn="auto" latinLnBrk="0" hangingPunct="1">
              <a:lnSpc>
                <a:spcPct val="100000"/>
              </a:lnSpc>
              <a:spcBef>
                <a:spcPts val="0"/>
              </a:spcBef>
              <a:spcAft>
                <a:spcPts val="0"/>
              </a:spcAft>
              <a:buClrTx/>
              <a:buSzTx/>
              <a:buFontTx/>
              <a:buNone/>
              <a:tabLst/>
              <a:defRPr/>
            </a:pPr>
            <a:endParaRPr kumimoji="0" lang="en-GB" sz="750" b="0" i="0" u="none" strike="noStrike" kern="0" cap="none" spc="0" normalizeH="0" baseline="0" noProof="0" dirty="0">
              <a:ln>
                <a:noFill/>
              </a:ln>
              <a:solidFill>
                <a:sysClr val="windowText" lastClr="000000"/>
              </a:solidFill>
              <a:effectLst/>
              <a:uLnTx/>
              <a:uFillTx/>
              <a:latin typeface="Rockwell" panose="02060603020205020403"/>
            </a:endParaRPr>
          </a:p>
        </p:txBody>
      </p:sp>
    </p:spTree>
    <p:extLst>
      <p:ext uri="{BB962C8B-B14F-4D97-AF65-F5344CB8AC3E}">
        <p14:creationId xmlns:p14="http://schemas.microsoft.com/office/powerpoint/2010/main" val="2904597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14</a:t>
            </a:fld>
            <a:endParaRPr lang="en-GB" dirty="0"/>
          </a:p>
        </p:txBody>
      </p:sp>
      <p:sp>
        <p:nvSpPr>
          <p:cNvPr id="5" name="Title 1"/>
          <p:cNvSpPr txBox="1">
            <a:spLocks/>
          </p:cNvSpPr>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chemeClr val="accent6">
                    <a:lumMod val="60000"/>
                    <a:lumOff val="40000"/>
                  </a:schemeClr>
                </a:solidFill>
                <a:effectLst/>
                <a:uLnTx/>
                <a:uFillTx/>
                <a:latin typeface="Calibri"/>
                <a:ea typeface="+mj-ea"/>
                <a:cs typeface="+mj-cs"/>
              </a:rPr>
              <a:t>Penggunaan</a:t>
            </a:r>
            <a:r>
              <a:rPr kumimoji="0" lang="en-US" altLang="en-US" sz="2800" b="1" i="0" u="none" strike="noStrike" kern="1200" cap="none" spc="0" normalizeH="0" baseline="0" noProof="0" dirty="0">
                <a:ln>
                  <a:noFill/>
                </a:ln>
                <a:solidFill>
                  <a:schemeClr val="accent6">
                    <a:lumMod val="60000"/>
                    <a:lumOff val="40000"/>
                  </a:schemeClr>
                </a:solidFill>
                <a:effectLst/>
                <a:uLnTx/>
                <a:uFillTx/>
                <a:latin typeface="Calibri"/>
                <a:ea typeface="+mj-ea"/>
                <a:cs typeface="+mj-cs"/>
              </a:rPr>
              <a:t> SABA yang </a:t>
            </a:r>
            <a:r>
              <a:rPr kumimoji="0" lang="en-US" altLang="en-US" sz="2800" b="1" i="0" u="none" strike="noStrike" kern="1200" cap="none" spc="0" normalizeH="0" baseline="0" noProof="0" dirty="0" err="1">
                <a:ln>
                  <a:noFill/>
                </a:ln>
                <a:solidFill>
                  <a:schemeClr val="accent6">
                    <a:lumMod val="60000"/>
                    <a:lumOff val="40000"/>
                  </a:schemeClr>
                </a:solidFill>
                <a:effectLst/>
                <a:uLnTx/>
                <a:uFillTx/>
                <a:latin typeface="Calibri"/>
                <a:ea typeface="+mj-ea"/>
                <a:cs typeface="+mj-cs"/>
              </a:rPr>
              <a:t>berlebihan</a:t>
            </a:r>
            <a:r>
              <a:rPr kumimoji="0" lang="en-US" altLang="en-US" sz="2800" b="1" i="0" u="none" strike="noStrike" kern="1200" cap="none" spc="0" normalizeH="0" baseline="0" noProof="0" dirty="0">
                <a:ln>
                  <a:noFill/>
                </a:ln>
                <a:solidFill>
                  <a:schemeClr val="accent6">
                    <a:lumMod val="60000"/>
                    <a:lumOff val="40000"/>
                  </a:schemeClr>
                </a:solidFill>
                <a:effectLst/>
                <a:uLnTx/>
                <a:uFillTx/>
                <a:latin typeface="Calibri"/>
                <a:ea typeface="+mj-ea"/>
                <a:cs typeface="+mj-cs"/>
              </a:rPr>
              <a:t> </a:t>
            </a:r>
            <a:r>
              <a:rPr kumimoji="0" lang="en-US" altLang="en-US" sz="2800" b="1" i="0" u="none" strike="noStrike" kern="1200" cap="none" spc="0" normalizeH="0" baseline="0" noProof="0" dirty="0" err="1">
                <a:ln>
                  <a:noFill/>
                </a:ln>
                <a:solidFill>
                  <a:schemeClr val="accent6">
                    <a:lumMod val="60000"/>
                    <a:lumOff val="40000"/>
                  </a:schemeClr>
                </a:solidFill>
                <a:effectLst/>
                <a:uLnTx/>
                <a:uFillTx/>
                <a:latin typeface="Calibri"/>
                <a:ea typeface="+mj-ea"/>
                <a:cs typeface="+mj-cs"/>
              </a:rPr>
              <a:t>pada</a:t>
            </a:r>
            <a:r>
              <a:rPr kumimoji="0" lang="en-US" altLang="en-US" sz="2800" b="1" i="0" u="none" strike="noStrike" kern="1200" cap="none" spc="0" normalizeH="0" baseline="0" noProof="0" dirty="0">
                <a:ln>
                  <a:noFill/>
                </a:ln>
                <a:solidFill>
                  <a:schemeClr val="accent6">
                    <a:lumMod val="60000"/>
                    <a:lumOff val="40000"/>
                  </a:schemeClr>
                </a:solidFill>
                <a:effectLst/>
                <a:uLnTx/>
                <a:uFillTx/>
                <a:latin typeface="Calibri"/>
                <a:ea typeface="+mj-ea"/>
                <a:cs typeface="+mj-cs"/>
              </a:rPr>
              <a:t> </a:t>
            </a:r>
            <a:r>
              <a:rPr kumimoji="0" lang="en-US" altLang="en-US" sz="2800" b="1" i="0" u="none" strike="noStrike" kern="1200" cap="none" spc="0" normalizeH="0" baseline="0" noProof="0" dirty="0" err="1">
                <a:ln>
                  <a:noFill/>
                </a:ln>
                <a:solidFill>
                  <a:schemeClr val="accent6">
                    <a:lumMod val="60000"/>
                    <a:lumOff val="40000"/>
                  </a:schemeClr>
                </a:solidFill>
                <a:effectLst/>
                <a:uLnTx/>
                <a:uFillTx/>
                <a:latin typeface="Calibri"/>
                <a:ea typeface="+mj-ea"/>
                <a:cs typeface="+mj-cs"/>
              </a:rPr>
              <a:t>asma</a:t>
            </a:r>
            <a:endParaRPr kumimoji="0" lang="en-US" altLang="en-US" sz="2800" b="1" i="0" u="none" strike="noStrike" kern="1200" cap="none" spc="0" normalizeH="0" baseline="0" noProof="0" dirty="0">
              <a:ln>
                <a:noFill/>
              </a:ln>
              <a:solidFill>
                <a:schemeClr val="accent6">
                  <a:lumMod val="60000"/>
                  <a:lumOff val="40000"/>
                </a:schemeClr>
              </a:solidFill>
              <a:effectLst/>
              <a:uLnTx/>
              <a:uFillTx/>
              <a:latin typeface="Calibri"/>
              <a:ea typeface="+mj-ea"/>
              <a:cs typeface="+mj-cs"/>
            </a:endParaRPr>
          </a:p>
        </p:txBody>
      </p:sp>
      <p:sp>
        <p:nvSpPr>
          <p:cNvPr id="6" name="Content Placeholder 2"/>
          <p:cNvSpPr txBox="1">
            <a:spLocks/>
          </p:cNvSpPr>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l-GR" sz="2400" b="0" i="0" u="none" strike="noStrike" kern="1200" cap="none" spc="0" normalizeH="0" baseline="0" noProof="0" dirty="0">
                <a:ln>
                  <a:noFill/>
                </a:ln>
                <a:effectLst/>
                <a:uLnTx/>
                <a:uFillTx/>
                <a:latin typeface="Calibri"/>
                <a:ea typeface="+mn-ea"/>
                <a:cs typeface="+mn-cs"/>
              </a:rPr>
              <a:t>β</a:t>
            </a:r>
            <a:r>
              <a:rPr kumimoji="0" lang="en-US" sz="2400" b="0" i="0" u="none" strike="noStrike" kern="1200" cap="none" spc="0" normalizeH="0" baseline="-25000" noProof="0" dirty="0">
                <a:ln>
                  <a:noFill/>
                </a:ln>
                <a:effectLst/>
                <a:uLnTx/>
                <a:uFillTx/>
                <a:latin typeface="Calibri"/>
                <a:ea typeface="+mn-ea"/>
                <a:cs typeface="+mn-cs"/>
              </a:rPr>
              <a:t>2</a:t>
            </a:r>
            <a:r>
              <a:rPr kumimoji="0" lang="en-US" sz="2400" b="0" i="0" u="none" strike="noStrike" kern="1200" cap="none" spc="0" normalizeH="0" baseline="0" noProof="0" dirty="0">
                <a:ln>
                  <a:noFill/>
                </a:ln>
                <a:effectLst/>
                <a:uLnTx/>
                <a:uFillTx/>
                <a:latin typeface="Calibri"/>
                <a:ea typeface="+mn-ea"/>
                <a:cs typeface="+mn-cs"/>
              </a:rPr>
              <a:t>-agonis </a:t>
            </a:r>
            <a:r>
              <a:rPr kumimoji="0" lang="en-US" sz="2400" b="0" i="0" u="none" strike="noStrike" kern="1200" cap="none" spc="0" normalizeH="0" baseline="0" noProof="0" dirty="0" err="1">
                <a:ln>
                  <a:noFill/>
                </a:ln>
                <a:effectLst/>
                <a:uLnTx/>
                <a:uFillTx/>
                <a:latin typeface="Calibri"/>
                <a:ea typeface="+mn-ea"/>
                <a:cs typeface="+mn-cs"/>
              </a:rPr>
              <a:t>inhalasi</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kerja</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singkat</a:t>
            </a:r>
            <a:r>
              <a:rPr kumimoji="0" lang="en-US" sz="2400" b="0" i="0" u="none" strike="noStrike" kern="1200" cap="none" spc="0" normalizeH="0" baseline="0" noProof="0" dirty="0">
                <a:ln>
                  <a:noFill/>
                </a:ln>
                <a:effectLst/>
                <a:uLnTx/>
                <a:uFillTx/>
                <a:latin typeface="Calibri"/>
                <a:ea typeface="+mn-ea"/>
                <a:cs typeface="+mn-cs"/>
              </a:rPr>
              <a:t> yang </a:t>
            </a:r>
            <a:r>
              <a:rPr kumimoji="0" lang="en-US" sz="2400" b="0" i="0" u="none" strike="noStrike" kern="1200" cap="none" spc="0" normalizeH="0" baseline="0" noProof="0" dirty="0" err="1">
                <a:ln>
                  <a:noFill/>
                </a:ln>
                <a:effectLst/>
                <a:uLnTx/>
                <a:uFillTx/>
                <a:latin typeface="Calibri"/>
                <a:ea typeface="+mn-ea"/>
                <a:cs typeface="+mn-cs"/>
              </a:rPr>
              <a:t>digunakan</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untuk</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melegakan</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gejala</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sudah</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dipakai</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luas</a:t>
            </a:r>
            <a:r>
              <a:rPr kumimoji="0" lang="en-US" sz="2400" b="0" i="0" u="none" strike="noStrike" kern="1200" cap="none" spc="0" normalizeH="0" baseline="0" noProof="0" dirty="0">
                <a:ln>
                  <a:noFill/>
                </a:ln>
                <a:effectLst/>
                <a:uLnTx/>
                <a:uFillTx/>
                <a:latin typeface="Calibri"/>
                <a:ea typeface="+mn-ea"/>
                <a:cs typeface="+mn-cs"/>
              </a:rPr>
              <a:t> di </a:t>
            </a:r>
            <a:r>
              <a:rPr kumimoji="0" lang="en-US" sz="2400" b="0" i="0" u="none" strike="noStrike" kern="1200" cap="none" spc="0" normalizeH="0" baseline="0" noProof="0" dirty="0" err="1">
                <a:ln>
                  <a:noFill/>
                </a:ln>
                <a:effectLst/>
                <a:uLnTx/>
                <a:uFillTx/>
                <a:latin typeface="Calibri"/>
                <a:ea typeface="+mn-ea"/>
                <a:cs typeface="+mn-cs"/>
              </a:rPr>
              <a:t>seluruh</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dunia</a:t>
            </a:r>
            <a:endParaRPr kumimoji="0" lang="en-US" sz="2400" b="0" i="0" u="none" strike="noStrike" kern="1200" cap="none" spc="0" normalizeH="0" baseline="0" noProof="0" dirty="0">
              <a:ln>
                <a:noFill/>
              </a:ln>
              <a:effectLst/>
              <a:uLnTx/>
              <a:uFillTx/>
              <a:latin typeface="Calibri"/>
              <a:ea typeface="+mn-ea"/>
              <a:cs typeface="+mn-cs"/>
            </a:endParaRPr>
          </a:p>
          <a:p>
            <a:pPr marL="257175" marR="0" lvl="0" indent="-257175"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effectLst/>
                <a:uLnTx/>
                <a:uFillTx/>
                <a:latin typeface="Calibri"/>
                <a:ea typeface="+mn-ea"/>
                <a:cs typeface="+mn-cs"/>
              </a:rPr>
              <a:t>Penggunaan</a:t>
            </a:r>
            <a:r>
              <a:rPr kumimoji="0" lang="en-US" sz="2400" b="0" i="0" u="none" strike="noStrike" kern="1200" cap="none" spc="0" normalizeH="0" baseline="0" noProof="0" dirty="0">
                <a:ln>
                  <a:noFill/>
                </a:ln>
                <a:effectLst/>
                <a:uLnTx/>
                <a:uFillTx/>
                <a:latin typeface="Calibri"/>
                <a:ea typeface="+mn-ea"/>
                <a:cs typeface="+mn-cs"/>
              </a:rPr>
              <a:t> SABA </a:t>
            </a:r>
            <a:r>
              <a:rPr kumimoji="0" lang="en-US" sz="2400" b="0" i="0" u="none" strike="noStrike" kern="1200" cap="none" spc="0" normalizeH="0" baseline="0" noProof="0" dirty="0" err="1">
                <a:ln>
                  <a:noFill/>
                </a:ln>
                <a:effectLst/>
                <a:uLnTx/>
                <a:uFillTx/>
                <a:latin typeface="Calibri"/>
                <a:ea typeface="+mn-ea"/>
                <a:cs typeface="+mn-cs"/>
              </a:rPr>
              <a:t>secara</a:t>
            </a:r>
            <a:r>
              <a:rPr kumimoji="0" lang="en-US" sz="2400" b="0" i="0" u="none" strike="noStrike" kern="1200" cap="none" spc="0" normalizeH="0" baseline="0" noProof="0" dirty="0">
                <a:ln>
                  <a:noFill/>
                </a:ln>
                <a:effectLst/>
                <a:uLnTx/>
                <a:uFillTx/>
                <a:latin typeface="Calibri"/>
                <a:ea typeface="+mn-ea"/>
                <a:cs typeface="+mn-cs"/>
              </a:rPr>
              <a:t> regular (</a:t>
            </a:r>
            <a:r>
              <a:rPr kumimoji="0" lang="en-US" sz="2400" b="0" i="0" u="none" strike="noStrike" kern="1200" cap="none" spc="0" normalizeH="0" baseline="0" noProof="0" dirty="0" err="1">
                <a:ln>
                  <a:noFill/>
                </a:ln>
                <a:effectLst/>
                <a:uLnTx/>
                <a:uFillTx/>
                <a:latin typeface="Calibri"/>
                <a:ea typeface="+mn-ea"/>
                <a:cs typeface="+mn-cs"/>
              </a:rPr>
              <a:t>terus</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menerus</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telah</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terbukti</a:t>
            </a:r>
            <a:r>
              <a:rPr kumimoji="0" lang="en-US" sz="2400" b="0" i="0" u="none" strike="noStrike" kern="1200" cap="none" spc="0" normalizeH="0" baseline="0" noProof="0" dirty="0">
                <a:ln>
                  <a:noFill/>
                </a:ln>
                <a:effectLst/>
                <a:uLnTx/>
                <a:uFillTx/>
                <a:latin typeface="Calibri"/>
                <a:ea typeface="+mn-ea"/>
                <a:cs typeface="+mn-cs"/>
              </a:rPr>
              <a:t>:</a:t>
            </a:r>
          </a:p>
          <a:p>
            <a:pPr marL="557213" marR="0" lvl="1" indent="-214313"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err="1">
                <a:ln>
                  <a:noFill/>
                </a:ln>
                <a:effectLst/>
                <a:uLnTx/>
                <a:uFillTx/>
                <a:latin typeface="Calibri"/>
                <a:ea typeface="+mn-ea"/>
                <a:cs typeface="+mn-cs"/>
              </a:rPr>
              <a:t>Memperburuk</a:t>
            </a:r>
            <a:r>
              <a:rPr kumimoji="0" lang="en-US" sz="2100" b="0" i="0" u="none" strike="noStrike" kern="1200" cap="none" spc="0" normalizeH="0" baseline="0" noProof="0" dirty="0">
                <a:ln>
                  <a:noFill/>
                </a:ln>
                <a:effectLst/>
                <a:uLnTx/>
                <a:uFillTx/>
                <a:latin typeface="Calibri"/>
                <a:ea typeface="+mn-ea"/>
                <a:cs typeface="+mn-cs"/>
              </a:rPr>
              <a:t> </a:t>
            </a:r>
            <a:r>
              <a:rPr kumimoji="0" lang="en-US" sz="2100" b="0" i="0" u="none" strike="noStrike" kern="1200" cap="none" spc="0" normalizeH="0" baseline="0" noProof="0" dirty="0" err="1">
                <a:ln>
                  <a:noFill/>
                </a:ln>
                <a:effectLst/>
                <a:uLnTx/>
                <a:uFillTx/>
                <a:latin typeface="Calibri"/>
                <a:ea typeface="+mn-ea"/>
                <a:cs typeface="+mn-cs"/>
              </a:rPr>
              <a:t>kontrol</a:t>
            </a:r>
            <a:r>
              <a:rPr kumimoji="0" lang="en-US" sz="2100" b="0" i="0" u="none" strike="noStrike" kern="1200" cap="none" spc="0" normalizeH="0" baseline="0" noProof="0" dirty="0">
                <a:ln>
                  <a:noFill/>
                </a:ln>
                <a:effectLst/>
                <a:uLnTx/>
                <a:uFillTx/>
                <a:latin typeface="Calibri"/>
                <a:ea typeface="+mn-ea"/>
                <a:cs typeface="+mn-cs"/>
              </a:rPr>
              <a:t> </a:t>
            </a:r>
            <a:r>
              <a:rPr kumimoji="0" lang="en-US" sz="2100" b="0" i="0" u="none" strike="noStrike" kern="1200" cap="none" spc="0" normalizeH="0" baseline="0" noProof="0" dirty="0" err="1">
                <a:ln>
                  <a:noFill/>
                </a:ln>
                <a:effectLst/>
                <a:uLnTx/>
                <a:uFillTx/>
                <a:latin typeface="Calibri"/>
                <a:ea typeface="+mn-ea"/>
                <a:cs typeface="+mn-cs"/>
              </a:rPr>
              <a:t>asma</a:t>
            </a:r>
            <a:r>
              <a:rPr kumimoji="0" lang="en-US" sz="2100" b="0" i="0" u="none" strike="noStrike" kern="1200" cap="none" spc="0" normalizeH="0" baseline="0" noProof="0" dirty="0">
                <a:ln>
                  <a:noFill/>
                </a:ln>
                <a:effectLst/>
                <a:uLnTx/>
                <a:uFillTx/>
                <a:latin typeface="Calibri"/>
                <a:ea typeface="+mn-ea"/>
                <a:cs typeface="+mn-cs"/>
              </a:rPr>
              <a:t/>
            </a:r>
            <a:br>
              <a:rPr kumimoji="0" lang="en-US" sz="2100" b="0" i="0" u="none" strike="noStrike" kern="1200" cap="none" spc="0" normalizeH="0" baseline="0" noProof="0" dirty="0">
                <a:ln>
                  <a:noFill/>
                </a:ln>
                <a:effectLst/>
                <a:uLnTx/>
                <a:uFillTx/>
                <a:latin typeface="Calibri"/>
                <a:ea typeface="+mn-ea"/>
                <a:cs typeface="+mn-cs"/>
              </a:rPr>
            </a:br>
            <a:r>
              <a:rPr kumimoji="0" lang="en-US" sz="1650" b="0" i="0" u="none" strike="noStrike" kern="1200" cap="none" spc="0" normalizeH="0" baseline="0" noProof="0" dirty="0">
                <a:ln>
                  <a:noFill/>
                </a:ln>
                <a:effectLst/>
                <a:uLnTx/>
                <a:uFillTx/>
                <a:latin typeface="Calibri"/>
                <a:ea typeface="+mn-ea"/>
                <a:cs typeface="+mn-cs"/>
              </a:rPr>
              <a:t>(Sears et al. Lancet 1990;336:1391-6)</a:t>
            </a:r>
          </a:p>
          <a:p>
            <a:pPr marL="557213" marR="0" lvl="1" indent="-214313"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err="1">
                <a:ln>
                  <a:noFill/>
                </a:ln>
                <a:effectLst/>
                <a:uLnTx/>
                <a:uFillTx/>
                <a:latin typeface="Calibri"/>
                <a:ea typeface="+mn-ea"/>
                <a:cs typeface="+mn-cs"/>
              </a:rPr>
              <a:t>Meningkatkan</a:t>
            </a:r>
            <a:r>
              <a:rPr kumimoji="0" lang="en-US" sz="2100" b="0" i="0" u="none" strike="noStrike" kern="1200" cap="none" spc="0" normalizeH="0" baseline="0" noProof="0" dirty="0">
                <a:ln>
                  <a:noFill/>
                </a:ln>
                <a:effectLst/>
                <a:uLnTx/>
                <a:uFillTx/>
                <a:latin typeface="Calibri"/>
                <a:ea typeface="+mn-ea"/>
                <a:cs typeface="+mn-cs"/>
              </a:rPr>
              <a:t> </a:t>
            </a:r>
            <a:r>
              <a:rPr kumimoji="0" lang="en-US" sz="2100" b="0" i="0" u="none" strike="noStrike" kern="1200" cap="none" spc="0" normalizeH="0" baseline="0" noProof="0" dirty="0" err="1">
                <a:ln>
                  <a:noFill/>
                </a:ln>
                <a:effectLst/>
                <a:uLnTx/>
                <a:uFillTx/>
                <a:latin typeface="Calibri"/>
                <a:ea typeface="+mn-ea"/>
                <a:cs typeface="+mn-cs"/>
              </a:rPr>
              <a:t>inflamasi</a:t>
            </a:r>
            <a:r>
              <a:rPr kumimoji="0" lang="en-US" sz="2100" b="0" i="0" u="none" strike="noStrike" kern="1200" cap="none" spc="0" normalizeH="0" baseline="0" noProof="0" dirty="0">
                <a:ln>
                  <a:noFill/>
                </a:ln>
                <a:effectLst/>
                <a:uLnTx/>
                <a:uFillTx/>
                <a:latin typeface="Calibri"/>
                <a:ea typeface="+mn-ea"/>
                <a:cs typeface="+mn-cs"/>
              </a:rPr>
              <a:t> </a:t>
            </a:r>
            <a:r>
              <a:rPr kumimoji="0" lang="en-US" sz="2100" b="0" i="0" u="none" strike="noStrike" kern="1200" cap="none" spc="0" normalizeH="0" baseline="0" noProof="0" dirty="0" err="1">
                <a:ln>
                  <a:noFill/>
                </a:ln>
                <a:effectLst/>
                <a:uLnTx/>
                <a:uFillTx/>
                <a:latin typeface="Calibri"/>
                <a:ea typeface="+mn-ea"/>
                <a:cs typeface="+mn-cs"/>
              </a:rPr>
              <a:t>saluran</a:t>
            </a:r>
            <a:r>
              <a:rPr kumimoji="0" lang="en-US" sz="2100" b="0" i="0" u="none" strike="noStrike" kern="1200" cap="none" spc="0" normalizeH="0" baseline="0" noProof="0" dirty="0">
                <a:ln>
                  <a:noFill/>
                </a:ln>
                <a:effectLst/>
                <a:uLnTx/>
                <a:uFillTx/>
                <a:latin typeface="Calibri"/>
                <a:ea typeface="+mn-ea"/>
                <a:cs typeface="+mn-cs"/>
              </a:rPr>
              <a:t> </a:t>
            </a:r>
            <a:r>
              <a:rPr kumimoji="0" lang="en-US" sz="2100" b="0" i="0" u="none" strike="noStrike" kern="1200" cap="none" spc="0" normalizeH="0" baseline="0" noProof="0" dirty="0" err="1">
                <a:ln>
                  <a:noFill/>
                </a:ln>
                <a:effectLst/>
                <a:uLnTx/>
                <a:uFillTx/>
                <a:latin typeface="Calibri"/>
                <a:ea typeface="+mn-ea"/>
                <a:cs typeface="+mn-cs"/>
              </a:rPr>
              <a:t>napas</a:t>
            </a:r>
            <a:r>
              <a:rPr kumimoji="0" lang="en-US" sz="2100" b="0" i="0" u="none" strike="noStrike" kern="1200" cap="none" spc="0" normalizeH="0" baseline="0" noProof="0" dirty="0">
                <a:ln>
                  <a:noFill/>
                </a:ln>
                <a:effectLst/>
                <a:uLnTx/>
                <a:uFillTx/>
                <a:latin typeface="Calibri"/>
                <a:ea typeface="+mn-ea"/>
                <a:cs typeface="+mn-cs"/>
              </a:rPr>
              <a:t/>
            </a:r>
            <a:br>
              <a:rPr kumimoji="0" lang="en-US" sz="2100" b="0" i="0" u="none" strike="noStrike" kern="1200" cap="none" spc="0" normalizeH="0" baseline="0" noProof="0" dirty="0">
                <a:ln>
                  <a:noFill/>
                </a:ln>
                <a:effectLst/>
                <a:uLnTx/>
                <a:uFillTx/>
                <a:latin typeface="Calibri"/>
                <a:ea typeface="+mn-ea"/>
                <a:cs typeface="+mn-cs"/>
              </a:rPr>
            </a:br>
            <a:r>
              <a:rPr kumimoji="0" lang="en-US" sz="1650" b="0" i="0" u="none" strike="noStrike" kern="1200" cap="none" spc="0" normalizeH="0" baseline="0" noProof="0" dirty="0">
                <a:ln>
                  <a:noFill/>
                </a:ln>
                <a:effectLst/>
                <a:uLnTx/>
                <a:uFillTx/>
                <a:latin typeface="Calibri"/>
                <a:ea typeface="+mn-ea"/>
                <a:cs typeface="+mn-cs"/>
              </a:rPr>
              <a:t>(</a:t>
            </a:r>
            <a:r>
              <a:rPr kumimoji="0" lang="en-US" sz="1650" b="0" i="0" u="none" strike="noStrike" kern="1200" cap="none" spc="0" normalizeH="0" baseline="0" noProof="0" dirty="0" err="1">
                <a:ln>
                  <a:noFill/>
                </a:ln>
                <a:effectLst/>
                <a:uLnTx/>
                <a:uFillTx/>
                <a:latin typeface="Calibri"/>
                <a:ea typeface="+mn-ea"/>
                <a:cs typeface="+mn-cs"/>
              </a:rPr>
              <a:t>Gauvreau</a:t>
            </a:r>
            <a:r>
              <a:rPr kumimoji="0" lang="en-US" sz="1650" b="0" i="0" u="none" strike="noStrike" kern="1200" cap="none" spc="0" normalizeH="0" baseline="0" noProof="0" dirty="0">
                <a:ln>
                  <a:noFill/>
                </a:ln>
                <a:effectLst/>
                <a:uLnTx/>
                <a:uFillTx/>
                <a:latin typeface="Calibri"/>
                <a:ea typeface="+mn-ea"/>
                <a:cs typeface="+mn-cs"/>
              </a:rPr>
              <a:t> GM, et al. AJRCCM 1997;156:1738-45)</a:t>
            </a:r>
          </a:p>
          <a:p>
            <a:pPr marL="257175" marR="0" lvl="0" indent="-257175"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effectLst/>
                <a:uLnTx/>
                <a:uFillTx/>
                <a:latin typeface="Calibri"/>
                <a:ea typeface="+mn-ea"/>
                <a:cs typeface="+mn-cs"/>
              </a:rPr>
              <a:t>Penggunaan</a:t>
            </a:r>
            <a:r>
              <a:rPr kumimoji="0" lang="en-US" sz="2400" b="0" i="0" u="none" strike="noStrike" kern="1200" cap="none" spc="0" normalizeH="0" baseline="0" noProof="0" dirty="0">
                <a:ln>
                  <a:noFill/>
                </a:ln>
                <a:effectLst/>
                <a:uLnTx/>
                <a:uFillTx/>
                <a:latin typeface="Calibri"/>
                <a:ea typeface="+mn-ea"/>
                <a:cs typeface="+mn-cs"/>
              </a:rPr>
              <a:t> SABA yang </a:t>
            </a:r>
            <a:r>
              <a:rPr kumimoji="0" lang="en-US" sz="2400" b="0" i="0" u="none" strike="noStrike" kern="1200" cap="none" spc="0" normalizeH="0" baseline="0" noProof="0" dirty="0" err="1">
                <a:ln>
                  <a:noFill/>
                </a:ln>
                <a:effectLst/>
                <a:uLnTx/>
                <a:uFillTx/>
                <a:latin typeface="Calibri"/>
                <a:ea typeface="+mn-ea"/>
                <a:cs typeface="+mn-cs"/>
              </a:rPr>
              <a:t>berlebihan</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dikaitkan</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dengan</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peningkatan</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mortalitas</a:t>
            </a:r>
            <a:r>
              <a:rPr kumimoji="0" lang="en-US" sz="2400" b="0" i="0" u="none" strike="noStrike" kern="1200" cap="none" spc="0" normalizeH="0" baseline="0" noProof="0" dirty="0">
                <a:ln>
                  <a:noFill/>
                </a:ln>
                <a:effectLst/>
                <a:uLnTx/>
                <a:uFillTx/>
                <a:latin typeface="Calibri"/>
                <a:ea typeface="+mn-ea"/>
                <a:cs typeface="+mn-cs"/>
              </a:rPr>
              <a:t> </a:t>
            </a:r>
            <a:r>
              <a:rPr kumimoji="0" lang="en-US" sz="2400" b="0" i="0" u="none" strike="noStrike" kern="1200" cap="none" spc="0" normalizeH="0" baseline="0" noProof="0" dirty="0" err="1">
                <a:ln>
                  <a:noFill/>
                </a:ln>
                <a:effectLst/>
                <a:uLnTx/>
                <a:uFillTx/>
                <a:latin typeface="Calibri"/>
                <a:ea typeface="+mn-ea"/>
                <a:cs typeface="+mn-cs"/>
              </a:rPr>
              <a:t>asma</a:t>
            </a:r>
            <a:r>
              <a:rPr kumimoji="0" lang="en-US" sz="2400" b="0" i="0" u="none" strike="noStrike" kern="1200" cap="none" spc="0" normalizeH="0" baseline="0" noProof="0" dirty="0">
                <a:ln>
                  <a:noFill/>
                </a:ln>
                <a:effectLst/>
                <a:uLnTx/>
                <a:uFillTx/>
                <a:latin typeface="Calibri"/>
                <a:ea typeface="+mn-ea"/>
                <a:cs typeface="+mn-cs"/>
              </a:rPr>
              <a:t> </a:t>
            </a:r>
            <a:r>
              <a:rPr kumimoji="0" lang="en-US" sz="1650" b="0" i="0" u="none" strike="noStrike" kern="1200" cap="none" spc="0" normalizeH="0" baseline="0" noProof="0" dirty="0">
                <a:ln>
                  <a:noFill/>
                </a:ln>
                <a:effectLst/>
                <a:uLnTx/>
                <a:uFillTx/>
                <a:latin typeface="Calibri"/>
                <a:ea typeface="+mn-ea"/>
                <a:cs typeface="+mn-cs"/>
              </a:rPr>
              <a:t>(</a:t>
            </a:r>
            <a:r>
              <a:rPr kumimoji="0" lang="en-US" sz="1650" b="0" i="0" u="none" strike="noStrike" kern="1200" cap="none" spc="0" normalizeH="0" baseline="0" noProof="0" dirty="0" err="1">
                <a:ln>
                  <a:noFill/>
                </a:ln>
                <a:effectLst/>
                <a:uLnTx/>
                <a:uFillTx/>
                <a:latin typeface="Calibri"/>
                <a:ea typeface="+mn-ea"/>
                <a:cs typeface="+mn-cs"/>
              </a:rPr>
              <a:t>Suissa</a:t>
            </a:r>
            <a:r>
              <a:rPr kumimoji="0" lang="en-US" sz="1650" b="0" i="0" u="none" strike="noStrike" kern="1200" cap="none" spc="0" normalizeH="0" baseline="0" noProof="0" dirty="0">
                <a:ln>
                  <a:noFill/>
                </a:ln>
                <a:effectLst/>
                <a:uLnTx/>
                <a:uFillTx/>
                <a:latin typeface="Calibri"/>
                <a:ea typeface="+mn-ea"/>
                <a:cs typeface="+mn-cs"/>
              </a:rPr>
              <a:t> S et al. AJRCCM 1994;149:604-10)</a:t>
            </a:r>
          </a:p>
        </p:txBody>
      </p:sp>
      <p:sp>
        <p:nvSpPr>
          <p:cNvPr id="7" name="TextBox 6"/>
          <p:cNvSpPr txBox="1"/>
          <p:nvPr/>
        </p:nvSpPr>
        <p:spPr>
          <a:xfrm>
            <a:off x="131110" y="4810685"/>
            <a:ext cx="3307976" cy="300082"/>
          </a:xfrm>
          <a:prstGeom prst="rect">
            <a:avLst/>
          </a:prstGeom>
          <a:noFill/>
        </p:spPr>
        <p:txBody>
          <a:bodyPr wrap="square" rtlCol="0">
            <a:spAutoFit/>
          </a:bodyPr>
          <a:lstStyle/>
          <a:p>
            <a:pPr defTabSz="685800"/>
            <a:r>
              <a:rPr lang="en-US" sz="1350" kern="0" dirty="0">
                <a:latin typeface="Calibri"/>
              </a:rPr>
              <a:t>Courtesy of Paul O’Byrne, ERS 2013</a:t>
            </a:r>
            <a:endParaRPr lang="en-GB" sz="1350" kern="0" dirty="0">
              <a:latin typeface="Calibri"/>
            </a:endParaRPr>
          </a:p>
        </p:txBody>
      </p:sp>
    </p:spTree>
    <p:extLst>
      <p:ext uri="{BB962C8B-B14F-4D97-AF65-F5344CB8AC3E}">
        <p14:creationId xmlns:p14="http://schemas.microsoft.com/office/powerpoint/2010/main" val="39044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15</a:t>
            </a:fld>
            <a:endParaRPr lang="en-GB" dirty="0"/>
          </a:p>
        </p:txBody>
      </p:sp>
      <p:sp>
        <p:nvSpPr>
          <p:cNvPr id="5" name="Oval 9"/>
          <p:cNvSpPr>
            <a:spLocks noChangeArrowheads="1"/>
          </p:cNvSpPr>
          <p:nvPr/>
        </p:nvSpPr>
        <p:spPr bwMode="auto">
          <a:xfrm>
            <a:off x="5610261" y="1864488"/>
            <a:ext cx="2015687" cy="2430271"/>
          </a:xfrm>
          <a:prstGeom prst="ellipse">
            <a:avLst/>
          </a:prstGeom>
          <a:solidFill>
            <a:srgbClr val="9BBB59">
              <a:lumMod val="60000"/>
              <a:lumOff val="40000"/>
            </a:srgbClr>
          </a:solidFill>
          <a:ln w="3175" algn="ctr">
            <a:solidFill>
              <a:srgbClr val="0070C0"/>
            </a:solidFill>
            <a:prstDash val="lgDash"/>
            <a:round/>
            <a:headEnd/>
            <a:tailEnd/>
          </a:ln>
        </p:spPr>
        <p:txBody>
          <a:bodyPr wrap="none" anchor="ctr"/>
          <a:lstStyle/>
          <a:p>
            <a:pPr marL="0" marR="0" lvl="0" indent="0" algn="ctr" defTabSz="914400" eaLnBrk="0" fontAlgn="auto" latinLnBrk="0" hangingPunct="0">
              <a:lnSpc>
                <a:spcPct val="100000"/>
              </a:lnSpc>
              <a:spcBef>
                <a:spcPct val="20000"/>
              </a:spcBef>
              <a:spcAft>
                <a:spcPts val="0"/>
              </a:spcAft>
              <a:buClr>
                <a:srgbClr val="E8004D"/>
              </a:buClr>
              <a:buSzPct val="125000"/>
              <a:buFont typeface="Symbol" pitchFamily="18" charset="2"/>
              <a:buNone/>
              <a:tabLst/>
              <a:defRPr/>
            </a:pPr>
            <a:endParaRPr kumimoji="0" lang="en-US" sz="1800" b="0" i="0" u="none" strike="noStrike" kern="0" cap="none" spc="0" normalizeH="0" baseline="-25000" noProof="0">
              <a:ln>
                <a:noFill/>
              </a:ln>
              <a:solidFill>
                <a:srgbClr val="0070C0"/>
              </a:solidFill>
              <a:effectLst/>
              <a:uLnTx/>
              <a:uFillTx/>
              <a:latin typeface="Calibri"/>
            </a:endParaRPr>
          </a:p>
        </p:txBody>
      </p:sp>
      <p:sp>
        <p:nvSpPr>
          <p:cNvPr id="6" name="TextBox 8"/>
          <p:cNvSpPr txBox="1">
            <a:spLocks noChangeArrowheads="1"/>
          </p:cNvSpPr>
          <p:nvPr/>
        </p:nvSpPr>
        <p:spPr bwMode="auto">
          <a:xfrm>
            <a:off x="1654773" y="1359923"/>
            <a:ext cx="3627892" cy="3439403"/>
          </a:xfrm>
          <a:prstGeom prst="rect">
            <a:avLst/>
          </a:prstGeom>
          <a:noFill/>
          <a:ln w="38100">
            <a:solidFill>
              <a:srgbClr val="FF0000"/>
            </a:solidFill>
            <a:prstDash val="solid"/>
            <a:miter lim="800000"/>
            <a:headEnd/>
            <a:tailEnd/>
          </a:ln>
        </p:spPr>
        <p:txBody>
          <a:bodyPr wrap="square">
            <a:spAutoFit/>
          </a:bodyPr>
          <a:lstStyle/>
          <a:p>
            <a:r>
              <a:rPr lang="en-US" sz="1350" b="1" dirty="0" err="1">
                <a:latin typeface="Malgun Gothic" panose="020B0503020000020004" pitchFamily="34" charset="-127"/>
                <a:ea typeface="Malgun Gothic" panose="020B0503020000020004" pitchFamily="34" charset="-127"/>
              </a:rPr>
              <a:t>Dengan</a:t>
            </a:r>
            <a:r>
              <a:rPr lang="en-US" sz="1350" b="1" dirty="0">
                <a:latin typeface="Malgun Gothic" panose="020B0503020000020004" pitchFamily="34" charset="-127"/>
                <a:ea typeface="Malgun Gothic" panose="020B0503020000020004" pitchFamily="34" charset="-127"/>
              </a:rPr>
              <a:t> </a:t>
            </a:r>
            <a:r>
              <a:rPr lang="en-US" sz="1350" b="1" dirty="0" err="1">
                <a:latin typeface="Malgun Gothic" panose="020B0503020000020004" pitchFamily="34" charset="-127"/>
                <a:ea typeface="Malgun Gothic" panose="020B0503020000020004" pitchFamily="34" charset="-127"/>
              </a:rPr>
              <a:t>Bronkodilator</a:t>
            </a:r>
            <a:endParaRPr lang="en-US" sz="1350" b="1" dirty="0">
              <a:latin typeface="Malgun Gothic" panose="020B0503020000020004" pitchFamily="34" charset="-127"/>
              <a:ea typeface="Malgun Gothic" panose="020B0503020000020004" pitchFamily="34" charset="-127"/>
            </a:endParaRPr>
          </a:p>
          <a:p>
            <a:endParaRPr lang="en-US" sz="1200" b="1" dirty="0">
              <a:latin typeface="Malgun Gothic" panose="020B0503020000020004" pitchFamily="34" charset="-127"/>
              <a:ea typeface="Malgun Gothic" panose="020B0503020000020004" pitchFamily="34" charset="-127"/>
            </a:endParaRPr>
          </a:p>
          <a:p>
            <a:endParaRPr lang="en-US" sz="1200" b="1" dirty="0">
              <a:latin typeface="Malgun Gothic" panose="020B0503020000020004" pitchFamily="34" charset="-127"/>
              <a:ea typeface="Malgun Gothic" panose="020B0503020000020004" pitchFamily="34" charset="-127"/>
            </a:endParaRPr>
          </a:p>
          <a:p>
            <a:endParaRPr lang="en-US" sz="1200" b="1" dirty="0">
              <a:latin typeface="Malgun Gothic" panose="020B0503020000020004" pitchFamily="34" charset="-127"/>
              <a:ea typeface="Malgun Gothic" panose="020B0503020000020004" pitchFamily="34" charset="-127"/>
            </a:endParaRPr>
          </a:p>
          <a:p>
            <a:endParaRPr lang="en-US" sz="1200" b="1" dirty="0">
              <a:latin typeface="Malgun Gothic" panose="020B0503020000020004" pitchFamily="34" charset="-127"/>
              <a:ea typeface="Malgun Gothic" panose="020B0503020000020004" pitchFamily="34" charset="-127"/>
            </a:endParaRPr>
          </a:p>
          <a:p>
            <a:endParaRPr lang="en-US" sz="1200" b="1" dirty="0">
              <a:latin typeface="Malgun Gothic" panose="020B0503020000020004" pitchFamily="34" charset="-127"/>
              <a:ea typeface="Malgun Gothic" panose="020B0503020000020004" pitchFamily="34" charset="-127"/>
            </a:endParaRPr>
          </a:p>
          <a:p>
            <a:endParaRPr lang="en-US" sz="1200" b="1" dirty="0">
              <a:latin typeface="Malgun Gothic" panose="020B0503020000020004" pitchFamily="34" charset="-127"/>
              <a:ea typeface="Malgun Gothic" panose="020B0503020000020004" pitchFamily="34" charset="-127"/>
            </a:endParaRPr>
          </a:p>
          <a:p>
            <a:endParaRPr lang="en-US" sz="1200" b="1" dirty="0">
              <a:latin typeface="Malgun Gothic" panose="020B0503020000020004" pitchFamily="34" charset="-127"/>
              <a:ea typeface="Malgun Gothic" panose="020B0503020000020004" pitchFamily="34" charset="-127"/>
            </a:endParaRPr>
          </a:p>
          <a:p>
            <a:endParaRPr lang="en-US" sz="1200" b="1" dirty="0">
              <a:latin typeface="Malgun Gothic" panose="020B0503020000020004" pitchFamily="34" charset="-127"/>
              <a:ea typeface="Malgun Gothic" panose="020B0503020000020004" pitchFamily="34" charset="-127"/>
            </a:endParaRPr>
          </a:p>
          <a:p>
            <a:endParaRPr lang="en-US" sz="1200" b="1" dirty="0">
              <a:latin typeface="Malgun Gothic" panose="020B0503020000020004" pitchFamily="34" charset="-127"/>
              <a:ea typeface="Malgun Gothic" panose="020B0503020000020004" pitchFamily="34" charset="-127"/>
            </a:endParaRPr>
          </a:p>
          <a:p>
            <a:pPr>
              <a:buFont typeface="Wingdings" pitchFamily="2" charset="2"/>
              <a:buChar char="ü"/>
            </a:pP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Bronkodilatasi</a:t>
            </a:r>
            <a:endParaRPr lang="en-US" sz="1200" b="1" dirty="0">
              <a:latin typeface="Malgun Gothic" panose="020B0503020000020004" pitchFamily="34" charset="-127"/>
              <a:ea typeface="Malgun Gothic" panose="020B0503020000020004" pitchFamily="34" charset="-127"/>
            </a:endParaRPr>
          </a:p>
          <a:p>
            <a:pPr>
              <a:buFont typeface="Wingdings" pitchFamily="2" charset="2"/>
              <a:buChar char="ü"/>
            </a:pPr>
            <a:r>
              <a:rPr lang="en-US" sz="1200" b="1" dirty="0">
                <a:latin typeface="Malgun Gothic" panose="020B0503020000020004" pitchFamily="34" charset="-127"/>
                <a:ea typeface="Malgun Gothic" panose="020B0503020000020004" pitchFamily="34" charset="-127"/>
              </a:rPr>
              <a:t> Lumen </a:t>
            </a:r>
            <a:r>
              <a:rPr lang="en-US" sz="1200" b="1" dirty="0" err="1">
                <a:latin typeface="Malgun Gothic" panose="020B0503020000020004" pitchFamily="34" charset="-127"/>
                <a:ea typeface="Malgun Gothic" panose="020B0503020000020004" pitchFamily="34" charset="-127"/>
              </a:rPr>
              <a:t>melebar</a:t>
            </a:r>
            <a:endParaRPr lang="en-US" sz="1200" b="1" dirty="0">
              <a:latin typeface="Malgun Gothic" panose="020B0503020000020004" pitchFamily="34" charset="-127"/>
              <a:ea typeface="Malgun Gothic" panose="020B0503020000020004" pitchFamily="34" charset="-127"/>
            </a:endParaRPr>
          </a:p>
          <a:p>
            <a:r>
              <a:rPr lang="en-US" sz="1200" b="1" dirty="0">
                <a:latin typeface="Malgun Gothic" panose="020B0503020000020004" pitchFamily="34" charset="-127"/>
                <a:ea typeface="Malgun Gothic" panose="020B0503020000020004" pitchFamily="34" charset="-127"/>
              </a:rPr>
              <a:t>X </a:t>
            </a:r>
            <a:r>
              <a:rPr lang="en-US" sz="1200" b="1" dirty="0" err="1">
                <a:latin typeface="Malgun Gothic" panose="020B0503020000020004" pitchFamily="34" charset="-127"/>
                <a:ea typeface="Malgun Gothic" panose="020B0503020000020004" pitchFamily="34" charset="-127"/>
              </a:rPr>
              <a:t>Inflamasi</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tetap</a:t>
            </a:r>
            <a:endParaRPr lang="en-US" sz="1200" b="1" dirty="0">
              <a:latin typeface="Malgun Gothic" panose="020B0503020000020004" pitchFamily="34" charset="-127"/>
              <a:ea typeface="Malgun Gothic" panose="020B0503020000020004" pitchFamily="34" charset="-127"/>
            </a:endParaRPr>
          </a:p>
          <a:p>
            <a:r>
              <a:rPr lang="en-US" sz="1200" b="1" dirty="0">
                <a:latin typeface="Malgun Gothic" panose="020B0503020000020004" pitchFamily="34" charset="-127"/>
                <a:ea typeface="Malgun Gothic" panose="020B0503020000020004" pitchFamily="34" charset="-127"/>
              </a:rPr>
              <a:t>X Edema </a:t>
            </a:r>
            <a:r>
              <a:rPr lang="en-US" sz="1200" b="1" dirty="0" err="1">
                <a:latin typeface="Malgun Gothic" panose="020B0503020000020004" pitchFamily="34" charset="-127"/>
                <a:ea typeface="Malgun Gothic" panose="020B0503020000020004" pitchFamily="34" charset="-127"/>
              </a:rPr>
              <a:t>tetap</a:t>
            </a:r>
            <a:endParaRPr lang="en-US" sz="1200" b="1" dirty="0">
              <a:latin typeface="Malgun Gothic" panose="020B0503020000020004" pitchFamily="34" charset="-127"/>
              <a:ea typeface="Malgun Gothic" panose="020B0503020000020004" pitchFamily="34" charset="-127"/>
            </a:endParaRPr>
          </a:p>
          <a:p>
            <a:r>
              <a:rPr lang="en-US" sz="1200" b="1" dirty="0">
                <a:latin typeface="Malgun Gothic" panose="020B0503020000020004" pitchFamily="34" charset="-127"/>
                <a:ea typeface="Malgun Gothic" panose="020B0503020000020004" pitchFamily="34" charset="-127"/>
              </a:rPr>
              <a:t>X </a:t>
            </a:r>
            <a:r>
              <a:rPr lang="en-US" sz="1200" b="1" dirty="0" err="1">
                <a:latin typeface="Malgun Gothic" panose="020B0503020000020004" pitchFamily="34" charset="-127"/>
                <a:ea typeface="Malgun Gothic" panose="020B0503020000020004" pitchFamily="34" charset="-127"/>
              </a:rPr>
              <a:t>Kerusakan</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sel</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epitel</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tetap</a:t>
            </a:r>
            <a:endParaRPr lang="en-US" sz="1200" b="1" dirty="0">
              <a:latin typeface="Malgun Gothic" panose="020B0503020000020004" pitchFamily="34" charset="-127"/>
              <a:ea typeface="Malgun Gothic" panose="020B0503020000020004" pitchFamily="34" charset="-127"/>
            </a:endParaRPr>
          </a:p>
          <a:p>
            <a:r>
              <a:rPr lang="en-US" sz="1200" b="1" dirty="0">
                <a:latin typeface="Malgun Gothic" panose="020B0503020000020004" pitchFamily="34" charset="-127"/>
                <a:ea typeface="Malgun Gothic" panose="020B0503020000020004" pitchFamily="34" charset="-127"/>
              </a:rPr>
              <a:t>X </a:t>
            </a:r>
            <a:r>
              <a:rPr lang="en-US" sz="1200" b="1" dirty="0" err="1">
                <a:latin typeface="Malgun Gothic" panose="020B0503020000020004" pitchFamily="34" charset="-127"/>
                <a:ea typeface="Malgun Gothic" panose="020B0503020000020004" pitchFamily="34" charset="-127"/>
              </a:rPr>
              <a:t>Hipertrofi</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kelenjar</a:t>
            </a:r>
            <a:r>
              <a:rPr lang="en-US" sz="1200" b="1" dirty="0">
                <a:latin typeface="Malgun Gothic" panose="020B0503020000020004" pitchFamily="34" charset="-127"/>
                <a:ea typeface="Malgun Gothic" panose="020B0503020000020004" pitchFamily="34" charset="-127"/>
              </a:rPr>
              <a:t> &amp; </a:t>
            </a:r>
            <a:r>
              <a:rPr lang="en-US" sz="1200" b="1" dirty="0" err="1">
                <a:latin typeface="Malgun Gothic" panose="020B0503020000020004" pitchFamily="34" charset="-127"/>
                <a:ea typeface="Malgun Gothic" panose="020B0503020000020004" pitchFamily="34" charset="-127"/>
              </a:rPr>
              <a:t>hipersekresi</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mukus</a:t>
            </a:r>
            <a:r>
              <a:rPr lang="en-US" sz="1200" b="1" dirty="0">
                <a:latin typeface="Malgun Gothic" panose="020B0503020000020004" pitchFamily="34" charset="-127"/>
                <a:ea typeface="Malgun Gothic" panose="020B0503020000020004" pitchFamily="34" charset="-127"/>
              </a:rPr>
              <a:t>  </a:t>
            </a:r>
          </a:p>
          <a:p>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tetap</a:t>
            </a:r>
            <a:endParaRPr lang="en-US" sz="1200" b="1" dirty="0">
              <a:latin typeface="Malgun Gothic" panose="020B0503020000020004" pitchFamily="34" charset="-127"/>
              <a:ea typeface="Malgun Gothic" panose="020B0503020000020004" pitchFamily="34" charset="-127"/>
            </a:endParaRPr>
          </a:p>
          <a:p>
            <a:r>
              <a:rPr lang="en-US" sz="1200" b="1" dirty="0">
                <a:latin typeface="Malgun Gothic" panose="020B0503020000020004" pitchFamily="34" charset="-127"/>
                <a:ea typeface="Malgun Gothic" panose="020B0503020000020004" pitchFamily="34" charset="-127"/>
              </a:rPr>
              <a:t>X </a:t>
            </a:r>
            <a:r>
              <a:rPr lang="en-US" sz="1200" b="1" dirty="0" err="1">
                <a:latin typeface="Malgun Gothic" panose="020B0503020000020004" pitchFamily="34" charset="-127"/>
                <a:ea typeface="Malgun Gothic" panose="020B0503020000020004" pitchFamily="34" charset="-127"/>
              </a:rPr>
              <a:t>Penebalan</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membran</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dasar</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tetap</a:t>
            </a:r>
            <a:endParaRPr lang="en-US" sz="1200" b="1" dirty="0">
              <a:latin typeface="Malgun Gothic" panose="020B0503020000020004" pitchFamily="34" charset="-127"/>
              <a:ea typeface="Malgun Gothic" panose="020B0503020000020004" pitchFamily="34" charset="-127"/>
            </a:endParaRPr>
          </a:p>
        </p:txBody>
      </p:sp>
      <p:sp>
        <p:nvSpPr>
          <p:cNvPr id="7" name="Text Box 3"/>
          <p:cNvSpPr txBox="1">
            <a:spLocks noChangeArrowheads="1"/>
          </p:cNvSpPr>
          <p:nvPr/>
        </p:nvSpPr>
        <p:spPr bwMode="auto">
          <a:xfrm>
            <a:off x="699911" y="248415"/>
            <a:ext cx="7823200" cy="805991"/>
          </a:xfrm>
          <a:prstGeom prst="rect">
            <a:avLst/>
          </a:prstGeom>
          <a:noFill/>
          <a:ln w="12700">
            <a:noFill/>
            <a:miter lim="800000"/>
            <a:headEnd/>
            <a:tailEnd/>
          </a:ln>
        </p:spPr>
        <p:txBody>
          <a:bodyPr wrap="square" lIns="67865" tIns="33338" rIns="67865" bIns="33338">
            <a:spAutoFit/>
          </a:bodyPr>
          <a:lstStyle/>
          <a:p>
            <a:pPr algn="ctr">
              <a:spcBef>
                <a:spcPct val="50000"/>
              </a:spcBef>
            </a:pPr>
            <a:r>
              <a:rPr lang="en-US" sz="2400" b="1" dirty="0" err="1">
                <a:solidFill>
                  <a:schemeClr val="accent6">
                    <a:lumMod val="60000"/>
                    <a:lumOff val="40000"/>
                  </a:schemeClr>
                </a:solidFill>
                <a:latin typeface="Calibri"/>
              </a:rPr>
              <a:t>Mengapa</a:t>
            </a:r>
            <a:r>
              <a:rPr lang="en-US" sz="2400" b="1" dirty="0">
                <a:solidFill>
                  <a:schemeClr val="accent6">
                    <a:lumMod val="60000"/>
                    <a:lumOff val="40000"/>
                  </a:schemeClr>
                </a:solidFill>
                <a:latin typeface="Calibri"/>
              </a:rPr>
              <a:t> </a:t>
            </a:r>
            <a:r>
              <a:rPr lang="en-US" sz="2400" b="1" dirty="0" err="1">
                <a:solidFill>
                  <a:schemeClr val="accent6">
                    <a:lumMod val="60000"/>
                    <a:lumOff val="40000"/>
                  </a:schemeClr>
                </a:solidFill>
                <a:latin typeface="Calibri"/>
              </a:rPr>
              <a:t>Penggunaan</a:t>
            </a:r>
            <a:r>
              <a:rPr lang="en-US" sz="2400" b="1" dirty="0">
                <a:solidFill>
                  <a:schemeClr val="accent6">
                    <a:lumMod val="60000"/>
                    <a:lumOff val="40000"/>
                  </a:schemeClr>
                </a:solidFill>
                <a:latin typeface="Calibri"/>
              </a:rPr>
              <a:t> </a:t>
            </a:r>
            <a:r>
              <a:rPr lang="en-US" sz="2400" b="1" dirty="0" err="1">
                <a:solidFill>
                  <a:schemeClr val="accent6">
                    <a:lumMod val="60000"/>
                    <a:lumOff val="40000"/>
                  </a:schemeClr>
                </a:solidFill>
                <a:latin typeface="Calibri"/>
              </a:rPr>
              <a:t>Obat</a:t>
            </a:r>
            <a:r>
              <a:rPr lang="en-US" sz="2400" b="1" dirty="0">
                <a:solidFill>
                  <a:schemeClr val="accent6">
                    <a:lumMod val="60000"/>
                    <a:lumOff val="40000"/>
                  </a:schemeClr>
                </a:solidFill>
                <a:latin typeface="Calibri"/>
              </a:rPr>
              <a:t> - </a:t>
            </a:r>
            <a:r>
              <a:rPr lang="en-US" sz="2400" b="1" dirty="0" err="1">
                <a:solidFill>
                  <a:schemeClr val="accent6">
                    <a:lumMod val="60000"/>
                    <a:lumOff val="40000"/>
                  </a:schemeClr>
                </a:solidFill>
                <a:latin typeface="Calibri"/>
              </a:rPr>
              <a:t>obatan</a:t>
            </a:r>
            <a:r>
              <a:rPr lang="en-US" sz="2400" b="1" dirty="0">
                <a:solidFill>
                  <a:schemeClr val="accent6">
                    <a:lumMod val="60000"/>
                    <a:lumOff val="40000"/>
                  </a:schemeClr>
                </a:solidFill>
                <a:latin typeface="Calibri"/>
              </a:rPr>
              <a:t> </a:t>
            </a:r>
            <a:r>
              <a:rPr lang="en-US" sz="2400" b="1" dirty="0" err="1">
                <a:solidFill>
                  <a:schemeClr val="accent6">
                    <a:lumMod val="60000"/>
                    <a:lumOff val="40000"/>
                  </a:schemeClr>
                </a:solidFill>
                <a:latin typeface="Calibri"/>
              </a:rPr>
              <a:t>Bronkodilator</a:t>
            </a:r>
            <a:r>
              <a:rPr lang="en-US" sz="2400" b="1" dirty="0">
                <a:solidFill>
                  <a:schemeClr val="accent6">
                    <a:lumMod val="60000"/>
                    <a:lumOff val="40000"/>
                  </a:schemeClr>
                </a:solidFill>
                <a:latin typeface="Calibri"/>
              </a:rPr>
              <a:t> </a:t>
            </a:r>
            <a:r>
              <a:rPr lang="en-US" sz="2400" b="1" dirty="0" err="1">
                <a:solidFill>
                  <a:schemeClr val="accent6">
                    <a:lumMod val="60000"/>
                    <a:lumOff val="40000"/>
                  </a:schemeClr>
                </a:solidFill>
                <a:latin typeface="Calibri"/>
              </a:rPr>
              <a:t>Tidak</a:t>
            </a:r>
            <a:r>
              <a:rPr lang="en-US" sz="2400" b="1" dirty="0">
                <a:solidFill>
                  <a:schemeClr val="accent6">
                    <a:lumMod val="60000"/>
                    <a:lumOff val="40000"/>
                  </a:schemeClr>
                </a:solidFill>
                <a:latin typeface="Calibri"/>
              </a:rPr>
              <a:t> </a:t>
            </a:r>
            <a:r>
              <a:rPr lang="en-US" sz="2400" b="1" dirty="0" err="1">
                <a:solidFill>
                  <a:schemeClr val="accent6">
                    <a:lumMod val="60000"/>
                    <a:lumOff val="40000"/>
                  </a:schemeClr>
                </a:solidFill>
                <a:latin typeface="Calibri"/>
              </a:rPr>
              <a:t>Cukup</a:t>
            </a:r>
            <a:r>
              <a:rPr lang="en-US" sz="2400" b="1" dirty="0">
                <a:solidFill>
                  <a:schemeClr val="accent6">
                    <a:lumMod val="60000"/>
                    <a:lumOff val="40000"/>
                  </a:schemeClr>
                </a:solidFill>
                <a:latin typeface="Calibri"/>
              </a:rPr>
              <a:t> </a:t>
            </a:r>
            <a:r>
              <a:rPr lang="en-US" sz="2400" b="1" dirty="0" err="1">
                <a:solidFill>
                  <a:schemeClr val="accent6">
                    <a:lumMod val="60000"/>
                    <a:lumOff val="40000"/>
                  </a:schemeClr>
                </a:solidFill>
                <a:latin typeface="Calibri"/>
              </a:rPr>
              <a:t>Untuk</a:t>
            </a:r>
            <a:r>
              <a:rPr lang="en-US" sz="2400" b="1" dirty="0">
                <a:solidFill>
                  <a:schemeClr val="accent6">
                    <a:lumMod val="60000"/>
                    <a:lumOff val="40000"/>
                  </a:schemeClr>
                </a:solidFill>
                <a:latin typeface="Calibri"/>
              </a:rPr>
              <a:t> </a:t>
            </a:r>
            <a:r>
              <a:rPr lang="en-US" sz="2400" b="1" dirty="0" err="1">
                <a:solidFill>
                  <a:schemeClr val="accent6">
                    <a:lumMod val="60000"/>
                    <a:lumOff val="40000"/>
                  </a:schemeClr>
                </a:solidFill>
                <a:latin typeface="Calibri"/>
              </a:rPr>
              <a:t>Mengobati</a:t>
            </a:r>
            <a:r>
              <a:rPr lang="en-US" sz="2400" b="1" dirty="0">
                <a:solidFill>
                  <a:schemeClr val="accent6">
                    <a:lumMod val="60000"/>
                    <a:lumOff val="40000"/>
                  </a:schemeClr>
                </a:solidFill>
                <a:latin typeface="Calibri"/>
              </a:rPr>
              <a:t> </a:t>
            </a:r>
            <a:r>
              <a:rPr lang="en-US" sz="2400" b="1" dirty="0" err="1">
                <a:solidFill>
                  <a:schemeClr val="accent6">
                    <a:lumMod val="60000"/>
                    <a:lumOff val="40000"/>
                  </a:schemeClr>
                </a:solidFill>
                <a:latin typeface="Calibri"/>
              </a:rPr>
              <a:t>Asma</a:t>
            </a:r>
            <a:r>
              <a:rPr lang="id-ID" sz="2400" b="1" dirty="0">
                <a:solidFill>
                  <a:schemeClr val="accent6">
                    <a:lumMod val="60000"/>
                    <a:lumOff val="40000"/>
                  </a:schemeClr>
                </a:solidFill>
                <a:latin typeface="Calibri"/>
              </a:rPr>
              <a:t>? </a:t>
            </a:r>
            <a:endParaRPr lang="en-US" sz="2400" b="1" dirty="0">
              <a:solidFill>
                <a:schemeClr val="accent6">
                  <a:lumMod val="60000"/>
                  <a:lumOff val="40000"/>
                </a:schemeClr>
              </a:solidFill>
              <a:latin typeface="Calibri"/>
            </a:endParaRPr>
          </a:p>
        </p:txBody>
      </p:sp>
      <p:pic>
        <p:nvPicPr>
          <p:cNvPr id="8" name="Picture 3" descr="gambar2a.jpg"/>
          <p:cNvPicPr>
            <a:picLocks noChangeAspect="1"/>
          </p:cNvPicPr>
          <p:nvPr/>
        </p:nvPicPr>
        <p:blipFill>
          <a:blip r:embed="rId2" cstate="print"/>
          <a:srcRect/>
          <a:stretch>
            <a:fillRect/>
          </a:stretch>
        </p:blipFill>
        <p:spPr bwMode="auto">
          <a:xfrm>
            <a:off x="2239153" y="1747520"/>
            <a:ext cx="2389840" cy="1473199"/>
          </a:xfrm>
          <a:prstGeom prst="rect">
            <a:avLst/>
          </a:prstGeom>
          <a:noFill/>
          <a:ln w="9525">
            <a:noFill/>
            <a:miter lim="800000"/>
            <a:headEnd/>
            <a:tailEnd/>
          </a:ln>
        </p:spPr>
      </p:pic>
      <p:grpSp>
        <p:nvGrpSpPr>
          <p:cNvPr id="9" name="Group 24"/>
          <p:cNvGrpSpPr>
            <a:grpSpLocks/>
          </p:cNvGrpSpPr>
          <p:nvPr/>
        </p:nvGrpSpPr>
        <p:grpSpPr bwMode="auto">
          <a:xfrm>
            <a:off x="5789502" y="2222931"/>
            <a:ext cx="1755316" cy="1878888"/>
            <a:chOff x="855831" y="4835841"/>
            <a:chExt cx="4904229" cy="3432867"/>
          </a:xfrm>
        </p:grpSpPr>
        <p:sp>
          <p:nvSpPr>
            <p:cNvPr id="10" name="TextBox 6"/>
            <p:cNvSpPr txBox="1">
              <a:spLocks noChangeArrowheads="1"/>
            </p:cNvSpPr>
            <p:nvPr/>
          </p:nvSpPr>
          <p:spPr bwMode="auto">
            <a:xfrm>
              <a:off x="855831" y="4835841"/>
              <a:ext cx="4904229" cy="2446138"/>
            </a:xfrm>
            <a:prstGeom prst="rect">
              <a:avLst/>
            </a:prstGeom>
            <a:noFill/>
            <a:ln w="9525">
              <a:noFill/>
              <a:miter lim="800000"/>
              <a:headEnd/>
              <a:tailEnd/>
            </a:ln>
          </p:spPr>
          <p:txBody>
            <a:bodyPr wrap="square">
              <a:spAutoFit/>
            </a:bodyPr>
            <a:lstStyle/>
            <a:p>
              <a:r>
                <a:rPr lang="en-US" sz="1350" b="1" dirty="0">
                  <a:solidFill>
                    <a:srgbClr val="002060"/>
                  </a:solidFill>
                  <a:latin typeface="Calibri"/>
                </a:rPr>
                <a:t>“…</a:t>
              </a:r>
              <a:r>
                <a:rPr lang="id-ID" sz="1350" b="1" dirty="0">
                  <a:solidFill>
                    <a:srgbClr val="002060"/>
                  </a:solidFill>
                  <a:latin typeface="Calibri"/>
                </a:rPr>
                <a:t> </a:t>
              </a:r>
              <a:r>
                <a:rPr lang="en-US" sz="1350" b="1" dirty="0" err="1">
                  <a:solidFill>
                    <a:srgbClr val="002060"/>
                  </a:solidFill>
                  <a:latin typeface="Calibri"/>
                </a:rPr>
                <a:t>Penggunaan</a:t>
              </a:r>
              <a:r>
                <a:rPr lang="en-US" sz="1350" b="1" dirty="0">
                  <a:solidFill>
                    <a:srgbClr val="002060"/>
                  </a:solidFill>
                  <a:latin typeface="Calibri"/>
                </a:rPr>
                <a:t> </a:t>
              </a:r>
              <a:r>
                <a:rPr lang="id-ID" sz="1350" b="1" dirty="0">
                  <a:solidFill>
                    <a:srgbClr val="002060"/>
                  </a:solidFill>
                  <a:latin typeface="Calibri"/>
                </a:rPr>
                <a:t>obat </a:t>
              </a:r>
              <a:r>
                <a:rPr lang="en-US" sz="1350" b="1" dirty="0" err="1">
                  <a:solidFill>
                    <a:srgbClr val="002060"/>
                  </a:solidFill>
                  <a:latin typeface="Calibri"/>
                </a:rPr>
                <a:t>ß</a:t>
              </a:r>
              <a:r>
                <a:rPr lang="id-ID" sz="1350" b="1" dirty="0">
                  <a:solidFill>
                    <a:srgbClr val="002060"/>
                  </a:solidFill>
                  <a:latin typeface="Calibri"/>
                </a:rPr>
                <a:t>2-agonis saja tidak cukup mengontrol asma</a:t>
              </a:r>
              <a:r>
                <a:rPr lang="en-US" sz="1350" b="1" dirty="0">
                  <a:solidFill>
                    <a:srgbClr val="002060"/>
                  </a:solidFill>
                  <a:latin typeface="Calibri"/>
                </a:rPr>
                <a:t> </a:t>
              </a:r>
              <a:r>
                <a:rPr lang="id-ID" sz="1350" b="1" dirty="0">
                  <a:solidFill>
                    <a:srgbClr val="002060"/>
                  </a:solidFill>
                  <a:latin typeface="Calibri"/>
                </a:rPr>
                <a:t>dan bahkan dapat membuat</a:t>
              </a:r>
              <a:r>
                <a:rPr lang="en-US" sz="1350" b="1" dirty="0">
                  <a:solidFill>
                    <a:srgbClr val="002060"/>
                  </a:solidFill>
                  <a:latin typeface="Calibri"/>
                </a:rPr>
                <a:t> </a:t>
              </a:r>
              <a:r>
                <a:rPr lang="en-US" sz="1350" b="1" dirty="0" err="1">
                  <a:solidFill>
                    <a:srgbClr val="002060"/>
                  </a:solidFill>
                  <a:latin typeface="Calibri"/>
                </a:rPr>
                <a:t>asma</a:t>
              </a:r>
              <a:r>
                <a:rPr lang="en-US" sz="1350" b="1" dirty="0">
                  <a:solidFill>
                    <a:srgbClr val="002060"/>
                  </a:solidFill>
                  <a:latin typeface="Calibri"/>
                </a:rPr>
                <a:t> l</a:t>
              </a:r>
              <a:r>
                <a:rPr lang="id-ID" sz="1350" b="1" dirty="0">
                  <a:solidFill>
                    <a:srgbClr val="002060"/>
                  </a:solidFill>
                  <a:latin typeface="Calibri"/>
                </a:rPr>
                <a:t>ebih buruk </a:t>
              </a:r>
              <a:r>
                <a:rPr lang="id-ID" sz="1350" dirty="0">
                  <a:solidFill>
                    <a:srgbClr val="002060"/>
                  </a:solidFill>
                  <a:latin typeface="Calibri"/>
                </a:rPr>
                <a:t>“</a:t>
              </a:r>
            </a:p>
          </p:txBody>
        </p:sp>
        <p:sp>
          <p:nvSpPr>
            <p:cNvPr id="11" name="TextBox 7"/>
            <p:cNvSpPr txBox="1">
              <a:spLocks noChangeArrowheads="1"/>
            </p:cNvSpPr>
            <p:nvPr/>
          </p:nvSpPr>
          <p:spPr bwMode="auto">
            <a:xfrm>
              <a:off x="1384280" y="7277601"/>
              <a:ext cx="4307622" cy="991107"/>
            </a:xfrm>
            <a:prstGeom prst="rect">
              <a:avLst/>
            </a:prstGeom>
            <a:noFill/>
            <a:ln w="9525">
              <a:noFill/>
              <a:miter lim="800000"/>
              <a:headEnd/>
              <a:tailEnd/>
            </a:ln>
          </p:spPr>
          <p:txBody>
            <a:bodyPr wrap="square">
              <a:spAutoFit/>
            </a:bodyPr>
            <a:lstStyle/>
            <a:p>
              <a:r>
                <a:rPr lang="en-US" sz="975" b="1" i="1" dirty="0">
                  <a:solidFill>
                    <a:prstClr val="black"/>
                  </a:solidFill>
                  <a:latin typeface="Calibri"/>
                </a:rPr>
                <a:t>P. J. Barnes at. al. </a:t>
              </a:r>
              <a:r>
                <a:rPr lang="en-US" sz="975" b="1" i="1" dirty="0" err="1">
                  <a:solidFill>
                    <a:prstClr val="black"/>
                  </a:solidFill>
                  <a:latin typeface="Calibri"/>
                </a:rPr>
                <a:t>Clin</a:t>
              </a:r>
              <a:r>
                <a:rPr lang="en-US" sz="975" b="1" i="1" dirty="0">
                  <a:solidFill>
                    <a:prstClr val="black"/>
                  </a:solidFill>
                  <a:latin typeface="Calibri"/>
                </a:rPr>
                <a:t>. And Experimental Allergy. 1995, </a:t>
              </a:r>
              <a:r>
                <a:rPr lang="en-US" sz="975" b="1" i="1" dirty="0" err="1">
                  <a:solidFill>
                    <a:prstClr val="black"/>
                  </a:solidFill>
                  <a:latin typeface="Calibri"/>
                </a:rPr>
                <a:t>Vol</a:t>
              </a:r>
              <a:r>
                <a:rPr lang="en-US" sz="975" b="1" i="1" dirty="0">
                  <a:solidFill>
                    <a:prstClr val="black"/>
                  </a:solidFill>
                  <a:latin typeface="Calibri"/>
                </a:rPr>
                <a:t> 25, 771 - 787</a:t>
              </a:r>
              <a:endParaRPr lang="en-GB" sz="975" b="1" i="1" dirty="0">
                <a:solidFill>
                  <a:prstClr val="black"/>
                </a:solidFill>
                <a:latin typeface="Calibri"/>
              </a:endParaRPr>
            </a:p>
          </p:txBody>
        </p:sp>
      </p:grpSp>
    </p:spTree>
    <p:extLst>
      <p:ext uri="{BB962C8B-B14F-4D97-AF65-F5344CB8AC3E}">
        <p14:creationId xmlns:p14="http://schemas.microsoft.com/office/powerpoint/2010/main" val="40557472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16</a:t>
            </a:fld>
            <a:endParaRPr lang="en-GB" dirty="0"/>
          </a:p>
        </p:txBody>
      </p:sp>
      <p:sp>
        <p:nvSpPr>
          <p:cNvPr id="5" name="TextBox 4"/>
          <p:cNvSpPr txBox="1">
            <a:spLocks noChangeArrowheads="1"/>
          </p:cNvSpPr>
          <p:nvPr/>
        </p:nvSpPr>
        <p:spPr bwMode="auto">
          <a:xfrm>
            <a:off x="4673916" y="1221059"/>
            <a:ext cx="2862318" cy="3208571"/>
          </a:xfrm>
          <a:prstGeom prst="rect">
            <a:avLst/>
          </a:prstGeom>
          <a:noFill/>
          <a:ln w="38100">
            <a:solidFill>
              <a:srgbClr val="FF0000"/>
            </a:solidFill>
            <a:prstDash val="lgDash"/>
            <a:miter lim="800000"/>
            <a:headEnd/>
            <a:tailEnd/>
          </a:ln>
        </p:spPr>
        <p:txBody>
          <a:bodyPr wrap="square">
            <a:spAutoFit/>
          </a:bodyPr>
          <a:lstStyle/>
          <a:p>
            <a:r>
              <a:rPr lang="en-US" sz="1200" b="1" dirty="0" err="1">
                <a:latin typeface="Malgun Gothic" panose="020B0503020000020004" pitchFamily="34" charset="-127"/>
                <a:ea typeface="Malgun Gothic" panose="020B0503020000020004" pitchFamily="34" charset="-127"/>
              </a:rPr>
              <a:t>Dengan</a:t>
            </a:r>
            <a:r>
              <a:rPr lang="en-US" sz="1200" b="1" dirty="0">
                <a:latin typeface="Malgun Gothic" panose="020B0503020000020004" pitchFamily="34" charset="-127"/>
                <a:ea typeface="Malgun Gothic" panose="020B0503020000020004" pitchFamily="34" charset="-127"/>
              </a:rPr>
              <a:t> Anti </a:t>
            </a:r>
            <a:r>
              <a:rPr lang="en-US" sz="1200" b="1" dirty="0" err="1">
                <a:latin typeface="Malgun Gothic" panose="020B0503020000020004" pitchFamily="34" charset="-127"/>
                <a:ea typeface="Malgun Gothic" panose="020B0503020000020004" pitchFamily="34" charset="-127"/>
              </a:rPr>
              <a:t>Inflamasi</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Terapi</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Pencegahan</a:t>
            </a:r>
            <a:r>
              <a:rPr lang="en-US" sz="1200" b="1" dirty="0">
                <a:latin typeface="Malgun Gothic" panose="020B0503020000020004" pitchFamily="34" charset="-127"/>
                <a:ea typeface="Malgun Gothic" panose="020B0503020000020004" pitchFamily="34" charset="-127"/>
              </a:rPr>
              <a:t>)</a:t>
            </a:r>
          </a:p>
          <a:p>
            <a:endParaRPr lang="en-US" sz="1050" b="1" dirty="0">
              <a:latin typeface="Malgun Gothic" panose="020B0503020000020004" pitchFamily="34" charset="-127"/>
              <a:ea typeface="Malgun Gothic" panose="020B0503020000020004" pitchFamily="34" charset="-127"/>
            </a:endParaRPr>
          </a:p>
          <a:p>
            <a:endParaRPr lang="en-US" sz="1050" b="1" dirty="0">
              <a:latin typeface="Malgun Gothic" panose="020B0503020000020004" pitchFamily="34" charset="-127"/>
              <a:ea typeface="Malgun Gothic" panose="020B0503020000020004" pitchFamily="34" charset="-127"/>
            </a:endParaRPr>
          </a:p>
          <a:p>
            <a:endParaRPr lang="en-US" sz="1050" b="1" dirty="0">
              <a:latin typeface="Malgun Gothic" panose="020B0503020000020004" pitchFamily="34" charset="-127"/>
              <a:ea typeface="Malgun Gothic" panose="020B0503020000020004" pitchFamily="34" charset="-127"/>
            </a:endParaRPr>
          </a:p>
          <a:p>
            <a:endParaRPr lang="en-US" sz="1050" b="1" dirty="0">
              <a:latin typeface="Malgun Gothic" panose="020B0503020000020004" pitchFamily="34" charset="-127"/>
              <a:ea typeface="Malgun Gothic" panose="020B0503020000020004" pitchFamily="34" charset="-127"/>
            </a:endParaRPr>
          </a:p>
          <a:p>
            <a:endParaRPr lang="en-US" sz="1050" b="1" dirty="0">
              <a:latin typeface="Malgun Gothic" panose="020B0503020000020004" pitchFamily="34" charset="-127"/>
              <a:ea typeface="Malgun Gothic" panose="020B0503020000020004" pitchFamily="34" charset="-127"/>
            </a:endParaRPr>
          </a:p>
          <a:p>
            <a:endParaRPr lang="en-US" sz="1050" b="1" dirty="0">
              <a:latin typeface="Malgun Gothic" panose="020B0503020000020004" pitchFamily="34" charset="-127"/>
              <a:ea typeface="Malgun Gothic" panose="020B0503020000020004" pitchFamily="34" charset="-127"/>
            </a:endParaRPr>
          </a:p>
          <a:p>
            <a:endParaRPr lang="en-US" sz="1050" b="1" dirty="0">
              <a:latin typeface="Malgun Gothic" panose="020B0503020000020004" pitchFamily="34" charset="-127"/>
              <a:ea typeface="Malgun Gothic" panose="020B0503020000020004" pitchFamily="34" charset="-127"/>
            </a:endParaRPr>
          </a:p>
          <a:p>
            <a:endParaRPr lang="en-US" sz="1050" b="1" dirty="0">
              <a:latin typeface="Malgun Gothic" panose="020B0503020000020004" pitchFamily="34" charset="-127"/>
              <a:ea typeface="Malgun Gothic" panose="020B0503020000020004" pitchFamily="34" charset="-127"/>
            </a:endParaRPr>
          </a:p>
          <a:p>
            <a:endParaRPr lang="en-US" sz="1050" b="1" dirty="0">
              <a:latin typeface="Malgun Gothic" panose="020B0503020000020004" pitchFamily="34" charset="-127"/>
              <a:ea typeface="Malgun Gothic" panose="020B0503020000020004" pitchFamily="34" charset="-127"/>
            </a:endParaRPr>
          </a:p>
          <a:p>
            <a:pPr>
              <a:buClr>
                <a:srgbClr val="FF0000"/>
              </a:buClr>
              <a:buFont typeface="Wingdings" pitchFamily="2" charset="2"/>
              <a:buChar char="ü"/>
            </a:pPr>
            <a:r>
              <a:rPr lang="en-US" sz="1050" b="1" dirty="0">
                <a:latin typeface="Malgun Gothic" panose="020B0503020000020004" pitchFamily="34" charset="-127"/>
                <a:ea typeface="Malgun Gothic" panose="020B0503020000020004" pitchFamily="34" charset="-127"/>
              </a:rPr>
              <a:t> </a:t>
            </a:r>
            <a:r>
              <a:rPr lang="en-US" sz="1200" b="1" dirty="0">
                <a:latin typeface="Malgun Gothic" panose="020B0503020000020004" pitchFamily="34" charset="-127"/>
                <a:ea typeface="Malgun Gothic" panose="020B0503020000020004" pitchFamily="34" charset="-127"/>
              </a:rPr>
              <a:t>Lumen </a:t>
            </a:r>
            <a:r>
              <a:rPr lang="en-US" sz="1200" b="1" dirty="0" err="1">
                <a:latin typeface="Malgun Gothic" panose="020B0503020000020004" pitchFamily="34" charset="-127"/>
                <a:ea typeface="Malgun Gothic" panose="020B0503020000020004" pitchFamily="34" charset="-127"/>
              </a:rPr>
              <a:t>lebih</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melebar</a:t>
            </a:r>
            <a:endParaRPr lang="en-US" sz="1200" b="1" dirty="0">
              <a:latin typeface="Malgun Gothic" panose="020B0503020000020004" pitchFamily="34" charset="-127"/>
              <a:ea typeface="Malgun Gothic" panose="020B0503020000020004" pitchFamily="34" charset="-127"/>
            </a:endParaRPr>
          </a:p>
          <a:p>
            <a:pPr>
              <a:buClr>
                <a:srgbClr val="FF0000"/>
              </a:buClr>
              <a:buFont typeface="Wingdings" pitchFamily="2" charset="2"/>
              <a:buChar char="ü"/>
            </a:pP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Inflamasi</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berkurang</a:t>
            </a:r>
            <a:endParaRPr lang="en-US" sz="1200" b="1" dirty="0">
              <a:latin typeface="Malgun Gothic" panose="020B0503020000020004" pitchFamily="34" charset="-127"/>
              <a:ea typeface="Malgun Gothic" panose="020B0503020000020004" pitchFamily="34" charset="-127"/>
            </a:endParaRPr>
          </a:p>
          <a:p>
            <a:pPr>
              <a:buClr>
                <a:srgbClr val="FF0000"/>
              </a:buClr>
              <a:buFont typeface="Wingdings" pitchFamily="2" charset="2"/>
              <a:buChar char="ü"/>
            </a:pPr>
            <a:r>
              <a:rPr lang="en-US" sz="1200" b="1" dirty="0">
                <a:latin typeface="Malgun Gothic" panose="020B0503020000020004" pitchFamily="34" charset="-127"/>
                <a:ea typeface="Malgun Gothic" panose="020B0503020000020004" pitchFamily="34" charset="-127"/>
              </a:rPr>
              <a:t> Edema </a:t>
            </a:r>
            <a:r>
              <a:rPr lang="en-US" sz="1200" b="1" dirty="0" err="1">
                <a:latin typeface="Malgun Gothic" panose="020B0503020000020004" pitchFamily="34" charset="-127"/>
                <a:ea typeface="Malgun Gothic" panose="020B0503020000020004" pitchFamily="34" charset="-127"/>
              </a:rPr>
              <a:t>berkurang</a:t>
            </a:r>
            <a:endParaRPr lang="en-US" sz="1200" b="1" dirty="0">
              <a:latin typeface="Malgun Gothic" panose="020B0503020000020004" pitchFamily="34" charset="-127"/>
              <a:ea typeface="Malgun Gothic" panose="020B0503020000020004" pitchFamily="34" charset="-127"/>
            </a:endParaRPr>
          </a:p>
          <a:p>
            <a:pPr>
              <a:buClr>
                <a:srgbClr val="FF0000"/>
              </a:buClr>
              <a:buFont typeface="Wingdings" pitchFamily="2" charset="2"/>
              <a:buChar char="ü"/>
            </a:pP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Sel</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epitel</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membaik</a:t>
            </a:r>
            <a:endParaRPr lang="en-US" sz="1200" b="1" dirty="0">
              <a:latin typeface="Malgun Gothic" panose="020B0503020000020004" pitchFamily="34" charset="-127"/>
              <a:ea typeface="Malgun Gothic" panose="020B0503020000020004" pitchFamily="34" charset="-127"/>
            </a:endParaRPr>
          </a:p>
          <a:p>
            <a:pPr>
              <a:buClr>
                <a:srgbClr val="FF0000"/>
              </a:buClr>
              <a:buFont typeface="Wingdings" pitchFamily="2" charset="2"/>
              <a:buChar char="ü"/>
            </a:pP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Hipertrofi</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kelenjar</a:t>
            </a:r>
            <a:r>
              <a:rPr lang="en-US" sz="1200" b="1" dirty="0">
                <a:latin typeface="Malgun Gothic" panose="020B0503020000020004" pitchFamily="34" charset="-127"/>
                <a:ea typeface="Malgun Gothic" panose="020B0503020000020004" pitchFamily="34" charset="-127"/>
              </a:rPr>
              <a:t> &amp; </a:t>
            </a:r>
            <a:r>
              <a:rPr lang="en-US" sz="1200" b="1" dirty="0" err="1">
                <a:latin typeface="Malgun Gothic" panose="020B0503020000020004" pitchFamily="34" charset="-127"/>
                <a:ea typeface="Malgun Gothic" panose="020B0503020000020004" pitchFamily="34" charset="-127"/>
              </a:rPr>
              <a:t>hipersekresi</a:t>
            </a:r>
            <a:r>
              <a:rPr lang="en-US" sz="1200" b="1" dirty="0">
                <a:latin typeface="Malgun Gothic" panose="020B0503020000020004" pitchFamily="34" charset="-127"/>
                <a:ea typeface="Malgun Gothic" panose="020B0503020000020004" pitchFamily="34" charset="-127"/>
              </a:rPr>
              <a:t>   </a:t>
            </a:r>
          </a:p>
          <a:p>
            <a:pPr>
              <a:buClr>
                <a:srgbClr val="FF0000"/>
              </a:buClr>
            </a:pP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berkurang</a:t>
            </a:r>
            <a:endParaRPr lang="en-US" sz="1200" b="1" dirty="0">
              <a:latin typeface="Malgun Gothic" panose="020B0503020000020004" pitchFamily="34" charset="-127"/>
              <a:ea typeface="Malgun Gothic" panose="020B0503020000020004" pitchFamily="34" charset="-127"/>
            </a:endParaRPr>
          </a:p>
          <a:p>
            <a:pPr>
              <a:buClr>
                <a:srgbClr val="FF0000"/>
              </a:buClr>
              <a:buFont typeface="Wingdings" pitchFamily="2" charset="2"/>
              <a:buChar char="ü"/>
            </a:pP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Membran</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dasar</a:t>
            </a:r>
            <a:r>
              <a:rPr lang="en-US" sz="1200" b="1" dirty="0">
                <a:latin typeface="Malgun Gothic" panose="020B0503020000020004" pitchFamily="34" charset="-127"/>
                <a:ea typeface="Malgun Gothic" panose="020B0503020000020004" pitchFamily="34" charset="-127"/>
              </a:rPr>
              <a:t> </a:t>
            </a:r>
            <a:r>
              <a:rPr lang="en-US" sz="1200" b="1" dirty="0" err="1">
                <a:latin typeface="Malgun Gothic" panose="020B0503020000020004" pitchFamily="34" charset="-127"/>
                <a:ea typeface="Malgun Gothic" panose="020B0503020000020004" pitchFamily="34" charset="-127"/>
              </a:rPr>
              <a:t>membaik</a:t>
            </a:r>
            <a:endParaRPr lang="en-US" sz="1200" b="1" dirty="0">
              <a:latin typeface="Malgun Gothic" panose="020B0503020000020004" pitchFamily="34" charset="-127"/>
              <a:ea typeface="Malgun Gothic" panose="020B0503020000020004" pitchFamily="34" charset="-127"/>
            </a:endParaRPr>
          </a:p>
        </p:txBody>
      </p:sp>
      <p:pic>
        <p:nvPicPr>
          <p:cNvPr id="6" name="Picture 3" descr="gambar3a.jpg"/>
          <p:cNvPicPr>
            <a:picLocks noChangeAspect="1"/>
          </p:cNvPicPr>
          <p:nvPr/>
        </p:nvPicPr>
        <p:blipFill>
          <a:blip r:embed="rId2" cstate="print"/>
          <a:srcRect/>
          <a:stretch>
            <a:fillRect/>
          </a:stretch>
        </p:blipFill>
        <p:spPr bwMode="auto">
          <a:xfrm>
            <a:off x="4968240" y="1656080"/>
            <a:ext cx="2235200" cy="1278711"/>
          </a:xfrm>
          <a:prstGeom prst="rect">
            <a:avLst/>
          </a:prstGeom>
          <a:noFill/>
          <a:ln w="9525">
            <a:noFill/>
            <a:miter lim="800000"/>
            <a:headEnd/>
            <a:tailEnd/>
          </a:ln>
        </p:spPr>
      </p:pic>
      <p:sp>
        <p:nvSpPr>
          <p:cNvPr id="7" name="TextBox 6"/>
          <p:cNvSpPr txBox="1">
            <a:spLocks noChangeArrowheads="1"/>
          </p:cNvSpPr>
          <p:nvPr/>
        </p:nvSpPr>
        <p:spPr bwMode="auto">
          <a:xfrm>
            <a:off x="1674271" y="1221059"/>
            <a:ext cx="2838895" cy="3220112"/>
          </a:xfrm>
          <a:prstGeom prst="rect">
            <a:avLst/>
          </a:prstGeom>
          <a:noFill/>
          <a:ln w="38100">
            <a:solidFill>
              <a:srgbClr val="0070C0"/>
            </a:solidFill>
            <a:prstDash val="lgDash"/>
            <a:miter lim="800000"/>
            <a:headEnd/>
            <a:tailEnd/>
          </a:ln>
        </p:spPr>
        <p:txBody>
          <a:bodyPr wrap="square">
            <a:spAutoFit/>
          </a:bodyPr>
          <a:lstStyle/>
          <a:p>
            <a:r>
              <a:rPr lang="en-US" sz="1275" b="1" dirty="0" err="1">
                <a:latin typeface="Malgun Gothic" panose="020B0503020000020004" pitchFamily="34" charset="-127"/>
                <a:ea typeface="Malgun Gothic" panose="020B0503020000020004" pitchFamily="34" charset="-127"/>
              </a:rPr>
              <a:t>Saluran</a:t>
            </a:r>
            <a:r>
              <a:rPr lang="en-US" sz="1275" b="1" dirty="0">
                <a:latin typeface="Malgun Gothic" panose="020B0503020000020004" pitchFamily="34" charset="-127"/>
                <a:ea typeface="Malgun Gothic" panose="020B0503020000020004" pitchFamily="34" charset="-127"/>
              </a:rPr>
              <a:t> </a:t>
            </a:r>
            <a:r>
              <a:rPr lang="en-US" sz="1275" b="1" dirty="0" err="1" smtClean="0">
                <a:latin typeface="Malgun Gothic" panose="020B0503020000020004" pitchFamily="34" charset="-127"/>
                <a:ea typeface="Malgun Gothic" panose="020B0503020000020004" pitchFamily="34" charset="-127"/>
              </a:rPr>
              <a:t>Napas</a:t>
            </a:r>
            <a:r>
              <a:rPr lang="en-US" sz="1275" b="1" dirty="0" smtClean="0">
                <a:latin typeface="Malgun Gothic" panose="020B0503020000020004" pitchFamily="34" charset="-127"/>
                <a:ea typeface="Malgun Gothic" panose="020B0503020000020004" pitchFamily="34" charset="-127"/>
              </a:rPr>
              <a:t> </a:t>
            </a:r>
            <a:r>
              <a:rPr lang="en-US" sz="1275" b="1" dirty="0" err="1">
                <a:latin typeface="Malgun Gothic" panose="020B0503020000020004" pitchFamily="34" charset="-127"/>
                <a:ea typeface="Malgun Gothic" panose="020B0503020000020004" pitchFamily="34" charset="-127"/>
              </a:rPr>
              <a:t>Penderita</a:t>
            </a:r>
            <a:r>
              <a:rPr lang="en-US" sz="1275" b="1" dirty="0">
                <a:latin typeface="Malgun Gothic" panose="020B0503020000020004" pitchFamily="34" charset="-127"/>
                <a:ea typeface="Malgun Gothic" panose="020B0503020000020004" pitchFamily="34" charset="-127"/>
              </a:rPr>
              <a:t> </a:t>
            </a:r>
            <a:r>
              <a:rPr lang="en-US" sz="1275" b="1" dirty="0" err="1">
                <a:latin typeface="Malgun Gothic" panose="020B0503020000020004" pitchFamily="34" charset="-127"/>
                <a:ea typeface="Malgun Gothic" panose="020B0503020000020004" pitchFamily="34" charset="-127"/>
              </a:rPr>
              <a:t>Asma</a:t>
            </a:r>
            <a:endParaRPr lang="en-US" sz="1275" b="1" dirty="0">
              <a:latin typeface="Malgun Gothic" panose="020B0503020000020004" pitchFamily="34" charset="-127"/>
              <a:ea typeface="Malgun Gothic" panose="020B0503020000020004" pitchFamily="34" charset="-127"/>
            </a:endParaRPr>
          </a:p>
          <a:p>
            <a:endParaRPr lang="en-US" sz="1050" dirty="0">
              <a:latin typeface="Malgun Gothic" panose="020B0503020000020004" pitchFamily="34" charset="-127"/>
              <a:ea typeface="Malgun Gothic" panose="020B0503020000020004" pitchFamily="34" charset="-127"/>
            </a:endParaRPr>
          </a:p>
          <a:p>
            <a:endParaRPr lang="en-US" sz="1050" dirty="0">
              <a:latin typeface="Malgun Gothic" panose="020B0503020000020004" pitchFamily="34" charset="-127"/>
              <a:ea typeface="Malgun Gothic" panose="020B0503020000020004" pitchFamily="34" charset="-127"/>
            </a:endParaRPr>
          </a:p>
          <a:p>
            <a:endParaRPr lang="en-US" sz="1050" dirty="0">
              <a:latin typeface="Malgun Gothic" panose="020B0503020000020004" pitchFamily="34" charset="-127"/>
              <a:ea typeface="Malgun Gothic" panose="020B0503020000020004" pitchFamily="34" charset="-127"/>
            </a:endParaRPr>
          </a:p>
          <a:p>
            <a:endParaRPr lang="en-US" sz="1050" dirty="0">
              <a:latin typeface="Malgun Gothic" panose="020B0503020000020004" pitchFamily="34" charset="-127"/>
              <a:ea typeface="Malgun Gothic" panose="020B0503020000020004" pitchFamily="34" charset="-127"/>
            </a:endParaRPr>
          </a:p>
          <a:p>
            <a:endParaRPr lang="en-US" sz="1050" dirty="0">
              <a:latin typeface="Malgun Gothic" panose="020B0503020000020004" pitchFamily="34" charset="-127"/>
              <a:ea typeface="Malgun Gothic" panose="020B0503020000020004" pitchFamily="34" charset="-127"/>
            </a:endParaRPr>
          </a:p>
          <a:p>
            <a:endParaRPr lang="en-US" sz="1050" dirty="0">
              <a:latin typeface="Malgun Gothic" panose="020B0503020000020004" pitchFamily="34" charset="-127"/>
              <a:ea typeface="Malgun Gothic" panose="020B0503020000020004" pitchFamily="34" charset="-127"/>
            </a:endParaRPr>
          </a:p>
          <a:p>
            <a:endParaRPr lang="en-US" sz="1050" dirty="0">
              <a:latin typeface="Malgun Gothic" panose="020B0503020000020004" pitchFamily="34" charset="-127"/>
              <a:ea typeface="Malgun Gothic" panose="020B0503020000020004" pitchFamily="34" charset="-127"/>
            </a:endParaRPr>
          </a:p>
          <a:p>
            <a:endParaRPr lang="en-US" sz="1050" dirty="0">
              <a:latin typeface="Malgun Gothic" panose="020B0503020000020004" pitchFamily="34" charset="-127"/>
              <a:ea typeface="Malgun Gothic" panose="020B0503020000020004" pitchFamily="34" charset="-127"/>
            </a:endParaRPr>
          </a:p>
          <a:p>
            <a:endParaRPr lang="en-US" sz="1050" dirty="0">
              <a:latin typeface="Malgun Gothic" panose="020B0503020000020004" pitchFamily="34" charset="-127"/>
              <a:ea typeface="Malgun Gothic" panose="020B0503020000020004" pitchFamily="34" charset="-127"/>
            </a:endParaRPr>
          </a:p>
          <a:p>
            <a:pPr marL="214313" indent="-214313">
              <a:buFont typeface="Wingdings" panose="05000000000000000000" pitchFamily="2" charset="2"/>
              <a:buChar char="q"/>
            </a:pPr>
            <a:r>
              <a:rPr lang="en-US" sz="1200" dirty="0" err="1">
                <a:latin typeface="Malgun Gothic" panose="020B0503020000020004" pitchFamily="34" charset="-127"/>
                <a:ea typeface="Malgun Gothic" panose="020B0503020000020004" pitchFamily="34" charset="-127"/>
              </a:rPr>
              <a:t>Bronkospasme</a:t>
            </a:r>
            <a:endParaRPr lang="en-US" sz="1200" dirty="0">
              <a:latin typeface="Malgun Gothic" panose="020B0503020000020004" pitchFamily="34" charset="-127"/>
              <a:ea typeface="Malgun Gothic" panose="020B0503020000020004" pitchFamily="34" charset="-127"/>
            </a:endParaRPr>
          </a:p>
          <a:p>
            <a:pPr marL="214313" indent="-214313">
              <a:buFont typeface="Wingdings" panose="05000000000000000000" pitchFamily="2" charset="2"/>
              <a:buChar char="q"/>
            </a:pPr>
            <a:r>
              <a:rPr lang="en-US" sz="1200" dirty="0">
                <a:latin typeface="Malgun Gothic" panose="020B0503020000020004" pitchFamily="34" charset="-127"/>
                <a:ea typeface="Malgun Gothic" panose="020B0503020000020004" pitchFamily="34" charset="-127"/>
              </a:rPr>
              <a:t>Lumen </a:t>
            </a:r>
            <a:r>
              <a:rPr lang="en-US" sz="1200" dirty="0" err="1">
                <a:latin typeface="Malgun Gothic" panose="020B0503020000020004" pitchFamily="34" charset="-127"/>
                <a:ea typeface="Malgun Gothic" panose="020B0503020000020004" pitchFamily="34" charset="-127"/>
              </a:rPr>
              <a:t>menyempit</a:t>
            </a:r>
            <a:endParaRPr lang="en-US" sz="1200" dirty="0">
              <a:latin typeface="Malgun Gothic" panose="020B0503020000020004" pitchFamily="34" charset="-127"/>
              <a:ea typeface="Malgun Gothic" panose="020B0503020000020004" pitchFamily="34" charset="-127"/>
            </a:endParaRPr>
          </a:p>
          <a:p>
            <a:pPr marL="214313" indent="-214313">
              <a:buFont typeface="Wingdings" panose="05000000000000000000" pitchFamily="2" charset="2"/>
              <a:buChar char="q"/>
            </a:pPr>
            <a:r>
              <a:rPr lang="en-US" sz="1200" dirty="0" err="1">
                <a:latin typeface="Malgun Gothic" panose="020B0503020000020004" pitchFamily="34" charset="-127"/>
                <a:ea typeface="Malgun Gothic" panose="020B0503020000020004" pitchFamily="34" charset="-127"/>
              </a:rPr>
              <a:t>Inflamasi</a:t>
            </a:r>
            <a:endParaRPr lang="en-GB" sz="1200" dirty="0">
              <a:latin typeface="Malgun Gothic" panose="020B0503020000020004" pitchFamily="34" charset="-127"/>
              <a:ea typeface="Malgun Gothic" panose="020B0503020000020004" pitchFamily="34" charset="-127"/>
            </a:endParaRPr>
          </a:p>
          <a:p>
            <a:pPr marL="214313" indent="-214313">
              <a:buFont typeface="Wingdings" panose="05000000000000000000" pitchFamily="2" charset="2"/>
              <a:buChar char="q"/>
            </a:pPr>
            <a:r>
              <a:rPr lang="en-US" sz="1200" dirty="0">
                <a:latin typeface="Malgun Gothic" panose="020B0503020000020004" pitchFamily="34" charset="-127"/>
                <a:ea typeface="Malgun Gothic" panose="020B0503020000020004" pitchFamily="34" charset="-127"/>
              </a:rPr>
              <a:t>Edema</a:t>
            </a:r>
          </a:p>
          <a:p>
            <a:pPr marL="214313" indent="-214313">
              <a:buFont typeface="Wingdings" panose="05000000000000000000" pitchFamily="2" charset="2"/>
              <a:buChar char="q"/>
            </a:pPr>
            <a:r>
              <a:rPr lang="en-US" sz="1200" dirty="0" err="1">
                <a:latin typeface="Malgun Gothic" panose="020B0503020000020004" pitchFamily="34" charset="-127"/>
                <a:ea typeface="Malgun Gothic" panose="020B0503020000020004" pitchFamily="34" charset="-127"/>
              </a:rPr>
              <a:t>Kerusakan</a:t>
            </a:r>
            <a:r>
              <a:rPr lang="en-US" sz="1200" dirty="0">
                <a:latin typeface="Malgun Gothic" panose="020B0503020000020004" pitchFamily="34" charset="-127"/>
                <a:ea typeface="Malgun Gothic" panose="020B0503020000020004" pitchFamily="34" charset="-127"/>
              </a:rPr>
              <a:t> </a:t>
            </a:r>
            <a:r>
              <a:rPr lang="en-US" sz="1200" dirty="0" err="1">
                <a:latin typeface="Malgun Gothic" panose="020B0503020000020004" pitchFamily="34" charset="-127"/>
                <a:ea typeface="Malgun Gothic" panose="020B0503020000020004" pitchFamily="34" charset="-127"/>
              </a:rPr>
              <a:t>sel</a:t>
            </a:r>
            <a:r>
              <a:rPr lang="en-US" sz="1200" dirty="0">
                <a:latin typeface="Malgun Gothic" panose="020B0503020000020004" pitchFamily="34" charset="-127"/>
                <a:ea typeface="Malgun Gothic" panose="020B0503020000020004" pitchFamily="34" charset="-127"/>
              </a:rPr>
              <a:t> </a:t>
            </a:r>
            <a:r>
              <a:rPr lang="en-US" sz="1200" dirty="0" err="1">
                <a:latin typeface="Malgun Gothic" panose="020B0503020000020004" pitchFamily="34" charset="-127"/>
                <a:ea typeface="Malgun Gothic" panose="020B0503020000020004" pitchFamily="34" charset="-127"/>
              </a:rPr>
              <a:t>epitel</a:t>
            </a:r>
            <a:endParaRPr lang="en-US" sz="1200" dirty="0">
              <a:latin typeface="Malgun Gothic" panose="020B0503020000020004" pitchFamily="34" charset="-127"/>
              <a:ea typeface="Malgun Gothic" panose="020B0503020000020004" pitchFamily="34" charset="-127"/>
            </a:endParaRPr>
          </a:p>
          <a:p>
            <a:pPr marL="214313" indent="-214313">
              <a:buFont typeface="Wingdings" panose="05000000000000000000" pitchFamily="2" charset="2"/>
              <a:buChar char="q"/>
            </a:pPr>
            <a:r>
              <a:rPr lang="en-US" sz="1200" dirty="0" err="1">
                <a:latin typeface="Malgun Gothic" panose="020B0503020000020004" pitchFamily="34" charset="-127"/>
                <a:ea typeface="Malgun Gothic" panose="020B0503020000020004" pitchFamily="34" charset="-127"/>
              </a:rPr>
              <a:t>Hipertrofi</a:t>
            </a:r>
            <a:r>
              <a:rPr lang="en-US" sz="1200" dirty="0">
                <a:latin typeface="Malgun Gothic" panose="020B0503020000020004" pitchFamily="34" charset="-127"/>
                <a:ea typeface="Malgun Gothic" panose="020B0503020000020004" pitchFamily="34" charset="-127"/>
              </a:rPr>
              <a:t> </a:t>
            </a:r>
            <a:r>
              <a:rPr lang="en-US" sz="1200" dirty="0" err="1">
                <a:latin typeface="Malgun Gothic" panose="020B0503020000020004" pitchFamily="34" charset="-127"/>
                <a:ea typeface="Malgun Gothic" panose="020B0503020000020004" pitchFamily="34" charset="-127"/>
              </a:rPr>
              <a:t>kelenjar</a:t>
            </a:r>
            <a:r>
              <a:rPr lang="en-US" sz="1200" dirty="0">
                <a:latin typeface="Malgun Gothic" panose="020B0503020000020004" pitchFamily="34" charset="-127"/>
                <a:ea typeface="Malgun Gothic" panose="020B0503020000020004" pitchFamily="34" charset="-127"/>
              </a:rPr>
              <a:t> &amp; </a:t>
            </a:r>
            <a:r>
              <a:rPr lang="en-US" sz="1200" dirty="0" err="1">
                <a:latin typeface="Malgun Gothic" panose="020B0503020000020004" pitchFamily="34" charset="-127"/>
                <a:ea typeface="Malgun Gothic" panose="020B0503020000020004" pitchFamily="34" charset="-127"/>
              </a:rPr>
              <a:t>hipersekresi</a:t>
            </a:r>
            <a:r>
              <a:rPr lang="en-US" sz="1200" dirty="0">
                <a:latin typeface="Malgun Gothic" panose="020B0503020000020004" pitchFamily="34" charset="-127"/>
                <a:ea typeface="Malgun Gothic" panose="020B0503020000020004" pitchFamily="34" charset="-127"/>
              </a:rPr>
              <a:t> </a:t>
            </a:r>
          </a:p>
          <a:p>
            <a:r>
              <a:rPr lang="en-US" sz="1200" dirty="0">
                <a:latin typeface="Malgun Gothic" panose="020B0503020000020004" pitchFamily="34" charset="-127"/>
                <a:ea typeface="Malgun Gothic" panose="020B0503020000020004" pitchFamily="34" charset="-127"/>
              </a:rPr>
              <a:t>    </a:t>
            </a:r>
            <a:r>
              <a:rPr lang="en-US" sz="1200" dirty="0" err="1">
                <a:latin typeface="Malgun Gothic" panose="020B0503020000020004" pitchFamily="34" charset="-127"/>
                <a:ea typeface="Malgun Gothic" panose="020B0503020000020004" pitchFamily="34" charset="-127"/>
              </a:rPr>
              <a:t>mukus</a:t>
            </a:r>
            <a:endParaRPr lang="en-US" sz="1200" dirty="0">
              <a:latin typeface="Malgun Gothic" panose="020B0503020000020004" pitchFamily="34" charset="-127"/>
              <a:ea typeface="Malgun Gothic" panose="020B0503020000020004" pitchFamily="34" charset="-127"/>
            </a:endParaRPr>
          </a:p>
          <a:p>
            <a:pPr marL="214313" indent="-214313">
              <a:buFont typeface="Wingdings" panose="05000000000000000000" pitchFamily="2" charset="2"/>
              <a:buChar char="q"/>
            </a:pPr>
            <a:r>
              <a:rPr lang="en-US" sz="1200" dirty="0" err="1">
                <a:latin typeface="Malgun Gothic" panose="020B0503020000020004" pitchFamily="34" charset="-127"/>
                <a:ea typeface="Malgun Gothic" panose="020B0503020000020004" pitchFamily="34" charset="-127"/>
              </a:rPr>
              <a:t>Penebalan</a:t>
            </a:r>
            <a:r>
              <a:rPr lang="en-US" sz="1200" dirty="0">
                <a:latin typeface="Malgun Gothic" panose="020B0503020000020004" pitchFamily="34" charset="-127"/>
                <a:ea typeface="Malgun Gothic" panose="020B0503020000020004" pitchFamily="34" charset="-127"/>
              </a:rPr>
              <a:t> </a:t>
            </a:r>
            <a:r>
              <a:rPr lang="en-US" sz="1200" dirty="0" err="1">
                <a:latin typeface="Malgun Gothic" panose="020B0503020000020004" pitchFamily="34" charset="-127"/>
                <a:ea typeface="Malgun Gothic" panose="020B0503020000020004" pitchFamily="34" charset="-127"/>
              </a:rPr>
              <a:t>membran</a:t>
            </a:r>
            <a:r>
              <a:rPr lang="en-US" sz="1200" dirty="0">
                <a:latin typeface="Malgun Gothic" panose="020B0503020000020004" pitchFamily="34" charset="-127"/>
                <a:ea typeface="Malgun Gothic" panose="020B0503020000020004" pitchFamily="34" charset="-127"/>
              </a:rPr>
              <a:t> </a:t>
            </a:r>
            <a:r>
              <a:rPr lang="en-US" sz="1200" dirty="0" err="1">
                <a:latin typeface="Malgun Gothic" panose="020B0503020000020004" pitchFamily="34" charset="-127"/>
                <a:ea typeface="Malgun Gothic" panose="020B0503020000020004" pitchFamily="34" charset="-127"/>
              </a:rPr>
              <a:t>dasar</a:t>
            </a:r>
            <a:r>
              <a:rPr lang="en-US" sz="1200" dirty="0">
                <a:latin typeface="Malgun Gothic" panose="020B0503020000020004" pitchFamily="34" charset="-127"/>
                <a:ea typeface="Malgun Gothic" panose="020B0503020000020004" pitchFamily="34" charset="-127"/>
              </a:rPr>
              <a:t> </a:t>
            </a:r>
          </a:p>
        </p:txBody>
      </p:sp>
      <p:pic>
        <p:nvPicPr>
          <p:cNvPr id="8" name="Picture 7" descr="gambar1a.jpg"/>
          <p:cNvPicPr>
            <a:picLocks noChangeAspect="1"/>
          </p:cNvPicPr>
          <p:nvPr/>
        </p:nvPicPr>
        <p:blipFill>
          <a:blip r:embed="rId3" cstate="print"/>
          <a:srcRect/>
          <a:stretch>
            <a:fillRect/>
          </a:stretch>
        </p:blipFill>
        <p:spPr bwMode="auto">
          <a:xfrm>
            <a:off x="2015547" y="1554480"/>
            <a:ext cx="2156342" cy="1380311"/>
          </a:xfrm>
          <a:prstGeom prst="rect">
            <a:avLst/>
          </a:prstGeom>
          <a:noFill/>
          <a:ln w="9525">
            <a:noFill/>
            <a:miter lim="800000"/>
            <a:headEnd/>
            <a:tailEnd/>
          </a:ln>
        </p:spPr>
      </p:pic>
      <p:sp>
        <p:nvSpPr>
          <p:cNvPr id="9" name="Text Box 3"/>
          <p:cNvSpPr txBox="1">
            <a:spLocks noChangeArrowheads="1"/>
          </p:cNvSpPr>
          <p:nvPr/>
        </p:nvSpPr>
        <p:spPr bwMode="auto">
          <a:xfrm>
            <a:off x="383822" y="292840"/>
            <a:ext cx="8613422" cy="564066"/>
          </a:xfrm>
          <a:prstGeom prst="rect">
            <a:avLst/>
          </a:prstGeom>
          <a:noFill/>
          <a:ln w="12700">
            <a:noFill/>
            <a:miter lim="800000"/>
            <a:headEnd/>
            <a:tailEnd/>
          </a:ln>
        </p:spPr>
        <p:txBody>
          <a:bodyPr wrap="square" lIns="67865" tIns="33338" rIns="67865" bIns="33338">
            <a:spAutoFit/>
          </a:bodyPr>
          <a:lstStyle/>
          <a:p>
            <a:pPr>
              <a:lnSpc>
                <a:spcPct val="150000"/>
              </a:lnSpc>
              <a:spcBef>
                <a:spcPct val="50000"/>
              </a:spcBef>
            </a:pPr>
            <a:r>
              <a:rPr lang="en-US" sz="2400" b="1" dirty="0" err="1">
                <a:solidFill>
                  <a:schemeClr val="accent1">
                    <a:lumMod val="20000"/>
                    <a:lumOff val="80000"/>
                  </a:schemeClr>
                </a:solidFill>
                <a:latin typeface="Calibri"/>
                <a:ea typeface="ＭＳ Ｐゴシック" pitchFamily="34" charset="-128"/>
              </a:rPr>
              <a:t>Pemberian</a:t>
            </a:r>
            <a:r>
              <a:rPr lang="en-US" sz="2400" b="1" dirty="0">
                <a:solidFill>
                  <a:schemeClr val="accent1">
                    <a:lumMod val="20000"/>
                    <a:lumOff val="80000"/>
                  </a:schemeClr>
                </a:solidFill>
                <a:latin typeface="Calibri"/>
                <a:ea typeface="ＭＳ Ｐゴシック" pitchFamily="34" charset="-128"/>
              </a:rPr>
              <a:t> Anti </a:t>
            </a:r>
            <a:r>
              <a:rPr lang="en-US" sz="2400" b="1" dirty="0" err="1">
                <a:solidFill>
                  <a:schemeClr val="accent1">
                    <a:lumMod val="20000"/>
                    <a:lumOff val="80000"/>
                  </a:schemeClr>
                </a:solidFill>
                <a:latin typeface="Calibri"/>
                <a:ea typeface="ＭＳ Ｐゴシック" pitchFamily="34" charset="-128"/>
              </a:rPr>
              <a:t>Inflamasi</a:t>
            </a:r>
            <a:r>
              <a:rPr lang="en-US" sz="2400" b="1" dirty="0">
                <a:solidFill>
                  <a:schemeClr val="accent1">
                    <a:lumMod val="20000"/>
                    <a:lumOff val="80000"/>
                  </a:schemeClr>
                </a:solidFill>
                <a:latin typeface="Calibri"/>
                <a:ea typeface="ＭＳ Ｐゴシック" pitchFamily="34" charset="-128"/>
              </a:rPr>
              <a:t> </a:t>
            </a:r>
            <a:r>
              <a:rPr lang="en-US" sz="2400" b="1" dirty="0" err="1">
                <a:solidFill>
                  <a:schemeClr val="accent1">
                    <a:lumMod val="20000"/>
                    <a:lumOff val="80000"/>
                  </a:schemeClr>
                </a:solidFill>
                <a:latin typeface="Calibri"/>
                <a:ea typeface="ＭＳ Ｐゴシック" pitchFamily="34" charset="-128"/>
              </a:rPr>
              <a:t>akan</a:t>
            </a:r>
            <a:r>
              <a:rPr lang="en-US" sz="2400" b="1" dirty="0">
                <a:solidFill>
                  <a:schemeClr val="accent1">
                    <a:lumMod val="20000"/>
                    <a:lumOff val="80000"/>
                  </a:schemeClr>
                </a:solidFill>
                <a:latin typeface="Calibri"/>
                <a:ea typeface="ＭＳ Ｐゴシック" pitchFamily="34" charset="-128"/>
              </a:rPr>
              <a:t> </a:t>
            </a:r>
            <a:r>
              <a:rPr lang="en-US" sz="2400" b="1" dirty="0" err="1">
                <a:solidFill>
                  <a:schemeClr val="accent1">
                    <a:lumMod val="20000"/>
                    <a:lumOff val="80000"/>
                  </a:schemeClr>
                </a:solidFill>
                <a:latin typeface="Calibri"/>
                <a:ea typeface="ＭＳ Ｐゴシック" pitchFamily="34" charset="-128"/>
              </a:rPr>
              <a:t>Memperbaiki</a:t>
            </a:r>
            <a:r>
              <a:rPr lang="en-US" sz="2400" b="1" dirty="0">
                <a:solidFill>
                  <a:schemeClr val="accent1">
                    <a:lumMod val="20000"/>
                    <a:lumOff val="80000"/>
                  </a:schemeClr>
                </a:solidFill>
                <a:latin typeface="Calibri"/>
                <a:ea typeface="ＭＳ Ｐゴシック" pitchFamily="34" charset="-128"/>
              </a:rPr>
              <a:t> </a:t>
            </a:r>
            <a:r>
              <a:rPr lang="en-US" sz="2400" b="1" dirty="0" err="1">
                <a:solidFill>
                  <a:schemeClr val="accent1">
                    <a:lumMod val="20000"/>
                    <a:lumOff val="80000"/>
                  </a:schemeClr>
                </a:solidFill>
                <a:latin typeface="Calibri"/>
                <a:ea typeface="ＭＳ Ｐゴシック" pitchFamily="34" charset="-128"/>
              </a:rPr>
              <a:t>Kondisi</a:t>
            </a:r>
            <a:r>
              <a:rPr lang="en-US" sz="2400" b="1" dirty="0">
                <a:solidFill>
                  <a:schemeClr val="accent1">
                    <a:lumMod val="20000"/>
                    <a:lumOff val="80000"/>
                  </a:schemeClr>
                </a:solidFill>
                <a:latin typeface="Calibri"/>
                <a:ea typeface="ＭＳ Ｐゴシック" pitchFamily="34" charset="-128"/>
              </a:rPr>
              <a:t> </a:t>
            </a:r>
            <a:r>
              <a:rPr lang="en-US" sz="2400" b="1" dirty="0" err="1">
                <a:solidFill>
                  <a:schemeClr val="accent1">
                    <a:lumMod val="20000"/>
                    <a:lumOff val="80000"/>
                  </a:schemeClr>
                </a:solidFill>
                <a:latin typeface="Calibri"/>
                <a:ea typeface="ＭＳ Ｐゴシック" pitchFamily="34" charset="-128"/>
              </a:rPr>
              <a:t>Asma</a:t>
            </a:r>
            <a:r>
              <a:rPr lang="en-US" sz="2400" b="1" dirty="0">
                <a:solidFill>
                  <a:schemeClr val="accent1">
                    <a:lumMod val="20000"/>
                    <a:lumOff val="80000"/>
                  </a:schemeClr>
                </a:solidFill>
                <a:latin typeface="Calibri"/>
                <a:ea typeface="ＭＳ Ｐゴシック" pitchFamily="34" charset="-128"/>
              </a:rPr>
              <a:t> </a:t>
            </a:r>
            <a:r>
              <a:rPr lang="en-US" sz="2400" b="1" dirty="0" err="1">
                <a:solidFill>
                  <a:schemeClr val="accent1">
                    <a:lumMod val="20000"/>
                    <a:lumOff val="80000"/>
                  </a:schemeClr>
                </a:solidFill>
                <a:latin typeface="Calibri"/>
                <a:ea typeface="ＭＳ Ｐゴシック" pitchFamily="34" charset="-128"/>
              </a:rPr>
              <a:t>Pasien</a:t>
            </a:r>
            <a:endParaRPr lang="en-US" sz="2400" b="1" dirty="0">
              <a:solidFill>
                <a:schemeClr val="accent1">
                  <a:lumMod val="20000"/>
                  <a:lumOff val="80000"/>
                </a:schemeClr>
              </a:solidFill>
              <a:latin typeface="Calibri"/>
              <a:ea typeface="ＭＳ Ｐゴシック" pitchFamily="34" charset="-128"/>
            </a:endParaRPr>
          </a:p>
        </p:txBody>
      </p:sp>
    </p:spTree>
    <p:extLst>
      <p:ext uri="{BB962C8B-B14F-4D97-AF65-F5344CB8AC3E}">
        <p14:creationId xmlns:p14="http://schemas.microsoft.com/office/powerpoint/2010/main" val="518051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936978" y="94060"/>
            <a:ext cx="6875905" cy="857250"/>
          </a:xfrm>
          <a:prstGeom prst="rect">
            <a:avLst/>
          </a:prstGeom>
          <a:noFill/>
          <a:ln w="9525">
            <a:noFill/>
            <a:miter lim="800000"/>
            <a:headEnd/>
            <a:tailEnd/>
          </a:ln>
          <a:effectLst/>
        </p:spPr>
        <p:txBody>
          <a:bodyPr anchor="ctr"/>
          <a:lstStyle/>
          <a:p>
            <a:pPr algn="ctr" defTabSz="685800">
              <a:defRPr/>
            </a:pPr>
            <a:r>
              <a:rPr lang="en-US" altLang="en-US" sz="3000" b="1" kern="0" dirty="0" err="1">
                <a:solidFill>
                  <a:schemeClr val="accent1">
                    <a:lumMod val="20000"/>
                    <a:lumOff val="80000"/>
                  </a:schemeClr>
                </a:solidFill>
                <a:latin typeface="Calibri"/>
              </a:rPr>
              <a:t>Inflamasi</a:t>
            </a:r>
            <a:r>
              <a:rPr lang="en-US" altLang="en-US" sz="3000" b="1" kern="0" dirty="0">
                <a:solidFill>
                  <a:schemeClr val="accent1">
                    <a:lumMod val="20000"/>
                    <a:lumOff val="80000"/>
                  </a:schemeClr>
                </a:solidFill>
                <a:latin typeface="Calibri"/>
              </a:rPr>
              <a:t> </a:t>
            </a:r>
            <a:r>
              <a:rPr lang="en-US" altLang="en-US" sz="3000" b="1" kern="0" dirty="0" err="1">
                <a:solidFill>
                  <a:schemeClr val="accent1">
                    <a:lumMod val="20000"/>
                    <a:lumOff val="80000"/>
                  </a:schemeClr>
                </a:solidFill>
                <a:latin typeface="Calibri"/>
              </a:rPr>
              <a:t>adalah</a:t>
            </a:r>
            <a:r>
              <a:rPr lang="en-US" altLang="en-US" sz="3000" b="1" kern="0" dirty="0">
                <a:solidFill>
                  <a:schemeClr val="accent1">
                    <a:lumMod val="20000"/>
                    <a:lumOff val="80000"/>
                  </a:schemeClr>
                </a:solidFill>
                <a:latin typeface="Calibri"/>
              </a:rPr>
              <a:t> </a:t>
            </a:r>
            <a:r>
              <a:rPr lang="en-US" altLang="en-US" sz="3000" b="1" kern="0" dirty="0" err="1">
                <a:solidFill>
                  <a:schemeClr val="accent1">
                    <a:lumMod val="20000"/>
                    <a:lumOff val="80000"/>
                  </a:schemeClr>
                </a:solidFill>
                <a:latin typeface="Calibri"/>
              </a:rPr>
              <a:t>fitur</a:t>
            </a:r>
            <a:r>
              <a:rPr lang="en-US" altLang="en-US" sz="3000" b="1" kern="0" dirty="0">
                <a:solidFill>
                  <a:schemeClr val="accent1">
                    <a:lumMod val="20000"/>
                    <a:lumOff val="80000"/>
                  </a:schemeClr>
                </a:solidFill>
                <a:latin typeface="Calibri"/>
              </a:rPr>
              <a:t> </a:t>
            </a:r>
            <a:r>
              <a:rPr lang="en-US" altLang="en-US" sz="3000" b="1" kern="0" dirty="0" err="1">
                <a:solidFill>
                  <a:schemeClr val="accent1">
                    <a:lumMod val="20000"/>
                    <a:lumOff val="80000"/>
                  </a:schemeClr>
                </a:solidFill>
                <a:latin typeface="Calibri"/>
              </a:rPr>
              <a:t>utama</a:t>
            </a:r>
            <a:r>
              <a:rPr lang="en-US" altLang="en-US" sz="3000" b="1" kern="0" dirty="0">
                <a:solidFill>
                  <a:schemeClr val="accent1">
                    <a:lumMod val="20000"/>
                    <a:lumOff val="80000"/>
                  </a:schemeClr>
                </a:solidFill>
                <a:latin typeface="Calibri"/>
              </a:rPr>
              <a:t> </a:t>
            </a:r>
            <a:r>
              <a:rPr lang="en-US" altLang="en-US" sz="3000" b="1" kern="0" dirty="0" err="1">
                <a:solidFill>
                  <a:schemeClr val="accent1">
                    <a:lumMod val="20000"/>
                    <a:lumOff val="80000"/>
                  </a:schemeClr>
                </a:solidFill>
                <a:latin typeface="Calibri"/>
              </a:rPr>
              <a:t>pada</a:t>
            </a:r>
            <a:r>
              <a:rPr lang="en-US" altLang="en-US" sz="3000" b="1" kern="0" dirty="0">
                <a:solidFill>
                  <a:schemeClr val="accent1">
                    <a:lumMod val="20000"/>
                    <a:lumOff val="80000"/>
                  </a:schemeClr>
                </a:solidFill>
                <a:latin typeface="Calibri"/>
              </a:rPr>
              <a:t> </a:t>
            </a:r>
            <a:r>
              <a:rPr lang="en-US" altLang="en-US" sz="3000" b="1" kern="0" dirty="0" err="1">
                <a:solidFill>
                  <a:schemeClr val="accent1">
                    <a:lumMod val="20000"/>
                    <a:lumOff val="80000"/>
                  </a:schemeClr>
                </a:solidFill>
                <a:latin typeface="Calibri"/>
              </a:rPr>
              <a:t>asma</a:t>
            </a:r>
            <a:endParaRPr lang="en-GB" sz="3000" b="1" kern="0" baseline="30000" dirty="0">
              <a:solidFill>
                <a:schemeClr val="accent1">
                  <a:lumMod val="20000"/>
                  <a:lumOff val="80000"/>
                </a:schemeClr>
              </a:solidFill>
              <a:latin typeface="Calibri"/>
              <a:cs typeface="Arial" charset="0"/>
            </a:endParaRPr>
          </a:p>
        </p:txBody>
      </p:sp>
      <p:sp>
        <p:nvSpPr>
          <p:cNvPr id="6" name="Rectangle 13"/>
          <p:cNvSpPr>
            <a:spLocks noChangeArrowheads="1"/>
          </p:cNvSpPr>
          <p:nvPr/>
        </p:nvSpPr>
        <p:spPr bwMode="auto">
          <a:xfrm>
            <a:off x="15409" y="4819108"/>
            <a:ext cx="320264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cs typeface="Arial" panose="020B0604020202020204" pitchFamily="34" charset="0"/>
              </a:defRPr>
            </a:lvl1pPr>
            <a:lvl2pPr marL="742950" indent="-285750" eaLnBrk="0" hangingPunct="0">
              <a:defRPr b="1">
                <a:solidFill>
                  <a:schemeClr val="tx1"/>
                </a:solidFill>
                <a:latin typeface="Arial" panose="020B0604020202020204" pitchFamily="34" charset="0"/>
                <a:cs typeface="Arial" panose="020B0604020202020204" pitchFamily="34" charset="0"/>
              </a:defRPr>
            </a:lvl2pPr>
            <a:lvl3pPr marL="1143000" indent="-228600" eaLnBrk="0" hangingPunct="0">
              <a:defRPr b="1">
                <a:solidFill>
                  <a:schemeClr val="tx1"/>
                </a:solidFill>
                <a:latin typeface="Arial" panose="020B0604020202020204" pitchFamily="34" charset="0"/>
                <a:cs typeface="Arial" panose="020B0604020202020204" pitchFamily="34" charset="0"/>
              </a:defRPr>
            </a:lvl3pPr>
            <a:lvl4pPr marL="1600200" indent="-228600" eaLnBrk="0" hangingPunct="0">
              <a:defRPr b="1">
                <a:solidFill>
                  <a:schemeClr val="tx1"/>
                </a:solidFill>
                <a:latin typeface="Arial" panose="020B0604020202020204" pitchFamily="34" charset="0"/>
                <a:cs typeface="Arial" panose="020B0604020202020204" pitchFamily="34" charset="0"/>
              </a:defRPr>
            </a:lvl4pPr>
            <a:lvl5pPr marL="2057400" indent="-228600" eaLnBrk="0" hangingPunct="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75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Currie,</a:t>
            </a:r>
            <a:r>
              <a:rPr kumimoji="0" lang="en-US" sz="750" b="1" i="1"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GP., Therapeutic modulation of allergic airways disease with leukotriene receptor antagonists., Q J Med 2005; 98</a:t>
            </a:r>
            <a:endParaRPr kumimoji="0" lang="en-GB" sz="75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7" name="Group 2"/>
          <p:cNvGrpSpPr>
            <a:grpSpLocks/>
          </p:cNvGrpSpPr>
          <p:nvPr/>
        </p:nvGrpSpPr>
        <p:grpSpPr bwMode="auto">
          <a:xfrm>
            <a:off x="1550055" y="2058592"/>
            <a:ext cx="5688806" cy="2536031"/>
            <a:chOff x="505" y="1684"/>
            <a:chExt cx="4813" cy="2271"/>
          </a:xfrm>
        </p:grpSpPr>
        <p:sp>
          <p:nvSpPr>
            <p:cNvPr id="8" name="Freeform 3"/>
            <p:cNvSpPr>
              <a:spLocks/>
            </p:cNvSpPr>
            <p:nvPr/>
          </p:nvSpPr>
          <p:spPr bwMode="auto">
            <a:xfrm>
              <a:off x="505" y="1684"/>
              <a:ext cx="4813" cy="2271"/>
            </a:xfrm>
            <a:custGeom>
              <a:avLst/>
              <a:gdLst>
                <a:gd name="T0" fmla="*/ 0 w 5085"/>
                <a:gd name="T1" fmla="*/ 2033 h 2034"/>
                <a:gd name="T2" fmla="*/ 5084 w 5085"/>
                <a:gd name="T3" fmla="*/ 120 h 2034"/>
                <a:gd name="T4" fmla="*/ 5064 w 5085"/>
                <a:gd name="T5" fmla="*/ 120 h 2034"/>
                <a:gd name="T6" fmla="*/ 5047 w 5085"/>
                <a:gd name="T7" fmla="*/ 121 h 2034"/>
                <a:gd name="T8" fmla="*/ 5032 w 5085"/>
                <a:gd name="T9" fmla="*/ 121 h 2034"/>
                <a:gd name="T10" fmla="*/ 5020 w 5085"/>
                <a:gd name="T11" fmla="*/ 123 h 2034"/>
                <a:gd name="T12" fmla="*/ 5010 w 5085"/>
                <a:gd name="T13" fmla="*/ 123 h 2034"/>
                <a:gd name="T14" fmla="*/ 5001 w 5085"/>
                <a:gd name="T15" fmla="*/ 123 h 2034"/>
                <a:gd name="T16" fmla="*/ 4992 w 5085"/>
                <a:gd name="T17" fmla="*/ 123 h 2034"/>
                <a:gd name="T18" fmla="*/ 4985 w 5085"/>
                <a:gd name="T19" fmla="*/ 120 h 2034"/>
                <a:gd name="T20" fmla="*/ 4968 w 5085"/>
                <a:gd name="T21" fmla="*/ 116 h 2034"/>
                <a:gd name="T22" fmla="*/ 4955 w 5085"/>
                <a:gd name="T23" fmla="*/ 111 h 2034"/>
                <a:gd name="T24" fmla="*/ 4945 w 5085"/>
                <a:gd name="T25" fmla="*/ 105 h 2034"/>
                <a:gd name="T26" fmla="*/ 4937 w 5085"/>
                <a:gd name="T27" fmla="*/ 98 h 2034"/>
                <a:gd name="T28" fmla="*/ 4932 w 5085"/>
                <a:gd name="T29" fmla="*/ 90 h 2034"/>
                <a:gd name="T30" fmla="*/ 4929 w 5085"/>
                <a:gd name="T31" fmla="*/ 82 h 2034"/>
                <a:gd name="T32" fmla="*/ 4928 w 5085"/>
                <a:gd name="T33" fmla="*/ 75 h 2034"/>
                <a:gd name="T34" fmla="*/ 4928 w 5085"/>
                <a:gd name="T35" fmla="*/ 67 h 2034"/>
                <a:gd name="T36" fmla="*/ 4931 w 5085"/>
                <a:gd name="T37" fmla="*/ 59 h 2034"/>
                <a:gd name="T38" fmla="*/ 4939 w 5085"/>
                <a:gd name="T39" fmla="*/ 54 h 2034"/>
                <a:gd name="T40" fmla="*/ 4949 w 5085"/>
                <a:gd name="T41" fmla="*/ 50 h 2034"/>
                <a:gd name="T42" fmla="*/ 4960 w 5085"/>
                <a:gd name="T43" fmla="*/ 48 h 2034"/>
                <a:gd name="T44" fmla="*/ 4972 w 5085"/>
                <a:gd name="T45" fmla="*/ 47 h 2034"/>
                <a:gd name="T46" fmla="*/ 4981 w 5085"/>
                <a:gd name="T47" fmla="*/ 47 h 2034"/>
                <a:gd name="T48" fmla="*/ 4989 w 5085"/>
                <a:gd name="T49" fmla="*/ 48 h 2034"/>
                <a:gd name="T50" fmla="*/ 4991 w 5085"/>
                <a:gd name="T51" fmla="*/ 48 h 2034"/>
                <a:gd name="T52" fmla="*/ 4987 w 5085"/>
                <a:gd name="T53" fmla="*/ 34 h 2034"/>
                <a:gd name="T54" fmla="*/ 4982 w 5085"/>
                <a:gd name="T55" fmla="*/ 22 h 2034"/>
                <a:gd name="T56" fmla="*/ 4973 w 5085"/>
                <a:gd name="T57" fmla="*/ 13 h 2034"/>
                <a:gd name="T58" fmla="*/ 4963 w 5085"/>
                <a:gd name="T59" fmla="*/ 6 h 2034"/>
                <a:gd name="T60" fmla="*/ 4949 w 5085"/>
                <a:gd name="T61" fmla="*/ 2 h 2034"/>
                <a:gd name="T62" fmla="*/ 4935 w 5085"/>
                <a:gd name="T63" fmla="*/ 0 h 2034"/>
                <a:gd name="T64" fmla="*/ 4918 w 5085"/>
                <a:gd name="T65" fmla="*/ 1 h 2034"/>
                <a:gd name="T66" fmla="*/ 4901 w 5085"/>
                <a:gd name="T67" fmla="*/ 6 h 2034"/>
                <a:gd name="T68" fmla="*/ 4878 w 5085"/>
                <a:gd name="T69" fmla="*/ 18 h 2034"/>
                <a:gd name="T70" fmla="*/ 4858 w 5085"/>
                <a:gd name="T71" fmla="*/ 33 h 2034"/>
                <a:gd name="T72" fmla="*/ 4838 w 5085"/>
                <a:gd name="T73" fmla="*/ 52 h 2034"/>
                <a:gd name="T74" fmla="*/ 4818 w 5085"/>
                <a:gd name="T75" fmla="*/ 72 h 2034"/>
                <a:gd name="T76" fmla="*/ 4794 w 5085"/>
                <a:gd name="T77" fmla="*/ 89 h 2034"/>
                <a:gd name="T78" fmla="*/ 4766 w 5085"/>
                <a:gd name="T79" fmla="*/ 105 h 2034"/>
                <a:gd name="T80" fmla="*/ 4734 w 5085"/>
                <a:gd name="T81" fmla="*/ 115 h 2034"/>
                <a:gd name="T82" fmla="*/ 4693 w 5085"/>
                <a:gd name="T83" fmla="*/ 119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85" h="2034">
                  <a:moveTo>
                    <a:pt x="0" y="102"/>
                  </a:moveTo>
                  <a:lnTo>
                    <a:pt x="0" y="2033"/>
                  </a:lnTo>
                  <a:lnTo>
                    <a:pt x="5080" y="2033"/>
                  </a:lnTo>
                  <a:lnTo>
                    <a:pt x="5084" y="120"/>
                  </a:lnTo>
                  <a:lnTo>
                    <a:pt x="5074" y="120"/>
                  </a:lnTo>
                  <a:lnTo>
                    <a:pt x="5064" y="120"/>
                  </a:lnTo>
                  <a:lnTo>
                    <a:pt x="5055" y="121"/>
                  </a:lnTo>
                  <a:lnTo>
                    <a:pt x="5047" y="121"/>
                  </a:lnTo>
                  <a:lnTo>
                    <a:pt x="5040" y="121"/>
                  </a:lnTo>
                  <a:lnTo>
                    <a:pt x="5032" y="121"/>
                  </a:lnTo>
                  <a:lnTo>
                    <a:pt x="5027" y="123"/>
                  </a:lnTo>
                  <a:lnTo>
                    <a:pt x="5020" y="123"/>
                  </a:lnTo>
                  <a:lnTo>
                    <a:pt x="5014" y="123"/>
                  </a:lnTo>
                  <a:lnTo>
                    <a:pt x="5010" y="123"/>
                  </a:lnTo>
                  <a:lnTo>
                    <a:pt x="5005" y="123"/>
                  </a:lnTo>
                  <a:lnTo>
                    <a:pt x="5001" y="123"/>
                  </a:lnTo>
                  <a:lnTo>
                    <a:pt x="4996" y="123"/>
                  </a:lnTo>
                  <a:lnTo>
                    <a:pt x="4992" y="123"/>
                  </a:lnTo>
                  <a:lnTo>
                    <a:pt x="4989" y="121"/>
                  </a:lnTo>
                  <a:lnTo>
                    <a:pt x="4985" y="120"/>
                  </a:lnTo>
                  <a:lnTo>
                    <a:pt x="4976" y="119"/>
                  </a:lnTo>
                  <a:lnTo>
                    <a:pt x="4968" y="116"/>
                  </a:lnTo>
                  <a:lnTo>
                    <a:pt x="4960" y="114"/>
                  </a:lnTo>
                  <a:lnTo>
                    <a:pt x="4955" y="111"/>
                  </a:lnTo>
                  <a:lnTo>
                    <a:pt x="4949" y="108"/>
                  </a:lnTo>
                  <a:lnTo>
                    <a:pt x="4945" y="105"/>
                  </a:lnTo>
                  <a:lnTo>
                    <a:pt x="4940" y="101"/>
                  </a:lnTo>
                  <a:lnTo>
                    <a:pt x="4937" y="98"/>
                  </a:lnTo>
                  <a:lnTo>
                    <a:pt x="4935" y="93"/>
                  </a:lnTo>
                  <a:lnTo>
                    <a:pt x="4932" y="90"/>
                  </a:lnTo>
                  <a:lnTo>
                    <a:pt x="4930" y="86"/>
                  </a:lnTo>
                  <a:lnTo>
                    <a:pt x="4929" y="82"/>
                  </a:lnTo>
                  <a:lnTo>
                    <a:pt x="4928" y="78"/>
                  </a:lnTo>
                  <a:lnTo>
                    <a:pt x="4928" y="75"/>
                  </a:lnTo>
                  <a:lnTo>
                    <a:pt x="4928" y="71"/>
                  </a:lnTo>
                  <a:lnTo>
                    <a:pt x="4928" y="67"/>
                  </a:lnTo>
                  <a:lnTo>
                    <a:pt x="4929" y="62"/>
                  </a:lnTo>
                  <a:lnTo>
                    <a:pt x="4931" y="59"/>
                  </a:lnTo>
                  <a:lnTo>
                    <a:pt x="4935" y="56"/>
                  </a:lnTo>
                  <a:lnTo>
                    <a:pt x="4939" y="54"/>
                  </a:lnTo>
                  <a:lnTo>
                    <a:pt x="4944" y="52"/>
                  </a:lnTo>
                  <a:lnTo>
                    <a:pt x="4949" y="50"/>
                  </a:lnTo>
                  <a:lnTo>
                    <a:pt x="4955" y="49"/>
                  </a:lnTo>
                  <a:lnTo>
                    <a:pt x="4960" y="48"/>
                  </a:lnTo>
                  <a:lnTo>
                    <a:pt x="4966" y="48"/>
                  </a:lnTo>
                  <a:lnTo>
                    <a:pt x="4972" y="47"/>
                  </a:lnTo>
                  <a:lnTo>
                    <a:pt x="4977" y="47"/>
                  </a:lnTo>
                  <a:lnTo>
                    <a:pt x="4981" y="47"/>
                  </a:lnTo>
                  <a:lnTo>
                    <a:pt x="4985" y="47"/>
                  </a:lnTo>
                  <a:lnTo>
                    <a:pt x="4989" y="48"/>
                  </a:lnTo>
                  <a:lnTo>
                    <a:pt x="4990" y="48"/>
                  </a:lnTo>
                  <a:lnTo>
                    <a:pt x="4991" y="48"/>
                  </a:lnTo>
                  <a:lnTo>
                    <a:pt x="4990" y="40"/>
                  </a:lnTo>
                  <a:lnTo>
                    <a:pt x="4987" y="34"/>
                  </a:lnTo>
                  <a:lnTo>
                    <a:pt x="4985" y="28"/>
                  </a:lnTo>
                  <a:lnTo>
                    <a:pt x="4982" y="22"/>
                  </a:lnTo>
                  <a:lnTo>
                    <a:pt x="4977" y="18"/>
                  </a:lnTo>
                  <a:lnTo>
                    <a:pt x="4973" y="13"/>
                  </a:lnTo>
                  <a:lnTo>
                    <a:pt x="4968" y="9"/>
                  </a:lnTo>
                  <a:lnTo>
                    <a:pt x="4963" y="6"/>
                  </a:lnTo>
                  <a:lnTo>
                    <a:pt x="4956" y="3"/>
                  </a:lnTo>
                  <a:lnTo>
                    <a:pt x="4949" y="2"/>
                  </a:lnTo>
                  <a:lnTo>
                    <a:pt x="4942" y="1"/>
                  </a:lnTo>
                  <a:lnTo>
                    <a:pt x="4935" y="0"/>
                  </a:lnTo>
                  <a:lnTo>
                    <a:pt x="4927" y="0"/>
                  </a:lnTo>
                  <a:lnTo>
                    <a:pt x="4918" y="1"/>
                  </a:lnTo>
                  <a:lnTo>
                    <a:pt x="4910" y="3"/>
                  </a:lnTo>
                  <a:lnTo>
                    <a:pt x="4901" y="6"/>
                  </a:lnTo>
                  <a:lnTo>
                    <a:pt x="4890" y="11"/>
                  </a:lnTo>
                  <a:lnTo>
                    <a:pt x="4878" y="18"/>
                  </a:lnTo>
                  <a:lnTo>
                    <a:pt x="4868" y="25"/>
                  </a:lnTo>
                  <a:lnTo>
                    <a:pt x="4858" y="33"/>
                  </a:lnTo>
                  <a:lnTo>
                    <a:pt x="4848" y="43"/>
                  </a:lnTo>
                  <a:lnTo>
                    <a:pt x="4838" y="52"/>
                  </a:lnTo>
                  <a:lnTo>
                    <a:pt x="4828" y="61"/>
                  </a:lnTo>
                  <a:lnTo>
                    <a:pt x="4818" y="72"/>
                  </a:lnTo>
                  <a:lnTo>
                    <a:pt x="4807" y="81"/>
                  </a:lnTo>
                  <a:lnTo>
                    <a:pt x="4794" y="89"/>
                  </a:lnTo>
                  <a:lnTo>
                    <a:pt x="4781" y="98"/>
                  </a:lnTo>
                  <a:lnTo>
                    <a:pt x="4766" y="105"/>
                  </a:lnTo>
                  <a:lnTo>
                    <a:pt x="4750" y="111"/>
                  </a:lnTo>
                  <a:lnTo>
                    <a:pt x="4734" y="115"/>
                  </a:lnTo>
                  <a:lnTo>
                    <a:pt x="4713" y="118"/>
                  </a:lnTo>
                  <a:lnTo>
                    <a:pt x="4693" y="119"/>
                  </a:lnTo>
                  <a:lnTo>
                    <a:pt x="0" y="102"/>
                  </a:lnTo>
                </a:path>
              </a:pathLst>
            </a:custGeom>
            <a:solidFill>
              <a:srgbClr val="C0E7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grpSp>
          <p:nvGrpSpPr>
            <p:cNvPr id="9" name="Group 4"/>
            <p:cNvGrpSpPr>
              <a:grpSpLocks/>
            </p:cNvGrpSpPr>
            <p:nvPr/>
          </p:nvGrpSpPr>
          <p:grpSpPr bwMode="auto">
            <a:xfrm>
              <a:off x="1132" y="1898"/>
              <a:ext cx="4053" cy="1799"/>
              <a:chOff x="1132" y="1898"/>
              <a:chExt cx="4053" cy="1799"/>
            </a:xfrm>
          </p:grpSpPr>
          <p:sp>
            <p:nvSpPr>
              <p:cNvPr id="10" name="Freeform 5"/>
              <p:cNvSpPr>
                <a:spLocks/>
              </p:cNvSpPr>
              <p:nvPr/>
            </p:nvSpPr>
            <p:spPr bwMode="auto">
              <a:xfrm>
                <a:off x="1139" y="3527"/>
                <a:ext cx="148" cy="106"/>
              </a:xfrm>
              <a:custGeom>
                <a:avLst/>
                <a:gdLst>
                  <a:gd name="T0" fmla="*/ 0 w 156"/>
                  <a:gd name="T1" fmla="*/ 94 h 95"/>
                  <a:gd name="T2" fmla="*/ 1 w 156"/>
                  <a:gd name="T3" fmla="*/ 93 h 95"/>
                  <a:gd name="T4" fmla="*/ 4 w 156"/>
                  <a:gd name="T5" fmla="*/ 91 h 95"/>
                  <a:gd name="T6" fmla="*/ 11 w 156"/>
                  <a:gd name="T7" fmla="*/ 87 h 95"/>
                  <a:gd name="T8" fmla="*/ 19 w 156"/>
                  <a:gd name="T9" fmla="*/ 82 h 95"/>
                  <a:gd name="T10" fmla="*/ 29 w 156"/>
                  <a:gd name="T11" fmla="*/ 75 h 95"/>
                  <a:gd name="T12" fmla="*/ 40 w 156"/>
                  <a:gd name="T13" fmla="*/ 68 h 95"/>
                  <a:gd name="T14" fmla="*/ 53 w 156"/>
                  <a:gd name="T15" fmla="*/ 61 h 95"/>
                  <a:gd name="T16" fmla="*/ 65 w 156"/>
                  <a:gd name="T17" fmla="*/ 53 h 95"/>
                  <a:gd name="T18" fmla="*/ 79 w 156"/>
                  <a:gd name="T19" fmla="*/ 44 h 95"/>
                  <a:gd name="T20" fmla="*/ 92 w 156"/>
                  <a:gd name="T21" fmla="*/ 36 h 95"/>
                  <a:gd name="T22" fmla="*/ 104 w 156"/>
                  <a:gd name="T23" fmla="*/ 28 h 95"/>
                  <a:gd name="T24" fmla="*/ 117 w 156"/>
                  <a:gd name="T25" fmla="*/ 21 h 95"/>
                  <a:gd name="T26" fmla="*/ 129 w 156"/>
                  <a:gd name="T27" fmla="*/ 14 h 95"/>
                  <a:gd name="T28" fmla="*/ 139 w 156"/>
                  <a:gd name="T29" fmla="*/ 8 h 95"/>
                  <a:gd name="T30" fmla="*/ 148 w 156"/>
                  <a:gd name="T31" fmla="*/ 4 h 95"/>
                  <a:gd name="T32" fmla="*/ 155 w 156"/>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95">
                    <a:moveTo>
                      <a:pt x="0" y="94"/>
                    </a:moveTo>
                    <a:lnTo>
                      <a:pt x="1" y="93"/>
                    </a:lnTo>
                    <a:lnTo>
                      <a:pt x="4" y="91"/>
                    </a:lnTo>
                    <a:lnTo>
                      <a:pt x="11" y="87"/>
                    </a:lnTo>
                    <a:lnTo>
                      <a:pt x="19" y="82"/>
                    </a:lnTo>
                    <a:lnTo>
                      <a:pt x="29" y="75"/>
                    </a:lnTo>
                    <a:lnTo>
                      <a:pt x="40" y="68"/>
                    </a:lnTo>
                    <a:lnTo>
                      <a:pt x="53" y="61"/>
                    </a:lnTo>
                    <a:lnTo>
                      <a:pt x="65" y="53"/>
                    </a:lnTo>
                    <a:lnTo>
                      <a:pt x="79" y="44"/>
                    </a:lnTo>
                    <a:lnTo>
                      <a:pt x="92" y="36"/>
                    </a:lnTo>
                    <a:lnTo>
                      <a:pt x="104" y="28"/>
                    </a:lnTo>
                    <a:lnTo>
                      <a:pt x="117" y="21"/>
                    </a:lnTo>
                    <a:lnTo>
                      <a:pt x="129" y="14"/>
                    </a:lnTo>
                    <a:lnTo>
                      <a:pt x="139" y="8"/>
                    </a:lnTo>
                    <a:lnTo>
                      <a:pt x="148" y="4"/>
                    </a:lnTo>
                    <a:lnTo>
                      <a:pt x="15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1" name="Line 6"/>
              <p:cNvSpPr>
                <a:spLocks noChangeShapeType="1"/>
              </p:cNvSpPr>
              <p:nvPr/>
            </p:nvSpPr>
            <p:spPr bwMode="auto">
              <a:xfrm flipH="1" flipV="1">
                <a:off x="1132" y="3626"/>
                <a:ext cx="12" cy="1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12" name="Line 7"/>
              <p:cNvSpPr>
                <a:spLocks noChangeShapeType="1"/>
              </p:cNvSpPr>
              <p:nvPr/>
            </p:nvSpPr>
            <p:spPr bwMode="auto">
              <a:xfrm>
                <a:off x="1284" y="3525"/>
                <a:ext cx="3" cy="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13" name="Freeform 8"/>
              <p:cNvSpPr>
                <a:spLocks/>
              </p:cNvSpPr>
              <p:nvPr/>
            </p:nvSpPr>
            <p:spPr bwMode="auto">
              <a:xfrm>
                <a:off x="1286" y="3439"/>
                <a:ext cx="59" cy="89"/>
              </a:xfrm>
              <a:custGeom>
                <a:avLst/>
                <a:gdLst>
                  <a:gd name="T0" fmla="*/ 0 w 63"/>
                  <a:gd name="T1" fmla="*/ 79 h 80"/>
                  <a:gd name="T2" fmla="*/ 6 w 63"/>
                  <a:gd name="T3" fmla="*/ 76 h 80"/>
                  <a:gd name="T4" fmla="*/ 11 w 63"/>
                  <a:gd name="T5" fmla="*/ 73 h 80"/>
                  <a:gd name="T6" fmla="*/ 16 w 63"/>
                  <a:gd name="T7" fmla="*/ 68 h 80"/>
                  <a:gd name="T8" fmla="*/ 20 w 63"/>
                  <a:gd name="T9" fmla="*/ 64 h 80"/>
                  <a:gd name="T10" fmla="*/ 25 w 63"/>
                  <a:gd name="T11" fmla="*/ 58 h 80"/>
                  <a:gd name="T12" fmla="*/ 29 w 63"/>
                  <a:gd name="T13" fmla="*/ 53 h 80"/>
                  <a:gd name="T14" fmla="*/ 33 w 63"/>
                  <a:gd name="T15" fmla="*/ 47 h 80"/>
                  <a:gd name="T16" fmla="*/ 37 w 63"/>
                  <a:gd name="T17" fmla="*/ 41 h 80"/>
                  <a:gd name="T18" fmla="*/ 41 w 63"/>
                  <a:gd name="T19" fmla="*/ 35 h 80"/>
                  <a:gd name="T20" fmla="*/ 44 w 63"/>
                  <a:gd name="T21" fmla="*/ 30 h 80"/>
                  <a:gd name="T22" fmla="*/ 47 w 63"/>
                  <a:gd name="T23" fmla="*/ 24 h 80"/>
                  <a:gd name="T24" fmla="*/ 50 w 63"/>
                  <a:gd name="T25" fmla="*/ 18 h 80"/>
                  <a:gd name="T26" fmla="*/ 53 w 63"/>
                  <a:gd name="T27" fmla="*/ 13 h 80"/>
                  <a:gd name="T28" fmla="*/ 56 w 63"/>
                  <a:gd name="T29" fmla="*/ 8 h 80"/>
                  <a:gd name="T30" fmla="*/ 59 w 63"/>
                  <a:gd name="T31" fmla="*/ 3 h 80"/>
                  <a:gd name="T32" fmla="*/ 62 w 63"/>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0">
                    <a:moveTo>
                      <a:pt x="0" y="79"/>
                    </a:moveTo>
                    <a:lnTo>
                      <a:pt x="6" y="76"/>
                    </a:lnTo>
                    <a:lnTo>
                      <a:pt x="11" y="73"/>
                    </a:lnTo>
                    <a:lnTo>
                      <a:pt x="16" y="68"/>
                    </a:lnTo>
                    <a:lnTo>
                      <a:pt x="20" y="64"/>
                    </a:lnTo>
                    <a:lnTo>
                      <a:pt x="25" y="58"/>
                    </a:lnTo>
                    <a:lnTo>
                      <a:pt x="29" y="53"/>
                    </a:lnTo>
                    <a:lnTo>
                      <a:pt x="33" y="47"/>
                    </a:lnTo>
                    <a:lnTo>
                      <a:pt x="37" y="41"/>
                    </a:lnTo>
                    <a:lnTo>
                      <a:pt x="41" y="35"/>
                    </a:lnTo>
                    <a:lnTo>
                      <a:pt x="44" y="30"/>
                    </a:lnTo>
                    <a:lnTo>
                      <a:pt x="47" y="24"/>
                    </a:lnTo>
                    <a:lnTo>
                      <a:pt x="50" y="18"/>
                    </a:lnTo>
                    <a:lnTo>
                      <a:pt x="53" y="13"/>
                    </a:lnTo>
                    <a:lnTo>
                      <a:pt x="56" y="8"/>
                    </a:lnTo>
                    <a:lnTo>
                      <a:pt x="59" y="3"/>
                    </a:lnTo>
                    <a:lnTo>
                      <a:pt x="6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4" name="Line 9"/>
              <p:cNvSpPr>
                <a:spLocks noChangeShapeType="1"/>
              </p:cNvSpPr>
              <p:nvPr/>
            </p:nvSpPr>
            <p:spPr bwMode="auto">
              <a:xfrm flipH="1" flipV="1">
                <a:off x="1281" y="3521"/>
                <a:ext cx="10" cy="1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15" name="Line 10"/>
              <p:cNvSpPr>
                <a:spLocks noChangeShapeType="1"/>
              </p:cNvSpPr>
              <p:nvPr/>
            </p:nvSpPr>
            <p:spPr bwMode="auto">
              <a:xfrm>
                <a:off x="1342" y="3437"/>
                <a:ext cx="4"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16" name="Freeform 11"/>
              <p:cNvSpPr>
                <a:spLocks/>
              </p:cNvSpPr>
              <p:nvPr/>
            </p:nvSpPr>
            <p:spPr bwMode="auto">
              <a:xfrm>
                <a:off x="1344" y="3413"/>
                <a:ext cx="82" cy="27"/>
              </a:xfrm>
              <a:custGeom>
                <a:avLst/>
                <a:gdLst>
                  <a:gd name="T0" fmla="*/ 0 w 86"/>
                  <a:gd name="T1" fmla="*/ 23 h 24"/>
                  <a:gd name="T2" fmla="*/ 3 w 86"/>
                  <a:gd name="T3" fmla="*/ 20 h 24"/>
                  <a:gd name="T4" fmla="*/ 7 w 86"/>
                  <a:gd name="T5" fmla="*/ 17 h 24"/>
                  <a:gd name="T6" fmla="*/ 10 w 86"/>
                  <a:gd name="T7" fmla="*/ 15 h 24"/>
                  <a:gd name="T8" fmla="*/ 15 w 86"/>
                  <a:gd name="T9" fmla="*/ 14 h 24"/>
                  <a:gd name="T10" fmla="*/ 19 w 86"/>
                  <a:gd name="T11" fmla="*/ 13 h 24"/>
                  <a:gd name="T12" fmla="*/ 23 w 86"/>
                  <a:gd name="T13" fmla="*/ 12 h 24"/>
                  <a:gd name="T14" fmla="*/ 29 w 86"/>
                  <a:gd name="T15" fmla="*/ 12 h 24"/>
                  <a:gd name="T16" fmla="*/ 34 w 86"/>
                  <a:gd name="T17" fmla="*/ 11 h 24"/>
                  <a:gd name="T18" fmla="*/ 39 w 86"/>
                  <a:gd name="T19" fmla="*/ 11 h 24"/>
                  <a:gd name="T20" fmla="*/ 46 w 86"/>
                  <a:gd name="T21" fmla="*/ 10 h 24"/>
                  <a:gd name="T22" fmla="*/ 51 w 86"/>
                  <a:gd name="T23" fmla="*/ 9 h 24"/>
                  <a:gd name="T24" fmla="*/ 58 w 86"/>
                  <a:gd name="T25" fmla="*/ 8 h 24"/>
                  <a:gd name="T26" fmla="*/ 65 w 86"/>
                  <a:gd name="T27" fmla="*/ 7 h 24"/>
                  <a:gd name="T28" fmla="*/ 72 w 86"/>
                  <a:gd name="T29" fmla="*/ 5 h 24"/>
                  <a:gd name="T30" fmla="*/ 78 w 86"/>
                  <a:gd name="T31" fmla="*/ 3 h 24"/>
                  <a:gd name="T32" fmla="*/ 85 w 86"/>
                  <a:gd name="T3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24">
                    <a:moveTo>
                      <a:pt x="0" y="23"/>
                    </a:moveTo>
                    <a:lnTo>
                      <a:pt x="3" y="20"/>
                    </a:lnTo>
                    <a:lnTo>
                      <a:pt x="7" y="17"/>
                    </a:lnTo>
                    <a:lnTo>
                      <a:pt x="10" y="15"/>
                    </a:lnTo>
                    <a:lnTo>
                      <a:pt x="15" y="14"/>
                    </a:lnTo>
                    <a:lnTo>
                      <a:pt x="19" y="13"/>
                    </a:lnTo>
                    <a:lnTo>
                      <a:pt x="23" y="12"/>
                    </a:lnTo>
                    <a:lnTo>
                      <a:pt x="29" y="12"/>
                    </a:lnTo>
                    <a:lnTo>
                      <a:pt x="34" y="11"/>
                    </a:lnTo>
                    <a:lnTo>
                      <a:pt x="39" y="11"/>
                    </a:lnTo>
                    <a:lnTo>
                      <a:pt x="46" y="10"/>
                    </a:lnTo>
                    <a:lnTo>
                      <a:pt x="51" y="9"/>
                    </a:lnTo>
                    <a:lnTo>
                      <a:pt x="58" y="8"/>
                    </a:lnTo>
                    <a:lnTo>
                      <a:pt x="65" y="7"/>
                    </a:lnTo>
                    <a:lnTo>
                      <a:pt x="72" y="5"/>
                    </a:lnTo>
                    <a:lnTo>
                      <a:pt x="78" y="3"/>
                    </a:lnTo>
                    <a:lnTo>
                      <a:pt x="8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7" name="Line 12"/>
              <p:cNvSpPr>
                <a:spLocks noChangeShapeType="1"/>
              </p:cNvSpPr>
              <p:nvPr/>
            </p:nvSpPr>
            <p:spPr bwMode="auto">
              <a:xfrm flipH="1" flipV="1">
                <a:off x="1338" y="3432"/>
                <a:ext cx="12" cy="1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18" name="Line 13"/>
              <p:cNvSpPr>
                <a:spLocks noChangeShapeType="1"/>
              </p:cNvSpPr>
              <p:nvPr/>
            </p:nvSpPr>
            <p:spPr bwMode="auto">
              <a:xfrm>
                <a:off x="1424" y="3410"/>
                <a:ext cx="3" cy="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19" name="Freeform 14"/>
              <p:cNvSpPr>
                <a:spLocks/>
              </p:cNvSpPr>
              <p:nvPr/>
            </p:nvSpPr>
            <p:spPr bwMode="auto">
              <a:xfrm>
                <a:off x="1425" y="3287"/>
                <a:ext cx="119" cy="128"/>
              </a:xfrm>
              <a:custGeom>
                <a:avLst/>
                <a:gdLst>
                  <a:gd name="T0" fmla="*/ 0 w 126"/>
                  <a:gd name="T1" fmla="*/ 113 h 114"/>
                  <a:gd name="T2" fmla="*/ 8 w 126"/>
                  <a:gd name="T3" fmla="*/ 108 h 114"/>
                  <a:gd name="T4" fmla="*/ 16 w 126"/>
                  <a:gd name="T5" fmla="*/ 103 h 114"/>
                  <a:gd name="T6" fmla="*/ 25 w 126"/>
                  <a:gd name="T7" fmla="*/ 96 h 114"/>
                  <a:gd name="T8" fmla="*/ 33 w 126"/>
                  <a:gd name="T9" fmla="*/ 89 h 114"/>
                  <a:gd name="T10" fmla="*/ 42 w 126"/>
                  <a:gd name="T11" fmla="*/ 81 h 114"/>
                  <a:gd name="T12" fmla="*/ 51 w 126"/>
                  <a:gd name="T13" fmla="*/ 72 h 114"/>
                  <a:gd name="T14" fmla="*/ 60 w 126"/>
                  <a:gd name="T15" fmla="*/ 63 h 114"/>
                  <a:gd name="T16" fmla="*/ 69 w 126"/>
                  <a:gd name="T17" fmla="*/ 54 h 114"/>
                  <a:gd name="T18" fmla="*/ 78 w 126"/>
                  <a:gd name="T19" fmla="*/ 45 h 114"/>
                  <a:gd name="T20" fmla="*/ 86 w 126"/>
                  <a:gd name="T21" fmla="*/ 36 h 114"/>
                  <a:gd name="T22" fmla="*/ 93 w 126"/>
                  <a:gd name="T23" fmla="*/ 28 h 114"/>
                  <a:gd name="T24" fmla="*/ 101 w 126"/>
                  <a:gd name="T25" fmla="*/ 21 h 114"/>
                  <a:gd name="T26" fmla="*/ 108 w 126"/>
                  <a:gd name="T27" fmla="*/ 14 h 114"/>
                  <a:gd name="T28" fmla="*/ 115 w 126"/>
                  <a:gd name="T29" fmla="*/ 8 h 114"/>
                  <a:gd name="T30" fmla="*/ 120 w 126"/>
                  <a:gd name="T31" fmla="*/ 3 h 114"/>
                  <a:gd name="T32" fmla="*/ 125 w 126"/>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114">
                    <a:moveTo>
                      <a:pt x="0" y="113"/>
                    </a:moveTo>
                    <a:lnTo>
                      <a:pt x="8" y="108"/>
                    </a:lnTo>
                    <a:lnTo>
                      <a:pt x="16" y="103"/>
                    </a:lnTo>
                    <a:lnTo>
                      <a:pt x="25" y="96"/>
                    </a:lnTo>
                    <a:lnTo>
                      <a:pt x="33" y="89"/>
                    </a:lnTo>
                    <a:lnTo>
                      <a:pt x="42" y="81"/>
                    </a:lnTo>
                    <a:lnTo>
                      <a:pt x="51" y="72"/>
                    </a:lnTo>
                    <a:lnTo>
                      <a:pt x="60" y="63"/>
                    </a:lnTo>
                    <a:lnTo>
                      <a:pt x="69" y="54"/>
                    </a:lnTo>
                    <a:lnTo>
                      <a:pt x="78" y="45"/>
                    </a:lnTo>
                    <a:lnTo>
                      <a:pt x="86" y="36"/>
                    </a:lnTo>
                    <a:lnTo>
                      <a:pt x="93" y="28"/>
                    </a:lnTo>
                    <a:lnTo>
                      <a:pt x="101" y="21"/>
                    </a:lnTo>
                    <a:lnTo>
                      <a:pt x="108" y="14"/>
                    </a:lnTo>
                    <a:lnTo>
                      <a:pt x="115" y="8"/>
                    </a:lnTo>
                    <a:lnTo>
                      <a:pt x="120" y="3"/>
                    </a:lnTo>
                    <a:lnTo>
                      <a:pt x="12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20" name="Line 15"/>
              <p:cNvSpPr>
                <a:spLocks noChangeShapeType="1"/>
              </p:cNvSpPr>
              <p:nvPr/>
            </p:nvSpPr>
            <p:spPr bwMode="auto">
              <a:xfrm flipH="1" flipV="1">
                <a:off x="1420" y="3406"/>
                <a:ext cx="10" cy="1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21" name="Line 16"/>
              <p:cNvSpPr>
                <a:spLocks noChangeShapeType="1"/>
              </p:cNvSpPr>
              <p:nvPr/>
            </p:nvSpPr>
            <p:spPr bwMode="auto">
              <a:xfrm>
                <a:off x="1542" y="3285"/>
                <a:ext cx="3"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22" name="Freeform 17"/>
              <p:cNvSpPr>
                <a:spLocks/>
              </p:cNvSpPr>
              <p:nvPr/>
            </p:nvSpPr>
            <p:spPr bwMode="auto">
              <a:xfrm>
                <a:off x="1543" y="3130"/>
                <a:ext cx="142" cy="158"/>
              </a:xfrm>
              <a:custGeom>
                <a:avLst/>
                <a:gdLst>
                  <a:gd name="T0" fmla="*/ 0 w 150"/>
                  <a:gd name="T1" fmla="*/ 141 h 142"/>
                  <a:gd name="T2" fmla="*/ 6 w 150"/>
                  <a:gd name="T3" fmla="*/ 137 h 142"/>
                  <a:gd name="T4" fmla="*/ 14 w 150"/>
                  <a:gd name="T5" fmla="*/ 131 h 142"/>
                  <a:gd name="T6" fmla="*/ 23 w 150"/>
                  <a:gd name="T7" fmla="*/ 123 h 142"/>
                  <a:gd name="T8" fmla="*/ 34 w 150"/>
                  <a:gd name="T9" fmla="*/ 113 h 142"/>
                  <a:gd name="T10" fmla="*/ 45 w 150"/>
                  <a:gd name="T11" fmla="*/ 102 h 142"/>
                  <a:gd name="T12" fmla="*/ 58 w 150"/>
                  <a:gd name="T13" fmla="*/ 90 h 142"/>
                  <a:gd name="T14" fmla="*/ 70 w 150"/>
                  <a:gd name="T15" fmla="*/ 78 h 142"/>
                  <a:gd name="T16" fmla="*/ 84 w 150"/>
                  <a:gd name="T17" fmla="*/ 65 h 142"/>
                  <a:gd name="T18" fmla="*/ 96 w 150"/>
                  <a:gd name="T19" fmla="*/ 53 h 142"/>
                  <a:gd name="T20" fmla="*/ 108 w 150"/>
                  <a:gd name="T21" fmla="*/ 41 h 142"/>
                  <a:gd name="T22" fmla="*/ 119 w 150"/>
                  <a:gd name="T23" fmla="*/ 30 h 142"/>
                  <a:gd name="T24" fmla="*/ 129 w 150"/>
                  <a:gd name="T25" fmla="*/ 20 h 142"/>
                  <a:gd name="T26" fmla="*/ 137 w 150"/>
                  <a:gd name="T27" fmla="*/ 12 h 142"/>
                  <a:gd name="T28" fmla="*/ 143 w 150"/>
                  <a:gd name="T29" fmla="*/ 5 h 142"/>
                  <a:gd name="T30" fmla="*/ 147 w 150"/>
                  <a:gd name="T31" fmla="*/ 1 h 142"/>
                  <a:gd name="T32" fmla="*/ 149 w 150"/>
                  <a:gd name="T33"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142">
                    <a:moveTo>
                      <a:pt x="0" y="141"/>
                    </a:moveTo>
                    <a:lnTo>
                      <a:pt x="6" y="137"/>
                    </a:lnTo>
                    <a:lnTo>
                      <a:pt x="14" y="131"/>
                    </a:lnTo>
                    <a:lnTo>
                      <a:pt x="23" y="123"/>
                    </a:lnTo>
                    <a:lnTo>
                      <a:pt x="34" y="113"/>
                    </a:lnTo>
                    <a:lnTo>
                      <a:pt x="45" y="102"/>
                    </a:lnTo>
                    <a:lnTo>
                      <a:pt x="58" y="90"/>
                    </a:lnTo>
                    <a:lnTo>
                      <a:pt x="70" y="78"/>
                    </a:lnTo>
                    <a:lnTo>
                      <a:pt x="84" y="65"/>
                    </a:lnTo>
                    <a:lnTo>
                      <a:pt x="96" y="53"/>
                    </a:lnTo>
                    <a:lnTo>
                      <a:pt x="108" y="41"/>
                    </a:lnTo>
                    <a:lnTo>
                      <a:pt x="119" y="30"/>
                    </a:lnTo>
                    <a:lnTo>
                      <a:pt x="129" y="20"/>
                    </a:lnTo>
                    <a:lnTo>
                      <a:pt x="137" y="12"/>
                    </a:lnTo>
                    <a:lnTo>
                      <a:pt x="143" y="5"/>
                    </a:lnTo>
                    <a:lnTo>
                      <a:pt x="147" y="1"/>
                    </a:lnTo>
                    <a:lnTo>
                      <a:pt x="14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23" name="Line 18"/>
              <p:cNvSpPr>
                <a:spLocks noChangeShapeType="1"/>
              </p:cNvSpPr>
              <p:nvPr/>
            </p:nvSpPr>
            <p:spPr bwMode="auto">
              <a:xfrm flipH="1" flipV="1">
                <a:off x="1539" y="3281"/>
                <a:ext cx="10" cy="1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24" name="Line 19"/>
              <p:cNvSpPr>
                <a:spLocks noChangeShapeType="1"/>
              </p:cNvSpPr>
              <p:nvPr/>
            </p:nvSpPr>
            <p:spPr bwMode="auto">
              <a:xfrm>
                <a:off x="1682" y="3128"/>
                <a:ext cx="4"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25" name="Line 20"/>
              <p:cNvSpPr>
                <a:spLocks noChangeShapeType="1"/>
              </p:cNvSpPr>
              <p:nvPr/>
            </p:nvSpPr>
            <p:spPr bwMode="auto">
              <a:xfrm flipV="1">
                <a:off x="1688" y="3026"/>
                <a:ext cx="103" cy="1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26" name="Freeform 21"/>
              <p:cNvSpPr>
                <a:spLocks/>
              </p:cNvSpPr>
              <p:nvPr/>
            </p:nvSpPr>
            <p:spPr bwMode="auto">
              <a:xfrm>
                <a:off x="1795" y="3027"/>
                <a:ext cx="96" cy="51"/>
              </a:xfrm>
              <a:custGeom>
                <a:avLst/>
                <a:gdLst>
                  <a:gd name="T0" fmla="*/ 0 w 102"/>
                  <a:gd name="T1" fmla="*/ 3 h 46"/>
                  <a:gd name="T2" fmla="*/ 0 w 102"/>
                  <a:gd name="T3" fmla="*/ 3 h 46"/>
                  <a:gd name="T4" fmla="*/ 1 w 102"/>
                  <a:gd name="T5" fmla="*/ 2 h 46"/>
                  <a:gd name="T6" fmla="*/ 2 w 102"/>
                  <a:gd name="T7" fmla="*/ 1 h 46"/>
                  <a:gd name="T8" fmla="*/ 4 w 102"/>
                  <a:gd name="T9" fmla="*/ 1 h 46"/>
                  <a:gd name="T10" fmla="*/ 7 w 102"/>
                  <a:gd name="T11" fmla="*/ 0 h 46"/>
                  <a:gd name="T12" fmla="*/ 10 w 102"/>
                  <a:gd name="T13" fmla="*/ 0 h 46"/>
                  <a:gd name="T14" fmla="*/ 15 w 102"/>
                  <a:gd name="T15" fmla="*/ 0 h 46"/>
                  <a:gd name="T16" fmla="*/ 19 w 102"/>
                  <a:gd name="T17" fmla="*/ 1 h 46"/>
                  <a:gd name="T18" fmla="*/ 26 w 102"/>
                  <a:gd name="T19" fmla="*/ 2 h 46"/>
                  <a:gd name="T20" fmla="*/ 33 w 102"/>
                  <a:gd name="T21" fmla="*/ 5 h 46"/>
                  <a:gd name="T22" fmla="*/ 42 w 102"/>
                  <a:gd name="T23" fmla="*/ 8 h 46"/>
                  <a:gd name="T24" fmla="*/ 51 w 102"/>
                  <a:gd name="T25" fmla="*/ 13 h 46"/>
                  <a:gd name="T26" fmla="*/ 62 w 102"/>
                  <a:gd name="T27" fmla="*/ 18 h 46"/>
                  <a:gd name="T28" fmla="*/ 73 w 102"/>
                  <a:gd name="T29" fmla="*/ 26 h 46"/>
                  <a:gd name="T30" fmla="*/ 86 w 102"/>
                  <a:gd name="T31" fmla="*/ 34 h 46"/>
                  <a:gd name="T32" fmla="*/ 101 w 102"/>
                  <a:gd name="T33"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46">
                    <a:moveTo>
                      <a:pt x="0" y="3"/>
                    </a:moveTo>
                    <a:lnTo>
                      <a:pt x="0" y="3"/>
                    </a:lnTo>
                    <a:lnTo>
                      <a:pt x="1" y="2"/>
                    </a:lnTo>
                    <a:lnTo>
                      <a:pt x="2" y="1"/>
                    </a:lnTo>
                    <a:lnTo>
                      <a:pt x="4" y="1"/>
                    </a:lnTo>
                    <a:lnTo>
                      <a:pt x="7" y="0"/>
                    </a:lnTo>
                    <a:lnTo>
                      <a:pt x="10" y="0"/>
                    </a:lnTo>
                    <a:lnTo>
                      <a:pt x="15" y="0"/>
                    </a:lnTo>
                    <a:lnTo>
                      <a:pt x="19" y="1"/>
                    </a:lnTo>
                    <a:lnTo>
                      <a:pt x="26" y="2"/>
                    </a:lnTo>
                    <a:lnTo>
                      <a:pt x="33" y="5"/>
                    </a:lnTo>
                    <a:lnTo>
                      <a:pt x="42" y="8"/>
                    </a:lnTo>
                    <a:lnTo>
                      <a:pt x="51" y="13"/>
                    </a:lnTo>
                    <a:lnTo>
                      <a:pt x="62" y="18"/>
                    </a:lnTo>
                    <a:lnTo>
                      <a:pt x="73" y="26"/>
                    </a:lnTo>
                    <a:lnTo>
                      <a:pt x="86" y="34"/>
                    </a:lnTo>
                    <a:lnTo>
                      <a:pt x="101" y="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27" name="Line 22"/>
              <p:cNvSpPr>
                <a:spLocks noChangeShapeType="1"/>
              </p:cNvSpPr>
              <p:nvPr/>
            </p:nvSpPr>
            <p:spPr bwMode="auto">
              <a:xfrm flipH="1" flipV="1">
                <a:off x="1788" y="3024"/>
                <a:ext cx="13"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28" name="Line 23"/>
              <p:cNvSpPr>
                <a:spLocks noChangeShapeType="1"/>
              </p:cNvSpPr>
              <p:nvPr/>
            </p:nvSpPr>
            <p:spPr bwMode="auto">
              <a:xfrm flipH="1">
                <a:off x="1885" y="3075"/>
                <a:ext cx="12"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29" name="Freeform 24"/>
              <p:cNvSpPr>
                <a:spLocks/>
              </p:cNvSpPr>
              <p:nvPr/>
            </p:nvSpPr>
            <p:spPr bwMode="auto">
              <a:xfrm>
                <a:off x="1890" y="3067"/>
                <a:ext cx="104" cy="26"/>
              </a:xfrm>
              <a:custGeom>
                <a:avLst/>
                <a:gdLst>
                  <a:gd name="T0" fmla="*/ 0 w 109"/>
                  <a:gd name="T1" fmla="*/ 9 h 23"/>
                  <a:gd name="T2" fmla="*/ 6 w 109"/>
                  <a:gd name="T3" fmla="*/ 13 h 23"/>
                  <a:gd name="T4" fmla="*/ 12 w 109"/>
                  <a:gd name="T5" fmla="*/ 16 h 23"/>
                  <a:gd name="T6" fmla="*/ 19 w 109"/>
                  <a:gd name="T7" fmla="*/ 19 h 23"/>
                  <a:gd name="T8" fmla="*/ 26 w 109"/>
                  <a:gd name="T9" fmla="*/ 21 h 23"/>
                  <a:gd name="T10" fmla="*/ 34 w 109"/>
                  <a:gd name="T11" fmla="*/ 22 h 23"/>
                  <a:gd name="T12" fmla="*/ 42 w 109"/>
                  <a:gd name="T13" fmla="*/ 22 h 23"/>
                  <a:gd name="T14" fmla="*/ 50 w 109"/>
                  <a:gd name="T15" fmla="*/ 22 h 23"/>
                  <a:gd name="T16" fmla="*/ 57 w 109"/>
                  <a:gd name="T17" fmla="*/ 22 h 23"/>
                  <a:gd name="T18" fmla="*/ 64 w 109"/>
                  <a:gd name="T19" fmla="*/ 21 h 23"/>
                  <a:gd name="T20" fmla="*/ 72 w 109"/>
                  <a:gd name="T21" fmla="*/ 19 h 23"/>
                  <a:gd name="T22" fmla="*/ 79 w 109"/>
                  <a:gd name="T23" fmla="*/ 17 h 23"/>
                  <a:gd name="T24" fmla="*/ 86 w 109"/>
                  <a:gd name="T25" fmla="*/ 14 h 23"/>
                  <a:gd name="T26" fmla="*/ 92 w 109"/>
                  <a:gd name="T27" fmla="*/ 11 h 23"/>
                  <a:gd name="T28" fmla="*/ 98 w 109"/>
                  <a:gd name="T29" fmla="*/ 8 h 23"/>
                  <a:gd name="T30" fmla="*/ 104 w 109"/>
                  <a:gd name="T31" fmla="*/ 4 h 23"/>
                  <a:gd name="T32" fmla="*/ 108 w 109"/>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 h="23">
                    <a:moveTo>
                      <a:pt x="0" y="9"/>
                    </a:moveTo>
                    <a:lnTo>
                      <a:pt x="6" y="13"/>
                    </a:lnTo>
                    <a:lnTo>
                      <a:pt x="12" y="16"/>
                    </a:lnTo>
                    <a:lnTo>
                      <a:pt x="19" y="19"/>
                    </a:lnTo>
                    <a:lnTo>
                      <a:pt x="26" y="21"/>
                    </a:lnTo>
                    <a:lnTo>
                      <a:pt x="34" y="22"/>
                    </a:lnTo>
                    <a:lnTo>
                      <a:pt x="42" y="22"/>
                    </a:lnTo>
                    <a:lnTo>
                      <a:pt x="50" y="22"/>
                    </a:lnTo>
                    <a:lnTo>
                      <a:pt x="57" y="22"/>
                    </a:lnTo>
                    <a:lnTo>
                      <a:pt x="64" y="21"/>
                    </a:lnTo>
                    <a:lnTo>
                      <a:pt x="72" y="19"/>
                    </a:lnTo>
                    <a:lnTo>
                      <a:pt x="79" y="17"/>
                    </a:lnTo>
                    <a:lnTo>
                      <a:pt x="86" y="14"/>
                    </a:lnTo>
                    <a:lnTo>
                      <a:pt x="92" y="11"/>
                    </a:lnTo>
                    <a:lnTo>
                      <a:pt x="98" y="8"/>
                    </a:lnTo>
                    <a:lnTo>
                      <a:pt x="104" y="4"/>
                    </a:lnTo>
                    <a:lnTo>
                      <a:pt x="10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30" name="Line 25"/>
              <p:cNvSpPr>
                <a:spLocks noChangeShapeType="1"/>
              </p:cNvSpPr>
              <p:nvPr/>
            </p:nvSpPr>
            <p:spPr bwMode="auto">
              <a:xfrm flipV="1">
                <a:off x="1888" y="3071"/>
                <a:ext cx="4" cy="1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31" name="Line 26"/>
              <p:cNvSpPr>
                <a:spLocks noChangeShapeType="1"/>
              </p:cNvSpPr>
              <p:nvPr/>
            </p:nvSpPr>
            <p:spPr bwMode="auto">
              <a:xfrm>
                <a:off x="1991" y="3065"/>
                <a:ext cx="4"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32" name="Freeform 27"/>
              <p:cNvSpPr>
                <a:spLocks/>
              </p:cNvSpPr>
              <p:nvPr/>
            </p:nvSpPr>
            <p:spPr bwMode="auto">
              <a:xfrm>
                <a:off x="1956" y="2946"/>
                <a:ext cx="42" cy="122"/>
              </a:xfrm>
              <a:custGeom>
                <a:avLst/>
                <a:gdLst>
                  <a:gd name="T0" fmla="*/ 38 w 43"/>
                  <a:gd name="T1" fmla="*/ 109 h 110"/>
                  <a:gd name="T2" fmla="*/ 41 w 43"/>
                  <a:gd name="T3" fmla="*/ 104 h 110"/>
                  <a:gd name="T4" fmla="*/ 42 w 43"/>
                  <a:gd name="T5" fmla="*/ 98 h 110"/>
                  <a:gd name="T6" fmla="*/ 41 w 43"/>
                  <a:gd name="T7" fmla="*/ 91 h 110"/>
                  <a:gd name="T8" fmla="*/ 38 w 43"/>
                  <a:gd name="T9" fmla="*/ 84 h 110"/>
                  <a:gd name="T10" fmla="*/ 34 w 43"/>
                  <a:gd name="T11" fmla="*/ 77 h 110"/>
                  <a:gd name="T12" fmla="*/ 29 w 43"/>
                  <a:gd name="T13" fmla="*/ 69 h 110"/>
                  <a:gd name="T14" fmla="*/ 23 w 43"/>
                  <a:gd name="T15" fmla="*/ 61 h 110"/>
                  <a:gd name="T16" fmla="*/ 18 w 43"/>
                  <a:gd name="T17" fmla="*/ 53 h 110"/>
                  <a:gd name="T18" fmla="*/ 12 w 43"/>
                  <a:gd name="T19" fmla="*/ 45 h 110"/>
                  <a:gd name="T20" fmla="*/ 8 w 43"/>
                  <a:gd name="T21" fmla="*/ 37 h 110"/>
                  <a:gd name="T22" fmla="*/ 3 w 43"/>
                  <a:gd name="T23" fmla="*/ 29 h 110"/>
                  <a:gd name="T24" fmla="*/ 1 w 43"/>
                  <a:gd name="T25" fmla="*/ 22 h 110"/>
                  <a:gd name="T26" fmla="*/ 0 w 43"/>
                  <a:gd name="T27" fmla="*/ 15 h 110"/>
                  <a:gd name="T28" fmla="*/ 0 w 43"/>
                  <a:gd name="T29" fmla="*/ 10 h 110"/>
                  <a:gd name="T30" fmla="*/ 3 w 43"/>
                  <a:gd name="T31" fmla="*/ 4 h 110"/>
                  <a:gd name="T32" fmla="*/ 9 w 43"/>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10">
                    <a:moveTo>
                      <a:pt x="38" y="109"/>
                    </a:moveTo>
                    <a:lnTo>
                      <a:pt x="41" y="104"/>
                    </a:lnTo>
                    <a:lnTo>
                      <a:pt x="42" y="98"/>
                    </a:lnTo>
                    <a:lnTo>
                      <a:pt x="41" y="91"/>
                    </a:lnTo>
                    <a:lnTo>
                      <a:pt x="38" y="84"/>
                    </a:lnTo>
                    <a:lnTo>
                      <a:pt x="34" y="77"/>
                    </a:lnTo>
                    <a:lnTo>
                      <a:pt x="29" y="69"/>
                    </a:lnTo>
                    <a:lnTo>
                      <a:pt x="23" y="61"/>
                    </a:lnTo>
                    <a:lnTo>
                      <a:pt x="18" y="53"/>
                    </a:lnTo>
                    <a:lnTo>
                      <a:pt x="12" y="45"/>
                    </a:lnTo>
                    <a:lnTo>
                      <a:pt x="8" y="37"/>
                    </a:lnTo>
                    <a:lnTo>
                      <a:pt x="3" y="29"/>
                    </a:lnTo>
                    <a:lnTo>
                      <a:pt x="1" y="22"/>
                    </a:lnTo>
                    <a:lnTo>
                      <a:pt x="0" y="15"/>
                    </a:lnTo>
                    <a:lnTo>
                      <a:pt x="0" y="10"/>
                    </a:lnTo>
                    <a:lnTo>
                      <a:pt x="3" y="4"/>
                    </a:lnTo>
                    <a:lnTo>
                      <a:pt x="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33" name="Line 28"/>
              <p:cNvSpPr>
                <a:spLocks noChangeShapeType="1"/>
              </p:cNvSpPr>
              <p:nvPr/>
            </p:nvSpPr>
            <p:spPr bwMode="auto">
              <a:xfrm flipH="1" flipV="1">
                <a:off x="1988" y="3061"/>
                <a:ext cx="11"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34" name="Line 29"/>
              <p:cNvSpPr>
                <a:spLocks noChangeShapeType="1"/>
              </p:cNvSpPr>
              <p:nvPr/>
            </p:nvSpPr>
            <p:spPr bwMode="auto">
              <a:xfrm>
                <a:off x="1964" y="2943"/>
                <a:ext cx="2" cy="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35" name="Freeform 30"/>
              <p:cNvSpPr>
                <a:spLocks/>
              </p:cNvSpPr>
              <p:nvPr/>
            </p:nvSpPr>
            <p:spPr bwMode="auto">
              <a:xfrm>
                <a:off x="1965" y="2820"/>
                <a:ext cx="69" cy="127"/>
              </a:xfrm>
              <a:custGeom>
                <a:avLst/>
                <a:gdLst>
                  <a:gd name="T0" fmla="*/ 0 w 73"/>
                  <a:gd name="T1" fmla="*/ 112 h 113"/>
                  <a:gd name="T2" fmla="*/ 8 w 73"/>
                  <a:gd name="T3" fmla="*/ 108 h 113"/>
                  <a:gd name="T4" fmla="*/ 15 w 73"/>
                  <a:gd name="T5" fmla="*/ 104 h 113"/>
                  <a:gd name="T6" fmla="*/ 23 w 73"/>
                  <a:gd name="T7" fmla="*/ 98 h 113"/>
                  <a:gd name="T8" fmla="*/ 29 w 73"/>
                  <a:gd name="T9" fmla="*/ 92 h 113"/>
                  <a:gd name="T10" fmla="*/ 35 w 73"/>
                  <a:gd name="T11" fmla="*/ 85 h 113"/>
                  <a:gd name="T12" fmla="*/ 42 w 73"/>
                  <a:gd name="T13" fmla="*/ 77 h 113"/>
                  <a:gd name="T14" fmla="*/ 47 w 73"/>
                  <a:gd name="T15" fmla="*/ 69 h 113"/>
                  <a:gd name="T16" fmla="*/ 53 w 73"/>
                  <a:gd name="T17" fmla="*/ 61 h 113"/>
                  <a:gd name="T18" fmla="*/ 57 w 73"/>
                  <a:gd name="T19" fmla="*/ 53 h 113"/>
                  <a:gd name="T20" fmla="*/ 62 w 73"/>
                  <a:gd name="T21" fmla="*/ 45 h 113"/>
                  <a:gd name="T22" fmla="*/ 65 w 73"/>
                  <a:gd name="T23" fmla="*/ 37 h 113"/>
                  <a:gd name="T24" fmla="*/ 69 w 73"/>
                  <a:gd name="T25" fmla="*/ 29 h 113"/>
                  <a:gd name="T26" fmla="*/ 71 w 73"/>
                  <a:gd name="T27" fmla="*/ 21 h 113"/>
                  <a:gd name="T28" fmla="*/ 72 w 73"/>
                  <a:gd name="T29" fmla="*/ 13 h 113"/>
                  <a:gd name="T30" fmla="*/ 72 w 73"/>
                  <a:gd name="T31" fmla="*/ 7 h 113"/>
                  <a:gd name="T32" fmla="*/ 71 w 73"/>
                  <a:gd name="T3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113">
                    <a:moveTo>
                      <a:pt x="0" y="112"/>
                    </a:moveTo>
                    <a:lnTo>
                      <a:pt x="8" y="108"/>
                    </a:lnTo>
                    <a:lnTo>
                      <a:pt x="15" y="104"/>
                    </a:lnTo>
                    <a:lnTo>
                      <a:pt x="23" y="98"/>
                    </a:lnTo>
                    <a:lnTo>
                      <a:pt x="29" y="92"/>
                    </a:lnTo>
                    <a:lnTo>
                      <a:pt x="35" y="85"/>
                    </a:lnTo>
                    <a:lnTo>
                      <a:pt x="42" y="77"/>
                    </a:lnTo>
                    <a:lnTo>
                      <a:pt x="47" y="69"/>
                    </a:lnTo>
                    <a:lnTo>
                      <a:pt x="53" y="61"/>
                    </a:lnTo>
                    <a:lnTo>
                      <a:pt x="57" y="53"/>
                    </a:lnTo>
                    <a:lnTo>
                      <a:pt x="62" y="45"/>
                    </a:lnTo>
                    <a:lnTo>
                      <a:pt x="65" y="37"/>
                    </a:lnTo>
                    <a:lnTo>
                      <a:pt x="69" y="29"/>
                    </a:lnTo>
                    <a:lnTo>
                      <a:pt x="71" y="21"/>
                    </a:lnTo>
                    <a:lnTo>
                      <a:pt x="72" y="13"/>
                    </a:lnTo>
                    <a:lnTo>
                      <a:pt x="72" y="7"/>
                    </a:lnTo>
                    <a:lnTo>
                      <a:pt x="7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36" name="Line 31"/>
              <p:cNvSpPr>
                <a:spLocks noChangeShapeType="1"/>
              </p:cNvSpPr>
              <p:nvPr/>
            </p:nvSpPr>
            <p:spPr bwMode="auto">
              <a:xfrm flipH="1" flipV="1">
                <a:off x="1960" y="2939"/>
                <a:ext cx="10" cy="1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37" name="Line 32"/>
              <p:cNvSpPr>
                <a:spLocks noChangeShapeType="1"/>
              </p:cNvSpPr>
              <p:nvPr/>
            </p:nvSpPr>
            <p:spPr bwMode="auto">
              <a:xfrm flipV="1">
                <a:off x="2030" y="2816"/>
                <a:ext cx="5" cy="1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38" name="Freeform 33"/>
              <p:cNvSpPr>
                <a:spLocks/>
              </p:cNvSpPr>
              <p:nvPr/>
            </p:nvSpPr>
            <p:spPr bwMode="auto">
              <a:xfrm>
                <a:off x="2031" y="2616"/>
                <a:ext cx="32" cy="206"/>
              </a:xfrm>
              <a:custGeom>
                <a:avLst/>
                <a:gdLst>
                  <a:gd name="T0" fmla="*/ 1 w 34"/>
                  <a:gd name="T1" fmla="*/ 183 h 184"/>
                  <a:gd name="T2" fmla="*/ 0 w 34"/>
                  <a:gd name="T3" fmla="*/ 176 h 184"/>
                  <a:gd name="T4" fmla="*/ 0 w 34"/>
                  <a:gd name="T5" fmla="*/ 167 h 184"/>
                  <a:gd name="T6" fmla="*/ 0 w 34"/>
                  <a:gd name="T7" fmla="*/ 157 h 184"/>
                  <a:gd name="T8" fmla="*/ 1 w 34"/>
                  <a:gd name="T9" fmla="*/ 146 h 184"/>
                  <a:gd name="T10" fmla="*/ 3 w 34"/>
                  <a:gd name="T11" fmla="*/ 134 h 184"/>
                  <a:gd name="T12" fmla="*/ 6 w 34"/>
                  <a:gd name="T13" fmla="*/ 121 h 184"/>
                  <a:gd name="T14" fmla="*/ 8 w 34"/>
                  <a:gd name="T15" fmla="*/ 107 h 184"/>
                  <a:gd name="T16" fmla="*/ 10 w 34"/>
                  <a:gd name="T17" fmla="*/ 93 h 184"/>
                  <a:gd name="T18" fmla="*/ 14 w 34"/>
                  <a:gd name="T19" fmla="*/ 79 h 184"/>
                  <a:gd name="T20" fmla="*/ 17 w 34"/>
                  <a:gd name="T21" fmla="*/ 66 h 184"/>
                  <a:gd name="T22" fmla="*/ 19 w 34"/>
                  <a:gd name="T23" fmla="*/ 52 h 184"/>
                  <a:gd name="T24" fmla="*/ 23 w 34"/>
                  <a:gd name="T25" fmla="*/ 40 h 184"/>
                  <a:gd name="T26" fmla="*/ 26 w 34"/>
                  <a:gd name="T27" fmla="*/ 28 h 184"/>
                  <a:gd name="T28" fmla="*/ 28 w 34"/>
                  <a:gd name="T29" fmla="*/ 17 h 184"/>
                  <a:gd name="T30" fmla="*/ 31 w 34"/>
                  <a:gd name="T31" fmla="*/ 8 h 184"/>
                  <a:gd name="T32" fmla="*/ 33 w 34"/>
                  <a:gd name="T33"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184">
                    <a:moveTo>
                      <a:pt x="1" y="183"/>
                    </a:moveTo>
                    <a:lnTo>
                      <a:pt x="0" y="176"/>
                    </a:lnTo>
                    <a:lnTo>
                      <a:pt x="0" y="167"/>
                    </a:lnTo>
                    <a:lnTo>
                      <a:pt x="0" y="157"/>
                    </a:lnTo>
                    <a:lnTo>
                      <a:pt x="1" y="146"/>
                    </a:lnTo>
                    <a:lnTo>
                      <a:pt x="3" y="134"/>
                    </a:lnTo>
                    <a:lnTo>
                      <a:pt x="6" y="121"/>
                    </a:lnTo>
                    <a:lnTo>
                      <a:pt x="8" y="107"/>
                    </a:lnTo>
                    <a:lnTo>
                      <a:pt x="10" y="93"/>
                    </a:lnTo>
                    <a:lnTo>
                      <a:pt x="14" y="79"/>
                    </a:lnTo>
                    <a:lnTo>
                      <a:pt x="17" y="66"/>
                    </a:lnTo>
                    <a:lnTo>
                      <a:pt x="19" y="52"/>
                    </a:lnTo>
                    <a:lnTo>
                      <a:pt x="23" y="40"/>
                    </a:lnTo>
                    <a:lnTo>
                      <a:pt x="26" y="28"/>
                    </a:lnTo>
                    <a:lnTo>
                      <a:pt x="28" y="17"/>
                    </a:lnTo>
                    <a:lnTo>
                      <a:pt x="31" y="8"/>
                    </a:lnTo>
                    <a:lnTo>
                      <a:pt x="33"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39" name="Line 34"/>
              <p:cNvSpPr>
                <a:spLocks noChangeShapeType="1"/>
              </p:cNvSpPr>
              <p:nvPr/>
            </p:nvSpPr>
            <p:spPr bwMode="auto">
              <a:xfrm flipH="1">
                <a:off x="2026" y="2820"/>
                <a:ext cx="13" cy="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40" name="Line 35"/>
              <p:cNvSpPr>
                <a:spLocks noChangeShapeType="1"/>
              </p:cNvSpPr>
              <p:nvPr/>
            </p:nvSpPr>
            <p:spPr bwMode="auto">
              <a:xfrm>
                <a:off x="2059" y="2616"/>
                <a:ext cx="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41" name="Freeform 36"/>
              <p:cNvSpPr>
                <a:spLocks/>
              </p:cNvSpPr>
              <p:nvPr/>
            </p:nvSpPr>
            <p:spPr bwMode="auto">
              <a:xfrm>
                <a:off x="2062" y="2443"/>
                <a:ext cx="175" cy="174"/>
              </a:xfrm>
              <a:custGeom>
                <a:avLst/>
                <a:gdLst>
                  <a:gd name="T0" fmla="*/ 0 w 185"/>
                  <a:gd name="T1" fmla="*/ 155 h 156"/>
                  <a:gd name="T2" fmla="*/ 2 w 185"/>
                  <a:gd name="T3" fmla="*/ 147 h 156"/>
                  <a:gd name="T4" fmla="*/ 9 w 185"/>
                  <a:gd name="T5" fmla="*/ 138 h 156"/>
                  <a:gd name="T6" fmla="*/ 19 w 185"/>
                  <a:gd name="T7" fmla="*/ 128 h 156"/>
                  <a:gd name="T8" fmla="*/ 31 w 185"/>
                  <a:gd name="T9" fmla="*/ 117 h 156"/>
                  <a:gd name="T10" fmla="*/ 46 w 185"/>
                  <a:gd name="T11" fmla="*/ 105 h 156"/>
                  <a:gd name="T12" fmla="*/ 61 w 185"/>
                  <a:gd name="T13" fmla="*/ 93 h 156"/>
                  <a:gd name="T14" fmla="*/ 77 w 185"/>
                  <a:gd name="T15" fmla="*/ 81 h 156"/>
                  <a:gd name="T16" fmla="*/ 94 w 185"/>
                  <a:gd name="T17" fmla="*/ 69 h 156"/>
                  <a:gd name="T18" fmla="*/ 111 w 185"/>
                  <a:gd name="T19" fmla="*/ 57 h 156"/>
                  <a:gd name="T20" fmla="*/ 128 w 185"/>
                  <a:gd name="T21" fmla="*/ 45 h 156"/>
                  <a:gd name="T22" fmla="*/ 142 w 185"/>
                  <a:gd name="T23" fmla="*/ 34 h 156"/>
                  <a:gd name="T24" fmla="*/ 156 w 185"/>
                  <a:gd name="T25" fmla="*/ 25 h 156"/>
                  <a:gd name="T26" fmla="*/ 167 w 185"/>
                  <a:gd name="T27" fmla="*/ 16 h 156"/>
                  <a:gd name="T28" fmla="*/ 176 w 185"/>
                  <a:gd name="T29" fmla="*/ 9 h 156"/>
                  <a:gd name="T30" fmla="*/ 182 w 185"/>
                  <a:gd name="T31" fmla="*/ 4 h 156"/>
                  <a:gd name="T32" fmla="*/ 184 w 185"/>
                  <a:gd name="T3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5" h="156">
                    <a:moveTo>
                      <a:pt x="0" y="155"/>
                    </a:moveTo>
                    <a:lnTo>
                      <a:pt x="2" y="147"/>
                    </a:lnTo>
                    <a:lnTo>
                      <a:pt x="9" y="138"/>
                    </a:lnTo>
                    <a:lnTo>
                      <a:pt x="19" y="128"/>
                    </a:lnTo>
                    <a:lnTo>
                      <a:pt x="31" y="117"/>
                    </a:lnTo>
                    <a:lnTo>
                      <a:pt x="46" y="105"/>
                    </a:lnTo>
                    <a:lnTo>
                      <a:pt x="61" y="93"/>
                    </a:lnTo>
                    <a:lnTo>
                      <a:pt x="77" y="81"/>
                    </a:lnTo>
                    <a:lnTo>
                      <a:pt x="94" y="69"/>
                    </a:lnTo>
                    <a:lnTo>
                      <a:pt x="111" y="57"/>
                    </a:lnTo>
                    <a:lnTo>
                      <a:pt x="128" y="45"/>
                    </a:lnTo>
                    <a:lnTo>
                      <a:pt x="142" y="34"/>
                    </a:lnTo>
                    <a:lnTo>
                      <a:pt x="156" y="25"/>
                    </a:lnTo>
                    <a:lnTo>
                      <a:pt x="167" y="16"/>
                    </a:lnTo>
                    <a:lnTo>
                      <a:pt x="176" y="9"/>
                    </a:lnTo>
                    <a:lnTo>
                      <a:pt x="182" y="4"/>
                    </a:lnTo>
                    <a:lnTo>
                      <a:pt x="18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42" name="Line 37"/>
              <p:cNvSpPr>
                <a:spLocks noChangeShapeType="1"/>
              </p:cNvSpPr>
              <p:nvPr/>
            </p:nvSpPr>
            <p:spPr bwMode="auto">
              <a:xfrm flipH="1">
                <a:off x="2055" y="2616"/>
                <a:ext cx="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43" name="Line 38"/>
              <p:cNvSpPr>
                <a:spLocks noChangeShapeType="1"/>
              </p:cNvSpPr>
              <p:nvPr/>
            </p:nvSpPr>
            <p:spPr bwMode="auto">
              <a:xfrm>
                <a:off x="2234" y="2443"/>
                <a:ext cx="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44" name="Freeform 39"/>
              <p:cNvSpPr>
                <a:spLocks/>
              </p:cNvSpPr>
              <p:nvPr/>
            </p:nvSpPr>
            <p:spPr bwMode="auto">
              <a:xfrm>
                <a:off x="2216" y="2355"/>
                <a:ext cx="21" cy="89"/>
              </a:xfrm>
              <a:custGeom>
                <a:avLst/>
                <a:gdLst>
                  <a:gd name="T0" fmla="*/ 21 w 22"/>
                  <a:gd name="T1" fmla="*/ 79 h 80"/>
                  <a:gd name="T2" fmla="*/ 21 w 22"/>
                  <a:gd name="T3" fmla="*/ 76 h 80"/>
                  <a:gd name="T4" fmla="*/ 19 w 22"/>
                  <a:gd name="T5" fmla="*/ 72 h 80"/>
                  <a:gd name="T6" fmla="*/ 17 w 22"/>
                  <a:gd name="T7" fmla="*/ 67 h 80"/>
                  <a:gd name="T8" fmla="*/ 14 w 22"/>
                  <a:gd name="T9" fmla="*/ 61 h 80"/>
                  <a:gd name="T10" fmla="*/ 11 w 22"/>
                  <a:gd name="T11" fmla="*/ 55 h 80"/>
                  <a:gd name="T12" fmla="*/ 9 w 22"/>
                  <a:gd name="T13" fmla="*/ 49 h 80"/>
                  <a:gd name="T14" fmla="*/ 6 w 22"/>
                  <a:gd name="T15" fmla="*/ 42 h 80"/>
                  <a:gd name="T16" fmla="*/ 4 w 22"/>
                  <a:gd name="T17" fmla="*/ 36 h 80"/>
                  <a:gd name="T18" fmla="*/ 2 w 22"/>
                  <a:gd name="T19" fmla="*/ 29 h 80"/>
                  <a:gd name="T20" fmla="*/ 1 w 22"/>
                  <a:gd name="T21" fmla="*/ 23 h 80"/>
                  <a:gd name="T22" fmla="*/ 0 w 22"/>
                  <a:gd name="T23" fmla="*/ 17 h 80"/>
                  <a:gd name="T24" fmla="*/ 2 w 22"/>
                  <a:gd name="T25" fmla="*/ 12 h 80"/>
                  <a:gd name="T26" fmla="*/ 4 w 22"/>
                  <a:gd name="T27" fmla="*/ 7 h 80"/>
                  <a:gd name="T28" fmla="*/ 8 w 22"/>
                  <a:gd name="T29" fmla="*/ 4 h 80"/>
                  <a:gd name="T30" fmla="*/ 13 w 22"/>
                  <a:gd name="T31" fmla="*/ 1 h 80"/>
                  <a:gd name="T32" fmla="*/ 21 w 22"/>
                  <a:gd name="T3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80">
                    <a:moveTo>
                      <a:pt x="21" y="79"/>
                    </a:moveTo>
                    <a:lnTo>
                      <a:pt x="21" y="76"/>
                    </a:lnTo>
                    <a:lnTo>
                      <a:pt x="19" y="72"/>
                    </a:lnTo>
                    <a:lnTo>
                      <a:pt x="17" y="67"/>
                    </a:lnTo>
                    <a:lnTo>
                      <a:pt x="14" y="61"/>
                    </a:lnTo>
                    <a:lnTo>
                      <a:pt x="11" y="55"/>
                    </a:lnTo>
                    <a:lnTo>
                      <a:pt x="9" y="49"/>
                    </a:lnTo>
                    <a:lnTo>
                      <a:pt x="6" y="42"/>
                    </a:lnTo>
                    <a:lnTo>
                      <a:pt x="4" y="36"/>
                    </a:lnTo>
                    <a:lnTo>
                      <a:pt x="2" y="29"/>
                    </a:lnTo>
                    <a:lnTo>
                      <a:pt x="1" y="23"/>
                    </a:lnTo>
                    <a:lnTo>
                      <a:pt x="0" y="17"/>
                    </a:lnTo>
                    <a:lnTo>
                      <a:pt x="2" y="12"/>
                    </a:lnTo>
                    <a:lnTo>
                      <a:pt x="4" y="7"/>
                    </a:lnTo>
                    <a:lnTo>
                      <a:pt x="8" y="4"/>
                    </a:lnTo>
                    <a:lnTo>
                      <a:pt x="13" y="1"/>
                    </a:lnTo>
                    <a:lnTo>
                      <a:pt x="2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45" name="Line 40"/>
              <p:cNvSpPr>
                <a:spLocks noChangeShapeType="1"/>
              </p:cNvSpPr>
              <p:nvPr/>
            </p:nvSpPr>
            <p:spPr bwMode="auto">
              <a:xfrm flipH="1">
                <a:off x="2230" y="2443"/>
                <a:ext cx="1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46" name="Line 41"/>
              <p:cNvSpPr>
                <a:spLocks noChangeShapeType="1"/>
              </p:cNvSpPr>
              <p:nvPr/>
            </p:nvSpPr>
            <p:spPr bwMode="auto">
              <a:xfrm>
                <a:off x="2236" y="2352"/>
                <a:ext cx="0"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47" name="Freeform 42"/>
              <p:cNvSpPr>
                <a:spLocks/>
              </p:cNvSpPr>
              <p:nvPr/>
            </p:nvSpPr>
            <p:spPr bwMode="auto">
              <a:xfrm>
                <a:off x="2236" y="2281"/>
                <a:ext cx="33" cy="75"/>
              </a:xfrm>
              <a:custGeom>
                <a:avLst/>
                <a:gdLst>
                  <a:gd name="T0" fmla="*/ 0 w 35"/>
                  <a:gd name="T1" fmla="*/ 66 h 67"/>
                  <a:gd name="T2" fmla="*/ 8 w 35"/>
                  <a:gd name="T3" fmla="*/ 64 h 67"/>
                  <a:gd name="T4" fmla="*/ 15 w 35"/>
                  <a:gd name="T5" fmla="*/ 61 h 67"/>
                  <a:gd name="T6" fmla="*/ 20 w 35"/>
                  <a:gd name="T7" fmla="*/ 58 h 67"/>
                  <a:gd name="T8" fmla="*/ 25 w 35"/>
                  <a:gd name="T9" fmla="*/ 53 h 67"/>
                  <a:gd name="T10" fmla="*/ 28 w 35"/>
                  <a:gd name="T11" fmla="*/ 48 h 67"/>
                  <a:gd name="T12" fmla="*/ 31 w 35"/>
                  <a:gd name="T13" fmla="*/ 43 h 67"/>
                  <a:gd name="T14" fmla="*/ 32 w 35"/>
                  <a:gd name="T15" fmla="*/ 37 h 67"/>
                  <a:gd name="T16" fmla="*/ 33 w 35"/>
                  <a:gd name="T17" fmla="*/ 31 h 67"/>
                  <a:gd name="T18" fmla="*/ 34 w 35"/>
                  <a:gd name="T19" fmla="*/ 25 h 67"/>
                  <a:gd name="T20" fmla="*/ 34 w 35"/>
                  <a:gd name="T21" fmla="*/ 19 h 67"/>
                  <a:gd name="T22" fmla="*/ 34 w 35"/>
                  <a:gd name="T23" fmla="*/ 14 h 67"/>
                  <a:gd name="T24" fmla="*/ 33 w 35"/>
                  <a:gd name="T25" fmla="*/ 9 h 67"/>
                  <a:gd name="T26" fmla="*/ 33 w 35"/>
                  <a:gd name="T27" fmla="*/ 5 h 67"/>
                  <a:gd name="T28" fmla="*/ 32 w 35"/>
                  <a:gd name="T29" fmla="*/ 2 h 67"/>
                  <a:gd name="T30" fmla="*/ 32 w 35"/>
                  <a:gd name="T3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67">
                    <a:moveTo>
                      <a:pt x="0" y="66"/>
                    </a:moveTo>
                    <a:lnTo>
                      <a:pt x="8" y="64"/>
                    </a:lnTo>
                    <a:lnTo>
                      <a:pt x="15" y="61"/>
                    </a:lnTo>
                    <a:lnTo>
                      <a:pt x="20" y="58"/>
                    </a:lnTo>
                    <a:lnTo>
                      <a:pt x="25" y="53"/>
                    </a:lnTo>
                    <a:lnTo>
                      <a:pt x="28" y="48"/>
                    </a:lnTo>
                    <a:lnTo>
                      <a:pt x="31" y="43"/>
                    </a:lnTo>
                    <a:lnTo>
                      <a:pt x="32" y="37"/>
                    </a:lnTo>
                    <a:lnTo>
                      <a:pt x="33" y="31"/>
                    </a:lnTo>
                    <a:lnTo>
                      <a:pt x="34" y="25"/>
                    </a:lnTo>
                    <a:lnTo>
                      <a:pt x="34" y="19"/>
                    </a:lnTo>
                    <a:lnTo>
                      <a:pt x="34" y="14"/>
                    </a:lnTo>
                    <a:lnTo>
                      <a:pt x="33" y="9"/>
                    </a:lnTo>
                    <a:lnTo>
                      <a:pt x="33" y="5"/>
                    </a:lnTo>
                    <a:lnTo>
                      <a:pt x="32" y="2"/>
                    </a:lnTo>
                    <a:lnTo>
                      <a:pt x="3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48" name="Line 43"/>
              <p:cNvSpPr>
                <a:spLocks noChangeShapeType="1"/>
              </p:cNvSpPr>
              <p:nvPr/>
            </p:nvSpPr>
            <p:spPr bwMode="auto">
              <a:xfrm flipV="1">
                <a:off x="2236" y="2347"/>
                <a:ext cx="0"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49" name="Line 44"/>
              <p:cNvSpPr>
                <a:spLocks noChangeShapeType="1"/>
              </p:cNvSpPr>
              <p:nvPr/>
            </p:nvSpPr>
            <p:spPr bwMode="auto">
              <a:xfrm flipV="1">
                <a:off x="2263" y="2276"/>
                <a:ext cx="5" cy="1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50" name="Freeform 45"/>
              <p:cNvSpPr>
                <a:spLocks/>
              </p:cNvSpPr>
              <p:nvPr/>
            </p:nvSpPr>
            <p:spPr bwMode="auto">
              <a:xfrm>
                <a:off x="2244" y="2155"/>
                <a:ext cx="23" cy="127"/>
              </a:xfrm>
              <a:custGeom>
                <a:avLst/>
                <a:gdLst>
                  <a:gd name="T0" fmla="*/ 24 w 25"/>
                  <a:gd name="T1" fmla="*/ 113 h 114"/>
                  <a:gd name="T2" fmla="*/ 24 w 25"/>
                  <a:gd name="T3" fmla="*/ 112 h 114"/>
                  <a:gd name="T4" fmla="*/ 23 w 25"/>
                  <a:gd name="T5" fmla="*/ 108 h 114"/>
                  <a:gd name="T6" fmla="*/ 22 w 25"/>
                  <a:gd name="T7" fmla="*/ 104 h 114"/>
                  <a:gd name="T8" fmla="*/ 19 w 25"/>
                  <a:gd name="T9" fmla="*/ 97 h 114"/>
                  <a:gd name="T10" fmla="*/ 18 w 25"/>
                  <a:gd name="T11" fmla="*/ 90 h 114"/>
                  <a:gd name="T12" fmla="*/ 16 w 25"/>
                  <a:gd name="T13" fmla="*/ 82 h 114"/>
                  <a:gd name="T14" fmla="*/ 14 w 25"/>
                  <a:gd name="T15" fmla="*/ 73 h 114"/>
                  <a:gd name="T16" fmla="*/ 11 w 25"/>
                  <a:gd name="T17" fmla="*/ 63 h 114"/>
                  <a:gd name="T18" fmla="*/ 9 w 25"/>
                  <a:gd name="T19" fmla="*/ 53 h 114"/>
                  <a:gd name="T20" fmla="*/ 7 w 25"/>
                  <a:gd name="T21" fmla="*/ 44 h 114"/>
                  <a:gd name="T22" fmla="*/ 6 w 25"/>
                  <a:gd name="T23" fmla="*/ 34 h 114"/>
                  <a:gd name="T24" fmla="*/ 3 w 25"/>
                  <a:gd name="T25" fmla="*/ 25 h 114"/>
                  <a:gd name="T26" fmla="*/ 2 w 25"/>
                  <a:gd name="T27" fmla="*/ 17 h 114"/>
                  <a:gd name="T28" fmla="*/ 1 w 25"/>
                  <a:gd name="T29" fmla="*/ 10 h 114"/>
                  <a:gd name="T30" fmla="*/ 0 w 25"/>
                  <a:gd name="T31" fmla="*/ 4 h 114"/>
                  <a:gd name="T32" fmla="*/ 0 w 25"/>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14">
                    <a:moveTo>
                      <a:pt x="24" y="113"/>
                    </a:moveTo>
                    <a:lnTo>
                      <a:pt x="24" y="112"/>
                    </a:lnTo>
                    <a:lnTo>
                      <a:pt x="23" y="108"/>
                    </a:lnTo>
                    <a:lnTo>
                      <a:pt x="22" y="104"/>
                    </a:lnTo>
                    <a:lnTo>
                      <a:pt x="19" y="97"/>
                    </a:lnTo>
                    <a:lnTo>
                      <a:pt x="18" y="90"/>
                    </a:lnTo>
                    <a:lnTo>
                      <a:pt x="16" y="82"/>
                    </a:lnTo>
                    <a:lnTo>
                      <a:pt x="14" y="73"/>
                    </a:lnTo>
                    <a:lnTo>
                      <a:pt x="11" y="63"/>
                    </a:lnTo>
                    <a:lnTo>
                      <a:pt x="9" y="53"/>
                    </a:lnTo>
                    <a:lnTo>
                      <a:pt x="7" y="44"/>
                    </a:lnTo>
                    <a:lnTo>
                      <a:pt x="6" y="34"/>
                    </a:lnTo>
                    <a:lnTo>
                      <a:pt x="3" y="25"/>
                    </a:lnTo>
                    <a:lnTo>
                      <a:pt x="2" y="17"/>
                    </a:lnTo>
                    <a:lnTo>
                      <a:pt x="1" y="10"/>
                    </a:lnTo>
                    <a:lnTo>
                      <a:pt x="0" y="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51" name="Line 46"/>
              <p:cNvSpPr>
                <a:spLocks noChangeShapeType="1"/>
              </p:cNvSpPr>
              <p:nvPr/>
            </p:nvSpPr>
            <p:spPr bwMode="auto">
              <a:xfrm flipH="1">
                <a:off x="2260" y="2280"/>
                <a:ext cx="12"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52" name="Line 47"/>
              <p:cNvSpPr>
                <a:spLocks noChangeShapeType="1"/>
              </p:cNvSpPr>
              <p:nvPr/>
            </p:nvSpPr>
            <p:spPr bwMode="auto">
              <a:xfrm>
                <a:off x="2242" y="2155"/>
                <a:ext cx="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53" name="Freeform 48"/>
              <p:cNvSpPr>
                <a:spLocks/>
              </p:cNvSpPr>
              <p:nvPr/>
            </p:nvSpPr>
            <p:spPr bwMode="auto">
              <a:xfrm>
                <a:off x="2244" y="2046"/>
                <a:ext cx="29" cy="110"/>
              </a:xfrm>
              <a:custGeom>
                <a:avLst/>
                <a:gdLst>
                  <a:gd name="T0" fmla="*/ 0 w 31"/>
                  <a:gd name="T1" fmla="*/ 98 h 99"/>
                  <a:gd name="T2" fmla="*/ 0 w 31"/>
                  <a:gd name="T3" fmla="*/ 94 h 99"/>
                  <a:gd name="T4" fmla="*/ 2 w 31"/>
                  <a:gd name="T5" fmla="*/ 89 h 99"/>
                  <a:gd name="T6" fmla="*/ 5 w 31"/>
                  <a:gd name="T7" fmla="*/ 83 h 99"/>
                  <a:gd name="T8" fmla="*/ 7 w 31"/>
                  <a:gd name="T9" fmla="*/ 77 h 99"/>
                  <a:gd name="T10" fmla="*/ 10 w 31"/>
                  <a:gd name="T11" fmla="*/ 70 h 99"/>
                  <a:gd name="T12" fmla="*/ 14 w 31"/>
                  <a:gd name="T13" fmla="*/ 63 h 99"/>
                  <a:gd name="T14" fmla="*/ 17 w 31"/>
                  <a:gd name="T15" fmla="*/ 56 h 99"/>
                  <a:gd name="T16" fmla="*/ 21 w 31"/>
                  <a:gd name="T17" fmla="*/ 49 h 99"/>
                  <a:gd name="T18" fmla="*/ 24 w 31"/>
                  <a:gd name="T19" fmla="*/ 41 h 99"/>
                  <a:gd name="T20" fmla="*/ 27 w 31"/>
                  <a:gd name="T21" fmla="*/ 34 h 99"/>
                  <a:gd name="T22" fmla="*/ 29 w 31"/>
                  <a:gd name="T23" fmla="*/ 27 h 99"/>
                  <a:gd name="T24" fmla="*/ 30 w 31"/>
                  <a:gd name="T25" fmla="*/ 20 h 99"/>
                  <a:gd name="T26" fmla="*/ 30 w 31"/>
                  <a:gd name="T27" fmla="*/ 14 h 99"/>
                  <a:gd name="T28" fmla="*/ 30 w 31"/>
                  <a:gd name="T29" fmla="*/ 8 h 99"/>
                  <a:gd name="T30" fmla="*/ 28 w 31"/>
                  <a:gd name="T31" fmla="*/ 4 h 99"/>
                  <a:gd name="T32" fmla="*/ 24 w 31"/>
                  <a:gd name="T3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99">
                    <a:moveTo>
                      <a:pt x="0" y="98"/>
                    </a:moveTo>
                    <a:lnTo>
                      <a:pt x="0" y="94"/>
                    </a:lnTo>
                    <a:lnTo>
                      <a:pt x="2" y="89"/>
                    </a:lnTo>
                    <a:lnTo>
                      <a:pt x="5" y="83"/>
                    </a:lnTo>
                    <a:lnTo>
                      <a:pt x="7" y="77"/>
                    </a:lnTo>
                    <a:lnTo>
                      <a:pt x="10" y="70"/>
                    </a:lnTo>
                    <a:lnTo>
                      <a:pt x="14" y="63"/>
                    </a:lnTo>
                    <a:lnTo>
                      <a:pt x="17" y="56"/>
                    </a:lnTo>
                    <a:lnTo>
                      <a:pt x="21" y="49"/>
                    </a:lnTo>
                    <a:lnTo>
                      <a:pt x="24" y="41"/>
                    </a:lnTo>
                    <a:lnTo>
                      <a:pt x="27" y="34"/>
                    </a:lnTo>
                    <a:lnTo>
                      <a:pt x="29" y="27"/>
                    </a:lnTo>
                    <a:lnTo>
                      <a:pt x="30" y="20"/>
                    </a:lnTo>
                    <a:lnTo>
                      <a:pt x="30" y="14"/>
                    </a:lnTo>
                    <a:lnTo>
                      <a:pt x="30" y="8"/>
                    </a:lnTo>
                    <a:lnTo>
                      <a:pt x="28" y="4"/>
                    </a:lnTo>
                    <a:lnTo>
                      <a:pt x="24"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54" name="Line 49"/>
              <p:cNvSpPr>
                <a:spLocks noChangeShapeType="1"/>
              </p:cNvSpPr>
              <p:nvPr/>
            </p:nvSpPr>
            <p:spPr bwMode="auto">
              <a:xfrm flipH="1">
                <a:off x="2237" y="2155"/>
                <a:ext cx="1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55" name="Line 50"/>
              <p:cNvSpPr>
                <a:spLocks noChangeShapeType="1"/>
              </p:cNvSpPr>
              <p:nvPr/>
            </p:nvSpPr>
            <p:spPr bwMode="auto">
              <a:xfrm flipV="1">
                <a:off x="2264" y="2039"/>
                <a:ext cx="3" cy="1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56" name="Freeform 51"/>
              <p:cNvSpPr>
                <a:spLocks/>
              </p:cNvSpPr>
              <p:nvPr/>
            </p:nvSpPr>
            <p:spPr bwMode="auto">
              <a:xfrm>
                <a:off x="2249" y="1945"/>
                <a:ext cx="18" cy="102"/>
              </a:xfrm>
              <a:custGeom>
                <a:avLst/>
                <a:gdLst>
                  <a:gd name="T0" fmla="*/ 18 w 19"/>
                  <a:gd name="T1" fmla="*/ 90 h 91"/>
                  <a:gd name="T2" fmla="*/ 14 w 19"/>
                  <a:gd name="T3" fmla="*/ 86 h 91"/>
                  <a:gd name="T4" fmla="*/ 10 w 19"/>
                  <a:gd name="T5" fmla="*/ 81 h 91"/>
                  <a:gd name="T6" fmla="*/ 7 w 19"/>
                  <a:gd name="T7" fmla="*/ 75 h 91"/>
                  <a:gd name="T8" fmla="*/ 5 w 19"/>
                  <a:gd name="T9" fmla="*/ 68 h 91"/>
                  <a:gd name="T10" fmla="*/ 2 w 19"/>
                  <a:gd name="T11" fmla="*/ 61 h 91"/>
                  <a:gd name="T12" fmla="*/ 1 w 19"/>
                  <a:gd name="T13" fmla="*/ 54 h 91"/>
                  <a:gd name="T14" fmla="*/ 0 w 19"/>
                  <a:gd name="T15" fmla="*/ 47 h 91"/>
                  <a:gd name="T16" fmla="*/ 0 w 19"/>
                  <a:gd name="T17" fmla="*/ 40 h 91"/>
                  <a:gd name="T18" fmla="*/ 0 w 19"/>
                  <a:gd name="T19" fmla="*/ 32 h 91"/>
                  <a:gd name="T20" fmla="*/ 1 w 19"/>
                  <a:gd name="T21" fmla="*/ 25 h 91"/>
                  <a:gd name="T22" fmla="*/ 2 w 19"/>
                  <a:gd name="T23" fmla="*/ 19 h 91"/>
                  <a:gd name="T24" fmla="*/ 5 w 19"/>
                  <a:gd name="T25" fmla="*/ 13 h 91"/>
                  <a:gd name="T26" fmla="*/ 7 w 19"/>
                  <a:gd name="T27" fmla="*/ 9 h 91"/>
                  <a:gd name="T28" fmla="*/ 10 w 19"/>
                  <a:gd name="T29" fmla="*/ 4 h 91"/>
                  <a:gd name="T30" fmla="*/ 14 w 19"/>
                  <a:gd name="T31" fmla="*/ 2 h 91"/>
                  <a:gd name="T32" fmla="*/ 18 w 19"/>
                  <a:gd name="T3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1">
                    <a:moveTo>
                      <a:pt x="18" y="90"/>
                    </a:moveTo>
                    <a:lnTo>
                      <a:pt x="14" y="86"/>
                    </a:lnTo>
                    <a:lnTo>
                      <a:pt x="10" y="81"/>
                    </a:lnTo>
                    <a:lnTo>
                      <a:pt x="7" y="75"/>
                    </a:lnTo>
                    <a:lnTo>
                      <a:pt x="5" y="68"/>
                    </a:lnTo>
                    <a:lnTo>
                      <a:pt x="2" y="61"/>
                    </a:lnTo>
                    <a:lnTo>
                      <a:pt x="1" y="54"/>
                    </a:lnTo>
                    <a:lnTo>
                      <a:pt x="0" y="47"/>
                    </a:lnTo>
                    <a:lnTo>
                      <a:pt x="0" y="40"/>
                    </a:lnTo>
                    <a:lnTo>
                      <a:pt x="0" y="32"/>
                    </a:lnTo>
                    <a:lnTo>
                      <a:pt x="1" y="25"/>
                    </a:lnTo>
                    <a:lnTo>
                      <a:pt x="2" y="19"/>
                    </a:lnTo>
                    <a:lnTo>
                      <a:pt x="5" y="13"/>
                    </a:lnTo>
                    <a:lnTo>
                      <a:pt x="7" y="9"/>
                    </a:lnTo>
                    <a:lnTo>
                      <a:pt x="10" y="4"/>
                    </a:lnTo>
                    <a:lnTo>
                      <a:pt x="14" y="2"/>
                    </a:lnTo>
                    <a:lnTo>
                      <a:pt x="1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57" name="Line 52"/>
              <p:cNvSpPr>
                <a:spLocks noChangeShapeType="1"/>
              </p:cNvSpPr>
              <p:nvPr/>
            </p:nvSpPr>
            <p:spPr bwMode="auto">
              <a:xfrm flipH="1">
                <a:off x="2261" y="2043"/>
                <a:ext cx="11"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58" name="Line 53"/>
              <p:cNvSpPr>
                <a:spLocks noChangeShapeType="1"/>
              </p:cNvSpPr>
              <p:nvPr/>
            </p:nvSpPr>
            <p:spPr bwMode="auto">
              <a:xfrm>
                <a:off x="2265" y="1943"/>
                <a:ext cx="1"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59" name="Freeform 54"/>
              <p:cNvSpPr>
                <a:spLocks/>
              </p:cNvSpPr>
              <p:nvPr/>
            </p:nvSpPr>
            <p:spPr bwMode="auto">
              <a:xfrm>
                <a:off x="2266" y="1898"/>
                <a:ext cx="112" cy="48"/>
              </a:xfrm>
              <a:custGeom>
                <a:avLst/>
                <a:gdLst>
                  <a:gd name="T0" fmla="*/ 0 w 118"/>
                  <a:gd name="T1" fmla="*/ 42 h 43"/>
                  <a:gd name="T2" fmla="*/ 5 w 118"/>
                  <a:gd name="T3" fmla="*/ 41 h 43"/>
                  <a:gd name="T4" fmla="*/ 10 w 118"/>
                  <a:gd name="T5" fmla="*/ 39 h 43"/>
                  <a:gd name="T6" fmla="*/ 17 w 118"/>
                  <a:gd name="T7" fmla="*/ 37 h 43"/>
                  <a:gd name="T8" fmla="*/ 24 w 118"/>
                  <a:gd name="T9" fmla="*/ 34 h 43"/>
                  <a:gd name="T10" fmla="*/ 30 w 118"/>
                  <a:gd name="T11" fmla="*/ 31 h 43"/>
                  <a:gd name="T12" fmla="*/ 38 w 118"/>
                  <a:gd name="T13" fmla="*/ 28 h 43"/>
                  <a:gd name="T14" fmla="*/ 47 w 118"/>
                  <a:gd name="T15" fmla="*/ 25 h 43"/>
                  <a:gd name="T16" fmla="*/ 55 w 118"/>
                  <a:gd name="T17" fmla="*/ 21 h 43"/>
                  <a:gd name="T18" fmla="*/ 63 w 118"/>
                  <a:gd name="T19" fmla="*/ 18 h 43"/>
                  <a:gd name="T20" fmla="*/ 72 w 118"/>
                  <a:gd name="T21" fmla="*/ 14 h 43"/>
                  <a:gd name="T22" fmla="*/ 80 w 118"/>
                  <a:gd name="T23" fmla="*/ 11 h 43"/>
                  <a:gd name="T24" fmla="*/ 89 w 118"/>
                  <a:gd name="T25" fmla="*/ 8 h 43"/>
                  <a:gd name="T26" fmla="*/ 97 w 118"/>
                  <a:gd name="T27" fmla="*/ 5 h 43"/>
                  <a:gd name="T28" fmla="*/ 104 w 118"/>
                  <a:gd name="T29" fmla="*/ 3 h 43"/>
                  <a:gd name="T30" fmla="*/ 110 w 118"/>
                  <a:gd name="T31" fmla="*/ 1 h 43"/>
                  <a:gd name="T32" fmla="*/ 117 w 118"/>
                  <a:gd name="T3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43">
                    <a:moveTo>
                      <a:pt x="0" y="42"/>
                    </a:moveTo>
                    <a:lnTo>
                      <a:pt x="5" y="41"/>
                    </a:lnTo>
                    <a:lnTo>
                      <a:pt x="10" y="39"/>
                    </a:lnTo>
                    <a:lnTo>
                      <a:pt x="17" y="37"/>
                    </a:lnTo>
                    <a:lnTo>
                      <a:pt x="24" y="34"/>
                    </a:lnTo>
                    <a:lnTo>
                      <a:pt x="30" y="31"/>
                    </a:lnTo>
                    <a:lnTo>
                      <a:pt x="38" y="28"/>
                    </a:lnTo>
                    <a:lnTo>
                      <a:pt x="47" y="25"/>
                    </a:lnTo>
                    <a:lnTo>
                      <a:pt x="55" y="21"/>
                    </a:lnTo>
                    <a:lnTo>
                      <a:pt x="63" y="18"/>
                    </a:lnTo>
                    <a:lnTo>
                      <a:pt x="72" y="14"/>
                    </a:lnTo>
                    <a:lnTo>
                      <a:pt x="80" y="11"/>
                    </a:lnTo>
                    <a:lnTo>
                      <a:pt x="89" y="8"/>
                    </a:lnTo>
                    <a:lnTo>
                      <a:pt x="97" y="5"/>
                    </a:lnTo>
                    <a:lnTo>
                      <a:pt x="104" y="3"/>
                    </a:lnTo>
                    <a:lnTo>
                      <a:pt x="110" y="1"/>
                    </a:lnTo>
                    <a:lnTo>
                      <a:pt x="11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60" name="Line 55"/>
              <p:cNvSpPr>
                <a:spLocks noChangeShapeType="1"/>
              </p:cNvSpPr>
              <p:nvPr/>
            </p:nvSpPr>
            <p:spPr bwMode="auto">
              <a:xfrm flipH="1" flipV="1">
                <a:off x="2262" y="1938"/>
                <a:ext cx="8"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61" name="Line 56"/>
              <p:cNvSpPr>
                <a:spLocks noChangeShapeType="1"/>
              </p:cNvSpPr>
              <p:nvPr/>
            </p:nvSpPr>
            <p:spPr bwMode="auto">
              <a:xfrm>
                <a:off x="3729" y="1918"/>
                <a:ext cx="16" cy="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62" name="Freeform 57"/>
              <p:cNvSpPr>
                <a:spLocks/>
              </p:cNvSpPr>
              <p:nvPr/>
            </p:nvSpPr>
            <p:spPr bwMode="auto">
              <a:xfrm>
                <a:off x="3748" y="1998"/>
                <a:ext cx="97" cy="164"/>
              </a:xfrm>
              <a:custGeom>
                <a:avLst/>
                <a:gdLst>
                  <a:gd name="T0" fmla="*/ 0 w 102"/>
                  <a:gd name="T1" fmla="*/ 0 h 147"/>
                  <a:gd name="T2" fmla="*/ 0 w 102"/>
                  <a:gd name="T3" fmla="*/ 1 h 147"/>
                  <a:gd name="T4" fmla="*/ 3 w 102"/>
                  <a:gd name="T5" fmla="*/ 6 h 147"/>
                  <a:gd name="T6" fmla="*/ 7 w 102"/>
                  <a:gd name="T7" fmla="*/ 12 h 147"/>
                  <a:gd name="T8" fmla="*/ 12 w 102"/>
                  <a:gd name="T9" fmla="*/ 21 h 147"/>
                  <a:gd name="T10" fmla="*/ 20 w 102"/>
                  <a:gd name="T11" fmla="*/ 31 h 147"/>
                  <a:gd name="T12" fmla="*/ 27 w 102"/>
                  <a:gd name="T13" fmla="*/ 42 h 147"/>
                  <a:gd name="T14" fmla="*/ 36 w 102"/>
                  <a:gd name="T15" fmla="*/ 55 h 147"/>
                  <a:gd name="T16" fmla="*/ 44 w 102"/>
                  <a:gd name="T17" fmla="*/ 67 h 147"/>
                  <a:gd name="T18" fmla="*/ 53 w 102"/>
                  <a:gd name="T19" fmla="*/ 80 h 147"/>
                  <a:gd name="T20" fmla="*/ 62 w 102"/>
                  <a:gd name="T21" fmla="*/ 93 h 147"/>
                  <a:gd name="T22" fmla="*/ 71 w 102"/>
                  <a:gd name="T23" fmla="*/ 106 h 147"/>
                  <a:gd name="T24" fmla="*/ 79 w 102"/>
                  <a:gd name="T25" fmla="*/ 117 h 147"/>
                  <a:gd name="T26" fmla="*/ 85 w 102"/>
                  <a:gd name="T27" fmla="*/ 127 h 147"/>
                  <a:gd name="T28" fmla="*/ 92 w 102"/>
                  <a:gd name="T29" fmla="*/ 135 h 147"/>
                  <a:gd name="T30" fmla="*/ 97 w 102"/>
                  <a:gd name="T31" fmla="*/ 141 h 147"/>
                  <a:gd name="T32" fmla="*/ 101 w 102"/>
                  <a:gd name="T33" fmla="*/ 14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147">
                    <a:moveTo>
                      <a:pt x="0" y="0"/>
                    </a:moveTo>
                    <a:lnTo>
                      <a:pt x="0" y="1"/>
                    </a:lnTo>
                    <a:lnTo>
                      <a:pt x="3" y="6"/>
                    </a:lnTo>
                    <a:lnTo>
                      <a:pt x="7" y="12"/>
                    </a:lnTo>
                    <a:lnTo>
                      <a:pt x="12" y="21"/>
                    </a:lnTo>
                    <a:lnTo>
                      <a:pt x="20" y="31"/>
                    </a:lnTo>
                    <a:lnTo>
                      <a:pt x="27" y="42"/>
                    </a:lnTo>
                    <a:lnTo>
                      <a:pt x="36" y="55"/>
                    </a:lnTo>
                    <a:lnTo>
                      <a:pt x="44" y="67"/>
                    </a:lnTo>
                    <a:lnTo>
                      <a:pt x="53" y="80"/>
                    </a:lnTo>
                    <a:lnTo>
                      <a:pt x="62" y="93"/>
                    </a:lnTo>
                    <a:lnTo>
                      <a:pt x="71" y="106"/>
                    </a:lnTo>
                    <a:lnTo>
                      <a:pt x="79" y="117"/>
                    </a:lnTo>
                    <a:lnTo>
                      <a:pt x="85" y="127"/>
                    </a:lnTo>
                    <a:lnTo>
                      <a:pt x="92" y="135"/>
                    </a:lnTo>
                    <a:lnTo>
                      <a:pt x="97" y="141"/>
                    </a:lnTo>
                    <a:lnTo>
                      <a:pt x="101" y="14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63" name="Line 58"/>
              <p:cNvSpPr>
                <a:spLocks noChangeShapeType="1"/>
              </p:cNvSpPr>
              <p:nvPr/>
            </p:nvSpPr>
            <p:spPr bwMode="auto">
              <a:xfrm flipV="1">
                <a:off x="3745" y="1992"/>
                <a:ext cx="6" cy="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64" name="Line 59"/>
              <p:cNvSpPr>
                <a:spLocks noChangeShapeType="1"/>
              </p:cNvSpPr>
              <p:nvPr/>
            </p:nvSpPr>
            <p:spPr bwMode="auto">
              <a:xfrm flipH="1">
                <a:off x="3839" y="2158"/>
                <a:ext cx="11"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65" name="Freeform 60"/>
              <p:cNvSpPr>
                <a:spLocks/>
              </p:cNvSpPr>
              <p:nvPr/>
            </p:nvSpPr>
            <p:spPr bwMode="auto">
              <a:xfrm>
                <a:off x="3844" y="2161"/>
                <a:ext cx="60" cy="79"/>
              </a:xfrm>
              <a:custGeom>
                <a:avLst/>
                <a:gdLst>
                  <a:gd name="T0" fmla="*/ 0 w 63"/>
                  <a:gd name="T1" fmla="*/ 0 h 71"/>
                  <a:gd name="T2" fmla="*/ 2 w 63"/>
                  <a:gd name="T3" fmla="*/ 2 h 71"/>
                  <a:gd name="T4" fmla="*/ 6 w 63"/>
                  <a:gd name="T5" fmla="*/ 5 h 71"/>
                  <a:gd name="T6" fmla="*/ 9 w 63"/>
                  <a:gd name="T7" fmla="*/ 9 h 71"/>
                  <a:gd name="T8" fmla="*/ 12 w 63"/>
                  <a:gd name="T9" fmla="*/ 13 h 71"/>
                  <a:gd name="T10" fmla="*/ 16 w 63"/>
                  <a:gd name="T11" fmla="*/ 16 h 71"/>
                  <a:gd name="T12" fmla="*/ 20 w 63"/>
                  <a:gd name="T13" fmla="*/ 21 h 71"/>
                  <a:gd name="T14" fmla="*/ 24 w 63"/>
                  <a:gd name="T15" fmla="*/ 25 h 71"/>
                  <a:gd name="T16" fmla="*/ 28 w 63"/>
                  <a:gd name="T17" fmla="*/ 29 h 71"/>
                  <a:gd name="T18" fmla="*/ 32 w 63"/>
                  <a:gd name="T19" fmla="*/ 34 h 71"/>
                  <a:gd name="T20" fmla="*/ 36 w 63"/>
                  <a:gd name="T21" fmla="*/ 39 h 71"/>
                  <a:gd name="T22" fmla="*/ 39 w 63"/>
                  <a:gd name="T23" fmla="*/ 44 h 71"/>
                  <a:gd name="T24" fmla="*/ 44 w 63"/>
                  <a:gd name="T25" fmla="*/ 49 h 71"/>
                  <a:gd name="T26" fmla="*/ 48 w 63"/>
                  <a:gd name="T27" fmla="*/ 54 h 71"/>
                  <a:gd name="T28" fmla="*/ 53 w 63"/>
                  <a:gd name="T29" fmla="*/ 59 h 71"/>
                  <a:gd name="T30" fmla="*/ 57 w 63"/>
                  <a:gd name="T31" fmla="*/ 65 h 71"/>
                  <a:gd name="T32" fmla="*/ 62 w 63"/>
                  <a:gd name="T33" fmla="*/ 7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71">
                    <a:moveTo>
                      <a:pt x="0" y="0"/>
                    </a:moveTo>
                    <a:lnTo>
                      <a:pt x="2" y="2"/>
                    </a:lnTo>
                    <a:lnTo>
                      <a:pt x="6" y="5"/>
                    </a:lnTo>
                    <a:lnTo>
                      <a:pt x="9" y="9"/>
                    </a:lnTo>
                    <a:lnTo>
                      <a:pt x="12" y="13"/>
                    </a:lnTo>
                    <a:lnTo>
                      <a:pt x="16" y="16"/>
                    </a:lnTo>
                    <a:lnTo>
                      <a:pt x="20" y="21"/>
                    </a:lnTo>
                    <a:lnTo>
                      <a:pt x="24" y="25"/>
                    </a:lnTo>
                    <a:lnTo>
                      <a:pt x="28" y="29"/>
                    </a:lnTo>
                    <a:lnTo>
                      <a:pt x="32" y="34"/>
                    </a:lnTo>
                    <a:lnTo>
                      <a:pt x="36" y="39"/>
                    </a:lnTo>
                    <a:lnTo>
                      <a:pt x="39" y="44"/>
                    </a:lnTo>
                    <a:lnTo>
                      <a:pt x="44" y="49"/>
                    </a:lnTo>
                    <a:lnTo>
                      <a:pt x="48" y="54"/>
                    </a:lnTo>
                    <a:lnTo>
                      <a:pt x="53" y="59"/>
                    </a:lnTo>
                    <a:lnTo>
                      <a:pt x="57" y="65"/>
                    </a:lnTo>
                    <a:lnTo>
                      <a:pt x="62" y="7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66" name="Line 61"/>
              <p:cNvSpPr>
                <a:spLocks noChangeShapeType="1"/>
              </p:cNvSpPr>
              <p:nvPr/>
            </p:nvSpPr>
            <p:spPr bwMode="auto">
              <a:xfrm flipV="1">
                <a:off x="3842" y="2154"/>
                <a:ext cx="4"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67" name="Line 62"/>
              <p:cNvSpPr>
                <a:spLocks noChangeShapeType="1"/>
              </p:cNvSpPr>
              <p:nvPr/>
            </p:nvSpPr>
            <p:spPr bwMode="auto">
              <a:xfrm flipH="1">
                <a:off x="3898" y="2238"/>
                <a:ext cx="1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68" name="Freeform 63"/>
              <p:cNvSpPr>
                <a:spLocks/>
              </p:cNvSpPr>
              <p:nvPr/>
            </p:nvSpPr>
            <p:spPr bwMode="auto">
              <a:xfrm>
                <a:off x="3903" y="2239"/>
                <a:ext cx="89" cy="180"/>
              </a:xfrm>
              <a:custGeom>
                <a:avLst/>
                <a:gdLst>
                  <a:gd name="T0" fmla="*/ 0 w 94"/>
                  <a:gd name="T1" fmla="*/ 0 h 161"/>
                  <a:gd name="T2" fmla="*/ 4 w 94"/>
                  <a:gd name="T3" fmla="*/ 6 h 161"/>
                  <a:gd name="T4" fmla="*/ 10 w 94"/>
                  <a:gd name="T5" fmla="*/ 14 h 161"/>
                  <a:gd name="T6" fmla="*/ 17 w 94"/>
                  <a:gd name="T7" fmla="*/ 23 h 161"/>
                  <a:gd name="T8" fmla="*/ 24 w 94"/>
                  <a:gd name="T9" fmla="*/ 34 h 161"/>
                  <a:gd name="T10" fmla="*/ 30 w 94"/>
                  <a:gd name="T11" fmla="*/ 46 h 161"/>
                  <a:gd name="T12" fmla="*/ 37 w 94"/>
                  <a:gd name="T13" fmla="*/ 58 h 161"/>
                  <a:gd name="T14" fmla="*/ 45 w 94"/>
                  <a:gd name="T15" fmla="*/ 71 h 161"/>
                  <a:gd name="T16" fmla="*/ 53 w 94"/>
                  <a:gd name="T17" fmla="*/ 83 h 161"/>
                  <a:gd name="T18" fmla="*/ 59 w 94"/>
                  <a:gd name="T19" fmla="*/ 96 h 161"/>
                  <a:gd name="T20" fmla="*/ 66 w 94"/>
                  <a:gd name="T21" fmla="*/ 108 h 161"/>
                  <a:gd name="T22" fmla="*/ 73 w 94"/>
                  <a:gd name="T23" fmla="*/ 120 h 161"/>
                  <a:gd name="T24" fmla="*/ 78 w 94"/>
                  <a:gd name="T25" fmla="*/ 131 h 161"/>
                  <a:gd name="T26" fmla="*/ 84 w 94"/>
                  <a:gd name="T27" fmla="*/ 140 h 161"/>
                  <a:gd name="T28" fmla="*/ 87 w 94"/>
                  <a:gd name="T29" fmla="*/ 148 h 161"/>
                  <a:gd name="T30" fmla="*/ 91 w 94"/>
                  <a:gd name="T31" fmla="*/ 155 h 161"/>
                  <a:gd name="T32" fmla="*/ 93 w 94"/>
                  <a:gd name="T33"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 h="161">
                    <a:moveTo>
                      <a:pt x="0" y="0"/>
                    </a:moveTo>
                    <a:lnTo>
                      <a:pt x="4" y="6"/>
                    </a:lnTo>
                    <a:lnTo>
                      <a:pt x="10" y="14"/>
                    </a:lnTo>
                    <a:lnTo>
                      <a:pt x="17" y="23"/>
                    </a:lnTo>
                    <a:lnTo>
                      <a:pt x="24" y="34"/>
                    </a:lnTo>
                    <a:lnTo>
                      <a:pt x="30" y="46"/>
                    </a:lnTo>
                    <a:lnTo>
                      <a:pt x="37" y="58"/>
                    </a:lnTo>
                    <a:lnTo>
                      <a:pt x="45" y="71"/>
                    </a:lnTo>
                    <a:lnTo>
                      <a:pt x="53" y="83"/>
                    </a:lnTo>
                    <a:lnTo>
                      <a:pt x="59" y="96"/>
                    </a:lnTo>
                    <a:lnTo>
                      <a:pt x="66" y="108"/>
                    </a:lnTo>
                    <a:lnTo>
                      <a:pt x="73" y="120"/>
                    </a:lnTo>
                    <a:lnTo>
                      <a:pt x="78" y="131"/>
                    </a:lnTo>
                    <a:lnTo>
                      <a:pt x="84" y="140"/>
                    </a:lnTo>
                    <a:lnTo>
                      <a:pt x="87" y="148"/>
                    </a:lnTo>
                    <a:lnTo>
                      <a:pt x="91" y="155"/>
                    </a:lnTo>
                    <a:lnTo>
                      <a:pt x="93" y="16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69" name="Line 64"/>
              <p:cNvSpPr>
                <a:spLocks noChangeShapeType="1"/>
              </p:cNvSpPr>
              <p:nvPr/>
            </p:nvSpPr>
            <p:spPr bwMode="auto">
              <a:xfrm flipV="1">
                <a:off x="3901" y="2233"/>
                <a:ext cx="4"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70" name="Line 65"/>
              <p:cNvSpPr>
                <a:spLocks noChangeShapeType="1"/>
              </p:cNvSpPr>
              <p:nvPr/>
            </p:nvSpPr>
            <p:spPr bwMode="auto">
              <a:xfrm flipH="1">
                <a:off x="3985" y="2416"/>
                <a:ext cx="14"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71" name="Freeform 66"/>
              <p:cNvSpPr>
                <a:spLocks/>
              </p:cNvSpPr>
              <p:nvPr/>
            </p:nvSpPr>
            <p:spPr bwMode="auto">
              <a:xfrm>
                <a:off x="3991" y="2417"/>
                <a:ext cx="82" cy="210"/>
              </a:xfrm>
              <a:custGeom>
                <a:avLst/>
                <a:gdLst>
                  <a:gd name="T0" fmla="*/ 0 w 87"/>
                  <a:gd name="T1" fmla="*/ 0 h 188"/>
                  <a:gd name="T2" fmla="*/ 2 w 87"/>
                  <a:gd name="T3" fmla="*/ 4 h 188"/>
                  <a:gd name="T4" fmla="*/ 5 w 87"/>
                  <a:gd name="T5" fmla="*/ 12 h 188"/>
                  <a:gd name="T6" fmla="*/ 9 w 87"/>
                  <a:gd name="T7" fmla="*/ 21 h 188"/>
                  <a:gd name="T8" fmla="*/ 14 w 87"/>
                  <a:gd name="T9" fmla="*/ 33 h 188"/>
                  <a:gd name="T10" fmla="*/ 19 w 87"/>
                  <a:gd name="T11" fmla="*/ 46 h 188"/>
                  <a:gd name="T12" fmla="*/ 25 w 87"/>
                  <a:gd name="T13" fmla="*/ 60 h 188"/>
                  <a:gd name="T14" fmla="*/ 31 w 87"/>
                  <a:gd name="T15" fmla="*/ 75 h 188"/>
                  <a:gd name="T16" fmla="*/ 37 w 87"/>
                  <a:gd name="T17" fmla="*/ 90 h 188"/>
                  <a:gd name="T18" fmla="*/ 44 w 87"/>
                  <a:gd name="T19" fmla="*/ 105 h 188"/>
                  <a:gd name="T20" fmla="*/ 51 w 87"/>
                  <a:gd name="T21" fmla="*/ 120 h 188"/>
                  <a:gd name="T22" fmla="*/ 58 w 87"/>
                  <a:gd name="T23" fmla="*/ 135 h 188"/>
                  <a:gd name="T24" fmla="*/ 63 w 87"/>
                  <a:gd name="T25" fmla="*/ 149 h 188"/>
                  <a:gd name="T26" fmla="*/ 70 w 87"/>
                  <a:gd name="T27" fmla="*/ 161 h 188"/>
                  <a:gd name="T28" fmla="*/ 76 w 87"/>
                  <a:gd name="T29" fmla="*/ 172 h 188"/>
                  <a:gd name="T30" fmla="*/ 81 w 87"/>
                  <a:gd name="T31" fmla="*/ 181 h 188"/>
                  <a:gd name="T32" fmla="*/ 86 w 87"/>
                  <a:gd name="T33" fmla="*/ 18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188">
                    <a:moveTo>
                      <a:pt x="0" y="0"/>
                    </a:moveTo>
                    <a:lnTo>
                      <a:pt x="2" y="4"/>
                    </a:lnTo>
                    <a:lnTo>
                      <a:pt x="5" y="12"/>
                    </a:lnTo>
                    <a:lnTo>
                      <a:pt x="9" y="21"/>
                    </a:lnTo>
                    <a:lnTo>
                      <a:pt x="14" y="33"/>
                    </a:lnTo>
                    <a:lnTo>
                      <a:pt x="19" y="46"/>
                    </a:lnTo>
                    <a:lnTo>
                      <a:pt x="25" y="60"/>
                    </a:lnTo>
                    <a:lnTo>
                      <a:pt x="31" y="75"/>
                    </a:lnTo>
                    <a:lnTo>
                      <a:pt x="37" y="90"/>
                    </a:lnTo>
                    <a:lnTo>
                      <a:pt x="44" y="105"/>
                    </a:lnTo>
                    <a:lnTo>
                      <a:pt x="51" y="120"/>
                    </a:lnTo>
                    <a:lnTo>
                      <a:pt x="58" y="135"/>
                    </a:lnTo>
                    <a:lnTo>
                      <a:pt x="63" y="149"/>
                    </a:lnTo>
                    <a:lnTo>
                      <a:pt x="70" y="161"/>
                    </a:lnTo>
                    <a:lnTo>
                      <a:pt x="76" y="172"/>
                    </a:lnTo>
                    <a:lnTo>
                      <a:pt x="81" y="181"/>
                    </a:lnTo>
                    <a:lnTo>
                      <a:pt x="86" y="18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72" name="Line 67"/>
              <p:cNvSpPr>
                <a:spLocks noChangeShapeType="1"/>
              </p:cNvSpPr>
              <p:nvPr/>
            </p:nvSpPr>
            <p:spPr bwMode="auto">
              <a:xfrm flipV="1">
                <a:off x="3989" y="2412"/>
                <a:ext cx="5" cy="1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73" name="Line 68"/>
              <p:cNvSpPr>
                <a:spLocks noChangeShapeType="1"/>
              </p:cNvSpPr>
              <p:nvPr/>
            </p:nvSpPr>
            <p:spPr bwMode="auto">
              <a:xfrm flipH="1">
                <a:off x="4067" y="2625"/>
                <a:ext cx="1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74" name="Freeform 69"/>
              <p:cNvSpPr>
                <a:spLocks/>
              </p:cNvSpPr>
              <p:nvPr/>
            </p:nvSpPr>
            <p:spPr bwMode="auto">
              <a:xfrm>
                <a:off x="4072" y="2626"/>
                <a:ext cx="46" cy="159"/>
              </a:xfrm>
              <a:custGeom>
                <a:avLst/>
                <a:gdLst>
                  <a:gd name="T0" fmla="*/ 0 w 48"/>
                  <a:gd name="T1" fmla="*/ 0 h 142"/>
                  <a:gd name="T2" fmla="*/ 4 w 48"/>
                  <a:gd name="T3" fmla="*/ 6 h 142"/>
                  <a:gd name="T4" fmla="*/ 9 w 48"/>
                  <a:gd name="T5" fmla="*/ 14 h 142"/>
                  <a:gd name="T6" fmla="*/ 13 w 48"/>
                  <a:gd name="T7" fmla="*/ 23 h 142"/>
                  <a:gd name="T8" fmla="*/ 17 w 48"/>
                  <a:gd name="T9" fmla="*/ 32 h 142"/>
                  <a:gd name="T10" fmla="*/ 21 w 48"/>
                  <a:gd name="T11" fmla="*/ 43 h 142"/>
                  <a:gd name="T12" fmla="*/ 25 w 48"/>
                  <a:gd name="T13" fmla="*/ 54 h 142"/>
                  <a:gd name="T14" fmla="*/ 28 w 48"/>
                  <a:gd name="T15" fmla="*/ 65 h 142"/>
                  <a:gd name="T16" fmla="*/ 31 w 48"/>
                  <a:gd name="T17" fmla="*/ 76 h 142"/>
                  <a:gd name="T18" fmla="*/ 35 w 48"/>
                  <a:gd name="T19" fmla="*/ 87 h 142"/>
                  <a:gd name="T20" fmla="*/ 38 w 48"/>
                  <a:gd name="T21" fmla="*/ 98 h 142"/>
                  <a:gd name="T22" fmla="*/ 40 w 48"/>
                  <a:gd name="T23" fmla="*/ 108 h 142"/>
                  <a:gd name="T24" fmla="*/ 43 w 48"/>
                  <a:gd name="T25" fmla="*/ 117 h 142"/>
                  <a:gd name="T26" fmla="*/ 44 w 48"/>
                  <a:gd name="T27" fmla="*/ 125 h 142"/>
                  <a:gd name="T28" fmla="*/ 45 w 48"/>
                  <a:gd name="T29" fmla="*/ 132 h 142"/>
                  <a:gd name="T30" fmla="*/ 46 w 48"/>
                  <a:gd name="T31" fmla="*/ 138 h 142"/>
                  <a:gd name="T32" fmla="*/ 47 w 48"/>
                  <a:gd name="T33"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142">
                    <a:moveTo>
                      <a:pt x="0" y="0"/>
                    </a:moveTo>
                    <a:lnTo>
                      <a:pt x="4" y="6"/>
                    </a:lnTo>
                    <a:lnTo>
                      <a:pt x="9" y="14"/>
                    </a:lnTo>
                    <a:lnTo>
                      <a:pt x="13" y="23"/>
                    </a:lnTo>
                    <a:lnTo>
                      <a:pt x="17" y="32"/>
                    </a:lnTo>
                    <a:lnTo>
                      <a:pt x="21" y="43"/>
                    </a:lnTo>
                    <a:lnTo>
                      <a:pt x="25" y="54"/>
                    </a:lnTo>
                    <a:lnTo>
                      <a:pt x="28" y="65"/>
                    </a:lnTo>
                    <a:lnTo>
                      <a:pt x="31" y="76"/>
                    </a:lnTo>
                    <a:lnTo>
                      <a:pt x="35" y="87"/>
                    </a:lnTo>
                    <a:lnTo>
                      <a:pt x="38" y="98"/>
                    </a:lnTo>
                    <a:lnTo>
                      <a:pt x="40" y="108"/>
                    </a:lnTo>
                    <a:lnTo>
                      <a:pt x="43" y="117"/>
                    </a:lnTo>
                    <a:lnTo>
                      <a:pt x="44" y="125"/>
                    </a:lnTo>
                    <a:lnTo>
                      <a:pt x="45" y="132"/>
                    </a:lnTo>
                    <a:lnTo>
                      <a:pt x="46" y="138"/>
                    </a:lnTo>
                    <a:lnTo>
                      <a:pt x="47" y="1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75" name="Line 70"/>
              <p:cNvSpPr>
                <a:spLocks noChangeShapeType="1"/>
              </p:cNvSpPr>
              <p:nvPr/>
            </p:nvSpPr>
            <p:spPr bwMode="auto">
              <a:xfrm flipV="1">
                <a:off x="4070" y="2621"/>
                <a:ext cx="4"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76" name="Line 71"/>
              <p:cNvSpPr>
                <a:spLocks noChangeShapeType="1"/>
              </p:cNvSpPr>
              <p:nvPr/>
            </p:nvSpPr>
            <p:spPr bwMode="auto">
              <a:xfrm flipH="1">
                <a:off x="4110" y="2784"/>
                <a:ext cx="1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77" name="Freeform 72"/>
              <p:cNvSpPr>
                <a:spLocks/>
              </p:cNvSpPr>
              <p:nvPr/>
            </p:nvSpPr>
            <p:spPr bwMode="auto">
              <a:xfrm>
                <a:off x="4117" y="2784"/>
                <a:ext cx="23" cy="168"/>
              </a:xfrm>
              <a:custGeom>
                <a:avLst/>
                <a:gdLst>
                  <a:gd name="T0" fmla="*/ 0 w 25"/>
                  <a:gd name="T1" fmla="*/ 0 h 151"/>
                  <a:gd name="T2" fmla="*/ 0 w 25"/>
                  <a:gd name="T3" fmla="*/ 4 h 151"/>
                  <a:gd name="T4" fmla="*/ 0 w 25"/>
                  <a:gd name="T5" fmla="*/ 10 h 151"/>
                  <a:gd name="T6" fmla="*/ 0 w 25"/>
                  <a:gd name="T7" fmla="*/ 18 h 151"/>
                  <a:gd name="T8" fmla="*/ 0 w 25"/>
                  <a:gd name="T9" fmla="*/ 27 h 151"/>
                  <a:gd name="T10" fmla="*/ 0 w 25"/>
                  <a:gd name="T11" fmla="*/ 37 h 151"/>
                  <a:gd name="T12" fmla="*/ 1 w 25"/>
                  <a:gd name="T13" fmla="*/ 49 h 151"/>
                  <a:gd name="T14" fmla="*/ 1 w 25"/>
                  <a:gd name="T15" fmla="*/ 61 h 151"/>
                  <a:gd name="T16" fmla="*/ 2 w 25"/>
                  <a:gd name="T17" fmla="*/ 73 h 151"/>
                  <a:gd name="T18" fmla="*/ 3 w 25"/>
                  <a:gd name="T19" fmla="*/ 86 h 151"/>
                  <a:gd name="T20" fmla="*/ 6 w 25"/>
                  <a:gd name="T21" fmla="*/ 98 h 151"/>
                  <a:gd name="T22" fmla="*/ 7 w 25"/>
                  <a:gd name="T23" fmla="*/ 110 h 151"/>
                  <a:gd name="T24" fmla="*/ 9 w 25"/>
                  <a:gd name="T25" fmla="*/ 121 h 151"/>
                  <a:gd name="T26" fmla="*/ 13 w 25"/>
                  <a:gd name="T27" fmla="*/ 131 h 151"/>
                  <a:gd name="T28" fmla="*/ 15 w 25"/>
                  <a:gd name="T29" fmla="*/ 139 h 151"/>
                  <a:gd name="T30" fmla="*/ 19 w 25"/>
                  <a:gd name="T31" fmla="*/ 146 h 151"/>
                  <a:gd name="T32" fmla="*/ 24 w 25"/>
                  <a:gd name="T3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51">
                    <a:moveTo>
                      <a:pt x="0" y="0"/>
                    </a:moveTo>
                    <a:lnTo>
                      <a:pt x="0" y="4"/>
                    </a:lnTo>
                    <a:lnTo>
                      <a:pt x="0" y="10"/>
                    </a:lnTo>
                    <a:lnTo>
                      <a:pt x="0" y="18"/>
                    </a:lnTo>
                    <a:lnTo>
                      <a:pt x="0" y="27"/>
                    </a:lnTo>
                    <a:lnTo>
                      <a:pt x="0" y="37"/>
                    </a:lnTo>
                    <a:lnTo>
                      <a:pt x="1" y="49"/>
                    </a:lnTo>
                    <a:lnTo>
                      <a:pt x="1" y="61"/>
                    </a:lnTo>
                    <a:lnTo>
                      <a:pt x="2" y="73"/>
                    </a:lnTo>
                    <a:lnTo>
                      <a:pt x="3" y="86"/>
                    </a:lnTo>
                    <a:lnTo>
                      <a:pt x="6" y="98"/>
                    </a:lnTo>
                    <a:lnTo>
                      <a:pt x="7" y="110"/>
                    </a:lnTo>
                    <a:lnTo>
                      <a:pt x="9" y="121"/>
                    </a:lnTo>
                    <a:lnTo>
                      <a:pt x="13" y="131"/>
                    </a:lnTo>
                    <a:lnTo>
                      <a:pt x="15" y="139"/>
                    </a:lnTo>
                    <a:lnTo>
                      <a:pt x="19" y="146"/>
                    </a:lnTo>
                    <a:lnTo>
                      <a:pt x="24" y="1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78" name="Line 73"/>
              <p:cNvSpPr>
                <a:spLocks noChangeShapeType="1"/>
              </p:cNvSpPr>
              <p:nvPr/>
            </p:nvSpPr>
            <p:spPr bwMode="auto">
              <a:xfrm>
                <a:off x="4114" y="2784"/>
                <a:ext cx="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79" name="Line 74"/>
              <p:cNvSpPr>
                <a:spLocks noChangeShapeType="1"/>
              </p:cNvSpPr>
              <p:nvPr/>
            </p:nvSpPr>
            <p:spPr bwMode="auto">
              <a:xfrm flipH="1">
                <a:off x="4134" y="2949"/>
                <a:ext cx="11"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80" name="Freeform 75"/>
              <p:cNvSpPr>
                <a:spLocks/>
              </p:cNvSpPr>
              <p:nvPr/>
            </p:nvSpPr>
            <p:spPr bwMode="auto">
              <a:xfrm>
                <a:off x="4139" y="2951"/>
                <a:ext cx="111" cy="75"/>
              </a:xfrm>
              <a:custGeom>
                <a:avLst/>
                <a:gdLst>
                  <a:gd name="T0" fmla="*/ 0 w 117"/>
                  <a:gd name="T1" fmla="*/ 0 h 67"/>
                  <a:gd name="T2" fmla="*/ 3 w 117"/>
                  <a:gd name="T3" fmla="*/ 4 h 67"/>
                  <a:gd name="T4" fmla="*/ 9 w 117"/>
                  <a:gd name="T5" fmla="*/ 8 h 67"/>
                  <a:gd name="T6" fmla="*/ 14 w 117"/>
                  <a:gd name="T7" fmla="*/ 13 h 67"/>
                  <a:gd name="T8" fmla="*/ 19 w 117"/>
                  <a:gd name="T9" fmla="*/ 17 h 67"/>
                  <a:gd name="T10" fmla="*/ 25 w 117"/>
                  <a:gd name="T11" fmla="*/ 22 h 67"/>
                  <a:gd name="T12" fmla="*/ 30 w 117"/>
                  <a:gd name="T13" fmla="*/ 27 h 67"/>
                  <a:gd name="T14" fmla="*/ 36 w 117"/>
                  <a:gd name="T15" fmla="*/ 32 h 67"/>
                  <a:gd name="T16" fmla="*/ 43 w 117"/>
                  <a:gd name="T17" fmla="*/ 37 h 67"/>
                  <a:gd name="T18" fmla="*/ 51 w 117"/>
                  <a:gd name="T19" fmla="*/ 41 h 67"/>
                  <a:gd name="T20" fmla="*/ 57 w 117"/>
                  <a:gd name="T21" fmla="*/ 46 h 67"/>
                  <a:gd name="T22" fmla="*/ 66 w 117"/>
                  <a:gd name="T23" fmla="*/ 50 h 67"/>
                  <a:gd name="T24" fmla="*/ 74 w 117"/>
                  <a:gd name="T25" fmla="*/ 54 h 67"/>
                  <a:gd name="T26" fmla="*/ 84 w 117"/>
                  <a:gd name="T27" fmla="*/ 58 h 67"/>
                  <a:gd name="T28" fmla="*/ 95 w 117"/>
                  <a:gd name="T29" fmla="*/ 61 h 67"/>
                  <a:gd name="T30" fmla="*/ 105 w 117"/>
                  <a:gd name="T31" fmla="*/ 64 h 67"/>
                  <a:gd name="T32" fmla="*/ 116 w 117"/>
                  <a:gd name="T3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67">
                    <a:moveTo>
                      <a:pt x="0" y="0"/>
                    </a:moveTo>
                    <a:lnTo>
                      <a:pt x="3" y="4"/>
                    </a:lnTo>
                    <a:lnTo>
                      <a:pt x="9" y="8"/>
                    </a:lnTo>
                    <a:lnTo>
                      <a:pt x="14" y="13"/>
                    </a:lnTo>
                    <a:lnTo>
                      <a:pt x="19" y="17"/>
                    </a:lnTo>
                    <a:lnTo>
                      <a:pt x="25" y="22"/>
                    </a:lnTo>
                    <a:lnTo>
                      <a:pt x="30" y="27"/>
                    </a:lnTo>
                    <a:lnTo>
                      <a:pt x="36" y="32"/>
                    </a:lnTo>
                    <a:lnTo>
                      <a:pt x="43" y="37"/>
                    </a:lnTo>
                    <a:lnTo>
                      <a:pt x="51" y="41"/>
                    </a:lnTo>
                    <a:lnTo>
                      <a:pt x="57" y="46"/>
                    </a:lnTo>
                    <a:lnTo>
                      <a:pt x="66" y="50"/>
                    </a:lnTo>
                    <a:lnTo>
                      <a:pt x="74" y="54"/>
                    </a:lnTo>
                    <a:lnTo>
                      <a:pt x="84" y="58"/>
                    </a:lnTo>
                    <a:lnTo>
                      <a:pt x="95" y="61"/>
                    </a:lnTo>
                    <a:lnTo>
                      <a:pt x="105" y="64"/>
                    </a:lnTo>
                    <a:lnTo>
                      <a:pt x="116" y="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81" name="Line 76"/>
              <p:cNvSpPr>
                <a:spLocks noChangeShapeType="1"/>
              </p:cNvSpPr>
              <p:nvPr/>
            </p:nvSpPr>
            <p:spPr bwMode="auto">
              <a:xfrm flipV="1">
                <a:off x="4137" y="2944"/>
                <a:ext cx="3" cy="1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82" name="Line 77"/>
              <p:cNvSpPr>
                <a:spLocks noChangeShapeType="1"/>
              </p:cNvSpPr>
              <p:nvPr/>
            </p:nvSpPr>
            <p:spPr bwMode="auto">
              <a:xfrm flipH="1">
                <a:off x="4246" y="3023"/>
                <a:ext cx="8"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83" name="Freeform 78"/>
              <p:cNvSpPr>
                <a:spLocks/>
              </p:cNvSpPr>
              <p:nvPr/>
            </p:nvSpPr>
            <p:spPr bwMode="auto">
              <a:xfrm>
                <a:off x="4249" y="3025"/>
                <a:ext cx="215" cy="143"/>
              </a:xfrm>
              <a:custGeom>
                <a:avLst/>
                <a:gdLst>
                  <a:gd name="T0" fmla="*/ 0 w 227"/>
                  <a:gd name="T1" fmla="*/ 0 h 128"/>
                  <a:gd name="T2" fmla="*/ 12 w 227"/>
                  <a:gd name="T3" fmla="*/ 2 h 128"/>
                  <a:gd name="T4" fmla="*/ 26 w 227"/>
                  <a:gd name="T5" fmla="*/ 5 h 128"/>
                  <a:gd name="T6" fmla="*/ 40 w 227"/>
                  <a:gd name="T7" fmla="*/ 10 h 128"/>
                  <a:gd name="T8" fmla="*/ 56 w 227"/>
                  <a:gd name="T9" fmla="*/ 15 h 128"/>
                  <a:gd name="T10" fmla="*/ 72 w 227"/>
                  <a:gd name="T11" fmla="*/ 20 h 128"/>
                  <a:gd name="T12" fmla="*/ 89 w 227"/>
                  <a:gd name="T13" fmla="*/ 27 h 128"/>
                  <a:gd name="T14" fmla="*/ 106 w 227"/>
                  <a:gd name="T15" fmla="*/ 34 h 128"/>
                  <a:gd name="T16" fmla="*/ 123 w 227"/>
                  <a:gd name="T17" fmla="*/ 42 h 128"/>
                  <a:gd name="T18" fmla="*/ 138 w 227"/>
                  <a:gd name="T19" fmla="*/ 51 h 128"/>
                  <a:gd name="T20" fmla="*/ 154 w 227"/>
                  <a:gd name="T21" fmla="*/ 60 h 128"/>
                  <a:gd name="T22" fmla="*/ 169 w 227"/>
                  <a:gd name="T23" fmla="*/ 70 h 128"/>
                  <a:gd name="T24" fmla="*/ 183 w 227"/>
                  <a:gd name="T25" fmla="*/ 80 h 128"/>
                  <a:gd name="T26" fmla="*/ 196 w 227"/>
                  <a:gd name="T27" fmla="*/ 91 h 128"/>
                  <a:gd name="T28" fmla="*/ 208 w 227"/>
                  <a:gd name="T29" fmla="*/ 103 h 128"/>
                  <a:gd name="T30" fmla="*/ 218 w 227"/>
                  <a:gd name="T31" fmla="*/ 115 h 128"/>
                  <a:gd name="T32" fmla="*/ 226 w 227"/>
                  <a:gd name="T33" fmla="*/ 1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 h="128">
                    <a:moveTo>
                      <a:pt x="0" y="0"/>
                    </a:moveTo>
                    <a:lnTo>
                      <a:pt x="12" y="2"/>
                    </a:lnTo>
                    <a:lnTo>
                      <a:pt x="26" y="5"/>
                    </a:lnTo>
                    <a:lnTo>
                      <a:pt x="40" y="10"/>
                    </a:lnTo>
                    <a:lnTo>
                      <a:pt x="56" y="15"/>
                    </a:lnTo>
                    <a:lnTo>
                      <a:pt x="72" y="20"/>
                    </a:lnTo>
                    <a:lnTo>
                      <a:pt x="89" y="27"/>
                    </a:lnTo>
                    <a:lnTo>
                      <a:pt x="106" y="34"/>
                    </a:lnTo>
                    <a:lnTo>
                      <a:pt x="123" y="42"/>
                    </a:lnTo>
                    <a:lnTo>
                      <a:pt x="138" y="51"/>
                    </a:lnTo>
                    <a:lnTo>
                      <a:pt x="154" y="60"/>
                    </a:lnTo>
                    <a:lnTo>
                      <a:pt x="169" y="70"/>
                    </a:lnTo>
                    <a:lnTo>
                      <a:pt x="183" y="80"/>
                    </a:lnTo>
                    <a:lnTo>
                      <a:pt x="196" y="91"/>
                    </a:lnTo>
                    <a:lnTo>
                      <a:pt x="208" y="103"/>
                    </a:lnTo>
                    <a:lnTo>
                      <a:pt x="218" y="115"/>
                    </a:lnTo>
                    <a:lnTo>
                      <a:pt x="226" y="12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84" name="Line 79"/>
              <p:cNvSpPr>
                <a:spLocks noChangeShapeType="1"/>
              </p:cNvSpPr>
              <p:nvPr/>
            </p:nvSpPr>
            <p:spPr bwMode="auto">
              <a:xfrm flipV="1">
                <a:off x="4249" y="3018"/>
                <a:ext cx="1"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85" name="Line 80"/>
              <p:cNvSpPr>
                <a:spLocks noChangeShapeType="1"/>
              </p:cNvSpPr>
              <p:nvPr/>
            </p:nvSpPr>
            <p:spPr bwMode="auto">
              <a:xfrm flipH="1">
                <a:off x="4458" y="3166"/>
                <a:ext cx="11" cy="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86" name="Freeform 81"/>
              <p:cNvSpPr>
                <a:spLocks/>
              </p:cNvSpPr>
              <p:nvPr/>
            </p:nvSpPr>
            <p:spPr bwMode="auto">
              <a:xfrm>
                <a:off x="4463" y="3167"/>
                <a:ext cx="127" cy="168"/>
              </a:xfrm>
              <a:custGeom>
                <a:avLst/>
                <a:gdLst>
                  <a:gd name="T0" fmla="*/ 0 w 134"/>
                  <a:gd name="T1" fmla="*/ 0 h 151"/>
                  <a:gd name="T2" fmla="*/ 8 w 134"/>
                  <a:gd name="T3" fmla="*/ 12 h 151"/>
                  <a:gd name="T4" fmla="*/ 15 w 134"/>
                  <a:gd name="T5" fmla="*/ 24 h 151"/>
                  <a:gd name="T6" fmla="*/ 23 w 134"/>
                  <a:gd name="T7" fmla="*/ 37 h 151"/>
                  <a:gd name="T8" fmla="*/ 29 w 134"/>
                  <a:gd name="T9" fmla="*/ 49 h 151"/>
                  <a:gd name="T10" fmla="*/ 37 w 134"/>
                  <a:gd name="T11" fmla="*/ 62 h 151"/>
                  <a:gd name="T12" fmla="*/ 45 w 134"/>
                  <a:gd name="T13" fmla="*/ 73 h 151"/>
                  <a:gd name="T14" fmla="*/ 53 w 134"/>
                  <a:gd name="T15" fmla="*/ 85 h 151"/>
                  <a:gd name="T16" fmla="*/ 61 w 134"/>
                  <a:gd name="T17" fmla="*/ 96 h 151"/>
                  <a:gd name="T18" fmla="*/ 69 w 134"/>
                  <a:gd name="T19" fmla="*/ 106 h 151"/>
                  <a:gd name="T20" fmla="*/ 77 w 134"/>
                  <a:gd name="T21" fmla="*/ 116 h 151"/>
                  <a:gd name="T22" fmla="*/ 86 w 134"/>
                  <a:gd name="T23" fmla="*/ 124 h 151"/>
                  <a:gd name="T24" fmla="*/ 95 w 134"/>
                  <a:gd name="T25" fmla="*/ 132 h 151"/>
                  <a:gd name="T26" fmla="*/ 104 w 134"/>
                  <a:gd name="T27" fmla="*/ 138 h 151"/>
                  <a:gd name="T28" fmla="*/ 113 w 134"/>
                  <a:gd name="T29" fmla="*/ 143 h 151"/>
                  <a:gd name="T30" fmla="*/ 123 w 134"/>
                  <a:gd name="T31" fmla="*/ 147 h 151"/>
                  <a:gd name="T32" fmla="*/ 133 w 134"/>
                  <a:gd name="T3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51">
                    <a:moveTo>
                      <a:pt x="0" y="0"/>
                    </a:moveTo>
                    <a:lnTo>
                      <a:pt x="8" y="12"/>
                    </a:lnTo>
                    <a:lnTo>
                      <a:pt x="15" y="24"/>
                    </a:lnTo>
                    <a:lnTo>
                      <a:pt x="23" y="37"/>
                    </a:lnTo>
                    <a:lnTo>
                      <a:pt x="29" y="49"/>
                    </a:lnTo>
                    <a:lnTo>
                      <a:pt x="37" y="62"/>
                    </a:lnTo>
                    <a:lnTo>
                      <a:pt x="45" y="73"/>
                    </a:lnTo>
                    <a:lnTo>
                      <a:pt x="53" y="85"/>
                    </a:lnTo>
                    <a:lnTo>
                      <a:pt x="61" y="96"/>
                    </a:lnTo>
                    <a:lnTo>
                      <a:pt x="69" y="106"/>
                    </a:lnTo>
                    <a:lnTo>
                      <a:pt x="77" y="116"/>
                    </a:lnTo>
                    <a:lnTo>
                      <a:pt x="86" y="124"/>
                    </a:lnTo>
                    <a:lnTo>
                      <a:pt x="95" y="132"/>
                    </a:lnTo>
                    <a:lnTo>
                      <a:pt x="104" y="138"/>
                    </a:lnTo>
                    <a:lnTo>
                      <a:pt x="113" y="143"/>
                    </a:lnTo>
                    <a:lnTo>
                      <a:pt x="123" y="147"/>
                    </a:lnTo>
                    <a:lnTo>
                      <a:pt x="133" y="15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87" name="Line 82"/>
              <p:cNvSpPr>
                <a:spLocks noChangeShapeType="1"/>
              </p:cNvSpPr>
              <p:nvPr/>
            </p:nvSpPr>
            <p:spPr bwMode="auto">
              <a:xfrm flipV="1">
                <a:off x="4461" y="3161"/>
                <a:ext cx="4" cy="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88" name="Line 83"/>
              <p:cNvSpPr>
                <a:spLocks noChangeShapeType="1"/>
              </p:cNvSpPr>
              <p:nvPr/>
            </p:nvSpPr>
            <p:spPr bwMode="auto">
              <a:xfrm>
                <a:off x="4589" y="3331"/>
                <a:ext cx="0"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89" name="Freeform 84"/>
              <p:cNvSpPr>
                <a:spLocks/>
              </p:cNvSpPr>
              <p:nvPr/>
            </p:nvSpPr>
            <p:spPr bwMode="auto">
              <a:xfrm>
                <a:off x="4589" y="3334"/>
                <a:ext cx="185" cy="11"/>
              </a:xfrm>
              <a:custGeom>
                <a:avLst/>
                <a:gdLst>
                  <a:gd name="T0" fmla="*/ 0 w 195"/>
                  <a:gd name="T1" fmla="*/ 0 h 10"/>
                  <a:gd name="T2" fmla="*/ 10 w 195"/>
                  <a:gd name="T3" fmla="*/ 1 h 10"/>
                  <a:gd name="T4" fmla="*/ 22 w 195"/>
                  <a:gd name="T5" fmla="*/ 2 h 10"/>
                  <a:gd name="T6" fmla="*/ 36 w 195"/>
                  <a:gd name="T7" fmla="*/ 2 h 10"/>
                  <a:gd name="T8" fmla="*/ 48 w 195"/>
                  <a:gd name="T9" fmla="*/ 3 h 10"/>
                  <a:gd name="T10" fmla="*/ 63 w 195"/>
                  <a:gd name="T11" fmla="*/ 2 h 10"/>
                  <a:gd name="T12" fmla="*/ 76 w 195"/>
                  <a:gd name="T13" fmla="*/ 2 h 10"/>
                  <a:gd name="T14" fmla="*/ 91 w 195"/>
                  <a:gd name="T15" fmla="*/ 1 h 10"/>
                  <a:gd name="T16" fmla="*/ 105 w 195"/>
                  <a:gd name="T17" fmla="*/ 1 h 10"/>
                  <a:gd name="T18" fmla="*/ 120 w 195"/>
                  <a:gd name="T19" fmla="*/ 0 h 10"/>
                  <a:gd name="T20" fmla="*/ 133 w 195"/>
                  <a:gd name="T21" fmla="*/ 0 h 10"/>
                  <a:gd name="T22" fmla="*/ 146 w 195"/>
                  <a:gd name="T23" fmla="*/ 0 h 10"/>
                  <a:gd name="T24" fmla="*/ 158 w 195"/>
                  <a:gd name="T25" fmla="*/ 1 h 10"/>
                  <a:gd name="T26" fmla="*/ 169 w 195"/>
                  <a:gd name="T27" fmla="*/ 2 h 10"/>
                  <a:gd name="T28" fmla="*/ 178 w 195"/>
                  <a:gd name="T29" fmla="*/ 4 h 10"/>
                  <a:gd name="T30" fmla="*/ 187 w 195"/>
                  <a:gd name="T31" fmla="*/ 6 h 10"/>
                  <a:gd name="T32" fmla="*/ 194 w 195"/>
                  <a:gd name="T33"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10">
                    <a:moveTo>
                      <a:pt x="0" y="0"/>
                    </a:moveTo>
                    <a:lnTo>
                      <a:pt x="10" y="1"/>
                    </a:lnTo>
                    <a:lnTo>
                      <a:pt x="22" y="2"/>
                    </a:lnTo>
                    <a:lnTo>
                      <a:pt x="36" y="2"/>
                    </a:lnTo>
                    <a:lnTo>
                      <a:pt x="48" y="3"/>
                    </a:lnTo>
                    <a:lnTo>
                      <a:pt x="63" y="2"/>
                    </a:lnTo>
                    <a:lnTo>
                      <a:pt x="76" y="2"/>
                    </a:lnTo>
                    <a:lnTo>
                      <a:pt x="91" y="1"/>
                    </a:lnTo>
                    <a:lnTo>
                      <a:pt x="105" y="1"/>
                    </a:lnTo>
                    <a:lnTo>
                      <a:pt x="120" y="0"/>
                    </a:lnTo>
                    <a:lnTo>
                      <a:pt x="133" y="0"/>
                    </a:lnTo>
                    <a:lnTo>
                      <a:pt x="146" y="0"/>
                    </a:lnTo>
                    <a:lnTo>
                      <a:pt x="158" y="1"/>
                    </a:lnTo>
                    <a:lnTo>
                      <a:pt x="169" y="2"/>
                    </a:lnTo>
                    <a:lnTo>
                      <a:pt x="178" y="4"/>
                    </a:lnTo>
                    <a:lnTo>
                      <a:pt x="187" y="6"/>
                    </a:lnTo>
                    <a:lnTo>
                      <a:pt x="194"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90" name="Line 85"/>
              <p:cNvSpPr>
                <a:spLocks noChangeShapeType="1"/>
              </p:cNvSpPr>
              <p:nvPr/>
            </p:nvSpPr>
            <p:spPr bwMode="auto">
              <a:xfrm flipV="1">
                <a:off x="4589" y="3326"/>
                <a:ext cx="0"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91" name="Line 86"/>
              <p:cNvSpPr>
                <a:spLocks noChangeShapeType="1"/>
              </p:cNvSpPr>
              <p:nvPr/>
            </p:nvSpPr>
            <p:spPr bwMode="auto">
              <a:xfrm flipH="1">
                <a:off x="4767" y="3342"/>
                <a:ext cx="10" cy="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92" name="Freeform 87"/>
              <p:cNvSpPr>
                <a:spLocks/>
              </p:cNvSpPr>
              <p:nvPr/>
            </p:nvSpPr>
            <p:spPr bwMode="auto">
              <a:xfrm>
                <a:off x="4773" y="3344"/>
                <a:ext cx="155" cy="170"/>
              </a:xfrm>
              <a:custGeom>
                <a:avLst/>
                <a:gdLst>
                  <a:gd name="T0" fmla="*/ 0 w 164"/>
                  <a:gd name="T1" fmla="*/ 0 h 152"/>
                  <a:gd name="T2" fmla="*/ 7 w 164"/>
                  <a:gd name="T3" fmla="*/ 5 h 152"/>
                  <a:gd name="T4" fmla="*/ 15 w 164"/>
                  <a:gd name="T5" fmla="*/ 11 h 152"/>
                  <a:gd name="T6" fmla="*/ 25 w 164"/>
                  <a:gd name="T7" fmla="*/ 19 h 152"/>
                  <a:gd name="T8" fmla="*/ 35 w 164"/>
                  <a:gd name="T9" fmla="*/ 28 h 152"/>
                  <a:gd name="T10" fmla="*/ 47 w 164"/>
                  <a:gd name="T11" fmla="*/ 39 h 152"/>
                  <a:gd name="T12" fmla="*/ 58 w 164"/>
                  <a:gd name="T13" fmla="*/ 50 h 152"/>
                  <a:gd name="T14" fmla="*/ 72 w 164"/>
                  <a:gd name="T15" fmla="*/ 61 h 152"/>
                  <a:gd name="T16" fmla="*/ 84 w 164"/>
                  <a:gd name="T17" fmla="*/ 74 h 152"/>
                  <a:gd name="T18" fmla="*/ 97 w 164"/>
                  <a:gd name="T19" fmla="*/ 85 h 152"/>
                  <a:gd name="T20" fmla="*/ 109 w 164"/>
                  <a:gd name="T21" fmla="*/ 97 h 152"/>
                  <a:gd name="T22" fmla="*/ 121 w 164"/>
                  <a:gd name="T23" fmla="*/ 109 h 152"/>
                  <a:gd name="T24" fmla="*/ 133 w 164"/>
                  <a:gd name="T25" fmla="*/ 120 h 152"/>
                  <a:gd name="T26" fmla="*/ 142 w 164"/>
                  <a:gd name="T27" fmla="*/ 129 h 152"/>
                  <a:gd name="T28" fmla="*/ 151 w 164"/>
                  <a:gd name="T29" fmla="*/ 138 h 152"/>
                  <a:gd name="T30" fmla="*/ 157 w 164"/>
                  <a:gd name="T31" fmla="*/ 145 h 152"/>
                  <a:gd name="T32" fmla="*/ 163 w 164"/>
                  <a:gd name="T33"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52">
                    <a:moveTo>
                      <a:pt x="0" y="0"/>
                    </a:moveTo>
                    <a:lnTo>
                      <a:pt x="7" y="5"/>
                    </a:lnTo>
                    <a:lnTo>
                      <a:pt x="15" y="11"/>
                    </a:lnTo>
                    <a:lnTo>
                      <a:pt x="25" y="19"/>
                    </a:lnTo>
                    <a:lnTo>
                      <a:pt x="35" y="28"/>
                    </a:lnTo>
                    <a:lnTo>
                      <a:pt x="47" y="39"/>
                    </a:lnTo>
                    <a:lnTo>
                      <a:pt x="58" y="50"/>
                    </a:lnTo>
                    <a:lnTo>
                      <a:pt x="72" y="61"/>
                    </a:lnTo>
                    <a:lnTo>
                      <a:pt x="84" y="74"/>
                    </a:lnTo>
                    <a:lnTo>
                      <a:pt x="97" y="85"/>
                    </a:lnTo>
                    <a:lnTo>
                      <a:pt x="109" y="97"/>
                    </a:lnTo>
                    <a:lnTo>
                      <a:pt x="121" y="109"/>
                    </a:lnTo>
                    <a:lnTo>
                      <a:pt x="133" y="120"/>
                    </a:lnTo>
                    <a:lnTo>
                      <a:pt x="142" y="129"/>
                    </a:lnTo>
                    <a:lnTo>
                      <a:pt x="151" y="138"/>
                    </a:lnTo>
                    <a:lnTo>
                      <a:pt x="157" y="145"/>
                    </a:lnTo>
                    <a:lnTo>
                      <a:pt x="163" y="15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93" name="Line 88"/>
              <p:cNvSpPr>
                <a:spLocks noChangeShapeType="1"/>
              </p:cNvSpPr>
              <p:nvPr/>
            </p:nvSpPr>
            <p:spPr bwMode="auto">
              <a:xfrm flipV="1">
                <a:off x="4772" y="3337"/>
                <a:ext cx="2"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94" name="Line 89"/>
              <p:cNvSpPr>
                <a:spLocks noChangeShapeType="1"/>
              </p:cNvSpPr>
              <p:nvPr/>
            </p:nvSpPr>
            <p:spPr bwMode="auto">
              <a:xfrm flipH="1">
                <a:off x="4921" y="3511"/>
                <a:ext cx="13"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95" name="Freeform 90"/>
              <p:cNvSpPr>
                <a:spLocks/>
              </p:cNvSpPr>
              <p:nvPr/>
            </p:nvSpPr>
            <p:spPr bwMode="auto">
              <a:xfrm>
                <a:off x="4927" y="3513"/>
                <a:ext cx="253" cy="184"/>
              </a:xfrm>
              <a:custGeom>
                <a:avLst/>
                <a:gdLst>
                  <a:gd name="T0" fmla="*/ 0 w 267"/>
                  <a:gd name="T1" fmla="*/ 0 h 165"/>
                  <a:gd name="T2" fmla="*/ 7 w 267"/>
                  <a:gd name="T3" fmla="*/ 5 h 165"/>
                  <a:gd name="T4" fmla="*/ 17 w 267"/>
                  <a:gd name="T5" fmla="*/ 12 h 165"/>
                  <a:gd name="T6" fmla="*/ 30 w 267"/>
                  <a:gd name="T7" fmla="*/ 21 h 165"/>
                  <a:gd name="T8" fmla="*/ 47 w 267"/>
                  <a:gd name="T9" fmla="*/ 31 h 165"/>
                  <a:gd name="T10" fmla="*/ 65 w 267"/>
                  <a:gd name="T11" fmla="*/ 42 h 165"/>
                  <a:gd name="T12" fmla="*/ 86 w 267"/>
                  <a:gd name="T13" fmla="*/ 54 h 165"/>
                  <a:gd name="T14" fmla="*/ 108 w 267"/>
                  <a:gd name="T15" fmla="*/ 67 h 165"/>
                  <a:gd name="T16" fmla="*/ 130 w 267"/>
                  <a:gd name="T17" fmla="*/ 80 h 165"/>
                  <a:gd name="T18" fmla="*/ 152 w 267"/>
                  <a:gd name="T19" fmla="*/ 93 h 165"/>
                  <a:gd name="T20" fmla="*/ 174 w 267"/>
                  <a:gd name="T21" fmla="*/ 105 h 165"/>
                  <a:gd name="T22" fmla="*/ 195 w 267"/>
                  <a:gd name="T23" fmla="*/ 118 h 165"/>
                  <a:gd name="T24" fmla="*/ 214 w 267"/>
                  <a:gd name="T25" fmla="*/ 129 h 165"/>
                  <a:gd name="T26" fmla="*/ 231 w 267"/>
                  <a:gd name="T27" fmla="*/ 140 h 165"/>
                  <a:gd name="T28" fmla="*/ 246 w 267"/>
                  <a:gd name="T29" fmla="*/ 149 h 165"/>
                  <a:gd name="T30" fmla="*/ 257 w 267"/>
                  <a:gd name="T31" fmla="*/ 157 h 165"/>
                  <a:gd name="T32" fmla="*/ 266 w 267"/>
                  <a:gd name="T33" fmla="*/ 16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7" h="165">
                    <a:moveTo>
                      <a:pt x="0" y="0"/>
                    </a:moveTo>
                    <a:lnTo>
                      <a:pt x="7" y="5"/>
                    </a:lnTo>
                    <a:lnTo>
                      <a:pt x="17" y="12"/>
                    </a:lnTo>
                    <a:lnTo>
                      <a:pt x="30" y="21"/>
                    </a:lnTo>
                    <a:lnTo>
                      <a:pt x="47" y="31"/>
                    </a:lnTo>
                    <a:lnTo>
                      <a:pt x="65" y="42"/>
                    </a:lnTo>
                    <a:lnTo>
                      <a:pt x="86" y="54"/>
                    </a:lnTo>
                    <a:lnTo>
                      <a:pt x="108" y="67"/>
                    </a:lnTo>
                    <a:lnTo>
                      <a:pt x="130" y="80"/>
                    </a:lnTo>
                    <a:lnTo>
                      <a:pt x="152" y="93"/>
                    </a:lnTo>
                    <a:lnTo>
                      <a:pt x="174" y="105"/>
                    </a:lnTo>
                    <a:lnTo>
                      <a:pt x="195" y="118"/>
                    </a:lnTo>
                    <a:lnTo>
                      <a:pt x="214" y="129"/>
                    </a:lnTo>
                    <a:lnTo>
                      <a:pt x="231" y="140"/>
                    </a:lnTo>
                    <a:lnTo>
                      <a:pt x="246" y="149"/>
                    </a:lnTo>
                    <a:lnTo>
                      <a:pt x="257" y="157"/>
                    </a:lnTo>
                    <a:lnTo>
                      <a:pt x="266" y="16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96" name="Line 91"/>
              <p:cNvSpPr>
                <a:spLocks noChangeShapeType="1"/>
              </p:cNvSpPr>
              <p:nvPr/>
            </p:nvSpPr>
            <p:spPr bwMode="auto">
              <a:xfrm flipV="1">
                <a:off x="4925" y="3506"/>
                <a:ext cx="4" cy="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97" name="Line 92"/>
              <p:cNvSpPr>
                <a:spLocks noChangeShapeType="1"/>
              </p:cNvSpPr>
              <p:nvPr/>
            </p:nvSpPr>
            <p:spPr bwMode="auto">
              <a:xfrm flipH="1">
                <a:off x="5173" y="3694"/>
                <a:ext cx="12"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85800"/>
                <a:endParaRPr lang="en-GB" sz="1350" kern="0">
                  <a:solidFill>
                    <a:sysClr val="windowText" lastClr="000000"/>
                  </a:solidFill>
                  <a:latin typeface="Calibri"/>
                </a:endParaRPr>
              </a:p>
            </p:txBody>
          </p:sp>
          <p:sp>
            <p:nvSpPr>
              <p:cNvPr id="98" name="Freeform 93"/>
              <p:cNvSpPr>
                <a:spLocks/>
              </p:cNvSpPr>
              <p:nvPr/>
            </p:nvSpPr>
            <p:spPr bwMode="auto">
              <a:xfrm>
                <a:off x="1425" y="3103"/>
                <a:ext cx="318" cy="375"/>
              </a:xfrm>
              <a:custGeom>
                <a:avLst/>
                <a:gdLst>
                  <a:gd name="T0" fmla="*/ 324 w 336"/>
                  <a:gd name="T1" fmla="*/ 129 h 336"/>
                  <a:gd name="T2" fmla="*/ 311 w 336"/>
                  <a:gd name="T3" fmla="*/ 141 h 336"/>
                  <a:gd name="T4" fmla="*/ 293 w 336"/>
                  <a:gd name="T5" fmla="*/ 154 h 336"/>
                  <a:gd name="T6" fmla="*/ 273 w 336"/>
                  <a:gd name="T7" fmla="*/ 166 h 336"/>
                  <a:gd name="T8" fmla="*/ 252 w 336"/>
                  <a:gd name="T9" fmla="*/ 179 h 336"/>
                  <a:gd name="T10" fmla="*/ 232 w 336"/>
                  <a:gd name="T11" fmla="*/ 191 h 336"/>
                  <a:gd name="T12" fmla="*/ 216 w 336"/>
                  <a:gd name="T13" fmla="*/ 202 h 336"/>
                  <a:gd name="T14" fmla="*/ 206 w 336"/>
                  <a:gd name="T15" fmla="*/ 212 h 336"/>
                  <a:gd name="T16" fmla="*/ 201 w 336"/>
                  <a:gd name="T17" fmla="*/ 221 h 336"/>
                  <a:gd name="T18" fmla="*/ 198 w 336"/>
                  <a:gd name="T19" fmla="*/ 228 h 336"/>
                  <a:gd name="T20" fmla="*/ 193 w 336"/>
                  <a:gd name="T21" fmla="*/ 234 h 336"/>
                  <a:gd name="T22" fmla="*/ 188 w 336"/>
                  <a:gd name="T23" fmla="*/ 240 h 336"/>
                  <a:gd name="T24" fmla="*/ 181 w 336"/>
                  <a:gd name="T25" fmla="*/ 245 h 336"/>
                  <a:gd name="T26" fmla="*/ 173 w 336"/>
                  <a:gd name="T27" fmla="*/ 252 h 336"/>
                  <a:gd name="T28" fmla="*/ 164 w 336"/>
                  <a:gd name="T29" fmla="*/ 259 h 336"/>
                  <a:gd name="T30" fmla="*/ 154 w 336"/>
                  <a:gd name="T31" fmla="*/ 267 h 336"/>
                  <a:gd name="T32" fmla="*/ 142 w 336"/>
                  <a:gd name="T33" fmla="*/ 278 h 336"/>
                  <a:gd name="T34" fmla="*/ 124 w 336"/>
                  <a:gd name="T35" fmla="*/ 287 h 336"/>
                  <a:gd name="T36" fmla="*/ 102 w 336"/>
                  <a:gd name="T37" fmla="*/ 296 h 336"/>
                  <a:gd name="T38" fmla="*/ 78 w 336"/>
                  <a:gd name="T39" fmla="*/ 304 h 336"/>
                  <a:gd name="T40" fmla="*/ 54 w 336"/>
                  <a:gd name="T41" fmla="*/ 312 h 336"/>
                  <a:gd name="T42" fmla="*/ 31 w 336"/>
                  <a:gd name="T43" fmla="*/ 319 h 336"/>
                  <a:gd name="T44" fmla="*/ 15 w 336"/>
                  <a:gd name="T45" fmla="*/ 325 h 336"/>
                  <a:gd name="T46" fmla="*/ 3 w 336"/>
                  <a:gd name="T47" fmla="*/ 331 h 336"/>
                  <a:gd name="T48" fmla="*/ 0 w 336"/>
                  <a:gd name="T49" fmla="*/ 335 h 336"/>
                  <a:gd name="T50" fmla="*/ 2 w 336"/>
                  <a:gd name="T51" fmla="*/ 331 h 336"/>
                  <a:gd name="T52" fmla="*/ 10 w 336"/>
                  <a:gd name="T53" fmla="*/ 319 h 336"/>
                  <a:gd name="T54" fmla="*/ 19 w 336"/>
                  <a:gd name="T55" fmla="*/ 303 h 336"/>
                  <a:gd name="T56" fmla="*/ 30 w 336"/>
                  <a:gd name="T57" fmla="*/ 285 h 336"/>
                  <a:gd name="T58" fmla="*/ 40 w 336"/>
                  <a:gd name="T59" fmla="*/ 268 h 336"/>
                  <a:gd name="T60" fmla="*/ 49 w 336"/>
                  <a:gd name="T61" fmla="*/ 254 h 336"/>
                  <a:gd name="T62" fmla="*/ 54 w 336"/>
                  <a:gd name="T63" fmla="*/ 245 h 336"/>
                  <a:gd name="T64" fmla="*/ 56 w 336"/>
                  <a:gd name="T65" fmla="*/ 244 h 336"/>
                  <a:gd name="T66" fmla="*/ 62 w 336"/>
                  <a:gd name="T67" fmla="*/ 238 h 336"/>
                  <a:gd name="T68" fmla="*/ 72 w 336"/>
                  <a:gd name="T69" fmla="*/ 228 h 336"/>
                  <a:gd name="T70" fmla="*/ 87 w 336"/>
                  <a:gd name="T71" fmla="*/ 216 h 336"/>
                  <a:gd name="T72" fmla="*/ 103 w 336"/>
                  <a:gd name="T73" fmla="*/ 201 h 336"/>
                  <a:gd name="T74" fmla="*/ 121 w 336"/>
                  <a:gd name="T75" fmla="*/ 186 h 336"/>
                  <a:gd name="T76" fmla="*/ 139 w 336"/>
                  <a:gd name="T77" fmla="*/ 172 h 336"/>
                  <a:gd name="T78" fmla="*/ 156 w 336"/>
                  <a:gd name="T79" fmla="*/ 160 h 336"/>
                  <a:gd name="T80" fmla="*/ 171 w 336"/>
                  <a:gd name="T81" fmla="*/ 151 h 336"/>
                  <a:gd name="T82" fmla="*/ 183 w 336"/>
                  <a:gd name="T83" fmla="*/ 140 h 336"/>
                  <a:gd name="T84" fmla="*/ 193 w 336"/>
                  <a:gd name="T85" fmla="*/ 128 h 336"/>
                  <a:gd name="T86" fmla="*/ 203 w 336"/>
                  <a:gd name="T87" fmla="*/ 115 h 336"/>
                  <a:gd name="T88" fmla="*/ 212 w 336"/>
                  <a:gd name="T89" fmla="*/ 102 h 336"/>
                  <a:gd name="T90" fmla="*/ 223 w 336"/>
                  <a:gd name="T91" fmla="*/ 90 h 336"/>
                  <a:gd name="T92" fmla="*/ 235 w 336"/>
                  <a:gd name="T93" fmla="*/ 79 h 336"/>
                  <a:gd name="T94" fmla="*/ 248 w 336"/>
                  <a:gd name="T95" fmla="*/ 70 h 336"/>
                  <a:gd name="T96" fmla="*/ 265 w 336"/>
                  <a:gd name="T97" fmla="*/ 62 h 336"/>
                  <a:gd name="T98" fmla="*/ 282 w 336"/>
                  <a:gd name="T99" fmla="*/ 53 h 336"/>
                  <a:gd name="T100" fmla="*/ 296 w 336"/>
                  <a:gd name="T101" fmla="*/ 42 h 336"/>
                  <a:gd name="T102" fmla="*/ 308 w 336"/>
                  <a:gd name="T103" fmla="*/ 31 h 336"/>
                  <a:gd name="T104" fmla="*/ 318 w 336"/>
                  <a:gd name="T105" fmla="*/ 21 h 336"/>
                  <a:gd name="T106" fmla="*/ 326 w 336"/>
                  <a:gd name="T107" fmla="*/ 12 h 336"/>
                  <a:gd name="T108" fmla="*/ 332 w 336"/>
                  <a:gd name="T109" fmla="*/ 5 h 336"/>
                  <a:gd name="T110" fmla="*/ 335 w 336"/>
                  <a:gd name="T111"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6" h="336">
                    <a:moveTo>
                      <a:pt x="327" y="122"/>
                    </a:moveTo>
                    <a:lnTo>
                      <a:pt x="324" y="129"/>
                    </a:lnTo>
                    <a:lnTo>
                      <a:pt x="318" y="135"/>
                    </a:lnTo>
                    <a:lnTo>
                      <a:pt x="311" y="141"/>
                    </a:lnTo>
                    <a:lnTo>
                      <a:pt x="302" y="148"/>
                    </a:lnTo>
                    <a:lnTo>
                      <a:pt x="293" y="154"/>
                    </a:lnTo>
                    <a:lnTo>
                      <a:pt x="283" y="160"/>
                    </a:lnTo>
                    <a:lnTo>
                      <a:pt x="273" y="166"/>
                    </a:lnTo>
                    <a:lnTo>
                      <a:pt x="262" y="173"/>
                    </a:lnTo>
                    <a:lnTo>
                      <a:pt x="252" y="179"/>
                    </a:lnTo>
                    <a:lnTo>
                      <a:pt x="242" y="185"/>
                    </a:lnTo>
                    <a:lnTo>
                      <a:pt x="232" y="191"/>
                    </a:lnTo>
                    <a:lnTo>
                      <a:pt x="224" y="196"/>
                    </a:lnTo>
                    <a:lnTo>
                      <a:pt x="216" y="202"/>
                    </a:lnTo>
                    <a:lnTo>
                      <a:pt x="210" y="207"/>
                    </a:lnTo>
                    <a:lnTo>
                      <a:pt x="206" y="212"/>
                    </a:lnTo>
                    <a:lnTo>
                      <a:pt x="203" y="216"/>
                    </a:lnTo>
                    <a:lnTo>
                      <a:pt x="201" y="221"/>
                    </a:lnTo>
                    <a:lnTo>
                      <a:pt x="199" y="224"/>
                    </a:lnTo>
                    <a:lnTo>
                      <a:pt x="198" y="228"/>
                    </a:lnTo>
                    <a:lnTo>
                      <a:pt x="196" y="231"/>
                    </a:lnTo>
                    <a:lnTo>
                      <a:pt x="193" y="234"/>
                    </a:lnTo>
                    <a:lnTo>
                      <a:pt x="190" y="237"/>
                    </a:lnTo>
                    <a:lnTo>
                      <a:pt x="188" y="240"/>
                    </a:lnTo>
                    <a:lnTo>
                      <a:pt x="184" y="242"/>
                    </a:lnTo>
                    <a:lnTo>
                      <a:pt x="181" y="245"/>
                    </a:lnTo>
                    <a:lnTo>
                      <a:pt x="178" y="249"/>
                    </a:lnTo>
                    <a:lnTo>
                      <a:pt x="173" y="252"/>
                    </a:lnTo>
                    <a:lnTo>
                      <a:pt x="169" y="255"/>
                    </a:lnTo>
                    <a:lnTo>
                      <a:pt x="164" y="259"/>
                    </a:lnTo>
                    <a:lnTo>
                      <a:pt x="160" y="263"/>
                    </a:lnTo>
                    <a:lnTo>
                      <a:pt x="154" y="267"/>
                    </a:lnTo>
                    <a:lnTo>
                      <a:pt x="148" y="273"/>
                    </a:lnTo>
                    <a:lnTo>
                      <a:pt x="142" y="278"/>
                    </a:lnTo>
                    <a:lnTo>
                      <a:pt x="134" y="283"/>
                    </a:lnTo>
                    <a:lnTo>
                      <a:pt x="124" y="287"/>
                    </a:lnTo>
                    <a:lnTo>
                      <a:pt x="114" y="292"/>
                    </a:lnTo>
                    <a:lnTo>
                      <a:pt x="102" y="296"/>
                    </a:lnTo>
                    <a:lnTo>
                      <a:pt x="90" y="301"/>
                    </a:lnTo>
                    <a:lnTo>
                      <a:pt x="78" y="304"/>
                    </a:lnTo>
                    <a:lnTo>
                      <a:pt x="65" y="308"/>
                    </a:lnTo>
                    <a:lnTo>
                      <a:pt x="54" y="312"/>
                    </a:lnTo>
                    <a:lnTo>
                      <a:pt x="43" y="316"/>
                    </a:lnTo>
                    <a:lnTo>
                      <a:pt x="31" y="319"/>
                    </a:lnTo>
                    <a:lnTo>
                      <a:pt x="22" y="322"/>
                    </a:lnTo>
                    <a:lnTo>
                      <a:pt x="15" y="325"/>
                    </a:lnTo>
                    <a:lnTo>
                      <a:pt x="8" y="328"/>
                    </a:lnTo>
                    <a:lnTo>
                      <a:pt x="3" y="331"/>
                    </a:lnTo>
                    <a:lnTo>
                      <a:pt x="0" y="334"/>
                    </a:lnTo>
                    <a:lnTo>
                      <a:pt x="0" y="335"/>
                    </a:lnTo>
                    <a:lnTo>
                      <a:pt x="0" y="334"/>
                    </a:lnTo>
                    <a:lnTo>
                      <a:pt x="2" y="331"/>
                    </a:lnTo>
                    <a:lnTo>
                      <a:pt x="6" y="326"/>
                    </a:lnTo>
                    <a:lnTo>
                      <a:pt x="10" y="319"/>
                    </a:lnTo>
                    <a:lnTo>
                      <a:pt x="15" y="311"/>
                    </a:lnTo>
                    <a:lnTo>
                      <a:pt x="19" y="303"/>
                    </a:lnTo>
                    <a:lnTo>
                      <a:pt x="25" y="294"/>
                    </a:lnTo>
                    <a:lnTo>
                      <a:pt x="30" y="285"/>
                    </a:lnTo>
                    <a:lnTo>
                      <a:pt x="36" y="276"/>
                    </a:lnTo>
                    <a:lnTo>
                      <a:pt x="40" y="268"/>
                    </a:lnTo>
                    <a:lnTo>
                      <a:pt x="45" y="260"/>
                    </a:lnTo>
                    <a:lnTo>
                      <a:pt x="49" y="254"/>
                    </a:lnTo>
                    <a:lnTo>
                      <a:pt x="53" y="249"/>
                    </a:lnTo>
                    <a:lnTo>
                      <a:pt x="54" y="245"/>
                    </a:lnTo>
                    <a:lnTo>
                      <a:pt x="55" y="244"/>
                    </a:lnTo>
                    <a:lnTo>
                      <a:pt x="56" y="244"/>
                    </a:lnTo>
                    <a:lnTo>
                      <a:pt x="58" y="241"/>
                    </a:lnTo>
                    <a:lnTo>
                      <a:pt x="62" y="238"/>
                    </a:lnTo>
                    <a:lnTo>
                      <a:pt x="66" y="234"/>
                    </a:lnTo>
                    <a:lnTo>
                      <a:pt x="72" y="228"/>
                    </a:lnTo>
                    <a:lnTo>
                      <a:pt x="79" y="222"/>
                    </a:lnTo>
                    <a:lnTo>
                      <a:pt x="87" y="216"/>
                    </a:lnTo>
                    <a:lnTo>
                      <a:pt x="96" y="209"/>
                    </a:lnTo>
                    <a:lnTo>
                      <a:pt x="103" y="201"/>
                    </a:lnTo>
                    <a:lnTo>
                      <a:pt x="112" y="194"/>
                    </a:lnTo>
                    <a:lnTo>
                      <a:pt x="121" y="186"/>
                    </a:lnTo>
                    <a:lnTo>
                      <a:pt x="130" y="179"/>
                    </a:lnTo>
                    <a:lnTo>
                      <a:pt x="139" y="172"/>
                    </a:lnTo>
                    <a:lnTo>
                      <a:pt x="148" y="166"/>
                    </a:lnTo>
                    <a:lnTo>
                      <a:pt x="156" y="160"/>
                    </a:lnTo>
                    <a:lnTo>
                      <a:pt x="164" y="155"/>
                    </a:lnTo>
                    <a:lnTo>
                      <a:pt x="171" y="151"/>
                    </a:lnTo>
                    <a:lnTo>
                      <a:pt x="178" y="145"/>
                    </a:lnTo>
                    <a:lnTo>
                      <a:pt x="183" y="140"/>
                    </a:lnTo>
                    <a:lnTo>
                      <a:pt x="188" y="134"/>
                    </a:lnTo>
                    <a:lnTo>
                      <a:pt x="193" y="128"/>
                    </a:lnTo>
                    <a:lnTo>
                      <a:pt x="198" y="122"/>
                    </a:lnTo>
                    <a:lnTo>
                      <a:pt x="203" y="115"/>
                    </a:lnTo>
                    <a:lnTo>
                      <a:pt x="208" y="109"/>
                    </a:lnTo>
                    <a:lnTo>
                      <a:pt x="212" y="102"/>
                    </a:lnTo>
                    <a:lnTo>
                      <a:pt x="217" y="96"/>
                    </a:lnTo>
                    <a:lnTo>
                      <a:pt x="223" y="90"/>
                    </a:lnTo>
                    <a:lnTo>
                      <a:pt x="228" y="85"/>
                    </a:lnTo>
                    <a:lnTo>
                      <a:pt x="235" y="79"/>
                    </a:lnTo>
                    <a:lnTo>
                      <a:pt x="242" y="74"/>
                    </a:lnTo>
                    <a:lnTo>
                      <a:pt x="248" y="70"/>
                    </a:lnTo>
                    <a:lnTo>
                      <a:pt x="257" y="66"/>
                    </a:lnTo>
                    <a:lnTo>
                      <a:pt x="265" y="62"/>
                    </a:lnTo>
                    <a:lnTo>
                      <a:pt x="274" y="58"/>
                    </a:lnTo>
                    <a:lnTo>
                      <a:pt x="282" y="53"/>
                    </a:lnTo>
                    <a:lnTo>
                      <a:pt x="289" y="48"/>
                    </a:lnTo>
                    <a:lnTo>
                      <a:pt x="296" y="42"/>
                    </a:lnTo>
                    <a:lnTo>
                      <a:pt x="302" y="37"/>
                    </a:lnTo>
                    <a:lnTo>
                      <a:pt x="308" y="31"/>
                    </a:lnTo>
                    <a:lnTo>
                      <a:pt x="314" y="26"/>
                    </a:lnTo>
                    <a:lnTo>
                      <a:pt x="318" y="21"/>
                    </a:lnTo>
                    <a:lnTo>
                      <a:pt x="323" y="16"/>
                    </a:lnTo>
                    <a:lnTo>
                      <a:pt x="326" y="12"/>
                    </a:lnTo>
                    <a:lnTo>
                      <a:pt x="329" y="8"/>
                    </a:lnTo>
                    <a:lnTo>
                      <a:pt x="332" y="5"/>
                    </a:lnTo>
                    <a:lnTo>
                      <a:pt x="334" y="2"/>
                    </a:lnTo>
                    <a:lnTo>
                      <a:pt x="335" y="0"/>
                    </a:lnTo>
                    <a:lnTo>
                      <a:pt x="327" y="122"/>
                    </a:lnTo>
                  </a:path>
                </a:pathLst>
              </a:custGeom>
              <a:solidFill>
                <a:srgbClr val="80CFE2"/>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99" name="Freeform 94"/>
              <p:cNvSpPr>
                <a:spLocks/>
              </p:cNvSpPr>
              <p:nvPr/>
            </p:nvSpPr>
            <p:spPr bwMode="auto">
              <a:xfrm>
                <a:off x="1838" y="3093"/>
                <a:ext cx="94" cy="137"/>
              </a:xfrm>
              <a:custGeom>
                <a:avLst/>
                <a:gdLst>
                  <a:gd name="T0" fmla="*/ 0 w 99"/>
                  <a:gd name="T1" fmla="*/ 0 h 123"/>
                  <a:gd name="T2" fmla="*/ 24 w 99"/>
                  <a:gd name="T3" fmla="*/ 122 h 123"/>
                  <a:gd name="T4" fmla="*/ 55 w 99"/>
                  <a:gd name="T5" fmla="*/ 108 h 123"/>
                  <a:gd name="T6" fmla="*/ 56 w 99"/>
                  <a:gd name="T7" fmla="*/ 107 h 123"/>
                  <a:gd name="T8" fmla="*/ 57 w 99"/>
                  <a:gd name="T9" fmla="*/ 107 h 123"/>
                  <a:gd name="T10" fmla="*/ 60 w 99"/>
                  <a:gd name="T11" fmla="*/ 107 h 123"/>
                  <a:gd name="T12" fmla="*/ 61 w 99"/>
                  <a:gd name="T13" fmla="*/ 107 h 123"/>
                  <a:gd name="T14" fmla="*/ 63 w 99"/>
                  <a:gd name="T15" fmla="*/ 107 h 123"/>
                  <a:gd name="T16" fmla="*/ 65 w 99"/>
                  <a:gd name="T17" fmla="*/ 107 h 123"/>
                  <a:gd name="T18" fmla="*/ 69 w 99"/>
                  <a:gd name="T19" fmla="*/ 107 h 123"/>
                  <a:gd name="T20" fmla="*/ 71 w 99"/>
                  <a:gd name="T21" fmla="*/ 108 h 123"/>
                  <a:gd name="T22" fmla="*/ 74 w 99"/>
                  <a:gd name="T23" fmla="*/ 109 h 123"/>
                  <a:gd name="T24" fmla="*/ 78 w 99"/>
                  <a:gd name="T25" fmla="*/ 110 h 123"/>
                  <a:gd name="T26" fmla="*/ 81 w 99"/>
                  <a:gd name="T27" fmla="*/ 111 h 123"/>
                  <a:gd name="T28" fmla="*/ 86 w 99"/>
                  <a:gd name="T29" fmla="*/ 113 h 123"/>
                  <a:gd name="T30" fmla="*/ 89 w 99"/>
                  <a:gd name="T31" fmla="*/ 115 h 123"/>
                  <a:gd name="T32" fmla="*/ 93 w 99"/>
                  <a:gd name="T33" fmla="*/ 117 h 123"/>
                  <a:gd name="T34" fmla="*/ 97 w 99"/>
                  <a:gd name="T35" fmla="*/ 119 h 123"/>
                  <a:gd name="T36" fmla="*/ 98 w 99"/>
                  <a:gd name="T37" fmla="*/ 118 h 123"/>
                  <a:gd name="T38" fmla="*/ 97 w 99"/>
                  <a:gd name="T39" fmla="*/ 116 h 123"/>
                  <a:gd name="T40" fmla="*/ 95 w 99"/>
                  <a:gd name="T41" fmla="*/ 113 h 123"/>
                  <a:gd name="T42" fmla="*/ 91 w 99"/>
                  <a:gd name="T43" fmla="*/ 108 h 123"/>
                  <a:gd name="T44" fmla="*/ 87 w 99"/>
                  <a:gd name="T45" fmla="*/ 102 h 123"/>
                  <a:gd name="T46" fmla="*/ 81 w 99"/>
                  <a:gd name="T47" fmla="*/ 95 h 123"/>
                  <a:gd name="T48" fmla="*/ 74 w 99"/>
                  <a:gd name="T49" fmla="*/ 88 h 123"/>
                  <a:gd name="T50" fmla="*/ 68 w 99"/>
                  <a:gd name="T51" fmla="*/ 80 h 123"/>
                  <a:gd name="T52" fmla="*/ 61 w 99"/>
                  <a:gd name="T53" fmla="*/ 73 h 123"/>
                  <a:gd name="T54" fmla="*/ 54 w 99"/>
                  <a:gd name="T55" fmla="*/ 65 h 123"/>
                  <a:gd name="T56" fmla="*/ 48 w 99"/>
                  <a:gd name="T57" fmla="*/ 58 h 123"/>
                  <a:gd name="T58" fmla="*/ 43 w 99"/>
                  <a:gd name="T59" fmla="*/ 51 h 123"/>
                  <a:gd name="T60" fmla="*/ 37 w 99"/>
                  <a:gd name="T61" fmla="*/ 46 h 123"/>
                  <a:gd name="T62" fmla="*/ 34 w 99"/>
                  <a:gd name="T63" fmla="*/ 41 h 123"/>
                  <a:gd name="T64" fmla="*/ 32 w 99"/>
                  <a:gd name="T65" fmla="*/ 38 h 123"/>
                  <a:gd name="T66" fmla="*/ 29 w 99"/>
                  <a:gd name="T67" fmla="*/ 35 h 123"/>
                  <a:gd name="T68" fmla="*/ 28 w 99"/>
                  <a:gd name="T69" fmla="*/ 32 h 123"/>
                  <a:gd name="T70" fmla="*/ 26 w 99"/>
                  <a:gd name="T71" fmla="*/ 29 h 123"/>
                  <a:gd name="T72" fmla="*/ 24 w 99"/>
                  <a:gd name="T73" fmla="*/ 26 h 123"/>
                  <a:gd name="T74" fmla="*/ 20 w 99"/>
                  <a:gd name="T75" fmla="*/ 23 h 123"/>
                  <a:gd name="T76" fmla="*/ 18 w 99"/>
                  <a:gd name="T77" fmla="*/ 19 h 123"/>
                  <a:gd name="T78" fmla="*/ 16 w 99"/>
                  <a:gd name="T79" fmla="*/ 16 h 123"/>
                  <a:gd name="T80" fmla="*/ 12 w 99"/>
                  <a:gd name="T81" fmla="*/ 13 h 123"/>
                  <a:gd name="T82" fmla="*/ 10 w 99"/>
                  <a:gd name="T83" fmla="*/ 11 h 123"/>
                  <a:gd name="T84" fmla="*/ 8 w 99"/>
                  <a:gd name="T85" fmla="*/ 8 h 123"/>
                  <a:gd name="T86" fmla="*/ 6 w 99"/>
                  <a:gd name="T87" fmla="*/ 6 h 123"/>
                  <a:gd name="T88" fmla="*/ 3 w 99"/>
                  <a:gd name="T89" fmla="*/ 4 h 123"/>
                  <a:gd name="T90" fmla="*/ 2 w 99"/>
                  <a:gd name="T91" fmla="*/ 2 h 123"/>
                  <a:gd name="T92" fmla="*/ 1 w 99"/>
                  <a:gd name="T93" fmla="*/ 1 h 123"/>
                  <a:gd name="T94" fmla="*/ 0 w 99"/>
                  <a:gd name="T9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9" h="123">
                    <a:moveTo>
                      <a:pt x="0" y="0"/>
                    </a:moveTo>
                    <a:lnTo>
                      <a:pt x="24" y="122"/>
                    </a:lnTo>
                    <a:lnTo>
                      <a:pt x="55" y="108"/>
                    </a:lnTo>
                    <a:lnTo>
                      <a:pt x="56" y="107"/>
                    </a:lnTo>
                    <a:lnTo>
                      <a:pt x="57" y="107"/>
                    </a:lnTo>
                    <a:lnTo>
                      <a:pt x="60" y="107"/>
                    </a:lnTo>
                    <a:lnTo>
                      <a:pt x="61" y="107"/>
                    </a:lnTo>
                    <a:lnTo>
                      <a:pt x="63" y="107"/>
                    </a:lnTo>
                    <a:lnTo>
                      <a:pt x="65" y="107"/>
                    </a:lnTo>
                    <a:lnTo>
                      <a:pt x="69" y="107"/>
                    </a:lnTo>
                    <a:lnTo>
                      <a:pt x="71" y="108"/>
                    </a:lnTo>
                    <a:lnTo>
                      <a:pt x="74" y="109"/>
                    </a:lnTo>
                    <a:lnTo>
                      <a:pt x="78" y="110"/>
                    </a:lnTo>
                    <a:lnTo>
                      <a:pt x="81" y="111"/>
                    </a:lnTo>
                    <a:lnTo>
                      <a:pt x="86" y="113"/>
                    </a:lnTo>
                    <a:lnTo>
                      <a:pt x="89" y="115"/>
                    </a:lnTo>
                    <a:lnTo>
                      <a:pt x="93" y="117"/>
                    </a:lnTo>
                    <a:lnTo>
                      <a:pt x="97" y="119"/>
                    </a:lnTo>
                    <a:lnTo>
                      <a:pt x="98" y="118"/>
                    </a:lnTo>
                    <a:lnTo>
                      <a:pt x="97" y="116"/>
                    </a:lnTo>
                    <a:lnTo>
                      <a:pt x="95" y="113"/>
                    </a:lnTo>
                    <a:lnTo>
                      <a:pt x="91" y="108"/>
                    </a:lnTo>
                    <a:lnTo>
                      <a:pt x="87" y="102"/>
                    </a:lnTo>
                    <a:lnTo>
                      <a:pt x="81" y="95"/>
                    </a:lnTo>
                    <a:lnTo>
                      <a:pt x="74" y="88"/>
                    </a:lnTo>
                    <a:lnTo>
                      <a:pt x="68" y="80"/>
                    </a:lnTo>
                    <a:lnTo>
                      <a:pt x="61" y="73"/>
                    </a:lnTo>
                    <a:lnTo>
                      <a:pt x="54" y="65"/>
                    </a:lnTo>
                    <a:lnTo>
                      <a:pt x="48" y="58"/>
                    </a:lnTo>
                    <a:lnTo>
                      <a:pt x="43" y="51"/>
                    </a:lnTo>
                    <a:lnTo>
                      <a:pt x="37" y="46"/>
                    </a:lnTo>
                    <a:lnTo>
                      <a:pt x="34" y="41"/>
                    </a:lnTo>
                    <a:lnTo>
                      <a:pt x="32" y="38"/>
                    </a:lnTo>
                    <a:lnTo>
                      <a:pt x="29" y="35"/>
                    </a:lnTo>
                    <a:lnTo>
                      <a:pt x="28" y="32"/>
                    </a:lnTo>
                    <a:lnTo>
                      <a:pt x="26" y="29"/>
                    </a:lnTo>
                    <a:lnTo>
                      <a:pt x="24" y="26"/>
                    </a:lnTo>
                    <a:lnTo>
                      <a:pt x="20" y="23"/>
                    </a:lnTo>
                    <a:lnTo>
                      <a:pt x="18" y="19"/>
                    </a:lnTo>
                    <a:lnTo>
                      <a:pt x="16" y="16"/>
                    </a:lnTo>
                    <a:lnTo>
                      <a:pt x="12" y="13"/>
                    </a:lnTo>
                    <a:lnTo>
                      <a:pt x="10" y="11"/>
                    </a:lnTo>
                    <a:lnTo>
                      <a:pt x="8" y="8"/>
                    </a:lnTo>
                    <a:lnTo>
                      <a:pt x="6" y="6"/>
                    </a:lnTo>
                    <a:lnTo>
                      <a:pt x="3" y="4"/>
                    </a:lnTo>
                    <a:lnTo>
                      <a:pt x="2" y="2"/>
                    </a:lnTo>
                    <a:lnTo>
                      <a:pt x="1" y="1"/>
                    </a:lnTo>
                    <a:lnTo>
                      <a:pt x="0" y="0"/>
                    </a:lnTo>
                  </a:path>
                </a:pathLst>
              </a:custGeom>
              <a:solidFill>
                <a:srgbClr val="80CFE2"/>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00" name="Freeform 95"/>
              <p:cNvSpPr>
                <a:spLocks/>
              </p:cNvSpPr>
              <p:nvPr/>
            </p:nvSpPr>
            <p:spPr bwMode="auto">
              <a:xfrm>
                <a:off x="4071" y="3211"/>
                <a:ext cx="80" cy="67"/>
              </a:xfrm>
              <a:custGeom>
                <a:avLst/>
                <a:gdLst>
                  <a:gd name="T0" fmla="*/ 0 w 84"/>
                  <a:gd name="T1" fmla="*/ 9 h 60"/>
                  <a:gd name="T2" fmla="*/ 3 w 84"/>
                  <a:gd name="T3" fmla="*/ 12 h 60"/>
                  <a:gd name="T4" fmla="*/ 8 w 84"/>
                  <a:gd name="T5" fmla="*/ 15 h 60"/>
                  <a:gd name="T6" fmla="*/ 11 w 84"/>
                  <a:gd name="T7" fmla="*/ 18 h 60"/>
                  <a:gd name="T8" fmla="*/ 16 w 84"/>
                  <a:gd name="T9" fmla="*/ 22 h 60"/>
                  <a:gd name="T10" fmla="*/ 19 w 84"/>
                  <a:gd name="T11" fmla="*/ 25 h 60"/>
                  <a:gd name="T12" fmla="*/ 24 w 84"/>
                  <a:gd name="T13" fmla="*/ 28 h 60"/>
                  <a:gd name="T14" fmla="*/ 27 w 84"/>
                  <a:gd name="T15" fmla="*/ 31 h 60"/>
                  <a:gd name="T16" fmla="*/ 31 w 84"/>
                  <a:gd name="T17" fmla="*/ 35 h 60"/>
                  <a:gd name="T18" fmla="*/ 35 w 84"/>
                  <a:gd name="T19" fmla="*/ 38 h 60"/>
                  <a:gd name="T20" fmla="*/ 39 w 84"/>
                  <a:gd name="T21" fmla="*/ 41 h 60"/>
                  <a:gd name="T22" fmla="*/ 43 w 84"/>
                  <a:gd name="T23" fmla="*/ 44 h 60"/>
                  <a:gd name="T24" fmla="*/ 47 w 84"/>
                  <a:gd name="T25" fmla="*/ 47 h 60"/>
                  <a:gd name="T26" fmla="*/ 52 w 84"/>
                  <a:gd name="T27" fmla="*/ 50 h 60"/>
                  <a:gd name="T28" fmla="*/ 56 w 84"/>
                  <a:gd name="T29" fmla="*/ 53 h 60"/>
                  <a:gd name="T30" fmla="*/ 61 w 84"/>
                  <a:gd name="T31" fmla="*/ 56 h 60"/>
                  <a:gd name="T32" fmla="*/ 66 w 84"/>
                  <a:gd name="T33" fmla="*/ 59 h 60"/>
                  <a:gd name="T34" fmla="*/ 83 w 84"/>
                  <a:gd name="T35" fmla="*/ 49 h 60"/>
                  <a:gd name="T36" fmla="*/ 79 w 84"/>
                  <a:gd name="T37" fmla="*/ 46 h 60"/>
                  <a:gd name="T38" fmla="*/ 74 w 84"/>
                  <a:gd name="T39" fmla="*/ 44 h 60"/>
                  <a:gd name="T40" fmla="*/ 70 w 84"/>
                  <a:gd name="T41" fmla="*/ 41 h 60"/>
                  <a:gd name="T42" fmla="*/ 65 w 84"/>
                  <a:gd name="T43" fmla="*/ 38 h 60"/>
                  <a:gd name="T44" fmla="*/ 61 w 84"/>
                  <a:gd name="T45" fmla="*/ 35 h 60"/>
                  <a:gd name="T46" fmla="*/ 56 w 84"/>
                  <a:gd name="T47" fmla="*/ 32 h 60"/>
                  <a:gd name="T48" fmla="*/ 52 w 84"/>
                  <a:gd name="T49" fmla="*/ 29 h 60"/>
                  <a:gd name="T50" fmla="*/ 48 w 84"/>
                  <a:gd name="T51" fmla="*/ 26 h 60"/>
                  <a:gd name="T52" fmla="*/ 44 w 84"/>
                  <a:gd name="T53" fmla="*/ 23 h 60"/>
                  <a:gd name="T54" fmla="*/ 39 w 84"/>
                  <a:gd name="T55" fmla="*/ 20 h 60"/>
                  <a:gd name="T56" fmla="*/ 36 w 84"/>
                  <a:gd name="T57" fmla="*/ 17 h 60"/>
                  <a:gd name="T58" fmla="*/ 31 w 84"/>
                  <a:gd name="T59" fmla="*/ 14 h 60"/>
                  <a:gd name="T60" fmla="*/ 28 w 84"/>
                  <a:gd name="T61" fmla="*/ 10 h 60"/>
                  <a:gd name="T62" fmla="*/ 25 w 84"/>
                  <a:gd name="T63" fmla="*/ 7 h 60"/>
                  <a:gd name="T64" fmla="*/ 21 w 84"/>
                  <a:gd name="T65" fmla="*/ 3 h 60"/>
                  <a:gd name="T66" fmla="*/ 18 w 84"/>
                  <a:gd name="T67" fmla="*/ 0 h 60"/>
                  <a:gd name="T68" fmla="*/ 0 w 84"/>
                  <a:gd name="T69"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60">
                    <a:moveTo>
                      <a:pt x="0" y="9"/>
                    </a:moveTo>
                    <a:lnTo>
                      <a:pt x="3" y="12"/>
                    </a:lnTo>
                    <a:lnTo>
                      <a:pt x="8" y="15"/>
                    </a:lnTo>
                    <a:lnTo>
                      <a:pt x="11" y="18"/>
                    </a:lnTo>
                    <a:lnTo>
                      <a:pt x="16" y="22"/>
                    </a:lnTo>
                    <a:lnTo>
                      <a:pt x="19" y="25"/>
                    </a:lnTo>
                    <a:lnTo>
                      <a:pt x="24" y="28"/>
                    </a:lnTo>
                    <a:lnTo>
                      <a:pt x="27" y="31"/>
                    </a:lnTo>
                    <a:lnTo>
                      <a:pt x="31" y="35"/>
                    </a:lnTo>
                    <a:lnTo>
                      <a:pt x="35" y="38"/>
                    </a:lnTo>
                    <a:lnTo>
                      <a:pt x="39" y="41"/>
                    </a:lnTo>
                    <a:lnTo>
                      <a:pt x="43" y="44"/>
                    </a:lnTo>
                    <a:lnTo>
                      <a:pt x="47" y="47"/>
                    </a:lnTo>
                    <a:lnTo>
                      <a:pt x="52" y="50"/>
                    </a:lnTo>
                    <a:lnTo>
                      <a:pt x="56" y="53"/>
                    </a:lnTo>
                    <a:lnTo>
                      <a:pt x="61" y="56"/>
                    </a:lnTo>
                    <a:lnTo>
                      <a:pt x="66" y="59"/>
                    </a:lnTo>
                    <a:lnTo>
                      <a:pt x="83" y="49"/>
                    </a:lnTo>
                    <a:lnTo>
                      <a:pt x="79" y="46"/>
                    </a:lnTo>
                    <a:lnTo>
                      <a:pt x="74" y="44"/>
                    </a:lnTo>
                    <a:lnTo>
                      <a:pt x="70" y="41"/>
                    </a:lnTo>
                    <a:lnTo>
                      <a:pt x="65" y="38"/>
                    </a:lnTo>
                    <a:lnTo>
                      <a:pt x="61" y="35"/>
                    </a:lnTo>
                    <a:lnTo>
                      <a:pt x="56" y="32"/>
                    </a:lnTo>
                    <a:lnTo>
                      <a:pt x="52" y="29"/>
                    </a:lnTo>
                    <a:lnTo>
                      <a:pt x="48" y="26"/>
                    </a:lnTo>
                    <a:lnTo>
                      <a:pt x="44" y="23"/>
                    </a:lnTo>
                    <a:lnTo>
                      <a:pt x="39" y="20"/>
                    </a:lnTo>
                    <a:lnTo>
                      <a:pt x="36" y="17"/>
                    </a:lnTo>
                    <a:lnTo>
                      <a:pt x="31" y="14"/>
                    </a:lnTo>
                    <a:lnTo>
                      <a:pt x="28" y="10"/>
                    </a:lnTo>
                    <a:lnTo>
                      <a:pt x="25" y="7"/>
                    </a:lnTo>
                    <a:lnTo>
                      <a:pt x="21" y="3"/>
                    </a:lnTo>
                    <a:lnTo>
                      <a:pt x="18" y="0"/>
                    </a:lnTo>
                    <a:lnTo>
                      <a:pt x="0" y="9"/>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01" name="Freeform 96"/>
              <p:cNvSpPr>
                <a:spLocks/>
              </p:cNvSpPr>
              <p:nvPr/>
            </p:nvSpPr>
            <p:spPr bwMode="auto">
              <a:xfrm>
                <a:off x="2061" y="3430"/>
                <a:ext cx="66" cy="79"/>
              </a:xfrm>
              <a:custGeom>
                <a:avLst/>
                <a:gdLst>
                  <a:gd name="T0" fmla="*/ 0 w 69"/>
                  <a:gd name="T1" fmla="*/ 5 h 71"/>
                  <a:gd name="T2" fmla="*/ 2 w 69"/>
                  <a:gd name="T3" fmla="*/ 9 h 71"/>
                  <a:gd name="T4" fmla="*/ 4 w 69"/>
                  <a:gd name="T5" fmla="*/ 13 h 71"/>
                  <a:gd name="T6" fmla="*/ 8 w 69"/>
                  <a:gd name="T7" fmla="*/ 17 h 71"/>
                  <a:gd name="T8" fmla="*/ 10 w 69"/>
                  <a:gd name="T9" fmla="*/ 21 h 71"/>
                  <a:gd name="T10" fmla="*/ 13 w 69"/>
                  <a:gd name="T11" fmla="*/ 25 h 71"/>
                  <a:gd name="T12" fmla="*/ 18 w 69"/>
                  <a:gd name="T13" fmla="*/ 29 h 71"/>
                  <a:gd name="T14" fmla="*/ 21 w 69"/>
                  <a:gd name="T15" fmla="*/ 33 h 71"/>
                  <a:gd name="T16" fmla="*/ 25 w 69"/>
                  <a:gd name="T17" fmla="*/ 37 h 71"/>
                  <a:gd name="T18" fmla="*/ 27 w 69"/>
                  <a:gd name="T19" fmla="*/ 41 h 71"/>
                  <a:gd name="T20" fmla="*/ 30 w 69"/>
                  <a:gd name="T21" fmla="*/ 45 h 71"/>
                  <a:gd name="T22" fmla="*/ 33 w 69"/>
                  <a:gd name="T23" fmla="*/ 49 h 71"/>
                  <a:gd name="T24" fmla="*/ 37 w 69"/>
                  <a:gd name="T25" fmla="*/ 53 h 71"/>
                  <a:gd name="T26" fmla="*/ 39 w 69"/>
                  <a:gd name="T27" fmla="*/ 57 h 71"/>
                  <a:gd name="T28" fmla="*/ 42 w 69"/>
                  <a:gd name="T29" fmla="*/ 61 h 71"/>
                  <a:gd name="T30" fmla="*/ 45 w 69"/>
                  <a:gd name="T31" fmla="*/ 65 h 71"/>
                  <a:gd name="T32" fmla="*/ 46 w 69"/>
                  <a:gd name="T33" fmla="*/ 70 h 71"/>
                  <a:gd name="T34" fmla="*/ 68 w 69"/>
                  <a:gd name="T35" fmla="*/ 66 h 71"/>
                  <a:gd name="T36" fmla="*/ 66 w 69"/>
                  <a:gd name="T37" fmla="*/ 62 h 71"/>
                  <a:gd name="T38" fmla="*/ 64 w 69"/>
                  <a:gd name="T39" fmla="*/ 57 h 71"/>
                  <a:gd name="T40" fmla="*/ 61 w 69"/>
                  <a:gd name="T41" fmla="*/ 53 h 71"/>
                  <a:gd name="T42" fmla="*/ 58 w 69"/>
                  <a:gd name="T43" fmla="*/ 49 h 71"/>
                  <a:gd name="T44" fmla="*/ 56 w 69"/>
                  <a:gd name="T45" fmla="*/ 45 h 71"/>
                  <a:gd name="T46" fmla="*/ 52 w 69"/>
                  <a:gd name="T47" fmla="*/ 41 h 71"/>
                  <a:gd name="T48" fmla="*/ 49 w 69"/>
                  <a:gd name="T49" fmla="*/ 37 h 71"/>
                  <a:gd name="T50" fmla="*/ 47 w 69"/>
                  <a:gd name="T51" fmla="*/ 33 h 71"/>
                  <a:gd name="T52" fmla="*/ 43 w 69"/>
                  <a:gd name="T53" fmla="*/ 29 h 71"/>
                  <a:gd name="T54" fmla="*/ 40 w 69"/>
                  <a:gd name="T55" fmla="*/ 24 h 71"/>
                  <a:gd name="T56" fmla="*/ 37 w 69"/>
                  <a:gd name="T57" fmla="*/ 20 h 71"/>
                  <a:gd name="T58" fmla="*/ 35 w 69"/>
                  <a:gd name="T59" fmla="*/ 16 h 71"/>
                  <a:gd name="T60" fmla="*/ 31 w 69"/>
                  <a:gd name="T61" fmla="*/ 12 h 71"/>
                  <a:gd name="T62" fmla="*/ 28 w 69"/>
                  <a:gd name="T63" fmla="*/ 8 h 71"/>
                  <a:gd name="T64" fmla="*/ 25 w 69"/>
                  <a:gd name="T65" fmla="*/ 4 h 71"/>
                  <a:gd name="T66" fmla="*/ 22 w 69"/>
                  <a:gd name="T67" fmla="*/ 0 h 71"/>
                  <a:gd name="T68" fmla="*/ 0 w 69"/>
                  <a:gd name="T69"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71">
                    <a:moveTo>
                      <a:pt x="0" y="5"/>
                    </a:moveTo>
                    <a:lnTo>
                      <a:pt x="2" y="9"/>
                    </a:lnTo>
                    <a:lnTo>
                      <a:pt x="4" y="13"/>
                    </a:lnTo>
                    <a:lnTo>
                      <a:pt x="8" y="17"/>
                    </a:lnTo>
                    <a:lnTo>
                      <a:pt x="10" y="21"/>
                    </a:lnTo>
                    <a:lnTo>
                      <a:pt x="13" y="25"/>
                    </a:lnTo>
                    <a:lnTo>
                      <a:pt x="18" y="29"/>
                    </a:lnTo>
                    <a:lnTo>
                      <a:pt x="21" y="33"/>
                    </a:lnTo>
                    <a:lnTo>
                      <a:pt x="25" y="37"/>
                    </a:lnTo>
                    <a:lnTo>
                      <a:pt x="27" y="41"/>
                    </a:lnTo>
                    <a:lnTo>
                      <a:pt x="30" y="45"/>
                    </a:lnTo>
                    <a:lnTo>
                      <a:pt x="33" y="49"/>
                    </a:lnTo>
                    <a:lnTo>
                      <a:pt x="37" y="53"/>
                    </a:lnTo>
                    <a:lnTo>
                      <a:pt x="39" y="57"/>
                    </a:lnTo>
                    <a:lnTo>
                      <a:pt x="42" y="61"/>
                    </a:lnTo>
                    <a:lnTo>
                      <a:pt x="45" y="65"/>
                    </a:lnTo>
                    <a:lnTo>
                      <a:pt x="46" y="70"/>
                    </a:lnTo>
                    <a:lnTo>
                      <a:pt x="68" y="66"/>
                    </a:lnTo>
                    <a:lnTo>
                      <a:pt x="66" y="62"/>
                    </a:lnTo>
                    <a:lnTo>
                      <a:pt x="64" y="57"/>
                    </a:lnTo>
                    <a:lnTo>
                      <a:pt x="61" y="53"/>
                    </a:lnTo>
                    <a:lnTo>
                      <a:pt x="58" y="49"/>
                    </a:lnTo>
                    <a:lnTo>
                      <a:pt x="56" y="45"/>
                    </a:lnTo>
                    <a:lnTo>
                      <a:pt x="52" y="41"/>
                    </a:lnTo>
                    <a:lnTo>
                      <a:pt x="49" y="37"/>
                    </a:lnTo>
                    <a:lnTo>
                      <a:pt x="47" y="33"/>
                    </a:lnTo>
                    <a:lnTo>
                      <a:pt x="43" y="29"/>
                    </a:lnTo>
                    <a:lnTo>
                      <a:pt x="40" y="24"/>
                    </a:lnTo>
                    <a:lnTo>
                      <a:pt x="37" y="20"/>
                    </a:lnTo>
                    <a:lnTo>
                      <a:pt x="35" y="16"/>
                    </a:lnTo>
                    <a:lnTo>
                      <a:pt x="31" y="12"/>
                    </a:lnTo>
                    <a:lnTo>
                      <a:pt x="28" y="8"/>
                    </a:lnTo>
                    <a:lnTo>
                      <a:pt x="25" y="4"/>
                    </a:lnTo>
                    <a:lnTo>
                      <a:pt x="22" y="0"/>
                    </a:lnTo>
                    <a:lnTo>
                      <a:pt x="0" y="5"/>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02" name="Freeform 97"/>
              <p:cNvSpPr>
                <a:spLocks/>
              </p:cNvSpPr>
              <p:nvPr/>
            </p:nvSpPr>
            <p:spPr bwMode="auto">
              <a:xfrm>
                <a:off x="2598" y="2914"/>
                <a:ext cx="63" cy="35"/>
              </a:xfrm>
              <a:custGeom>
                <a:avLst/>
                <a:gdLst>
                  <a:gd name="T0" fmla="*/ 52 w 66"/>
                  <a:gd name="T1" fmla="*/ 0 h 31"/>
                  <a:gd name="T2" fmla="*/ 48 w 66"/>
                  <a:gd name="T3" fmla="*/ 1 h 31"/>
                  <a:gd name="T4" fmla="*/ 45 w 66"/>
                  <a:gd name="T5" fmla="*/ 2 h 31"/>
                  <a:gd name="T6" fmla="*/ 43 w 66"/>
                  <a:gd name="T7" fmla="*/ 4 h 31"/>
                  <a:gd name="T8" fmla="*/ 39 w 66"/>
                  <a:gd name="T9" fmla="*/ 5 h 31"/>
                  <a:gd name="T10" fmla="*/ 36 w 66"/>
                  <a:gd name="T11" fmla="*/ 6 h 31"/>
                  <a:gd name="T12" fmla="*/ 34 w 66"/>
                  <a:gd name="T13" fmla="*/ 7 h 31"/>
                  <a:gd name="T14" fmla="*/ 30 w 66"/>
                  <a:gd name="T15" fmla="*/ 8 h 31"/>
                  <a:gd name="T16" fmla="*/ 27 w 66"/>
                  <a:gd name="T17" fmla="*/ 9 h 31"/>
                  <a:gd name="T18" fmla="*/ 24 w 66"/>
                  <a:gd name="T19" fmla="*/ 10 h 31"/>
                  <a:gd name="T20" fmla="*/ 20 w 66"/>
                  <a:gd name="T21" fmla="*/ 11 h 31"/>
                  <a:gd name="T22" fmla="*/ 17 w 66"/>
                  <a:gd name="T23" fmla="*/ 12 h 31"/>
                  <a:gd name="T24" fmla="*/ 13 w 66"/>
                  <a:gd name="T25" fmla="*/ 13 h 31"/>
                  <a:gd name="T26" fmla="*/ 10 w 66"/>
                  <a:gd name="T27" fmla="*/ 14 h 31"/>
                  <a:gd name="T28" fmla="*/ 7 w 66"/>
                  <a:gd name="T29" fmla="*/ 15 h 31"/>
                  <a:gd name="T30" fmla="*/ 3 w 66"/>
                  <a:gd name="T31" fmla="*/ 15 h 31"/>
                  <a:gd name="T32" fmla="*/ 0 w 66"/>
                  <a:gd name="T33" fmla="*/ 16 h 31"/>
                  <a:gd name="T34" fmla="*/ 9 w 66"/>
                  <a:gd name="T35" fmla="*/ 30 h 31"/>
                  <a:gd name="T36" fmla="*/ 12 w 66"/>
                  <a:gd name="T37" fmla="*/ 28 h 31"/>
                  <a:gd name="T38" fmla="*/ 16 w 66"/>
                  <a:gd name="T39" fmla="*/ 28 h 31"/>
                  <a:gd name="T40" fmla="*/ 20 w 66"/>
                  <a:gd name="T41" fmla="*/ 27 h 31"/>
                  <a:gd name="T42" fmla="*/ 24 w 66"/>
                  <a:gd name="T43" fmla="*/ 26 h 31"/>
                  <a:gd name="T44" fmla="*/ 27 w 66"/>
                  <a:gd name="T45" fmla="*/ 25 h 31"/>
                  <a:gd name="T46" fmla="*/ 31 w 66"/>
                  <a:gd name="T47" fmla="*/ 24 h 31"/>
                  <a:gd name="T48" fmla="*/ 35 w 66"/>
                  <a:gd name="T49" fmla="*/ 23 h 31"/>
                  <a:gd name="T50" fmla="*/ 38 w 66"/>
                  <a:gd name="T51" fmla="*/ 22 h 31"/>
                  <a:gd name="T52" fmla="*/ 41 w 66"/>
                  <a:gd name="T53" fmla="*/ 21 h 31"/>
                  <a:gd name="T54" fmla="*/ 45 w 66"/>
                  <a:gd name="T55" fmla="*/ 19 h 31"/>
                  <a:gd name="T56" fmla="*/ 49 w 66"/>
                  <a:gd name="T57" fmla="*/ 18 h 31"/>
                  <a:gd name="T58" fmla="*/ 53 w 66"/>
                  <a:gd name="T59" fmla="*/ 17 h 31"/>
                  <a:gd name="T60" fmla="*/ 56 w 66"/>
                  <a:gd name="T61" fmla="*/ 15 h 31"/>
                  <a:gd name="T62" fmla="*/ 58 w 66"/>
                  <a:gd name="T63" fmla="*/ 14 h 31"/>
                  <a:gd name="T64" fmla="*/ 62 w 66"/>
                  <a:gd name="T65" fmla="*/ 12 h 31"/>
                  <a:gd name="T66" fmla="*/ 65 w 66"/>
                  <a:gd name="T67" fmla="*/ 11 h 31"/>
                  <a:gd name="T68" fmla="*/ 52 w 66"/>
                  <a:gd name="T6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6" h="31">
                    <a:moveTo>
                      <a:pt x="52" y="0"/>
                    </a:moveTo>
                    <a:lnTo>
                      <a:pt x="48" y="1"/>
                    </a:lnTo>
                    <a:lnTo>
                      <a:pt x="45" y="2"/>
                    </a:lnTo>
                    <a:lnTo>
                      <a:pt x="43" y="4"/>
                    </a:lnTo>
                    <a:lnTo>
                      <a:pt x="39" y="5"/>
                    </a:lnTo>
                    <a:lnTo>
                      <a:pt x="36" y="6"/>
                    </a:lnTo>
                    <a:lnTo>
                      <a:pt x="34" y="7"/>
                    </a:lnTo>
                    <a:lnTo>
                      <a:pt x="30" y="8"/>
                    </a:lnTo>
                    <a:lnTo>
                      <a:pt x="27" y="9"/>
                    </a:lnTo>
                    <a:lnTo>
                      <a:pt x="24" y="10"/>
                    </a:lnTo>
                    <a:lnTo>
                      <a:pt x="20" y="11"/>
                    </a:lnTo>
                    <a:lnTo>
                      <a:pt x="17" y="12"/>
                    </a:lnTo>
                    <a:lnTo>
                      <a:pt x="13" y="13"/>
                    </a:lnTo>
                    <a:lnTo>
                      <a:pt x="10" y="14"/>
                    </a:lnTo>
                    <a:lnTo>
                      <a:pt x="7" y="15"/>
                    </a:lnTo>
                    <a:lnTo>
                      <a:pt x="3" y="15"/>
                    </a:lnTo>
                    <a:lnTo>
                      <a:pt x="0" y="16"/>
                    </a:lnTo>
                    <a:lnTo>
                      <a:pt x="9" y="30"/>
                    </a:lnTo>
                    <a:lnTo>
                      <a:pt x="12" y="28"/>
                    </a:lnTo>
                    <a:lnTo>
                      <a:pt x="16" y="28"/>
                    </a:lnTo>
                    <a:lnTo>
                      <a:pt x="20" y="27"/>
                    </a:lnTo>
                    <a:lnTo>
                      <a:pt x="24" y="26"/>
                    </a:lnTo>
                    <a:lnTo>
                      <a:pt x="27" y="25"/>
                    </a:lnTo>
                    <a:lnTo>
                      <a:pt x="31" y="24"/>
                    </a:lnTo>
                    <a:lnTo>
                      <a:pt x="35" y="23"/>
                    </a:lnTo>
                    <a:lnTo>
                      <a:pt x="38" y="22"/>
                    </a:lnTo>
                    <a:lnTo>
                      <a:pt x="41" y="21"/>
                    </a:lnTo>
                    <a:lnTo>
                      <a:pt x="45" y="19"/>
                    </a:lnTo>
                    <a:lnTo>
                      <a:pt x="49" y="18"/>
                    </a:lnTo>
                    <a:lnTo>
                      <a:pt x="53" y="17"/>
                    </a:lnTo>
                    <a:lnTo>
                      <a:pt x="56" y="15"/>
                    </a:lnTo>
                    <a:lnTo>
                      <a:pt x="58" y="14"/>
                    </a:lnTo>
                    <a:lnTo>
                      <a:pt x="62" y="12"/>
                    </a:lnTo>
                    <a:lnTo>
                      <a:pt x="65" y="11"/>
                    </a:lnTo>
                    <a:lnTo>
                      <a:pt x="52" y="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03" name="Freeform 98"/>
              <p:cNvSpPr>
                <a:spLocks/>
              </p:cNvSpPr>
              <p:nvPr/>
            </p:nvSpPr>
            <p:spPr bwMode="auto">
              <a:xfrm>
                <a:off x="2735" y="2909"/>
                <a:ext cx="28" cy="20"/>
              </a:xfrm>
              <a:custGeom>
                <a:avLst/>
                <a:gdLst>
                  <a:gd name="T0" fmla="*/ 8 w 30"/>
                  <a:gd name="T1" fmla="*/ 0 h 18"/>
                  <a:gd name="T2" fmla="*/ 8 w 30"/>
                  <a:gd name="T3" fmla="*/ 1 h 18"/>
                  <a:gd name="T4" fmla="*/ 7 w 30"/>
                  <a:gd name="T5" fmla="*/ 2 h 18"/>
                  <a:gd name="T6" fmla="*/ 6 w 30"/>
                  <a:gd name="T7" fmla="*/ 3 h 18"/>
                  <a:gd name="T8" fmla="*/ 6 w 30"/>
                  <a:gd name="T9" fmla="*/ 4 h 18"/>
                  <a:gd name="T10" fmla="*/ 6 w 30"/>
                  <a:gd name="T11" fmla="*/ 5 h 18"/>
                  <a:gd name="T12" fmla="*/ 4 w 30"/>
                  <a:gd name="T13" fmla="*/ 5 h 18"/>
                  <a:gd name="T14" fmla="*/ 4 w 30"/>
                  <a:gd name="T15" fmla="*/ 6 h 18"/>
                  <a:gd name="T16" fmla="*/ 3 w 30"/>
                  <a:gd name="T17" fmla="*/ 7 h 18"/>
                  <a:gd name="T18" fmla="*/ 2 w 30"/>
                  <a:gd name="T19" fmla="*/ 8 h 18"/>
                  <a:gd name="T20" fmla="*/ 2 w 30"/>
                  <a:gd name="T21" fmla="*/ 9 h 18"/>
                  <a:gd name="T22" fmla="*/ 2 w 30"/>
                  <a:gd name="T23" fmla="*/ 10 h 18"/>
                  <a:gd name="T24" fmla="*/ 1 w 30"/>
                  <a:gd name="T25" fmla="*/ 10 h 18"/>
                  <a:gd name="T26" fmla="*/ 1 w 30"/>
                  <a:gd name="T27" fmla="*/ 11 h 18"/>
                  <a:gd name="T28" fmla="*/ 0 w 30"/>
                  <a:gd name="T29" fmla="*/ 12 h 18"/>
                  <a:gd name="T30" fmla="*/ 22 w 30"/>
                  <a:gd name="T31" fmla="*/ 17 h 18"/>
                  <a:gd name="T32" fmla="*/ 22 w 30"/>
                  <a:gd name="T33" fmla="*/ 16 h 18"/>
                  <a:gd name="T34" fmla="*/ 22 w 30"/>
                  <a:gd name="T35" fmla="*/ 15 h 18"/>
                  <a:gd name="T36" fmla="*/ 23 w 30"/>
                  <a:gd name="T37" fmla="*/ 15 h 18"/>
                  <a:gd name="T38" fmla="*/ 23 w 30"/>
                  <a:gd name="T39" fmla="*/ 14 h 18"/>
                  <a:gd name="T40" fmla="*/ 25 w 30"/>
                  <a:gd name="T41" fmla="*/ 13 h 18"/>
                  <a:gd name="T42" fmla="*/ 25 w 30"/>
                  <a:gd name="T43" fmla="*/ 12 h 18"/>
                  <a:gd name="T44" fmla="*/ 26 w 30"/>
                  <a:gd name="T45" fmla="*/ 12 h 18"/>
                  <a:gd name="T46" fmla="*/ 26 w 30"/>
                  <a:gd name="T47" fmla="*/ 11 h 18"/>
                  <a:gd name="T48" fmla="*/ 26 w 30"/>
                  <a:gd name="T49" fmla="*/ 10 h 18"/>
                  <a:gd name="T50" fmla="*/ 27 w 30"/>
                  <a:gd name="T51" fmla="*/ 9 h 18"/>
                  <a:gd name="T52" fmla="*/ 28 w 30"/>
                  <a:gd name="T53" fmla="*/ 8 h 18"/>
                  <a:gd name="T54" fmla="*/ 28 w 30"/>
                  <a:gd name="T55" fmla="*/ 7 h 18"/>
                  <a:gd name="T56" fmla="*/ 29 w 30"/>
                  <a:gd name="T57" fmla="*/ 6 h 18"/>
                  <a:gd name="T58" fmla="*/ 29 w 30"/>
                  <a:gd name="T59" fmla="*/ 5 h 18"/>
                  <a:gd name="T60" fmla="*/ 8 w 30"/>
                  <a:gd name="T6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18">
                    <a:moveTo>
                      <a:pt x="8" y="0"/>
                    </a:moveTo>
                    <a:lnTo>
                      <a:pt x="8" y="1"/>
                    </a:lnTo>
                    <a:lnTo>
                      <a:pt x="7" y="2"/>
                    </a:lnTo>
                    <a:lnTo>
                      <a:pt x="6" y="3"/>
                    </a:lnTo>
                    <a:lnTo>
                      <a:pt x="6" y="4"/>
                    </a:lnTo>
                    <a:lnTo>
                      <a:pt x="6" y="5"/>
                    </a:lnTo>
                    <a:lnTo>
                      <a:pt x="4" y="5"/>
                    </a:lnTo>
                    <a:lnTo>
                      <a:pt x="4" y="6"/>
                    </a:lnTo>
                    <a:lnTo>
                      <a:pt x="3" y="7"/>
                    </a:lnTo>
                    <a:lnTo>
                      <a:pt x="2" y="8"/>
                    </a:lnTo>
                    <a:lnTo>
                      <a:pt x="2" y="9"/>
                    </a:lnTo>
                    <a:lnTo>
                      <a:pt x="2" y="10"/>
                    </a:lnTo>
                    <a:lnTo>
                      <a:pt x="1" y="10"/>
                    </a:lnTo>
                    <a:lnTo>
                      <a:pt x="1" y="11"/>
                    </a:lnTo>
                    <a:lnTo>
                      <a:pt x="0" y="12"/>
                    </a:lnTo>
                    <a:lnTo>
                      <a:pt x="22" y="17"/>
                    </a:lnTo>
                    <a:lnTo>
                      <a:pt x="22" y="16"/>
                    </a:lnTo>
                    <a:lnTo>
                      <a:pt x="22" y="15"/>
                    </a:lnTo>
                    <a:lnTo>
                      <a:pt x="23" y="15"/>
                    </a:lnTo>
                    <a:lnTo>
                      <a:pt x="23" y="14"/>
                    </a:lnTo>
                    <a:lnTo>
                      <a:pt x="25" y="13"/>
                    </a:lnTo>
                    <a:lnTo>
                      <a:pt x="25" y="12"/>
                    </a:lnTo>
                    <a:lnTo>
                      <a:pt x="26" y="12"/>
                    </a:lnTo>
                    <a:lnTo>
                      <a:pt x="26" y="11"/>
                    </a:lnTo>
                    <a:lnTo>
                      <a:pt x="26" y="10"/>
                    </a:lnTo>
                    <a:lnTo>
                      <a:pt x="27" y="9"/>
                    </a:lnTo>
                    <a:lnTo>
                      <a:pt x="28" y="8"/>
                    </a:lnTo>
                    <a:lnTo>
                      <a:pt x="28" y="7"/>
                    </a:lnTo>
                    <a:lnTo>
                      <a:pt x="29" y="6"/>
                    </a:lnTo>
                    <a:lnTo>
                      <a:pt x="29" y="5"/>
                    </a:lnTo>
                    <a:lnTo>
                      <a:pt x="8" y="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04" name="Freeform 99"/>
              <p:cNvSpPr>
                <a:spLocks/>
              </p:cNvSpPr>
              <p:nvPr/>
            </p:nvSpPr>
            <p:spPr bwMode="auto">
              <a:xfrm>
                <a:off x="3630" y="2914"/>
                <a:ext cx="135" cy="68"/>
              </a:xfrm>
              <a:custGeom>
                <a:avLst/>
                <a:gdLst>
                  <a:gd name="T0" fmla="*/ 0 w 143"/>
                  <a:gd name="T1" fmla="*/ 11 h 61"/>
                  <a:gd name="T2" fmla="*/ 7 w 143"/>
                  <a:gd name="T3" fmla="*/ 14 h 61"/>
                  <a:gd name="T4" fmla="*/ 15 w 143"/>
                  <a:gd name="T5" fmla="*/ 18 h 61"/>
                  <a:gd name="T6" fmla="*/ 23 w 143"/>
                  <a:gd name="T7" fmla="*/ 21 h 61"/>
                  <a:gd name="T8" fmla="*/ 30 w 143"/>
                  <a:gd name="T9" fmla="*/ 25 h 61"/>
                  <a:gd name="T10" fmla="*/ 38 w 143"/>
                  <a:gd name="T11" fmla="*/ 28 h 61"/>
                  <a:gd name="T12" fmla="*/ 46 w 143"/>
                  <a:gd name="T13" fmla="*/ 31 h 61"/>
                  <a:gd name="T14" fmla="*/ 54 w 143"/>
                  <a:gd name="T15" fmla="*/ 34 h 61"/>
                  <a:gd name="T16" fmla="*/ 63 w 143"/>
                  <a:gd name="T17" fmla="*/ 37 h 61"/>
                  <a:gd name="T18" fmla="*/ 71 w 143"/>
                  <a:gd name="T19" fmla="*/ 40 h 61"/>
                  <a:gd name="T20" fmla="*/ 79 w 143"/>
                  <a:gd name="T21" fmla="*/ 43 h 61"/>
                  <a:gd name="T22" fmla="*/ 88 w 143"/>
                  <a:gd name="T23" fmla="*/ 45 h 61"/>
                  <a:gd name="T24" fmla="*/ 96 w 143"/>
                  <a:gd name="T25" fmla="*/ 48 h 61"/>
                  <a:gd name="T26" fmla="*/ 104 w 143"/>
                  <a:gd name="T27" fmla="*/ 51 h 61"/>
                  <a:gd name="T28" fmla="*/ 112 w 143"/>
                  <a:gd name="T29" fmla="*/ 54 h 61"/>
                  <a:gd name="T30" fmla="*/ 121 w 143"/>
                  <a:gd name="T31" fmla="*/ 57 h 61"/>
                  <a:gd name="T32" fmla="*/ 128 w 143"/>
                  <a:gd name="T33" fmla="*/ 60 h 61"/>
                  <a:gd name="T34" fmla="*/ 142 w 143"/>
                  <a:gd name="T35" fmla="*/ 49 h 61"/>
                  <a:gd name="T36" fmla="*/ 134 w 143"/>
                  <a:gd name="T37" fmla="*/ 46 h 61"/>
                  <a:gd name="T38" fmla="*/ 125 w 143"/>
                  <a:gd name="T39" fmla="*/ 43 h 61"/>
                  <a:gd name="T40" fmla="*/ 117 w 143"/>
                  <a:gd name="T41" fmla="*/ 40 h 61"/>
                  <a:gd name="T42" fmla="*/ 109 w 143"/>
                  <a:gd name="T43" fmla="*/ 37 h 61"/>
                  <a:gd name="T44" fmla="*/ 101 w 143"/>
                  <a:gd name="T45" fmla="*/ 34 h 61"/>
                  <a:gd name="T46" fmla="*/ 94 w 143"/>
                  <a:gd name="T47" fmla="*/ 31 h 61"/>
                  <a:gd name="T48" fmla="*/ 85 w 143"/>
                  <a:gd name="T49" fmla="*/ 28 h 61"/>
                  <a:gd name="T50" fmla="*/ 77 w 143"/>
                  <a:gd name="T51" fmla="*/ 25 h 61"/>
                  <a:gd name="T52" fmla="*/ 69 w 143"/>
                  <a:gd name="T53" fmla="*/ 22 h 61"/>
                  <a:gd name="T54" fmla="*/ 61 w 143"/>
                  <a:gd name="T55" fmla="*/ 20 h 61"/>
                  <a:gd name="T56" fmla="*/ 53 w 143"/>
                  <a:gd name="T57" fmla="*/ 17 h 61"/>
                  <a:gd name="T58" fmla="*/ 45 w 143"/>
                  <a:gd name="T59" fmla="*/ 13 h 61"/>
                  <a:gd name="T60" fmla="*/ 37 w 143"/>
                  <a:gd name="T61" fmla="*/ 10 h 61"/>
                  <a:gd name="T62" fmla="*/ 29 w 143"/>
                  <a:gd name="T63" fmla="*/ 7 h 61"/>
                  <a:gd name="T64" fmla="*/ 23 w 143"/>
                  <a:gd name="T65" fmla="*/ 3 h 61"/>
                  <a:gd name="T66" fmla="*/ 15 w 143"/>
                  <a:gd name="T67" fmla="*/ 0 h 61"/>
                  <a:gd name="T68" fmla="*/ 0 w 143"/>
                  <a:gd name="T69"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61">
                    <a:moveTo>
                      <a:pt x="0" y="11"/>
                    </a:moveTo>
                    <a:lnTo>
                      <a:pt x="7" y="14"/>
                    </a:lnTo>
                    <a:lnTo>
                      <a:pt x="15" y="18"/>
                    </a:lnTo>
                    <a:lnTo>
                      <a:pt x="23" y="21"/>
                    </a:lnTo>
                    <a:lnTo>
                      <a:pt x="30" y="25"/>
                    </a:lnTo>
                    <a:lnTo>
                      <a:pt x="38" y="28"/>
                    </a:lnTo>
                    <a:lnTo>
                      <a:pt x="46" y="31"/>
                    </a:lnTo>
                    <a:lnTo>
                      <a:pt x="54" y="34"/>
                    </a:lnTo>
                    <a:lnTo>
                      <a:pt x="63" y="37"/>
                    </a:lnTo>
                    <a:lnTo>
                      <a:pt x="71" y="40"/>
                    </a:lnTo>
                    <a:lnTo>
                      <a:pt x="79" y="43"/>
                    </a:lnTo>
                    <a:lnTo>
                      <a:pt x="88" y="45"/>
                    </a:lnTo>
                    <a:lnTo>
                      <a:pt x="96" y="48"/>
                    </a:lnTo>
                    <a:lnTo>
                      <a:pt x="104" y="51"/>
                    </a:lnTo>
                    <a:lnTo>
                      <a:pt x="112" y="54"/>
                    </a:lnTo>
                    <a:lnTo>
                      <a:pt x="121" y="57"/>
                    </a:lnTo>
                    <a:lnTo>
                      <a:pt x="128" y="60"/>
                    </a:lnTo>
                    <a:lnTo>
                      <a:pt x="142" y="49"/>
                    </a:lnTo>
                    <a:lnTo>
                      <a:pt x="134" y="46"/>
                    </a:lnTo>
                    <a:lnTo>
                      <a:pt x="125" y="43"/>
                    </a:lnTo>
                    <a:lnTo>
                      <a:pt x="117" y="40"/>
                    </a:lnTo>
                    <a:lnTo>
                      <a:pt x="109" y="37"/>
                    </a:lnTo>
                    <a:lnTo>
                      <a:pt x="101" y="34"/>
                    </a:lnTo>
                    <a:lnTo>
                      <a:pt x="94" y="31"/>
                    </a:lnTo>
                    <a:lnTo>
                      <a:pt x="85" y="28"/>
                    </a:lnTo>
                    <a:lnTo>
                      <a:pt x="77" y="25"/>
                    </a:lnTo>
                    <a:lnTo>
                      <a:pt x="69" y="22"/>
                    </a:lnTo>
                    <a:lnTo>
                      <a:pt x="61" y="20"/>
                    </a:lnTo>
                    <a:lnTo>
                      <a:pt x="53" y="17"/>
                    </a:lnTo>
                    <a:lnTo>
                      <a:pt x="45" y="13"/>
                    </a:lnTo>
                    <a:lnTo>
                      <a:pt x="37" y="10"/>
                    </a:lnTo>
                    <a:lnTo>
                      <a:pt x="29" y="7"/>
                    </a:lnTo>
                    <a:lnTo>
                      <a:pt x="23" y="3"/>
                    </a:lnTo>
                    <a:lnTo>
                      <a:pt x="15" y="0"/>
                    </a:lnTo>
                    <a:lnTo>
                      <a:pt x="0" y="11"/>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05" name="Freeform 100"/>
              <p:cNvSpPr>
                <a:spLocks/>
              </p:cNvSpPr>
              <p:nvPr/>
            </p:nvSpPr>
            <p:spPr bwMode="auto">
              <a:xfrm>
                <a:off x="2391" y="1946"/>
                <a:ext cx="120" cy="67"/>
              </a:xfrm>
              <a:custGeom>
                <a:avLst/>
                <a:gdLst>
                  <a:gd name="T0" fmla="*/ 0 w 127"/>
                  <a:gd name="T1" fmla="*/ 13 h 60"/>
                  <a:gd name="T2" fmla="*/ 8 w 127"/>
                  <a:gd name="T3" fmla="*/ 14 h 60"/>
                  <a:gd name="T4" fmla="*/ 16 w 127"/>
                  <a:gd name="T5" fmla="*/ 16 h 60"/>
                  <a:gd name="T6" fmla="*/ 23 w 127"/>
                  <a:gd name="T7" fmla="*/ 18 h 60"/>
                  <a:gd name="T8" fmla="*/ 30 w 127"/>
                  <a:gd name="T9" fmla="*/ 20 h 60"/>
                  <a:gd name="T10" fmla="*/ 38 w 127"/>
                  <a:gd name="T11" fmla="*/ 23 h 60"/>
                  <a:gd name="T12" fmla="*/ 46 w 127"/>
                  <a:gd name="T13" fmla="*/ 25 h 60"/>
                  <a:gd name="T14" fmla="*/ 53 w 127"/>
                  <a:gd name="T15" fmla="*/ 28 h 60"/>
                  <a:gd name="T16" fmla="*/ 61 w 127"/>
                  <a:gd name="T17" fmla="*/ 30 h 60"/>
                  <a:gd name="T18" fmla="*/ 68 w 127"/>
                  <a:gd name="T19" fmla="*/ 33 h 60"/>
                  <a:gd name="T20" fmla="*/ 74 w 127"/>
                  <a:gd name="T21" fmla="*/ 36 h 60"/>
                  <a:gd name="T22" fmla="*/ 80 w 127"/>
                  <a:gd name="T23" fmla="*/ 39 h 60"/>
                  <a:gd name="T24" fmla="*/ 87 w 127"/>
                  <a:gd name="T25" fmla="*/ 43 h 60"/>
                  <a:gd name="T26" fmla="*/ 92 w 127"/>
                  <a:gd name="T27" fmla="*/ 47 h 60"/>
                  <a:gd name="T28" fmla="*/ 98 w 127"/>
                  <a:gd name="T29" fmla="*/ 51 h 60"/>
                  <a:gd name="T30" fmla="*/ 104 w 127"/>
                  <a:gd name="T31" fmla="*/ 54 h 60"/>
                  <a:gd name="T32" fmla="*/ 108 w 127"/>
                  <a:gd name="T33" fmla="*/ 59 h 60"/>
                  <a:gd name="T34" fmla="*/ 126 w 127"/>
                  <a:gd name="T35" fmla="*/ 50 h 60"/>
                  <a:gd name="T36" fmla="*/ 120 w 127"/>
                  <a:gd name="T37" fmla="*/ 45 h 60"/>
                  <a:gd name="T38" fmla="*/ 114 w 127"/>
                  <a:gd name="T39" fmla="*/ 41 h 60"/>
                  <a:gd name="T40" fmla="*/ 108 w 127"/>
                  <a:gd name="T41" fmla="*/ 37 h 60"/>
                  <a:gd name="T42" fmla="*/ 101 w 127"/>
                  <a:gd name="T43" fmla="*/ 33 h 60"/>
                  <a:gd name="T44" fmla="*/ 96 w 127"/>
                  <a:gd name="T45" fmla="*/ 29 h 60"/>
                  <a:gd name="T46" fmla="*/ 88 w 127"/>
                  <a:gd name="T47" fmla="*/ 26 h 60"/>
                  <a:gd name="T48" fmla="*/ 81 w 127"/>
                  <a:gd name="T49" fmla="*/ 22 h 60"/>
                  <a:gd name="T50" fmla="*/ 73 w 127"/>
                  <a:gd name="T51" fmla="*/ 19 h 60"/>
                  <a:gd name="T52" fmla="*/ 66 w 127"/>
                  <a:gd name="T53" fmla="*/ 16 h 60"/>
                  <a:gd name="T54" fmla="*/ 59 w 127"/>
                  <a:gd name="T55" fmla="*/ 13 h 60"/>
                  <a:gd name="T56" fmla="*/ 51 w 127"/>
                  <a:gd name="T57" fmla="*/ 10 h 60"/>
                  <a:gd name="T58" fmla="*/ 42 w 127"/>
                  <a:gd name="T59" fmla="*/ 8 h 60"/>
                  <a:gd name="T60" fmla="*/ 34 w 127"/>
                  <a:gd name="T61" fmla="*/ 5 h 60"/>
                  <a:gd name="T62" fmla="*/ 26 w 127"/>
                  <a:gd name="T63" fmla="*/ 3 h 60"/>
                  <a:gd name="T64" fmla="*/ 17 w 127"/>
                  <a:gd name="T65" fmla="*/ 1 h 60"/>
                  <a:gd name="T66" fmla="*/ 8 w 127"/>
                  <a:gd name="T67" fmla="*/ 0 h 60"/>
                  <a:gd name="T68" fmla="*/ 0 w 127"/>
                  <a:gd name="T69" fmla="*/ 1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 h="60">
                    <a:moveTo>
                      <a:pt x="0" y="13"/>
                    </a:moveTo>
                    <a:lnTo>
                      <a:pt x="8" y="14"/>
                    </a:lnTo>
                    <a:lnTo>
                      <a:pt x="16" y="16"/>
                    </a:lnTo>
                    <a:lnTo>
                      <a:pt x="23" y="18"/>
                    </a:lnTo>
                    <a:lnTo>
                      <a:pt x="30" y="20"/>
                    </a:lnTo>
                    <a:lnTo>
                      <a:pt x="38" y="23"/>
                    </a:lnTo>
                    <a:lnTo>
                      <a:pt x="46" y="25"/>
                    </a:lnTo>
                    <a:lnTo>
                      <a:pt x="53" y="28"/>
                    </a:lnTo>
                    <a:lnTo>
                      <a:pt x="61" y="30"/>
                    </a:lnTo>
                    <a:lnTo>
                      <a:pt x="68" y="33"/>
                    </a:lnTo>
                    <a:lnTo>
                      <a:pt x="74" y="36"/>
                    </a:lnTo>
                    <a:lnTo>
                      <a:pt x="80" y="39"/>
                    </a:lnTo>
                    <a:lnTo>
                      <a:pt x="87" y="43"/>
                    </a:lnTo>
                    <a:lnTo>
                      <a:pt x="92" y="47"/>
                    </a:lnTo>
                    <a:lnTo>
                      <a:pt x="98" y="51"/>
                    </a:lnTo>
                    <a:lnTo>
                      <a:pt x="104" y="54"/>
                    </a:lnTo>
                    <a:lnTo>
                      <a:pt x="108" y="59"/>
                    </a:lnTo>
                    <a:lnTo>
                      <a:pt x="126" y="50"/>
                    </a:lnTo>
                    <a:lnTo>
                      <a:pt x="120" y="45"/>
                    </a:lnTo>
                    <a:lnTo>
                      <a:pt x="114" y="41"/>
                    </a:lnTo>
                    <a:lnTo>
                      <a:pt x="108" y="37"/>
                    </a:lnTo>
                    <a:lnTo>
                      <a:pt x="101" y="33"/>
                    </a:lnTo>
                    <a:lnTo>
                      <a:pt x="96" y="29"/>
                    </a:lnTo>
                    <a:lnTo>
                      <a:pt x="88" y="26"/>
                    </a:lnTo>
                    <a:lnTo>
                      <a:pt x="81" y="22"/>
                    </a:lnTo>
                    <a:lnTo>
                      <a:pt x="73" y="19"/>
                    </a:lnTo>
                    <a:lnTo>
                      <a:pt x="66" y="16"/>
                    </a:lnTo>
                    <a:lnTo>
                      <a:pt x="59" y="13"/>
                    </a:lnTo>
                    <a:lnTo>
                      <a:pt x="51" y="10"/>
                    </a:lnTo>
                    <a:lnTo>
                      <a:pt x="42" y="8"/>
                    </a:lnTo>
                    <a:lnTo>
                      <a:pt x="34" y="5"/>
                    </a:lnTo>
                    <a:lnTo>
                      <a:pt x="26" y="3"/>
                    </a:lnTo>
                    <a:lnTo>
                      <a:pt x="17" y="1"/>
                    </a:lnTo>
                    <a:lnTo>
                      <a:pt x="8" y="0"/>
                    </a:lnTo>
                    <a:lnTo>
                      <a:pt x="0" y="13"/>
                    </a:lnTo>
                  </a:path>
                </a:pathLst>
              </a:custGeom>
              <a:solidFill>
                <a:srgbClr val="C0E7F1"/>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06" name="Freeform 101"/>
              <p:cNvSpPr>
                <a:spLocks/>
              </p:cNvSpPr>
              <p:nvPr/>
            </p:nvSpPr>
            <p:spPr bwMode="auto">
              <a:xfrm>
                <a:off x="1777" y="3317"/>
                <a:ext cx="102" cy="64"/>
              </a:xfrm>
              <a:custGeom>
                <a:avLst/>
                <a:gdLst>
                  <a:gd name="T0" fmla="*/ 0 w 106"/>
                  <a:gd name="T1" fmla="*/ 10 h 57"/>
                  <a:gd name="T2" fmla="*/ 6 w 106"/>
                  <a:gd name="T3" fmla="*/ 13 h 57"/>
                  <a:gd name="T4" fmla="*/ 12 w 106"/>
                  <a:gd name="T5" fmla="*/ 16 h 57"/>
                  <a:gd name="T6" fmla="*/ 17 w 106"/>
                  <a:gd name="T7" fmla="*/ 19 h 57"/>
                  <a:gd name="T8" fmla="*/ 22 w 106"/>
                  <a:gd name="T9" fmla="*/ 22 h 57"/>
                  <a:gd name="T10" fmla="*/ 28 w 106"/>
                  <a:gd name="T11" fmla="*/ 25 h 57"/>
                  <a:gd name="T12" fmla="*/ 34 w 106"/>
                  <a:gd name="T13" fmla="*/ 28 h 57"/>
                  <a:gd name="T14" fmla="*/ 39 w 106"/>
                  <a:gd name="T15" fmla="*/ 31 h 57"/>
                  <a:gd name="T16" fmla="*/ 45 w 106"/>
                  <a:gd name="T17" fmla="*/ 35 h 57"/>
                  <a:gd name="T18" fmla="*/ 50 w 106"/>
                  <a:gd name="T19" fmla="*/ 38 h 57"/>
                  <a:gd name="T20" fmla="*/ 56 w 106"/>
                  <a:gd name="T21" fmla="*/ 41 h 57"/>
                  <a:gd name="T22" fmla="*/ 61 w 106"/>
                  <a:gd name="T23" fmla="*/ 44 h 57"/>
                  <a:gd name="T24" fmla="*/ 68 w 106"/>
                  <a:gd name="T25" fmla="*/ 46 h 57"/>
                  <a:gd name="T26" fmla="*/ 74 w 106"/>
                  <a:gd name="T27" fmla="*/ 49 h 57"/>
                  <a:gd name="T28" fmla="*/ 80 w 106"/>
                  <a:gd name="T29" fmla="*/ 52 h 57"/>
                  <a:gd name="T30" fmla="*/ 87 w 106"/>
                  <a:gd name="T31" fmla="*/ 54 h 57"/>
                  <a:gd name="T32" fmla="*/ 94 w 106"/>
                  <a:gd name="T33" fmla="*/ 56 h 57"/>
                  <a:gd name="T34" fmla="*/ 105 w 106"/>
                  <a:gd name="T35" fmla="*/ 44 h 57"/>
                  <a:gd name="T36" fmla="*/ 98 w 106"/>
                  <a:gd name="T37" fmla="*/ 42 h 57"/>
                  <a:gd name="T38" fmla="*/ 92 w 106"/>
                  <a:gd name="T39" fmla="*/ 39 h 57"/>
                  <a:gd name="T40" fmla="*/ 86 w 106"/>
                  <a:gd name="T41" fmla="*/ 37 h 57"/>
                  <a:gd name="T42" fmla="*/ 80 w 106"/>
                  <a:gd name="T43" fmla="*/ 35 h 57"/>
                  <a:gd name="T44" fmla="*/ 75 w 106"/>
                  <a:gd name="T45" fmla="*/ 32 h 57"/>
                  <a:gd name="T46" fmla="*/ 69 w 106"/>
                  <a:gd name="T47" fmla="*/ 29 h 57"/>
                  <a:gd name="T48" fmla="*/ 64 w 106"/>
                  <a:gd name="T49" fmla="*/ 26 h 57"/>
                  <a:gd name="T50" fmla="*/ 59 w 106"/>
                  <a:gd name="T51" fmla="*/ 23 h 57"/>
                  <a:gd name="T52" fmla="*/ 54 w 106"/>
                  <a:gd name="T53" fmla="*/ 20 h 57"/>
                  <a:gd name="T54" fmla="*/ 48 w 106"/>
                  <a:gd name="T55" fmla="*/ 17 h 57"/>
                  <a:gd name="T56" fmla="*/ 44 w 106"/>
                  <a:gd name="T57" fmla="*/ 14 h 57"/>
                  <a:gd name="T58" fmla="*/ 38 w 106"/>
                  <a:gd name="T59" fmla="*/ 11 h 57"/>
                  <a:gd name="T60" fmla="*/ 32 w 106"/>
                  <a:gd name="T61" fmla="*/ 8 h 57"/>
                  <a:gd name="T62" fmla="*/ 28 w 106"/>
                  <a:gd name="T63" fmla="*/ 5 h 57"/>
                  <a:gd name="T64" fmla="*/ 21 w 106"/>
                  <a:gd name="T65" fmla="*/ 2 h 57"/>
                  <a:gd name="T66" fmla="*/ 16 w 106"/>
                  <a:gd name="T67" fmla="*/ 0 h 57"/>
                  <a:gd name="T68" fmla="*/ 0 w 106"/>
                  <a:gd name="T6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07" name="Freeform 102"/>
              <p:cNvSpPr>
                <a:spLocks/>
              </p:cNvSpPr>
              <p:nvPr/>
            </p:nvSpPr>
            <p:spPr bwMode="auto">
              <a:xfrm>
                <a:off x="4178" y="3432"/>
                <a:ext cx="51" cy="38"/>
              </a:xfrm>
              <a:custGeom>
                <a:avLst/>
                <a:gdLst>
                  <a:gd name="T0" fmla="*/ 12 w 54"/>
                  <a:gd name="T1" fmla="*/ 33 h 34"/>
                  <a:gd name="T2" fmla="*/ 16 w 54"/>
                  <a:gd name="T3" fmla="*/ 31 h 34"/>
                  <a:gd name="T4" fmla="*/ 19 w 54"/>
                  <a:gd name="T5" fmla="*/ 30 h 34"/>
                  <a:gd name="T6" fmla="*/ 21 w 54"/>
                  <a:gd name="T7" fmla="*/ 29 h 34"/>
                  <a:gd name="T8" fmla="*/ 25 w 54"/>
                  <a:gd name="T9" fmla="*/ 28 h 34"/>
                  <a:gd name="T10" fmla="*/ 27 w 54"/>
                  <a:gd name="T11" fmla="*/ 27 h 34"/>
                  <a:gd name="T12" fmla="*/ 30 w 54"/>
                  <a:gd name="T13" fmla="*/ 25 h 34"/>
                  <a:gd name="T14" fmla="*/ 33 w 54"/>
                  <a:gd name="T15" fmla="*/ 24 h 34"/>
                  <a:gd name="T16" fmla="*/ 35 w 54"/>
                  <a:gd name="T17" fmla="*/ 23 h 34"/>
                  <a:gd name="T18" fmla="*/ 38 w 54"/>
                  <a:gd name="T19" fmla="*/ 21 h 34"/>
                  <a:gd name="T20" fmla="*/ 41 w 54"/>
                  <a:gd name="T21" fmla="*/ 20 h 34"/>
                  <a:gd name="T22" fmla="*/ 43 w 54"/>
                  <a:gd name="T23" fmla="*/ 18 h 34"/>
                  <a:gd name="T24" fmla="*/ 45 w 54"/>
                  <a:gd name="T25" fmla="*/ 17 h 34"/>
                  <a:gd name="T26" fmla="*/ 46 w 54"/>
                  <a:gd name="T27" fmla="*/ 15 h 34"/>
                  <a:gd name="T28" fmla="*/ 48 w 54"/>
                  <a:gd name="T29" fmla="*/ 13 h 34"/>
                  <a:gd name="T30" fmla="*/ 51 w 54"/>
                  <a:gd name="T31" fmla="*/ 11 h 34"/>
                  <a:gd name="T32" fmla="*/ 53 w 54"/>
                  <a:gd name="T33" fmla="*/ 9 h 34"/>
                  <a:gd name="T34" fmla="*/ 34 w 54"/>
                  <a:gd name="T35" fmla="*/ 0 h 34"/>
                  <a:gd name="T36" fmla="*/ 32 w 54"/>
                  <a:gd name="T37" fmla="*/ 1 h 34"/>
                  <a:gd name="T38" fmla="*/ 29 w 54"/>
                  <a:gd name="T39" fmla="*/ 2 h 34"/>
                  <a:gd name="T40" fmla="*/ 27 w 54"/>
                  <a:gd name="T41" fmla="*/ 4 h 34"/>
                  <a:gd name="T42" fmla="*/ 25 w 54"/>
                  <a:gd name="T43" fmla="*/ 5 h 34"/>
                  <a:gd name="T44" fmla="*/ 24 w 54"/>
                  <a:gd name="T45" fmla="*/ 7 h 34"/>
                  <a:gd name="T46" fmla="*/ 23 w 54"/>
                  <a:gd name="T47" fmla="*/ 8 h 34"/>
                  <a:gd name="T48" fmla="*/ 20 w 54"/>
                  <a:gd name="T49" fmla="*/ 10 h 34"/>
                  <a:gd name="T50" fmla="*/ 19 w 54"/>
                  <a:gd name="T51" fmla="*/ 12 h 34"/>
                  <a:gd name="T52" fmla="*/ 18 w 54"/>
                  <a:gd name="T53" fmla="*/ 13 h 34"/>
                  <a:gd name="T54" fmla="*/ 16 w 54"/>
                  <a:gd name="T55" fmla="*/ 15 h 34"/>
                  <a:gd name="T56" fmla="*/ 14 w 54"/>
                  <a:gd name="T57" fmla="*/ 16 h 34"/>
                  <a:gd name="T58" fmla="*/ 11 w 54"/>
                  <a:gd name="T59" fmla="*/ 18 h 34"/>
                  <a:gd name="T60" fmla="*/ 9 w 54"/>
                  <a:gd name="T61" fmla="*/ 19 h 34"/>
                  <a:gd name="T62" fmla="*/ 7 w 54"/>
                  <a:gd name="T63" fmla="*/ 20 h 34"/>
                  <a:gd name="T64" fmla="*/ 3 w 54"/>
                  <a:gd name="T65" fmla="*/ 20 h 34"/>
                  <a:gd name="T66" fmla="*/ 0 w 54"/>
                  <a:gd name="T67" fmla="*/ 21 h 34"/>
                  <a:gd name="T68" fmla="*/ 12 w 54"/>
                  <a:gd name="T6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34">
                    <a:moveTo>
                      <a:pt x="12" y="33"/>
                    </a:moveTo>
                    <a:lnTo>
                      <a:pt x="16" y="31"/>
                    </a:lnTo>
                    <a:lnTo>
                      <a:pt x="19" y="30"/>
                    </a:lnTo>
                    <a:lnTo>
                      <a:pt x="21" y="29"/>
                    </a:lnTo>
                    <a:lnTo>
                      <a:pt x="25" y="28"/>
                    </a:lnTo>
                    <a:lnTo>
                      <a:pt x="27" y="27"/>
                    </a:lnTo>
                    <a:lnTo>
                      <a:pt x="30" y="25"/>
                    </a:lnTo>
                    <a:lnTo>
                      <a:pt x="33" y="24"/>
                    </a:lnTo>
                    <a:lnTo>
                      <a:pt x="35" y="23"/>
                    </a:lnTo>
                    <a:lnTo>
                      <a:pt x="38" y="21"/>
                    </a:lnTo>
                    <a:lnTo>
                      <a:pt x="41" y="20"/>
                    </a:lnTo>
                    <a:lnTo>
                      <a:pt x="43" y="18"/>
                    </a:lnTo>
                    <a:lnTo>
                      <a:pt x="45" y="17"/>
                    </a:lnTo>
                    <a:lnTo>
                      <a:pt x="46" y="15"/>
                    </a:lnTo>
                    <a:lnTo>
                      <a:pt x="48" y="13"/>
                    </a:lnTo>
                    <a:lnTo>
                      <a:pt x="51" y="11"/>
                    </a:lnTo>
                    <a:lnTo>
                      <a:pt x="53" y="9"/>
                    </a:lnTo>
                    <a:lnTo>
                      <a:pt x="34" y="0"/>
                    </a:lnTo>
                    <a:lnTo>
                      <a:pt x="32" y="1"/>
                    </a:lnTo>
                    <a:lnTo>
                      <a:pt x="29" y="2"/>
                    </a:lnTo>
                    <a:lnTo>
                      <a:pt x="27" y="4"/>
                    </a:lnTo>
                    <a:lnTo>
                      <a:pt x="25" y="5"/>
                    </a:lnTo>
                    <a:lnTo>
                      <a:pt x="24" y="7"/>
                    </a:lnTo>
                    <a:lnTo>
                      <a:pt x="23" y="8"/>
                    </a:lnTo>
                    <a:lnTo>
                      <a:pt x="20" y="10"/>
                    </a:lnTo>
                    <a:lnTo>
                      <a:pt x="19" y="12"/>
                    </a:lnTo>
                    <a:lnTo>
                      <a:pt x="18" y="13"/>
                    </a:lnTo>
                    <a:lnTo>
                      <a:pt x="16" y="15"/>
                    </a:lnTo>
                    <a:lnTo>
                      <a:pt x="14" y="16"/>
                    </a:lnTo>
                    <a:lnTo>
                      <a:pt x="11" y="18"/>
                    </a:lnTo>
                    <a:lnTo>
                      <a:pt x="9" y="19"/>
                    </a:lnTo>
                    <a:lnTo>
                      <a:pt x="7" y="20"/>
                    </a:lnTo>
                    <a:lnTo>
                      <a:pt x="3" y="20"/>
                    </a:lnTo>
                    <a:lnTo>
                      <a:pt x="0" y="21"/>
                    </a:lnTo>
                    <a:lnTo>
                      <a:pt x="12" y="33"/>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08" name="Freeform 103"/>
              <p:cNvSpPr>
                <a:spLocks/>
              </p:cNvSpPr>
              <p:nvPr/>
            </p:nvSpPr>
            <p:spPr bwMode="auto">
              <a:xfrm>
                <a:off x="2316" y="2442"/>
                <a:ext cx="48" cy="35"/>
              </a:xfrm>
              <a:custGeom>
                <a:avLst/>
                <a:gdLst>
                  <a:gd name="T0" fmla="*/ 18 w 50"/>
                  <a:gd name="T1" fmla="*/ 30 h 31"/>
                  <a:gd name="T2" fmla="*/ 19 w 50"/>
                  <a:gd name="T3" fmla="*/ 28 h 31"/>
                  <a:gd name="T4" fmla="*/ 21 w 50"/>
                  <a:gd name="T5" fmla="*/ 27 h 31"/>
                  <a:gd name="T6" fmla="*/ 23 w 50"/>
                  <a:gd name="T7" fmla="*/ 26 h 31"/>
                  <a:gd name="T8" fmla="*/ 25 w 50"/>
                  <a:gd name="T9" fmla="*/ 25 h 31"/>
                  <a:gd name="T10" fmla="*/ 27 w 50"/>
                  <a:gd name="T11" fmla="*/ 23 h 31"/>
                  <a:gd name="T12" fmla="*/ 29 w 50"/>
                  <a:gd name="T13" fmla="*/ 22 h 31"/>
                  <a:gd name="T14" fmla="*/ 30 w 50"/>
                  <a:gd name="T15" fmla="*/ 21 h 31"/>
                  <a:gd name="T16" fmla="*/ 32 w 50"/>
                  <a:gd name="T17" fmla="*/ 19 h 31"/>
                  <a:gd name="T18" fmla="*/ 35 w 50"/>
                  <a:gd name="T19" fmla="*/ 18 h 31"/>
                  <a:gd name="T20" fmla="*/ 37 w 50"/>
                  <a:gd name="T21" fmla="*/ 17 h 31"/>
                  <a:gd name="T22" fmla="*/ 38 w 50"/>
                  <a:gd name="T23" fmla="*/ 15 h 31"/>
                  <a:gd name="T24" fmla="*/ 40 w 50"/>
                  <a:gd name="T25" fmla="*/ 14 h 31"/>
                  <a:gd name="T26" fmla="*/ 42 w 50"/>
                  <a:gd name="T27" fmla="*/ 13 h 31"/>
                  <a:gd name="T28" fmla="*/ 45 w 50"/>
                  <a:gd name="T29" fmla="*/ 12 h 31"/>
                  <a:gd name="T30" fmla="*/ 47 w 50"/>
                  <a:gd name="T31" fmla="*/ 10 h 31"/>
                  <a:gd name="T32" fmla="*/ 49 w 50"/>
                  <a:gd name="T33" fmla="*/ 9 h 31"/>
                  <a:gd name="T34" fmla="*/ 31 w 50"/>
                  <a:gd name="T35" fmla="*/ 0 h 31"/>
                  <a:gd name="T36" fmla="*/ 29 w 50"/>
                  <a:gd name="T37" fmla="*/ 1 h 31"/>
                  <a:gd name="T38" fmla="*/ 28 w 50"/>
                  <a:gd name="T39" fmla="*/ 2 h 31"/>
                  <a:gd name="T40" fmla="*/ 26 w 50"/>
                  <a:gd name="T41" fmla="*/ 3 h 31"/>
                  <a:gd name="T42" fmla="*/ 23 w 50"/>
                  <a:gd name="T43" fmla="*/ 5 h 31"/>
                  <a:gd name="T44" fmla="*/ 21 w 50"/>
                  <a:gd name="T45" fmla="*/ 6 h 31"/>
                  <a:gd name="T46" fmla="*/ 19 w 50"/>
                  <a:gd name="T47" fmla="*/ 7 h 31"/>
                  <a:gd name="T48" fmla="*/ 18 w 50"/>
                  <a:gd name="T49" fmla="*/ 8 h 31"/>
                  <a:gd name="T50" fmla="*/ 16 w 50"/>
                  <a:gd name="T51" fmla="*/ 10 h 31"/>
                  <a:gd name="T52" fmla="*/ 13 w 50"/>
                  <a:gd name="T53" fmla="*/ 11 h 31"/>
                  <a:gd name="T54" fmla="*/ 12 w 50"/>
                  <a:gd name="T55" fmla="*/ 12 h 31"/>
                  <a:gd name="T56" fmla="*/ 10 w 50"/>
                  <a:gd name="T57" fmla="*/ 14 h 31"/>
                  <a:gd name="T58" fmla="*/ 8 w 50"/>
                  <a:gd name="T59" fmla="*/ 15 h 31"/>
                  <a:gd name="T60" fmla="*/ 6 w 50"/>
                  <a:gd name="T61" fmla="*/ 16 h 31"/>
                  <a:gd name="T62" fmla="*/ 4 w 50"/>
                  <a:gd name="T63" fmla="*/ 18 h 31"/>
                  <a:gd name="T64" fmla="*/ 2 w 50"/>
                  <a:gd name="T65" fmla="*/ 19 h 31"/>
                  <a:gd name="T66" fmla="*/ 0 w 50"/>
                  <a:gd name="T67" fmla="*/ 20 h 31"/>
                  <a:gd name="T68" fmla="*/ 18 w 50"/>
                  <a:gd name="T69"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31">
                    <a:moveTo>
                      <a:pt x="18" y="30"/>
                    </a:moveTo>
                    <a:lnTo>
                      <a:pt x="19" y="28"/>
                    </a:lnTo>
                    <a:lnTo>
                      <a:pt x="21" y="27"/>
                    </a:lnTo>
                    <a:lnTo>
                      <a:pt x="23" y="26"/>
                    </a:lnTo>
                    <a:lnTo>
                      <a:pt x="25" y="25"/>
                    </a:lnTo>
                    <a:lnTo>
                      <a:pt x="27" y="23"/>
                    </a:lnTo>
                    <a:lnTo>
                      <a:pt x="29" y="22"/>
                    </a:lnTo>
                    <a:lnTo>
                      <a:pt x="30" y="21"/>
                    </a:lnTo>
                    <a:lnTo>
                      <a:pt x="32" y="19"/>
                    </a:lnTo>
                    <a:lnTo>
                      <a:pt x="35" y="18"/>
                    </a:lnTo>
                    <a:lnTo>
                      <a:pt x="37" y="17"/>
                    </a:lnTo>
                    <a:lnTo>
                      <a:pt x="38" y="15"/>
                    </a:lnTo>
                    <a:lnTo>
                      <a:pt x="40" y="14"/>
                    </a:lnTo>
                    <a:lnTo>
                      <a:pt x="42" y="13"/>
                    </a:lnTo>
                    <a:lnTo>
                      <a:pt x="45" y="12"/>
                    </a:lnTo>
                    <a:lnTo>
                      <a:pt x="47" y="10"/>
                    </a:lnTo>
                    <a:lnTo>
                      <a:pt x="49" y="9"/>
                    </a:lnTo>
                    <a:lnTo>
                      <a:pt x="31" y="0"/>
                    </a:lnTo>
                    <a:lnTo>
                      <a:pt x="29" y="1"/>
                    </a:lnTo>
                    <a:lnTo>
                      <a:pt x="28" y="2"/>
                    </a:lnTo>
                    <a:lnTo>
                      <a:pt x="26" y="3"/>
                    </a:lnTo>
                    <a:lnTo>
                      <a:pt x="23" y="5"/>
                    </a:lnTo>
                    <a:lnTo>
                      <a:pt x="21" y="6"/>
                    </a:lnTo>
                    <a:lnTo>
                      <a:pt x="19" y="7"/>
                    </a:lnTo>
                    <a:lnTo>
                      <a:pt x="18" y="8"/>
                    </a:lnTo>
                    <a:lnTo>
                      <a:pt x="16" y="10"/>
                    </a:lnTo>
                    <a:lnTo>
                      <a:pt x="13" y="11"/>
                    </a:lnTo>
                    <a:lnTo>
                      <a:pt x="12" y="12"/>
                    </a:lnTo>
                    <a:lnTo>
                      <a:pt x="10" y="14"/>
                    </a:lnTo>
                    <a:lnTo>
                      <a:pt x="8" y="15"/>
                    </a:lnTo>
                    <a:lnTo>
                      <a:pt x="6" y="16"/>
                    </a:lnTo>
                    <a:lnTo>
                      <a:pt x="4" y="18"/>
                    </a:lnTo>
                    <a:lnTo>
                      <a:pt x="2" y="19"/>
                    </a:lnTo>
                    <a:lnTo>
                      <a:pt x="0" y="20"/>
                    </a:lnTo>
                    <a:lnTo>
                      <a:pt x="18" y="3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09" name="Freeform 104"/>
              <p:cNvSpPr>
                <a:spLocks/>
              </p:cNvSpPr>
              <p:nvPr/>
            </p:nvSpPr>
            <p:spPr bwMode="auto">
              <a:xfrm>
                <a:off x="3834" y="2676"/>
                <a:ext cx="92" cy="69"/>
              </a:xfrm>
              <a:custGeom>
                <a:avLst/>
                <a:gdLst>
                  <a:gd name="T0" fmla="*/ 0 w 98"/>
                  <a:gd name="T1" fmla="*/ 8 h 61"/>
                  <a:gd name="T2" fmla="*/ 3 w 98"/>
                  <a:gd name="T3" fmla="*/ 12 h 61"/>
                  <a:gd name="T4" fmla="*/ 8 w 98"/>
                  <a:gd name="T5" fmla="*/ 16 h 61"/>
                  <a:gd name="T6" fmla="*/ 12 w 98"/>
                  <a:gd name="T7" fmla="*/ 19 h 61"/>
                  <a:gd name="T8" fmla="*/ 17 w 98"/>
                  <a:gd name="T9" fmla="*/ 22 h 61"/>
                  <a:gd name="T10" fmla="*/ 23 w 98"/>
                  <a:gd name="T11" fmla="*/ 26 h 61"/>
                  <a:gd name="T12" fmla="*/ 28 w 98"/>
                  <a:gd name="T13" fmla="*/ 29 h 61"/>
                  <a:gd name="T14" fmla="*/ 33 w 98"/>
                  <a:gd name="T15" fmla="*/ 31 h 61"/>
                  <a:gd name="T16" fmla="*/ 38 w 98"/>
                  <a:gd name="T17" fmla="*/ 34 h 61"/>
                  <a:gd name="T18" fmla="*/ 44 w 98"/>
                  <a:gd name="T19" fmla="*/ 37 h 61"/>
                  <a:gd name="T20" fmla="*/ 50 w 98"/>
                  <a:gd name="T21" fmla="*/ 40 h 61"/>
                  <a:gd name="T22" fmla="*/ 55 w 98"/>
                  <a:gd name="T23" fmla="*/ 43 h 61"/>
                  <a:gd name="T24" fmla="*/ 60 w 98"/>
                  <a:gd name="T25" fmla="*/ 46 h 61"/>
                  <a:gd name="T26" fmla="*/ 65 w 98"/>
                  <a:gd name="T27" fmla="*/ 49 h 61"/>
                  <a:gd name="T28" fmla="*/ 70 w 98"/>
                  <a:gd name="T29" fmla="*/ 53 h 61"/>
                  <a:gd name="T30" fmla="*/ 73 w 98"/>
                  <a:gd name="T31" fmla="*/ 56 h 61"/>
                  <a:gd name="T32" fmla="*/ 78 w 98"/>
                  <a:gd name="T33" fmla="*/ 60 h 61"/>
                  <a:gd name="T34" fmla="*/ 97 w 98"/>
                  <a:gd name="T35" fmla="*/ 52 h 61"/>
                  <a:gd name="T36" fmla="*/ 92 w 98"/>
                  <a:gd name="T37" fmla="*/ 48 h 61"/>
                  <a:gd name="T38" fmla="*/ 88 w 98"/>
                  <a:gd name="T39" fmla="*/ 45 h 61"/>
                  <a:gd name="T40" fmla="*/ 83 w 98"/>
                  <a:gd name="T41" fmla="*/ 41 h 61"/>
                  <a:gd name="T42" fmla="*/ 78 w 98"/>
                  <a:gd name="T43" fmla="*/ 38 h 61"/>
                  <a:gd name="T44" fmla="*/ 73 w 98"/>
                  <a:gd name="T45" fmla="*/ 35 h 61"/>
                  <a:gd name="T46" fmla="*/ 68 w 98"/>
                  <a:gd name="T47" fmla="*/ 32 h 61"/>
                  <a:gd name="T48" fmla="*/ 62 w 98"/>
                  <a:gd name="T49" fmla="*/ 29 h 61"/>
                  <a:gd name="T50" fmla="*/ 58 w 98"/>
                  <a:gd name="T51" fmla="*/ 26 h 61"/>
                  <a:gd name="T52" fmla="*/ 52 w 98"/>
                  <a:gd name="T53" fmla="*/ 23 h 61"/>
                  <a:gd name="T54" fmla="*/ 46 w 98"/>
                  <a:gd name="T55" fmla="*/ 20 h 61"/>
                  <a:gd name="T56" fmla="*/ 42 w 98"/>
                  <a:gd name="T57" fmla="*/ 17 h 61"/>
                  <a:gd name="T58" fmla="*/ 36 w 98"/>
                  <a:gd name="T59" fmla="*/ 13 h 61"/>
                  <a:gd name="T60" fmla="*/ 32 w 98"/>
                  <a:gd name="T61" fmla="*/ 10 h 61"/>
                  <a:gd name="T62" fmla="*/ 27 w 98"/>
                  <a:gd name="T63" fmla="*/ 7 h 61"/>
                  <a:gd name="T64" fmla="*/ 23 w 98"/>
                  <a:gd name="T65" fmla="*/ 3 h 61"/>
                  <a:gd name="T66" fmla="*/ 19 w 98"/>
                  <a:gd name="T67" fmla="*/ 0 h 61"/>
                  <a:gd name="T68" fmla="*/ 0 w 98"/>
                  <a:gd name="T69"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61">
                    <a:moveTo>
                      <a:pt x="0" y="8"/>
                    </a:moveTo>
                    <a:lnTo>
                      <a:pt x="3" y="12"/>
                    </a:lnTo>
                    <a:lnTo>
                      <a:pt x="8" y="16"/>
                    </a:lnTo>
                    <a:lnTo>
                      <a:pt x="12" y="19"/>
                    </a:lnTo>
                    <a:lnTo>
                      <a:pt x="17" y="22"/>
                    </a:lnTo>
                    <a:lnTo>
                      <a:pt x="23" y="26"/>
                    </a:lnTo>
                    <a:lnTo>
                      <a:pt x="28" y="29"/>
                    </a:lnTo>
                    <a:lnTo>
                      <a:pt x="33" y="31"/>
                    </a:lnTo>
                    <a:lnTo>
                      <a:pt x="38" y="34"/>
                    </a:lnTo>
                    <a:lnTo>
                      <a:pt x="44" y="37"/>
                    </a:lnTo>
                    <a:lnTo>
                      <a:pt x="50" y="40"/>
                    </a:lnTo>
                    <a:lnTo>
                      <a:pt x="55" y="43"/>
                    </a:lnTo>
                    <a:lnTo>
                      <a:pt x="60" y="46"/>
                    </a:lnTo>
                    <a:lnTo>
                      <a:pt x="65" y="49"/>
                    </a:lnTo>
                    <a:lnTo>
                      <a:pt x="70" y="53"/>
                    </a:lnTo>
                    <a:lnTo>
                      <a:pt x="73" y="56"/>
                    </a:lnTo>
                    <a:lnTo>
                      <a:pt x="78" y="60"/>
                    </a:lnTo>
                    <a:lnTo>
                      <a:pt x="97" y="52"/>
                    </a:lnTo>
                    <a:lnTo>
                      <a:pt x="92" y="48"/>
                    </a:lnTo>
                    <a:lnTo>
                      <a:pt x="88" y="45"/>
                    </a:lnTo>
                    <a:lnTo>
                      <a:pt x="83" y="41"/>
                    </a:lnTo>
                    <a:lnTo>
                      <a:pt x="78" y="38"/>
                    </a:lnTo>
                    <a:lnTo>
                      <a:pt x="73" y="35"/>
                    </a:lnTo>
                    <a:lnTo>
                      <a:pt x="68" y="32"/>
                    </a:lnTo>
                    <a:lnTo>
                      <a:pt x="62" y="29"/>
                    </a:lnTo>
                    <a:lnTo>
                      <a:pt x="58" y="26"/>
                    </a:lnTo>
                    <a:lnTo>
                      <a:pt x="52" y="23"/>
                    </a:lnTo>
                    <a:lnTo>
                      <a:pt x="46" y="20"/>
                    </a:lnTo>
                    <a:lnTo>
                      <a:pt x="42" y="17"/>
                    </a:lnTo>
                    <a:lnTo>
                      <a:pt x="36" y="13"/>
                    </a:lnTo>
                    <a:lnTo>
                      <a:pt x="32" y="10"/>
                    </a:lnTo>
                    <a:lnTo>
                      <a:pt x="27" y="7"/>
                    </a:lnTo>
                    <a:lnTo>
                      <a:pt x="23" y="3"/>
                    </a:lnTo>
                    <a:lnTo>
                      <a:pt x="19" y="0"/>
                    </a:lnTo>
                    <a:lnTo>
                      <a:pt x="0" y="8"/>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10" name="Freeform 105"/>
              <p:cNvSpPr>
                <a:spLocks/>
              </p:cNvSpPr>
              <p:nvPr/>
            </p:nvSpPr>
            <p:spPr bwMode="auto">
              <a:xfrm>
                <a:off x="1652" y="3557"/>
                <a:ext cx="35" cy="56"/>
              </a:xfrm>
              <a:custGeom>
                <a:avLst/>
                <a:gdLst>
                  <a:gd name="T0" fmla="*/ 0 w 37"/>
                  <a:gd name="T1" fmla="*/ 6 h 50"/>
                  <a:gd name="T2" fmla="*/ 1 w 37"/>
                  <a:gd name="T3" fmla="*/ 8 h 50"/>
                  <a:gd name="T4" fmla="*/ 2 w 37"/>
                  <a:gd name="T5" fmla="*/ 10 h 50"/>
                  <a:gd name="T6" fmla="*/ 5 w 37"/>
                  <a:gd name="T7" fmla="*/ 13 h 50"/>
                  <a:gd name="T8" fmla="*/ 6 w 37"/>
                  <a:gd name="T9" fmla="*/ 15 h 50"/>
                  <a:gd name="T10" fmla="*/ 8 w 37"/>
                  <a:gd name="T11" fmla="*/ 18 h 50"/>
                  <a:gd name="T12" fmla="*/ 9 w 37"/>
                  <a:gd name="T13" fmla="*/ 20 h 50"/>
                  <a:gd name="T14" fmla="*/ 10 w 37"/>
                  <a:gd name="T15" fmla="*/ 23 h 50"/>
                  <a:gd name="T16" fmla="*/ 11 w 37"/>
                  <a:gd name="T17" fmla="*/ 25 h 50"/>
                  <a:gd name="T18" fmla="*/ 12 w 37"/>
                  <a:gd name="T19" fmla="*/ 28 h 50"/>
                  <a:gd name="T20" fmla="*/ 12 w 37"/>
                  <a:gd name="T21" fmla="*/ 31 h 50"/>
                  <a:gd name="T22" fmla="*/ 14 w 37"/>
                  <a:gd name="T23" fmla="*/ 33 h 50"/>
                  <a:gd name="T24" fmla="*/ 14 w 37"/>
                  <a:gd name="T25" fmla="*/ 36 h 50"/>
                  <a:gd name="T26" fmla="*/ 14 w 37"/>
                  <a:gd name="T27" fmla="*/ 39 h 50"/>
                  <a:gd name="T28" fmla="*/ 14 w 37"/>
                  <a:gd name="T29" fmla="*/ 41 h 50"/>
                  <a:gd name="T30" fmla="*/ 12 w 37"/>
                  <a:gd name="T31" fmla="*/ 44 h 50"/>
                  <a:gd name="T32" fmla="*/ 11 w 37"/>
                  <a:gd name="T33" fmla="*/ 47 h 50"/>
                  <a:gd name="T34" fmla="*/ 34 w 37"/>
                  <a:gd name="T35" fmla="*/ 49 h 50"/>
                  <a:gd name="T36" fmla="*/ 35 w 37"/>
                  <a:gd name="T37" fmla="*/ 46 h 50"/>
                  <a:gd name="T38" fmla="*/ 36 w 37"/>
                  <a:gd name="T39" fmla="*/ 43 h 50"/>
                  <a:gd name="T40" fmla="*/ 36 w 37"/>
                  <a:gd name="T41" fmla="*/ 39 h 50"/>
                  <a:gd name="T42" fmla="*/ 36 w 37"/>
                  <a:gd name="T43" fmla="*/ 36 h 50"/>
                  <a:gd name="T44" fmla="*/ 36 w 37"/>
                  <a:gd name="T45" fmla="*/ 33 h 50"/>
                  <a:gd name="T46" fmla="*/ 36 w 37"/>
                  <a:gd name="T47" fmla="*/ 30 h 50"/>
                  <a:gd name="T48" fmla="*/ 35 w 37"/>
                  <a:gd name="T49" fmla="*/ 27 h 50"/>
                  <a:gd name="T50" fmla="*/ 35 w 37"/>
                  <a:gd name="T51" fmla="*/ 24 h 50"/>
                  <a:gd name="T52" fmla="*/ 33 w 37"/>
                  <a:gd name="T53" fmla="*/ 21 h 50"/>
                  <a:gd name="T54" fmla="*/ 32 w 37"/>
                  <a:gd name="T55" fmla="*/ 18 h 50"/>
                  <a:gd name="T56" fmla="*/ 30 w 37"/>
                  <a:gd name="T57" fmla="*/ 14 h 50"/>
                  <a:gd name="T58" fmla="*/ 29 w 37"/>
                  <a:gd name="T59" fmla="*/ 12 h 50"/>
                  <a:gd name="T60" fmla="*/ 27 w 37"/>
                  <a:gd name="T61" fmla="*/ 9 h 50"/>
                  <a:gd name="T62" fmla="*/ 25 w 37"/>
                  <a:gd name="T63" fmla="*/ 6 h 50"/>
                  <a:gd name="T64" fmla="*/ 24 w 37"/>
                  <a:gd name="T65" fmla="*/ 3 h 50"/>
                  <a:gd name="T66" fmla="*/ 21 w 37"/>
                  <a:gd name="T67" fmla="*/ 0 h 50"/>
                  <a:gd name="T68" fmla="*/ 0 w 37"/>
                  <a:gd name="T6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50">
                    <a:moveTo>
                      <a:pt x="0" y="6"/>
                    </a:moveTo>
                    <a:lnTo>
                      <a:pt x="1" y="8"/>
                    </a:lnTo>
                    <a:lnTo>
                      <a:pt x="2" y="10"/>
                    </a:lnTo>
                    <a:lnTo>
                      <a:pt x="5" y="13"/>
                    </a:lnTo>
                    <a:lnTo>
                      <a:pt x="6" y="15"/>
                    </a:lnTo>
                    <a:lnTo>
                      <a:pt x="8" y="18"/>
                    </a:lnTo>
                    <a:lnTo>
                      <a:pt x="9" y="20"/>
                    </a:lnTo>
                    <a:lnTo>
                      <a:pt x="10" y="23"/>
                    </a:lnTo>
                    <a:lnTo>
                      <a:pt x="11" y="25"/>
                    </a:lnTo>
                    <a:lnTo>
                      <a:pt x="12" y="28"/>
                    </a:lnTo>
                    <a:lnTo>
                      <a:pt x="12" y="31"/>
                    </a:lnTo>
                    <a:lnTo>
                      <a:pt x="14" y="33"/>
                    </a:lnTo>
                    <a:lnTo>
                      <a:pt x="14" y="36"/>
                    </a:lnTo>
                    <a:lnTo>
                      <a:pt x="14" y="39"/>
                    </a:lnTo>
                    <a:lnTo>
                      <a:pt x="14" y="41"/>
                    </a:lnTo>
                    <a:lnTo>
                      <a:pt x="12" y="44"/>
                    </a:lnTo>
                    <a:lnTo>
                      <a:pt x="11" y="47"/>
                    </a:lnTo>
                    <a:lnTo>
                      <a:pt x="34" y="49"/>
                    </a:lnTo>
                    <a:lnTo>
                      <a:pt x="35" y="46"/>
                    </a:lnTo>
                    <a:lnTo>
                      <a:pt x="36" y="43"/>
                    </a:lnTo>
                    <a:lnTo>
                      <a:pt x="36" y="39"/>
                    </a:lnTo>
                    <a:lnTo>
                      <a:pt x="36" y="36"/>
                    </a:lnTo>
                    <a:lnTo>
                      <a:pt x="36" y="33"/>
                    </a:lnTo>
                    <a:lnTo>
                      <a:pt x="36" y="30"/>
                    </a:lnTo>
                    <a:lnTo>
                      <a:pt x="35" y="27"/>
                    </a:lnTo>
                    <a:lnTo>
                      <a:pt x="35" y="24"/>
                    </a:lnTo>
                    <a:lnTo>
                      <a:pt x="33" y="21"/>
                    </a:lnTo>
                    <a:lnTo>
                      <a:pt x="32" y="18"/>
                    </a:lnTo>
                    <a:lnTo>
                      <a:pt x="30" y="14"/>
                    </a:lnTo>
                    <a:lnTo>
                      <a:pt x="29" y="12"/>
                    </a:lnTo>
                    <a:lnTo>
                      <a:pt x="27" y="9"/>
                    </a:lnTo>
                    <a:lnTo>
                      <a:pt x="25" y="6"/>
                    </a:lnTo>
                    <a:lnTo>
                      <a:pt x="24" y="3"/>
                    </a:lnTo>
                    <a:lnTo>
                      <a:pt x="21" y="0"/>
                    </a:lnTo>
                    <a:lnTo>
                      <a:pt x="0" y="6"/>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11" name="Freeform 106"/>
              <p:cNvSpPr>
                <a:spLocks/>
              </p:cNvSpPr>
              <p:nvPr/>
            </p:nvSpPr>
            <p:spPr bwMode="auto">
              <a:xfrm>
                <a:off x="2135" y="3210"/>
                <a:ext cx="101" cy="64"/>
              </a:xfrm>
              <a:custGeom>
                <a:avLst/>
                <a:gdLst>
                  <a:gd name="T0" fmla="*/ 0 w 106"/>
                  <a:gd name="T1" fmla="*/ 10 h 57"/>
                  <a:gd name="T2" fmla="*/ 6 w 106"/>
                  <a:gd name="T3" fmla="*/ 13 h 57"/>
                  <a:gd name="T4" fmla="*/ 12 w 106"/>
                  <a:gd name="T5" fmla="*/ 16 h 57"/>
                  <a:gd name="T6" fmla="*/ 17 w 106"/>
                  <a:gd name="T7" fmla="*/ 19 h 57"/>
                  <a:gd name="T8" fmla="*/ 22 w 106"/>
                  <a:gd name="T9" fmla="*/ 22 h 57"/>
                  <a:gd name="T10" fmla="*/ 28 w 106"/>
                  <a:gd name="T11" fmla="*/ 25 h 57"/>
                  <a:gd name="T12" fmla="*/ 34 w 106"/>
                  <a:gd name="T13" fmla="*/ 28 h 57"/>
                  <a:gd name="T14" fmla="*/ 39 w 106"/>
                  <a:gd name="T15" fmla="*/ 31 h 57"/>
                  <a:gd name="T16" fmla="*/ 45 w 106"/>
                  <a:gd name="T17" fmla="*/ 35 h 57"/>
                  <a:gd name="T18" fmla="*/ 50 w 106"/>
                  <a:gd name="T19" fmla="*/ 38 h 57"/>
                  <a:gd name="T20" fmla="*/ 56 w 106"/>
                  <a:gd name="T21" fmla="*/ 41 h 57"/>
                  <a:gd name="T22" fmla="*/ 61 w 106"/>
                  <a:gd name="T23" fmla="*/ 44 h 57"/>
                  <a:gd name="T24" fmla="*/ 68 w 106"/>
                  <a:gd name="T25" fmla="*/ 46 h 57"/>
                  <a:gd name="T26" fmla="*/ 74 w 106"/>
                  <a:gd name="T27" fmla="*/ 49 h 57"/>
                  <a:gd name="T28" fmla="*/ 80 w 106"/>
                  <a:gd name="T29" fmla="*/ 52 h 57"/>
                  <a:gd name="T30" fmla="*/ 87 w 106"/>
                  <a:gd name="T31" fmla="*/ 54 h 57"/>
                  <a:gd name="T32" fmla="*/ 94 w 106"/>
                  <a:gd name="T33" fmla="*/ 56 h 57"/>
                  <a:gd name="T34" fmla="*/ 105 w 106"/>
                  <a:gd name="T35" fmla="*/ 44 h 57"/>
                  <a:gd name="T36" fmla="*/ 98 w 106"/>
                  <a:gd name="T37" fmla="*/ 42 h 57"/>
                  <a:gd name="T38" fmla="*/ 92 w 106"/>
                  <a:gd name="T39" fmla="*/ 39 h 57"/>
                  <a:gd name="T40" fmla="*/ 86 w 106"/>
                  <a:gd name="T41" fmla="*/ 37 h 57"/>
                  <a:gd name="T42" fmla="*/ 80 w 106"/>
                  <a:gd name="T43" fmla="*/ 35 h 57"/>
                  <a:gd name="T44" fmla="*/ 75 w 106"/>
                  <a:gd name="T45" fmla="*/ 32 h 57"/>
                  <a:gd name="T46" fmla="*/ 69 w 106"/>
                  <a:gd name="T47" fmla="*/ 29 h 57"/>
                  <a:gd name="T48" fmla="*/ 64 w 106"/>
                  <a:gd name="T49" fmla="*/ 26 h 57"/>
                  <a:gd name="T50" fmla="*/ 59 w 106"/>
                  <a:gd name="T51" fmla="*/ 23 h 57"/>
                  <a:gd name="T52" fmla="*/ 54 w 106"/>
                  <a:gd name="T53" fmla="*/ 20 h 57"/>
                  <a:gd name="T54" fmla="*/ 48 w 106"/>
                  <a:gd name="T55" fmla="*/ 17 h 57"/>
                  <a:gd name="T56" fmla="*/ 44 w 106"/>
                  <a:gd name="T57" fmla="*/ 14 h 57"/>
                  <a:gd name="T58" fmla="*/ 38 w 106"/>
                  <a:gd name="T59" fmla="*/ 11 h 57"/>
                  <a:gd name="T60" fmla="*/ 32 w 106"/>
                  <a:gd name="T61" fmla="*/ 8 h 57"/>
                  <a:gd name="T62" fmla="*/ 28 w 106"/>
                  <a:gd name="T63" fmla="*/ 5 h 57"/>
                  <a:gd name="T64" fmla="*/ 21 w 106"/>
                  <a:gd name="T65" fmla="*/ 2 h 57"/>
                  <a:gd name="T66" fmla="*/ 16 w 106"/>
                  <a:gd name="T67" fmla="*/ 0 h 57"/>
                  <a:gd name="T68" fmla="*/ 0 w 106"/>
                  <a:gd name="T6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12" name="Freeform 107"/>
              <p:cNvSpPr>
                <a:spLocks/>
              </p:cNvSpPr>
              <p:nvPr/>
            </p:nvSpPr>
            <p:spPr bwMode="auto">
              <a:xfrm>
                <a:off x="3515" y="1924"/>
                <a:ext cx="101" cy="63"/>
              </a:xfrm>
              <a:custGeom>
                <a:avLst/>
                <a:gdLst>
                  <a:gd name="T0" fmla="*/ 0 w 106"/>
                  <a:gd name="T1" fmla="*/ 10 h 57"/>
                  <a:gd name="T2" fmla="*/ 6 w 106"/>
                  <a:gd name="T3" fmla="*/ 13 h 57"/>
                  <a:gd name="T4" fmla="*/ 12 w 106"/>
                  <a:gd name="T5" fmla="*/ 16 h 57"/>
                  <a:gd name="T6" fmla="*/ 17 w 106"/>
                  <a:gd name="T7" fmla="*/ 19 h 57"/>
                  <a:gd name="T8" fmla="*/ 22 w 106"/>
                  <a:gd name="T9" fmla="*/ 22 h 57"/>
                  <a:gd name="T10" fmla="*/ 28 w 106"/>
                  <a:gd name="T11" fmla="*/ 25 h 57"/>
                  <a:gd name="T12" fmla="*/ 34 w 106"/>
                  <a:gd name="T13" fmla="*/ 28 h 57"/>
                  <a:gd name="T14" fmla="*/ 39 w 106"/>
                  <a:gd name="T15" fmla="*/ 31 h 57"/>
                  <a:gd name="T16" fmla="*/ 45 w 106"/>
                  <a:gd name="T17" fmla="*/ 35 h 57"/>
                  <a:gd name="T18" fmla="*/ 50 w 106"/>
                  <a:gd name="T19" fmla="*/ 38 h 57"/>
                  <a:gd name="T20" fmla="*/ 56 w 106"/>
                  <a:gd name="T21" fmla="*/ 41 h 57"/>
                  <a:gd name="T22" fmla="*/ 61 w 106"/>
                  <a:gd name="T23" fmla="*/ 44 h 57"/>
                  <a:gd name="T24" fmla="*/ 68 w 106"/>
                  <a:gd name="T25" fmla="*/ 46 h 57"/>
                  <a:gd name="T26" fmla="*/ 74 w 106"/>
                  <a:gd name="T27" fmla="*/ 49 h 57"/>
                  <a:gd name="T28" fmla="*/ 80 w 106"/>
                  <a:gd name="T29" fmla="*/ 52 h 57"/>
                  <a:gd name="T30" fmla="*/ 87 w 106"/>
                  <a:gd name="T31" fmla="*/ 54 h 57"/>
                  <a:gd name="T32" fmla="*/ 94 w 106"/>
                  <a:gd name="T33" fmla="*/ 56 h 57"/>
                  <a:gd name="T34" fmla="*/ 105 w 106"/>
                  <a:gd name="T35" fmla="*/ 44 h 57"/>
                  <a:gd name="T36" fmla="*/ 98 w 106"/>
                  <a:gd name="T37" fmla="*/ 42 h 57"/>
                  <a:gd name="T38" fmla="*/ 92 w 106"/>
                  <a:gd name="T39" fmla="*/ 39 h 57"/>
                  <a:gd name="T40" fmla="*/ 86 w 106"/>
                  <a:gd name="T41" fmla="*/ 37 h 57"/>
                  <a:gd name="T42" fmla="*/ 80 w 106"/>
                  <a:gd name="T43" fmla="*/ 35 h 57"/>
                  <a:gd name="T44" fmla="*/ 75 w 106"/>
                  <a:gd name="T45" fmla="*/ 32 h 57"/>
                  <a:gd name="T46" fmla="*/ 69 w 106"/>
                  <a:gd name="T47" fmla="*/ 29 h 57"/>
                  <a:gd name="T48" fmla="*/ 64 w 106"/>
                  <a:gd name="T49" fmla="*/ 26 h 57"/>
                  <a:gd name="T50" fmla="*/ 59 w 106"/>
                  <a:gd name="T51" fmla="*/ 23 h 57"/>
                  <a:gd name="T52" fmla="*/ 54 w 106"/>
                  <a:gd name="T53" fmla="*/ 20 h 57"/>
                  <a:gd name="T54" fmla="*/ 48 w 106"/>
                  <a:gd name="T55" fmla="*/ 17 h 57"/>
                  <a:gd name="T56" fmla="*/ 44 w 106"/>
                  <a:gd name="T57" fmla="*/ 14 h 57"/>
                  <a:gd name="T58" fmla="*/ 38 w 106"/>
                  <a:gd name="T59" fmla="*/ 11 h 57"/>
                  <a:gd name="T60" fmla="*/ 32 w 106"/>
                  <a:gd name="T61" fmla="*/ 8 h 57"/>
                  <a:gd name="T62" fmla="*/ 28 w 106"/>
                  <a:gd name="T63" fmla="*/ 5 h 57"/>
                  <a:gd name="T64" fmla="*/ 21 w 106"/>
                  <a:gd name="T65" fmla="*/ 2 h 57"/>
                  <a:gd name="T66" fmla="*/ 16 w 106"/>
                  <a:gd name="T67" fmla="*/ 0 h 57"/>
                  <a:gd name="T68" fmla="*/ 0 w 106"/>
                  <a:gd name="T6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13" name="Freeform 108"/>
              <p:cNvSpPr>
                <a:spLocks/>
              </p:cNvSpPr>
              <p:nvPr/>
            </p:nvSpPr>
            <p:spPr bwMode="auto">
              <a:xfrm>
                <a:off x="2135" y="2674"/>
                <a:ext cx="101" cy="64"/>
              </a:xfrm>
              <a:custGeom>
                <a:avLst/>
                <a:gdLst>
                  <a:gd name="T0" fmla="*/ 0 w 106"/>
                  <a:gd name="T1" fmla="*/ 10 h 57"/>
                  <a:gd name="T2" fmla="*/ 6 w 106"/>
                  <a:gd name="T3" fmla="*/ 13 h 57"/>
                  <a:gd name="T4" fmla="*/ 12 w 106"/>
                  <a:gd name="T5" fmla="*/ 16 h 57"/>
                  <a:gd name="T6" fmla="*/ 17 w 106"/>
                  <a:gd name="T7" fmla="*/ 19 h 57"/>
                  <a:gd name="T8" fmla="*/ 22 w 106"/>
                  <a:gd name="T9" fmla="*/ 22 h 57"/>
                  <a:gd name="T10" fmla="*/ 28 w 106"/>
                  <a:gd name="T11" fmla="*/ 25 h 57"/>
                  <a:gd name="T12" fmla="*/ 34 w 106"/>
                  <a:gd name="T13" fmla="*/ 28 h 57"/>
                  <a:gd name="T14" fmla="*/ 39 w 106"/>
                  <a:gd name="T15" fmla="*/ 31 h 57"/>
                  <a:gd name="T16" fmla="*/ 45 w 106"/>
                  <a:gd name="T17" fmla="*/ 35 h 57"/>
                  <a:gd name="T18" fmla="*/ 50 w 106"/>
                  <a:gd name="T19" fmla="*/ 38 h 57"/>
                  <a:gd name="T20" fmla="*/ 56 w 106"/>
                  <a:gd name="T21" fmla="*/ 41 h 57"/>
                  <a:gd name="T22" fmla="*/ 61 w 106"/>
                  <a:gd name="T23" fmla="*/ 44 h 57"/>
                  <a:gd name="T24" fmla="*/ 68 w 106"/>
                  <a:gd name="T25" fmla="*/ 46 h 57"/>
                  <a:gd name="T26" fmla="*/ 74 w 106"/>
                  <a:gd name="T27" fmla="*/ 49 h 57"/>
                  <a:gd name="T28" fmla="*/ 80 w 106"/>
                  <a:gd name="T29" fmla="*/ 52 h 57"/>
                  <a:gd name="T30" fmla="*/ 87 w 106"/>
                  <a:gd name="T31" fmla="*/ 54 h 57"/>
                  <a:gd name="T32" fmla="*/ 94 w 106"/>
                  <a:gd name="T33" fmla="*/ 56 h 57"/>
                  <a:gd name="T34" fmla="*/ 105 w 106"/>
                  <a:gd name="T35" fmla="*/ 44 h 57"/>
                  <a:gd name="T36" fmla="*/ 98 w 106"/>
                  <a:gd name="T37" fmla="*/ 42 h 57"/>
                  <a:gd name="T38" fmla="*/ 92 w 106"/>
                  <a:gd name="T39" fmla="*/ 39 h 57"/>
                  <a:gd name="T40" fmla="*/ 86 w 106"/>
                  <a:gd name="T41" fmla="*/ 37 h 57"/>
                  <a:gd name="T42" fmla="*/ 80 w 106"/>
                  <a:gd name="T43" fmla="*/ 35 h 57"/>
                  <a:gd name="T44" fmla="*/ 75 w 106"/>
                  <a:gd name="T45" fmla="*/ 32 h 57"/>
                  <a:gd name="T46" fmla="*/ 69 w 106"/>
                  <a:gd name="T47" fmla="*/ 29 h 57"/>
                  <a:gd name="T48" fmla="*/ 64 w 106"/>
                  <a:gd name="T49" fmla="*/ 26 h 57"/>
                  <a:gd name="T50" fmla="*/ 59 w 106"/>
                  <a:gd name="T51" fmla="*/ 23 h 57"/>
                  <a:gd name="T52" fmla="*/ 54 w 106"/>
                  <a:gd name="T53" fmla="*/ 20 h 57"/>
                  <a:gd name="T54" fmla="*/ 48 w 106"/>
                  <a:gd name="T55" fmla="*/ 17 h 57"/>
                  <a:gd name="T56" fmla="*/ 44 w 106"/>
                  <a:gd name="T57" fmla="*/ 14 h 57"/>
                  <a:gd name="T58" fmla="*/ 38 w 106"/>
                  <a:gd name="T59" fmla="*/ 11 h 57"/>
                  <a:gd name="T60" fmla="*/ 32 w 106"/>
                  <a:gd name="T61" fmla="*/ 8 h 57"/>
                  <a:gd name="T62" fmla="*/ 28 w 106"/>
                  <a:gd name="T63" fmla="*/ 5 h 57"/>
                  <a:gd name="T64" fmla="*/ 21 w 106"/>
                  <a:gd name="T65" fmla="*/ 2 h 57"/>
                  <a:gd name="T66" fmla="*/ 16 w 106"/>
                  <a:gd name="T67" fmla="*/ 0 h 57"/>
                  <a:gd name="T68" fmla="*/ 0 w 106"/>
                  <a:gd name="T6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14" name="Freeform 109"/>
              <p:cNvSpPr>
                <a:spLocks/>
              </p:cNvSpPr>
              <p:nvPr/>
            </p:nvSpPr>
            <p:spPr bwMode="auto">
              <a:xfrm>
                <a:off x="3873" y="3371"/>
                <a:ext cx="101" cy="64"/>
              </a:xfrm>
              <a:custGeom>
                <a:avLst/>
                <a:gdLst>
                  <a:gd name="T0" fmla="*/ 0 w 106"/>
                  <a:gd name="T1" fmla="*/ 10 h 57"/>
                  <a:gd name="T2" fmla="*/ 6 w 106"/>
                  <a:gd name="T3" fmla="*/ 13 h 57"/>
                  <a:gd name="T4" fmla="*/ 12 w 106"/>
                  <a:gd name="T5" fmla="*/ 16 h 57"/>
                  <a:gd name="T6" fmla="*/ 17 w 106"/>
                  <a:gd name="T7" fmla="*/ 19 h 57"/>
                  <a:gd name="T8" fmla="*/ 22 w 106"/>
                  <a:gd name="T9" fmla="*/ 22 h 57"/>
                  <a:gd name="T10" fmla="*/ 28 w 106"/>
                  <a:gd name="T11" fmla="*/ 25 h 57"/>
                  <a:gd name="T12" fmla="*/ 34 w 106"/>
                  <a:gd name="T13" fmla="*/ 28 h 57"/>
                  <a:gd name="T14" fmla="*/ 39 w 106"/>
                  <a:gd name="T15" fmla="*/ 31 h 57"/>
                  <a:gd name="T16" fmla="*/ 45 w 106"/>
                  <a:gd name="T17" fmla="*/ 35 h 57"/>
                  <a:gd name="T18" fmla="*/ 50 w 106"/>
                  <a:gd name="T19" fmla="*/ 38 h 57"/>
                  <a:gd name="T20" fmla="*/ 56 w 106"/>
                  <a:gd name="T21" fmla="*/ 41 h 57"/>
                  <a:gd name="T22" fmla="*/ 61 w 106"/>
                  <a:gd name="T23" fmla="*/ 44 h 57"/>
                  <a:gd name="T24" fmla="*/ 68 w 106"/>
                  <a:gd name="T25" fmla="*/ 46 h 57"/>
                  <a:gd name="T26" fmla="*/ 74 w 106"/>
                  <a:gd name="T27" fmla="*/ 49 h 57"/>
                  <a:gd name="T28" fmla="*/ 80 w 106"/>
                  <a:gd name="T29" fmla="*/ 52 h 57"/>
                  <a:gd name="T30" fmla="*/ 87 w 106"/>
                  <a:gd name="T31" fmla="*/ 54 h 57"/>
                  <a:gd name="T32" fmla="*/ 94 w 106"/>
                  <a:gd name="T33" fmla="*/ 56 h 57"/>
                  <a:gd name="T34" fmla="*/ 105 w 106"/>
                  <a:gd name="T35" fmla="*/ 44 h 57"/>
                  <a:gd name="T36" fmla="*/ 98 w 106"/>
                  <a:gd name="T37" fmla="*/ 42 h 57"/>
                  <a:gd name="T38" fmla="*/ 92 w 106"/>
                  <a:gd name="T39" fmla="*/ 39 h 57"/>
                  <a:gd name="T40" fmla="*/ 86 w 106"/>
                  <a:gd name="T41" fmla="*/ 37 h 57"/>
                  <a:gd name="T42" fmla="*/ 80 w 106"/>
                  <a:gd name="T43" fmla="*/ 35 h 57"/>
                  <a:gd name="T44" fmla="*/ 75 w 106"/>
                  <a:gd name="T45" fmla="*/ 32 h 57"/>
                  <a:gd name="T46" fmla="*/ 69 w 106"/>
                  <a:gd name="T47" fmla="*/ 29 h 57"/>
                  <a:gd name="T48" fmla="*/ 64 w 106"/>
                  <a:gd name="T49" fmla="*/ 26 h 57"/>
                  <a:gd name="T50" fmla="*/ 59 w 106"/>
                  <a:gd name="T51" fmla="*/ 23 h 57"/>
                  <a:gd name="T52" fmla="*/ 54 w 106"/>
                  <a:gd name="T53" fmla="*/ 20 h 57"/>
                  <a:gd name="T54" fmla="*/ 48 w 106"/>
                  <a:gd name="T55" fmla="*/ 17 h 57"/>
                  <a:gd name="T56" fmla="*/ 44 w 106"/>
                  <a:gd name="T57" fmla="*/ 14 h 57"/>
                  <a:gd name="T58" fmla="*/ 38 w 106"/>
                  <a:gd name="T59" fmla="*/ 11 h 57"/>
                  <a:gd name="T60" fmla="*/ 32 w 106"/>
                  <a:gd name="T61" fmla="*/ 8 h 57"/>
                  <a:gd name="T62" fmla="*/ 28 w 106"/>
                  <a:gd name="T63" fmla="*/ 5 h 57"/>
                  <a:gd name="T64" fmla="*/ 21 w 106"/>
                  <a:gd name="T65" fmla="*/ 2 h 57"/>
                  <a:gd name="T66" fmla="*/ 16 w 106"/>
                  <a:gd name="T67" fmla="*/ 0 h 57"/>
                  <a:gd name="T68" fmla="*/ 0 w 106"/>
                  <a:gd name="T6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15" name="Freeform 110"/>
              <p:cNvSpPr>
                <a:spLocks/>
              </p:cNvSpPr>
              <p:nvPr/>
            </p:nvSpPr>
            <p:spPr bwMode="auto">
              <a:xfrm>
                <a:off x="4282" y="3210"/>
                <a:ext cx="101" cy="64"/>
              </a:xfrm>
              <a:custGeom>
                <a:avLst/>
                <a:gdLst>
                  <a:gd name="T0" fmla="*/ 0 w 106"/>
                  <a:gd name="T1" fmla="*/ 10 h 57"/>
                  <a:gd name="T2" fmla="*/ 6 w 106"/>
                  <a:gd name="T3" fmla="*/ 13 h 57"/>
                  <a:gd name="T4" fmla="*/ 12 w 106"/>
                  <a:gd name="T5" fmla="*/ 16 h 57"/>
                  <a:gd name="T6" fmla="*/ 17 w 106"/>
                  <a:gd name="T7" fmla="*/ 19 h 57"/>
                  <a:gd name="T8" fmla="*/ 22 w 106"/>
                  <a:gd name="T9" fmla="*/ 22 h 57"/>
                  <a:gd name="T10" fmla="*/ 28 w 106"/>
                  <a:gd name="T11" fmla="*/ 25 h 57"/>
                  <a:gd name="T12" fmla="*/ 34 w 106"/>
                  <a:gd name="T13" fmla="*/ 28 h 57"/>
                  <a:gd name="T14" fmla="*/ 39 w 106"/>
                  <a:gd name="T15" fmla="*/ 31 h 57"/>
                  <a:gd name="T16" fmla="*/ 45 w 106"/>
                  <a:gd name="T17" fmla="*/ 35 h 57"/>
                  <a:gd name="T18" fmla="*/ 50 w 106"/>
                  <a:gd name="T19" fmla="*/ 38 h 57"/>
                  <a:gd name="T20" fmla="*/ 56 w 106"/>
                  <a:gd name="T21" fmla="*/ 41 h 57"/>
                  <a:gd name="T22" fmla="*/ 61 w 106"/>
                  <a:gd name="T23" fmla="*/ 44 h 57"/>
                  <a:gd name="T24" fmla="*/ 68 w 106"/>
                  <a:gd name="T25" fmla="*/ 46 h 57"/>
                  <a:gd name="T26" fmla="*/ 74 w 106"/>
                  <a:gd name="T27" fmla="*/ 49 h 57"/>
                  <a:gd name="T28" fmla="*/ 80 w 106"/>
                  <a:gd name="T29" fmla="*/ 52 h 57"/>
                  <a:gd name="T30" fmla="*/ 87 w 106"/>
                  <a:gd name="T31" fmla="*/ 54 h 57"/>
                  <a:gd name="T32" fmla="*/ 94 w 106"/>
                  <a:gd name="T33" fmla="*/ 56 h 57"/>
                  <a:gd name="T34" fmla="*/ 105 w 106"/>
                  <a:gd name="T35" fmla="*/ 44 h 57"/>
                  <a:gd name="T36" fmla="*/ 98 w 106"/>
                  <a:gd name="T37" fmla="*/ 42 h 57"/>
                  <a:gd name="T38" fmla="*/ 92 w 106"/>
                  <a:gd name="T39" fmla="*/ 39 h 57"/>
                  <a:gd name="T40" fmla="*/ 86 w 106"/>
                  <a:gd name="T41" fmla="*/ 37 h 57"/>
                  <a:gd name="T42" fmla="*/ 80 w 106"/>
                  <a:gd name="T43" fmla="*/ 35 h 57"/>
                  <a:gd name="T44" fmla="*/ 75 w 106"/>
                  <a:gd name="T45" fmla="*/ 32 h 57"/>
                  <a:gd name="T46" fmla="*/ 69 w 106"/>
                  <a:gd name="T47" fmla="*/ 29 h 57"/>
                  <a:gd name="T48" fmla="*/ 64 w 106"/>
                  <a:gd name="T49" fmla="*/ 26 h 57"/>
                  <a:gd name="T50" fmla="*/ 59 w 106"/>
                  <a:gd name="T51" fmla="*/ 23 h 57"/>
                  <a:gd name="T52" fmla="*/ 54 w 106"/>
                  <a:gd name="T53" fmla="*/ 20 h 57"/>
                  <a:gd name="T54" fmla="*/ 48 w 106"/>
                  <a:gd name="T55" fmla="*/ 17 h 57"/>
                  <a:gd name="T56" fmla="*/ 44 w 106"/>
                  <a:gd name="T57" fmla="*/ 14 h 57"/>
                  <a:gd name="T58" fmla="*/ 38 w 106"/>
                  <a:gd name="T59" fmla="*/ 11 h 57"/>
                  <a:gd name="T60" fmla="*/ 32 w 106"/>
                  <a:gd name="T61" fmla="*/ 8 h 57"/>
                  <a:gd name="T62" fmla="*/ 28 w 106"/>
                  <a:gd name="T63" fmla="*/ 5 h 57"/>
                  <a:gd name="T64" fmla="*/ 21 w 106"/>
                  <a:gd name="T65" fmla="*/ 2 h 57"/>
                  <a:gd name="T66" fmla="*/ 16 w 106"/>
                  <a:gd name="T67" fmla="*/ 0 h 57"/>
                  <a:gd name="T68" fmla="*/ 0 w 106"/>
                  <a:gd name="T6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16" name="Freeform 111"/>
              <p:cNvSpPr>
                <a:spLocks/>
              </p:cNvSpPr>
              <p:nvPr/>
            </p:nvSpPr>
            <p:spPr bwMode="auto">
              <a:xfrm>
                <a:off x="2289" y="2138"/>
                <a:ext cx="101" cy="64"/>
              </a:xfrm>
              <a:custGeom>
                <a:avLst/>
                <a:gdLst>
                  <a:gd name="T0" fmla="*/ 0 w 106"/>
                  <a:gd name="T1" fmla="*/ 10 h 57"/>
                  <a:gd name="T2" fmla="*/ 6 w 106"/>
                  <a:gd name="T3" fmla="*/ 13 h 57"/>
                  <a:gd name="T4" fmla="*/ 12 w 106"/>
                  <a:gd name="T5" fmla="*/ 16 h 57"/>
                  <a:gd name="T6" fmla="*/ 17 w 106"/>
                  <a:gd name="T7" fmla="*/ 19 h 57"/>
                  <a:gd name="T8" fmla="*/ 22 w 106"/>
                  <a:gd name="T9" fmla="*/ 22 h 57"/>
                  <a:gd name="T10" fmla="*/ 28 w 106"/>
                  <a:gd name="T11" fmla="*/ 25 h 57"/>
                  <a:gd name="T12" fmla="*/ 34 w 106"/>
                  <a:gd name="T13" fmla="*/ 28 h 57"/>
                  <a:gd name="T14" fmla="*/ 39 w 106"/>
                  <a:gd name="T15" fmla="*/ 31 h 57"/>
                  <a:gd name="T16" fmla="*/ 45 w 106"/>
                  <a:gd name="T17" fmla="*/ 35 h 57"/>
                  <a:gd name="T18" fmla="*/ 50 w 106"/>
                  <a:gd name="T19" fmla="*/ 38 h 57"/>
                  <a:gd name="T20" fmla="*/ 56 w 106"/>
                  <a:gd name="T21" fmla="*/ 41 h 57"/>
                  <a:gd name="T22" fmla="*/ 61 w 106"/>
                  <a:gd name="T23" fmla="*/ 44 h 57"/>
                  <a:gd name="T24" fmla="*/ 68 w 106"/>
                  <a:gd name="T25" fmla="*/ 46 h 57"/>
                  <a:gd name="T26" fmla="*/ 74 w 106"/>
                  <a:gd name="T27" fmla="*/ 49 h 57"/>
                  <a:gd name="T28" fmla="*/ 80 w 106"/>
                  <a:gd name="T29" fmla="*/ 52 h 57"/>
                  <a:gd name="T30" fmla="*/ 87 w 106"/>
                  <a:gd name="T31" fmla="*/ 54 h 57"/>
                  <a:gd name="T32" fmla="*/ 94 w 106"/>
                  <a:gd name="T33" fmla="*/ 56 h 57"/>
                  <a:gd name="T34" fmla="*/ 105 w 106"/>
                  <a:gd name="T35" fmla="*/ 44 h 57"/>
                  <a:gd name="T36" fmla="*/ 98 w 106"/>
                  <a:gd name="T37" fmla="*/ 42 h 57"/>
                  <a:gd name="T38" fmla="*/ 92 w 106"/>
                  <a:gd name="T39" fmla="*/ 39 h 57"/>
                  <a:gd name="T40" fmla="*/ 86 w 106"/>
                  <a:gd name="T41" fmla="*/ 37 h 57"/>
                  <a:gd name="T42" fmla="*/ 80 w 106"/>
                  <a:gd name="T43" fmla="*/ 35 h 57"/>
                  <a:gd name="T44" fmla="*/ 75 w 106"/>
                  <a:gd name="T45" fmla="*/ 32 h 57"/>
                  <a:gd name="T46" fmla="*/ 69 w 106"/>
                  <a:gd name="T47" fmla="*/ 29 h 57"/>
                  <a:gd name="T48" fmla="*/ 64 w 106"/>
                  <a:gd name="T49" fmla="*/ 26 h 57"/>
                  <a:gd name="T50" fmla="*/ 59 w 106"/>
                  <a:gd name="T51" fmla="*/ 23 h 57"/>
                  <a:gd name="T52" fmla="*/ 54 w 106"/>
                  <a:gd name="T53" fmla="*/ 20 h 57"/>
                  <a:gd name="T54" fmla="*/ 48 w 106"/>
                  <a:gd name="T55" fmla="*/ 17 h 57"/>
                  <a:gd name="T56" fmla="*/ 44 w 106"/>
                  <a:gd name="T57" fmla="*/ 14 h 57"/>
                  <a:gd name="T58" fmla="*/ 38 w 106"/>
                  <a:gd name="T59" fmla="*/ 11 h 57"/>
                  <a:gd name="T60" fmla="*/ 32 w 106"/>
                  <a:gd name="T61" fmla="*/ 8 h 57"/>
                  <a:gd name="T62" fmla="*/ 28 w 106"/>
                  <a:gd name="T63" fmla="*/ 5 h 57"/>
                  <a:gd name="T64" fmla="*/ 21 w 106"/>
                  <a:gd name="T65" fmla="*/ 2 h 57"/>
                  <a:gd name="T66" fmla="*/ 16 w 106"/>
                  <a:gd name="T67" fmla="*/ 0 h 57"/>
                  <a:gd name="T68" fmla="*/ 0 w 106"/>
                  <a:gd name="T6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sp>
            <p:nvSpPr>
              <p:cNvPr id="117" name="Freeform 112"/>
              <p:cNvSpPr>
                <a:spLocks/>
              </p:cNvSpPr>
              <p:nvPr/>
            </p:nvSpPr>
            <p:spPr bwMode="auto">
              <a:xfrm>
                <a:off x="3771" y="2245"/>
                <a:ext cx="101" cy="64"/>
              </a:xfrm>
              <a:custGeom>
                <a:avLst/>
                <a:gdLst>
                  <a:gd name="T0" fmla="*/ 0 w 106"/>
                  <a:gd name="T1" fmla="*/ 10 h 57"/>
                  <a:gd name="T2" fmla="*/ 6 w 106"/>
                  <a:gd name="T3" fmla="*/ 13 h 57"/>
                  <a:gd name="T4" fmla="*/ 12 w 106"/>
                  <a:gd name="T5" fmla="*/ 16 h 57"/>
                  <a:gd name="T6" fmla="*/ 17 w 106"/>
                  <a:gd name="T7" fmla="*/ 19 h 57"/>
                  <a:gd name="T8" fmla="*/ 22 w 106"/>
                  <a:gd name="T9" fmla="*/ 22 h 57"/>
                  <a:gd name="T10" fmla="*/ 28 w 106"/>
                  <a:gd name="T11" fmla="*/ 25 h 57"/>
                  <a:gd name="T12" fmla="*/ 34 w 106"/>
                  <a:gd name="T13" fmla="*/ 28 h 57"/>
                  <a:gd name="T14" fmla="*/ 39 w 106"/>
                  <a:gd name="T15" fmla="*/ 31 h 57"/>
                  <a:gd name="T16" fmla="*/ 45 w 106"/>
                  <a:gd name="T17" fmla="*/ 35 h 57"/>
                  <a:gd name="T18" fmla="*/ 50 w 106"/>
                  <a:gd name="T19" fmla="*/ 38 h 57"/>
                  <a:gd name="T20" fmla="*/ 56 w 106"/>
                  <a:gd name="T21" fmla="*/ 41 h 57"/>
                  <a:gd name="T22" fmla="*/ 61 w 106"/>
                  <a:gd name="T23" fmla="*/ 44 h 57"/>
                  <a:gd name="T24" fmla="*/ 68 w 106"/>
                  <a:gd name="T25" fmla="*/ 46 h 57"/>
                  <a:gd name="T26" fmla="*/ 74 w 106"/>
                  <a:gd name="T27" fmla="*/ 49 h 57"/>
                  <a:gd name="T28" fmla="*/ 80 w 106"/>
                  <a:gd name="T29" fmla="*/ 52 h 57"/>
                  <a:gd name="T30" fmla="*/ 87 w 106"/>
                  <a:gd name="T31" fmla="*/ 54 h 57"/>
                  <a:gd name="T32" fmla="*/ 94 w 106"/>
                  <a:gd name="T33" fmla="*/ 56 h 57"/>
                  <a:gd name="T34" fmla="*/ 105 w 106"/>
                  <a:gd name="T35" fmla="*/ 44 h 57"/>
                  <a:gd name="T36" fmla="*/ 98 w 106"/>
                  <a:gd name="T37" fmla="*/ 42 h 57"/>
                  <a:gd name="T38" fmla="*/ 92 w 106"/>
                  <a:gd name="T39" fmla="*/ 39 h 57"/>
                  <a:gd name="T40" fmla="*/ 86 w 106"/>
                  <a:gd name="T41" fmla="*/ 37 h 57"/>
                  <a:gd name="T42" fmla="*/ 80 w 106"/>
                  <a:gd name="T43" fmla="*/ 35 h 57"/>
                  <a:gd name="T44" fmla="*/ 75 w 106"/>
                  <a:gd name="T45" fmla="*/ 32 h 57"/>
                  <a:gd name="T46" fmla="*/ 69 w 106"/>
                  <a:gd name="T47" fmla="*/ 29 h 57"/>
                  <a:gd name="T48" fmla="*/ 64 w 106"/>
                  <a:gd name="T49" fmla="*/ 26 h 57"/>
                  <a:gd name="T50" fmla="*/ 59 w 106"/>
                  <a:gd name="T51" fmla="*/ 23 h 57"/>
                  <a:gd name="T52" fmla="*/ 54 w 106"/>
                  <a:gd name="T53" fmla="*/ 20 h 57"/>
                  <a:gd name="T54" fmla="*/ 48 w 106"/>
                  <a:gd name="T55" fmla="*/ 17 h 57"/>
                  <a:gd name="T56" fmla="*/ 44 w 106"/>
                  <a:gd name="T57" fmla="*/ 14 h 57"/>
                  <a:gd name="T58" fmla="*/ 38 w 106"/>
                  <a:gd name="T59" fmla="*/ 11 h 57"/>
                  <a:gd name="T60" fmla="*/ 32 w 106"/>
                  <a:gd name="T61" fmla="*/ 8 h 57"/>
                  <a:gd name="T62" fmla="*/ 28 w 106"/>
                  <a:gd name="T63" fmla="*/ 5 h 57"/>
                  <a:gd name="T64" fmla="*/ 21 w 106"/>
                  <a:gd name="T65" fmla="*/ 2 h 57"/>
                  <a:gd name="T66" fmla="*/ 16 w 106"/>
                  <a:gd name="T67" fmla="*/ 0 h 57"/>
                  <a:gd name="T68" fmla="*/ 0 w 106"/>
                  <a:gd name="T69" fmla="*/ 1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57">
                    <a:moveTo>
                      <a:pt x="0" y="10"/>
                    </a:moveTo>
                    <a:lnTo>
                      <a:pt x="6" y="13"/>
                    </a:lnTo>
                    <a:lnTo>
                      <a:pt x="12" y="16"/>
                    </a:lnTo>
                    <a:lnTo>
                      <a:pt x="17" y="19"/>
                    </a:lnTo>
                    <a:lnTo>
                      <a:pt x="22" y="22"/>
                    </a:lnTo>
                    <a:lnTo>
                      <a:pt x="28" y="25"/>
                    </a:lnTo>
                    <a:lnTo>
                      <a:pt x="34" y="28"/>
                    </a:lnTo>
                    <a:lnTo>
                      <a:pt x="39" y="31"/>
                    </a:lnTo>
                    <a:lnTo>
                      <a:pt x="45" y="35"/>
                    </a:lnTo>
                    <a:lnTo>
                      <a:pt x="50" y="38"/>
                    </a:lnTo>
                    <a:lnTo>
                      <a:pt x="56" y="41"/>
                    </a:lnTo>
                    <a:lnTo>
                      <a:pt x="61" y="44"/>
                    </a:lnTo>
                    <a:lnTo>
                      <a:pt x="68" y="46"/>
                    </a:lnTo>
                    <a:lnTo>
                      <a:pt x="74" y="49"/>
                    </a:lnTo>
                    <a:lnTo>
                      <a:pt x="80" y="52"/>
                    </a:lnTo>
                    <a:lnTo>
                      <a:pt x="87" y="54"/>
                    </a:lnTo>
                    <a:lnTo>
                      <a:pt x="94" y="56"/>
                    </a:lnTo>
                    <a:lnTo>
                      <a:pt x="105" y="44"/>
                    </a:lnTo>
                    <a:lnTo>
                      <a:pt x="98" y="42"/>
                    </a:lnTo>
                    <a:lnTo>
                      <a:pt x="92" y="39"/>
                    </a:lnTo>
                    <a:lnTo>
                      <a:pt x="86" y="37"/>
                    </a:lnTo>
                    <a:lnTo>
                      <a:pt x="80" y="35"/>
                    </a:lnTo>
                    <a:lnTo>
                      <a:pt x="75" y="32"/>
                    </a:lnTo>
                    <a:lnTo>
                      <a:pt x="69" y="29"/>
                    </a:lnTo>
                    <a:lnTo>
                      <a:pt x="64" y="26"/>
                    </a:lnTo>
                    <a:lnTo>
                      <a:pt x="59" y="23"/>
                    </a:lnTo>
                    <a:lnTo>
                      <a:pt x="54" y="20"/>
                    </a:lnTo>
                    <a:lnTo>
                      <a:pt x="48" y="17"/>
                    </a:lnTo>
                    <a:lnTo>
                      <a:pt x="44" y="14"/>
                    </a:lnTo>
                    <a:lnTo>
                      <a:pt x="38" y="11"/>
                    </a:lnTo>
                    <a:lnTo>
                      <a:pt x="32" y="8"/>
                    </a:lnTo>
                    <a:lnTo>
                      <a:pt x="28" y="5"/>
                    </a:lnTo>
                    <a:lnTo>
                      <a:pt x="21" y="2"/>
                    </a:lnTo>
                    <a:lnTo>
                      <a:pt x="16" y="0"/>
                    </a:lnTo>
                    <a:lnTo>
                      <a:pt x="0" y="1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85800"/>
                <a:endParaRPr lang="en-GB" sz="1350" kern="0">
                  <a:solidFill>
                    <a:sysClr val="windowText" lastClr="000000"/>
                  </a:solidFill>
                  <a:latin typeface="Calibri"/>
                </a:endParaRPr>
              </a:p>
            </p:txBody>
          </p:sp>
        </p:grpSp>
      </p:grpSp>
      <p:grpSp>
        <p:nvGrpSpPr>
          <p:cNvPr id="118" name="Group 114"/>
          <p:cNvGrpSpPr>
            <a:grpSpLocks/>
          </p:cNvGrpSpPr>
          <p:nvPr/>
        </p:nvGrpSpPr>
        <p:grpSpPr bwMode="auto">
          <a:xfrm>
            <a:off x="2945467" y="3736179"/>
            <a:ext cx="3203972" cy="684609"/>
            <a:chOff x="1720" y="3104"/>
            <a:chExt cx="2691" cy="575"/>
          </a:xfrm>
        </p:grpSpPr>
        <p:sp>
          <p:nvSpPr>
            <p:cNvPr id="119" name="Rectangle 115"/>
            <p:cNvSpPr>
              <a:spLocks noChangeArrowheads="1"/>
            </p:cNvSpPr>
            <p:nvPr/>
          </p:nvSpPr>
          <p:spPr bwMode="auto">
            <a:xfrm>
              <a:off x="2675" y="3121"/>
              <a:ext cx="1025"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en-US" sz="1950" b="1" i="0" u="none" strike="noStrike" kern="0" cap="none" spc="0" normalizeH="0" baseline="0" noProof="0" dirty="0" err="1">
                  <a:ln>
                    <a:noFill/>
                  </a:ln>
                  <a:solidFill>
                    <a:srgbClr val="FF0000"/>
                  </a:solidFill>
                  <a:effectLst/>
                  <a:uLnTx/>
                  <a:uFillTx/>
                </a:rPr>
                <a:t>Inflamasi</a:t>
              </a:r>
              <a:endParaRPr kumimoji="0" lang="en-US" altLang="en-US" sz="1950" b="1" i="0" u="none" strike="noStrike" kern="0" cap="none" spc="0" normalizeH="0" baseline="0" noProof="0" dirty="0">
                <a:ln>
                  <a:noFill/>
                </a:ln>
                <a:solidFill>
                  <a:srgbClr val="FF0000"/>
                </a:solidFill>
                <a:effectLst/>
                <a:uLnTx/>
                <a:uFillTx/>
              </a:endParaRPr>
            </a:p>
          </p:txBody>
        </p:sp>
        <p:sp>
          <p:nvSpPr>
            <p:cNvPr id="120" name="Rectangle 116"/>
            <p:cNvSpPr>
              <a:spLocks noChangeArrowheads="1"/>
            </p:cNvSpPr>
            <p:nvPr/>
          </p:nvSpPr>
          <p:spPr bwMode="auto">
            <a:xfrm>
              <a:off x="2385" y="3370"/>
              <a:ext cx="1550"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en-US" sz="1950" b="1" i="0" u="none" strike="noStrike" kern="0" cap="none" spc="0" normalizeH="0" baseline="0" noProof="0" dirty="0" err="1">
                  <a:ln>
                    <a:noFill/>
                  </a:ln>
                  <a:solidFill>
                    <a:srgbClr val="FF0000"/>
                  </a:solidFill>
                  <a:effectLst/>
                  <a:uLnTx/>
                  <a:uFillTx/>
                </a:rPr>
                <a:t>Saluran</a:t>
              </a:r>
              <a:r>
                <a:rPr kumimoji="0" lang="en-US" altLang="en-US" sz="1950" b="1" i="0" u="none" strike="noStrike" kern="0" cap="none" spc="0" normalizeH="0" baseline="0" noProof="0" dirty="0">
                  <a:ln>
                    <a:noFill/>
                  </a:ln>
                  <a:solidFill>
                    <a:srgbClr val="FF0000"/>
                  </a:solidFill>
                  <a:effectLst/>
                  <a:uLnTx/>
                  <a:uFillTx/>
                </a:rPr>
                <a:t> </a:t>
              </a:r>
              <a:r>
                <a:rPr kumimoji="0" lang="en-US" altLang="en-US" sz="1950" b="1" i="0" u="none" strike="noStrike" kern="0" cap="none" spc="0" normalizeH="0" baseline="0" noProof="0" dirty="0" err="1">
                  <a:ln>
                    <a:noFill/>
                  </a:ln>
                  <a:solidFill>
                    <a:srgbClr val="FF0000"/>
                  </a:solidFill>
                  <a:effectLst/>
                  <a:uLnTx/>
                  <a:uFillTx/>
                </a:rPr>
                <a:t>napas</a:t>
              </a:r>
              <a:endParaRPr kumimoji="0" lang="en-US" altLang="en-US" sz="1950" b="1" i="0" u="none" strike="noStrike" kern="0" cap="none" spc="0" normalizeH="0" baseline="0" noProof="0" dirty="0">
                <a:ln>
                  <a:noFill/>
                </a:ln>
                <a:solidFill>
                  <a:srgbClr val="FF0000"/>
                </a:solidFill>
                <a:effectLst/>
                <a:uLnTx/>
                <a:uFillTx/>
              </a:endParaRPr>
            </a:p>
          </p:txBody>
        </p:sp>
        <p:sp>
          <p:nvSpPr>
            <p:cNvPr id="121" name="Line 117"/>
            <p:cNvSpPr>
              <a:spLocks noChangeShapeType="1"/>
            </p:cNvSpPr>
            <p:nvPr/>
          </p:nvSpPr>
          <p:spPr bwMode="auto">
            <a:xfrm>
              <a:off x="1720" y="3104"/>
              <a:ext cx="2691"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grpSp>
      <p:grpSp>
        <p:nvGrpSpPr>
          <p:cNvPr id="122" name="Group 118"/>
          <p:cNvGrpSpPr>
            <a:grpSpLocks/>
          </p:cNvGrpSpPr>
          <p:nvPr/>
        </p:nvGrpSpPr>
        <p:grpSpPr bwMode="auto">
          <a:xfrm>
            <a:off x="3583641" y="2389584"/>
            <a:ext cx="2040731" cy="631031"/>
            <a:chOff x="2256" y="1973"/>
            <a:chExt cx="1714" cy="530"/>
          </a:xfrm>
        </p:grpSpPr>
        <p:sp>
          <p:nvSpPr>
            <p:cNvPr id="123" name="Line 119"/>
            <p:cNvSpPr>
              <a:spLocks noChangeShapeType="1"/>
            </p:cNvSpPr>
            <p:nvPr/>
          </p:nvSpPr>
          <p:spPr bwMode="auto">
            <a:xfrm>
              <a:off x="2256" y="1973"/>
              <a:ext cx="1483"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24" name="Rectangle 120"/>
            <p:cNvSpPr>
              <a:spLocks noChangeArrowheads="1"/>
            </p:cNvSpPr>
            <p:nvPr/>
          </p:nvSpPr>
          <p:spPr bwMode="auto">
            <a:xfrm>
              <a:off x="2604" y="1979"/>
              <a:ext cx="1095"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en-US" sz="1950" b="1" i="0" u="none" strike="noStrike" kern="0" cap="none" spc="0" normalizeH="0" baseline="0" noProof="0" dirty="0" err="1">
                  <a:ln>
                    <a:noFill/>
                  </a:ln>
                  <a:solidFill>
                    <a:srgbClr val="FF0000"/>
                  </a:solidFill>
                  <a:effectLst/>
                  <a:uLnTx/>
                  <a:uFillTx/>
                </a:rPr>
                <a:t>Obstruksi</a:t>
              </a:r>
              <a:endParaRPr kumimoji="0" lang="en-US" altLang="en-US" sz="1950" b="1" i="0" u="none" strike="noStrike" kern="0" cap="none" spc="0" normalizeH="0" baseline="0" noProof="0" dirty="0">
                <a:ln>
                  <a:noFill/>
                </a:ln>
                <a:solidFill>
                  <a:srgbClr val="FF0000"/>
                </a:solidFill>
                <a:effectLst/>
                <a:uLnTx/>
                <a:uFillTx/>
              </a:endParaRPr>
            </a:p>
          </p:txBody>
        </p:sp>
        <p:sp>
          <p:nvSpPr>
            <p:cNvPr id="125" name="Rectangle 121"/>
            <p:cNvSpPr>
              <a:spLocks noChangeArrowheads="1"/>
            </p:cNvSpPr>
            <p:nvPr/>
          </p:nvSpPr>
          <p:spPr bwMode="auto">
            <a:xfrm>
              <a:off x="2443" y="2194"/>
              <a:ext cx="1527"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en-US" sz="1950" b="1" i="0" u="none" strike="noStrike" kern="0" cap="none" spc="0" normalizeH="0" baseline="0" noProof="0" dirty="0" err="1">
                  <a:ln>
                    <a:noFill/>
                  </a:ln>
                  <a:solidFill>
                    <a:srgbClr val="FF0000"/>
                  </a:solidFill>
                  <a:effectLst/>
                  <a:uLnTx/>
                  <a:uFillTx/>
                </a:rPr>
                <a:t>saluran</a:t>
              </a:r>
              <a:r>
                <a:rPr kumimoji="0" lang="en-US" altLang="en-US" sz="1950" b="1" i="0" u="none" strike="noStrike" kern="0" cap="none" spc="0" normalizeH="0" baseline="0" noProof="0" dirty="0">
                  <a:ln>
                    <a:noFill/>
                  </a:ln>
                  <a:solidFill>
                    <a:srgbClr val="FF0000"/>
                  </a:solidFill>
                  <a:effectLst/>
                  <a:uLnTx/>
                  <a:uFillTx/>
                </a:rPr>
                <a:t> </a:t>
              </a:r>
              <a:r>
                <a:rPr kumimoji="0" lang="en-US" altLang="en-US" sz="1950" b="1" i="0" u="none" strike="noStrike" kern="0" cap="none" spc="0" normalizeH="0" baseline="0" noProof="0" dirty="0" err="1">
                  <a:ln>
                    <a:noFill/>
                  </a:ln>
                  <a:solidFill>
                    <a:srgbClr val="FF0000"/>
                  </a:solidFill>
                  <a:effectLst/>
                  <a:uLnTx/>
                  <a:uFillTx/>
                </a:rPr>
                <a:t>napas</a:t>
              </a:r>
              <a:endParaRPr kumimoji="0" lang="en-US" altLang="en-US" sz="1950" b="1" i="0" u="none" strike="noStrike" kern="0" cap="none" spc="0" normalizeH="0" baseline="0" noProof="0" dirty="0">
                <a:ln>
                  <a:noFill/>
                </a:ln>
                <a:solidFill>
                  <a:srgbClr val="FF0000"/>
                </a:solidFill>
                <a:effectLst/>
                <a:uLnTx/>
                <a:uFillTx/>
              </a:endParaRPr>
            </a:p>
          </p:txBody>
        </p:sp>
      </p:grpSp>
      <p:grpSp>
        <p:nvGrpSpPr>
          <p:cNvPr id="126" name="Group 122"/>
          <p:cNvGrpSpPr>
            <a:grpSpLocks/>
          </p:cNvGrpSpPr>
          <p:nvPr/>
        </p:nvGrpSpPr>
        <p:grpSpPr bwMode="auto">
          <a:xfrm>
            <a:off x="3547831" y="3044428"/>
            <a:ext cx="2269516" cy="654843"/>
            <a:chOff x="2138" y="2523"/>
            <a:chExt cx="1907" cy="550"/>
          </a:xfrm>
        </p:grpSpPr>
        <p:sp>
          <p:nvSpPr>
            <p:cNvPr id="127" name="Rectangle 123"/>
            <p:cNvSpPr>
              <a:spLocks noChangeArrowheads="1"/>
            </p:cNvSpPr>
            <p:nvPr/>
          </p:nvSpPr>
          <p:spPr bwMode="auto">
            <a:xfrm>
              <a:off x="2297" y="2523"/>
              <a:ext cx="1516"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en-US" sz="1950" b="1" i="0" u="none" strike="noStrike" kern="0" cap="none" spc="0" normalizeH="0" baseline="0" noProof="0" dirty="0" err="1">
                  <a:ln>
                    <a:noFill/>
                  </a:ln>
                  <a:solidFill>
                    <a:srgbClr val="FF0000"/>
                  </a:solidFill>
                  <a:effectLst/>
                  <a:uLnTx/>
                  <a:uFillTx/>
                </a:rPr>
                <a:t>Hiperesponsif</a:t>
              </a:r>
              <a:endParaRPr kumimoji="0" lang="en-US" altLang="en-US" sz="1950" b="1" i="0" u="none" strike="noStrike" kern="0" cap="none" spc="0" normalizeH="0" baseline="0" noProof="0" dirty="0">
                <a:ln>
                  <a:noFill/>
                </a:ln>
                <a:solidFill>
                  <a:srgbClr val="FF0000"/>
                </a:solidFill>
                <a:effectLst/>
                <a:uLnTx/>
                <a:uFillTx/>
              </a:endParaRPr>
            </a:p>
          </p:txBody>
        </p:sp>
        <p:sp>
          <p:nvSpPr>
            <p:cNvPr id="128" name="Rectangle 124"/>
            <p:cNvSpPr>
              <a:spLocks noChangeArrowheads="1"/>
            </p:cNvSpPr>
            <p:nvPr/>
          </p:nvSpPr>
          <p:spPr bwMode="auto">
            <a:xfrm>
              <a:off x="2658" y="2764"/>
              <a:ext cx="931"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en-US" sz="1950" b="1" i="0" u="none" strike="noStrike" kern="0" cap="none" spc="0" normalizeH="0" baseline="0" noProof="0" dirty="0" err="1">
                  <a:ln>
                    <a:noFill/>
                  </a:ln>
                  <a:solidFill>
                    <a:srgbClr val="FF0000"/>
                  </a:solidFill>
                  <a:effectLst/>
                  <a:uLnTx/>
                  <a:uFillTx/>
                </a:rPr>
                <a:t>bronkial</a:t>
              </a:r>
              <a:endParaRPr kumimoji="0" lang="en-US" altLang="en-US" sz="1950" b="1" i="0" u="none" strike="noStrike" kern="0" cap="none" spc="0" normalizeH="0" baseline="0" noProof="0" dirty="0">
                <a:ln>
                  <a:noFill/>
                </a:ln>
                <a:solidFill>
                  <a:srgbClr val="FF0000"/>
                </a:solidFill>
                <a:effectLst/>
                <a:uLnTx/>
                <a:uFillTx/>
              </a:endParaRPr>
            </a:p>
          </p:txBody>
        </p:sp>
        <p:sp>
          <p:nvSpPr>
            <p:cNvPr id="129" name="Line 125"/>
            <p:cNvSpPr>
              <a:spLocks noChangeShapeType="1"/>
            </p:cNvSpPr>
            <p:nvPr/>
          </p:nvSpPr>
          <p:spPr bwMode="auto">
            <a:xfrm>
              <a:off x="2138" y="2539"/>
              <a:ext cx="1907" cy="0"/>
            </a:xfrm>
            <a:prstGeom prst="line">
              <a:avLst/>
            </a:prstGeom>
            <a:noFill/>
            <a:ln w="254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grpSp>
      <p:grpSp>
        <p:nvGrpSpPr>
          <p:cNvPr id="130" name="Group 126"/>
          <p:cNvGrpSpPr>
            <a:grpSpLocks/>
          </p:cNvGrpSpPr>
          <p:nvPr/>
        </p:nvGrpSpPr>
        <p:grpSpPr bwMode="auto">
          <a:xfrm>
            <a:off x="1498858" y="1250156"/>
            <a:ext cx="5291138" cy="1072754"/>
            <a:chOff x="505" y="1016"/>
            <a:chExt cx="4444" cy="901"/>
          </a:xfrm>
        </p:grpSpPr>
        <p:sp>
          <p:nvSpPr>
            <p:cNvPr id="131" name="Freeform 127"/>
            <p:cNvSpPr>
              <a:spLocks/>
            </p:cNvSpPr>
            <p:nvPr/>
          </p:nvSpPr>
          <p:spPr bwMode="auto">
            <a:xfrm>
              <a:off x="564" y="1187"/>
              <a:ext cx="231" cy="260"/>
            </a:xfrm>
            <a:custGeom>
              <a:avLst/>
              <a:gdLst>
                <a:gd name="T0" fmla="*/ 210 w 244"/>
                <a:gd name="T1" fmla="*/ 36 h 233"/>
                <a:gd name="T2" fmla="*/ 209 w 244"/>
                <a:gd name="T3" fmla="*/ 32 h 233"/>
                <a:gd name="T4" fmla="*/ 208 w 244"/>
                <a:gd name="T5" fmla="*/ 29 h 233"/>
                <a:gd name="T6" fmla="*/ 205 w 244"/>
                <a:gd name="T7" fmla="*/ 25 h 233"/>
                <a:gd name="T8" fmla="*/ 201 w 244"/>
                <a:gd name="T9" fmla="*/ 22 h 233"/>
                <a:gd name="T10" fmla="*/ 197 w 244"/>
                <a:gd name="T11" fmla="*/ 19 h 233"/>
                <a:gd name="T12" fmla="*/ 192 w 244"/>
                <a:gd name="T13" fmla="*/ 16 h 233"/>
                <a:gd name="T14" fmla="*/ 186 w 244"/>
                <a:gd name="T15" fmla="*/ 13 h 233"/>
                <a:gd name="T16" fmla="*/ 179 w 244"/>
                <a:gd name="T17" fmla="*/ 10 h 233"/>
                <a:gd name="T18" fmla="*/ 171 w 244"/>
                <a:gd name="T19" fmla="*/ 8 h 233"/>
                <a:gd name="T20" fmla="*/ 163 w 244"/>
                <a:gd name="T21" fmla="*/ 6 h 233"/>
                <a:gd name="T22" fmla="*/ 155 w 244"/>
                <a:gd name="T23" fmla="*/ 4 h 233"/>
                <a:gd name="T24" fmla="*/ 145 w 244"/>
                <a:gd name="T25" fmla="*/ 2 h 233"/>
                <a:gd name="T26" fmla="*/ 136 w 244"/>
                <a:gd name="T27" fmla="*/ 1 h 233"/>
                <a:gd name="T28" fmla="*/ 126 w 244"/>
                <a:gd name="T29" fmla="*/ 0 h 233"/>
                <a:gd name="T30" fmla="*/ 116 w 244"/>
                <a:gd name="T31" fmla="*/ 0 h 233"/>
                <a:gd name="T32" fmla="*/ 105 w 244"/>
                <a:gd name="T33" fmla="*/ 0 h 233"/>
                <a:gd name="T34" fmla="*/ 95 w 244"/>
                <a:gd name="T35" fmla="*/ 0 h 233"/>
                <a:gd name="T36" fmla="*/ 83 w 244"/>
                <a:gd name="T37" fmla="*/ 0 h 233"/>
                <a:gd name="T38" fmla="*/ 74 w 244"/>
                <a:gd name="T39" fmla="*/ 1 h 233"/>
                <a:gd name="T40" fmla="*/ 64 w 244"/>
                <a:gd name="T41" fmla="*/ 2 h 233"/>
                <a:gd name="T42" fmla="*/ 55 w 244"/>
                <a:gd name="T43" fmla="*/ 4 h 233"/>
                <a:gd name="T44" fmla="*/ 46 w 244"/>
                <a:gd name="T45" fmla="*/ 6 h 233"/>
                <a:gd name="T46" fmla="*/ 38 w 244"/>
                <a:gd name="T47" fmla="*/ 8 h 233"/>
                <a:gd name="T48" fmla="*/ 30 w 244"/>
                <a:gd name="T49" fmla="*/ 10 h 233"/>
                <a:gd name="T50" fmla="*/ 24 w 244"/>
                <a:gd name="T51" fmla="*/ 13 h 233"/>
                <a:gd name="T52" fmla="*/ 18 w 244"/>
                <a:gd name="T53" fmla="*/ 16 h 233"/>
                <a:gd name="T54" fmla="*/ 12 w 244"/>
                <a:gd name="T55" fmla="*/ 19 h 233"/>
                <a:gd name="T56" fmla="*/ 8 w 244"/>
                <a:gd name="T57" fmla="*/ 22 h 233"/>
                <a:gd name="T58" fmla="*/ 5 w 244"/>
                <a:gd name="T59" fmla="*/ 25 h 233"/>
                <a:gd name="T60" fmla="*/ 2 w 244"/>
                <a:gd name="T61" fmla="*/ 29 h 233"/>
                <a:gd name="T62" fmla="*/ 0 w 244"/>
                <a:gd name="T63" fmla="*/ 32 h 233"/>
                <a:gd name="T64" fmla="*/ 0 w 244"/>
                <a:gd name="T65" fmla="*/ 36 h 233"/>
                <a:gd name="T66" fmla="*/ 50 w 244"/>
                <a:gd name="T67" fmla="*/ 232 h 233"/>
                <a:gd name="T68" fmla="*/ 243 w 244"/>
                <a:gd name="T69" fmla="*/ 232 h 233"/>
                <a:gd name="T70" fmla="*/ 210 w 244"/>
                <a:gd name="T71" fmla="*/ 3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233">
                  <a:moveTo>
                    <a:pt x="210" y="36"/>
                  </a:moveTo>
                  <a:lnTo>
                    <a:pt x="209" y="32"/>
                  </a:lnTo>
                  <a:lnTo>
                    <a:pt x="208" y="29"/>
                  </a:lnTo>
                  <a:lnTo>
                    <a:pt x="205" y="25"/>
                  </a:lnTo>
                  <a:lnTo>
                    <a:pt x="201" y="22"/>
                  </a:lnTo>
                  <a:lnTo>
                    <a:pt x="197" y="19"/>
                  </a:lnTo>
                  <a:lnTo>
                    <a:pt x="192" y="16"/>
                  </a:lnTo>
                  <a:lnTo>
                    <a:pt x="186" y="13"/>
                  </a:lnTo>
                  <a:lnTo>
                    <a:pt x="179" y="10"/>
                  </a:lnTo>
                  <a:lnTo>
                    <a:pt x="171" y="8"/>
                  </a:lnTo>
                  <a:lnTo>
                    <a:pt x="163" y="6"/>
                  </a:lnTo>
                  <a:lnTo>
                    <a:pt x="155" y="4"/>
                  </a:lnTo>
                  <a:lnTo>
                    <a:pt x="145" y="2"/>
                  </a:lnTo>
                  <a:lnTo>
                    <a:pt x="136" y="1"/>
                  </a:lnTo>
                  <a:lnTo>
                    <a:pt x="126" y="0"/>
                  </a:lnTo>
                  <a:lnTo>
                    <a:pt x="116" y="0"/>
                  </a:lnTo>
                  <a:lnTo>
                    <a:pt x="105" y="0"/>
                  </a:lnTo>
                  <a:lnTo>
                    <a:pt x="95" y="0"/>
                  </a:lnTo>
                  <a:lnTo>
                    <a:pt x="83" y="0"/>
                  </a:lnTo>
                  <a:lnTo>
                    <a:pt x="74" y="1"/>
                  </a:lnTo>
                  <a:lnTo>
                    <a:pt x="64" y="2"/>
                  </a:lnTo>
                  <a:lnTo>
                    <a:pt x="55" y="4"/>
                  </a:lnTo>
                  <a:lnTo>
                    <a:pt x="46" y="6"/>
                  </a:lnTo>
                  <a:lnTo>
                    <a:pt x="38" y="8"/>
                  </a:lnTo>
                  <a:lnTo>
                    <a:pt x="30" y="10"/>
                  </a:lnTo>
                  <a:lnTo>
                    <a:pt x="24" y="13"/>
                  </a:lnTo>
                  <a:lnTo>
                    <a:pt x="18" y="16"/>
                  </a:lnTo>
                  <a:lnTo>
                    <a:pt x="12" y="19"/>
                  </a:lnTo>
                  <a:lnTo>
                    <a:pt x="8" y="22"/>
                  </a:lnTo>
                  <a:lnTo>
                    <a:pt x="5" y="25"/>
                  </a:lnTo>
                  <a:lnTo>
                    <a:pt x="2" y="29"/>
                  </a:lnTo>
                  <a:lnTo>
                    <a:pt x="0" y="32"/>
                  </a:lnTo>
                  <a:lnTo>
                    <a:pt x="0" y="36"/>
                  </a:lnTo>
                  <a:lnTo>
                    <a:pt x="50" y="232"/>
                  </a:lnTo>
                  <a:lnTo>
                    <a:pt x="243" y="232"/>
                  </a:lnTo>
                  <a:lnTo>
                    <a:pt x="210" y="36"/>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32" name="Freeform 128"/>
            <p:cNvSpPr>
              <a:spLocks/>
            </p:cNvSpPr>
            <p:nvPr/>
          </p:nvSpPr>
          <p:spPr bwMode="auto">
            <a:xfrm>
              <a:off x="848" y="1187"/>
              <a:ext cx="231" cy="260"/>
            </a:xfrm>
            <a:custGeom>
              <a:avLst/>
              <a:gdLst>
                <a:gd name="T0" fmla="*/ 209 w 244"/>
                <a:gd name="T1" fmla="*/ 36 h 233"/>
                <a:gd name="T2" fmla="*/ 209 w 244"/>
                <a:gd name="T3" fmla="*/ 32 h 233"/>
                <a:gd name="T4" fmla="*/ 208 w 244"/>
                <a:gd name="T5" fmla="*/ 29 h 233"/>
                <a:gd name="T6" fmla="*/ 205 w 244"/>
                <a:gd name="T7" fmla="*/ 25 h 233"/>
                <a:gd name="T8" fmla="*/ 201 w 244"/>
                <a:gd name="T9" fmla="*/ 22 h 233"/>
                <a:gd name="T10" fmla="*/ 197 w 244"/>
                <a:gd name="T11" fmla="*/ 19 h 233"/>
                <a:gd name="T12" fmla="*/ 191 w 244"/>
                <a:gd name="T13" fmla="*/ 16 h 233"/>
                <a:gd name="T14" fmla="*/ 186 w 244"/>
                <a:gd name="T15" fmla="*/ 13 h 233"/>
                <a:gd name="T16" fmla="*/ 179 w 244"/>
                <a:gd name="T17" fmla="*/ 10 h 233"/>
                <a:gd name="T18" fmla="*/ 172 w 244"/>
                <a:gd name="T19" fmla="*/ 8 h 233"/>
                <a:gd name="T20" fmla="*/ 163 w 244"/>
                <a:gd name="T21" fmla="*/ 6 h 233"/>
                <a:gd name="T22" fmla="*/ 155 w 244"/>
                <a:gd name="T23" fmla="*/ 4 h 233"/>
                <a:gd name="T24" fmla="*/ 146 w 244"/>
                <a:gd name="T25" fmla="*/ 2 h 233"/>
                <a:gd name="T26" fmla="*/ 136 w 244"/>
                <a:gd name="T27" fmla="*/ 1 h 233"/>
                <a:gd name="T28" fmla="*/ 126 w 244"/>
                <a:gd name="T29" fmla="*/ 0 h 233"/>
                <a:gd name="T30" fmla="*/ 116 w 244"/>
                <a:gd name="T31" fmla="*/ 0 h 233"/>
                <a:gd name="T32" fmla="*/ 106 w 244"/>
                <a:gd name="T33" fmla="*/ 0 h 233"/>
                <a:gd name="T34" fmla="*/ 95 w 244"/>
                <a:gd name="T35" fmla="*/ 0 h 233"/>
                <a:gd name="T36" fmla="*/ 84 w 244"/>
                <a:gd name="T37" fmla="*/ 0 h 233"/>
                <a:gd name="T38" fmla="*/ 74 w 244"/>
                <a:gd name="T39" fmla="*/ 1 h 233"/>
                <a:gd name="T40" fmla="*/ 64 w 244"/>
                <a:gd name="T41" fmla="*/ 2 h 233"/>
                <a:gd name="T42" fmla="*/ 55 w 244"/>
                <a:gd name="T43" fmla="*/ 4 h 233"/>
                <a:gd name="T44" fmla="*/ 46 w 244"/>
                <a:gd name="T45" fmla="*/ 6 h 233"/>
                <a:gd name="T46" fmla="*/ 38 w 244"/>
                <a:gd name="T47" fmla="*/ 8 h 233"/>
                <a:gd name="T48" fmla="*/ 32 w 244"/>
                <a:gd name="T49" fmla="*/ 10 h 233"/>
                <a:gd name="T50" fmla="*/ 24 w 244"/>
                <a:gd name="T51" fmla="*/ 13 h 233"/>
                <a:gd name="T52" fmla="*/ 18 w 244"/>
                <a:gd name="T53" fmla="*/ 16 h 233"/>
                <a:gd name="T54" fmla="*/ 12 w 244"/>
                <a:gd name="T55" fmla="*/ 19 h 233"/>
                <a:gd name="T56" fmla="*/ 9 w 244"/>
                <a:gd name="T57" fmla="*/ 22 h 233"/>
                <a:gd name="T58" fmla="*/ 5 w 244"/>
                <a:gd name="T59" fmla="*/ 25 h 233"/>
                <a:gd name="T60" fmla="*/ 2 w 244"/>
                <a:gd name="T61" fmla="*/ 29 h 233"/>
                <a:gd name="T62" fmla="*/ 1 w 244"/>
                <a:gd name="T63" fmla="*/ 32 h 233"/>
                <a:gd name="T64" fmla="*/ 0 w 244"/>
                <a:gd name="T65" fmla="*/ 36 h 233"/>
                <a:gd name="T66" fmla="*/ 50 w 244"/>
                <a:gd name="T67" fmla="*/ 232 h 233"/>
                <a:gd name="T68" fmla="*/ 243 w 244"/>
                <a:gd name="T69" fmla="*/ 232 h 233"/>
                <a:gd name="T70" fmla="*/ 209 w 244"/>
                <a:gd name="T71" fmla="*/ 3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4" h="233">
                  <a:moveTo>
                    <a:pt x="209" y="36"/>
                  </a:moveTo>
                  <a:lnTo>
                    <a:pt x="209" y="32"/>
                  </a:lnTo>
                  <a:lnTo>
                    <a:pt x="208" y="29"/>
                  </a:lnTo>
                  <a:lnTo>
                    <a:pt x="205" y="25"/>
                  </a:lnTo>
                  <a:lnTo>
                    <a:pt x="201" y="22"/>
                  </a:lnTo>
                  <a:lnTo>
                    <a:pt x="197" y="19"/>
                  </a:lnTo>
                  <a:lnTo>
                    <a:pt x="191" y="16"/>
                  </a:lnTo>
                  <a:lnTo>
                    <a:pt x="186" y="13"/>
                  </a:lnTo>
                  <a:lnTo>
                    <a:pt x="179" y="10"/>
                  </a:lnTo>
                  <a:lnTo>
                    <a:pt x="172" y="8"/>
                  </a:lnTo>
                  <a:lnTo>
                    <a:pt x="163" y="6"/>
                  </a:lnTo>
                  <a:lnTo>
                    <a:pt x="155" y="4"/>
                  </a:lnTo>
                  <a:lnTo>
                    <a:pt x="146" y="2"/>
                  </a:lnTo>
                  <a:lnTo>
                    <a:pt x="136" y="1"/>
                  </a:lnTo>
                  <a:lnTo>
                    <a:pt x="126" y="0"/>
                  </a:lnTo>
                  <a:lnTo>
                    <a:pt x="116" y="0"/>
                  </a:lnTo>
                  <a:lnTo>
                    <a:pt x="106" y="0"/>
                  </a:lnTo>
                  <a:lnTo>
                    <a:pt x="95" y="0"/>
                  </a:lnTo>
                  <a:lnTo>
                    <a:pt x="84" y="0"/>
                  </a:lnTo>
                  <a:lnTo>
                    <a:pt x="74" y="1"/>
                  </a:lnTo>
                  <a:lnTo>
                    <a:pt x="64" y="2"/>
                  </a:lnTo>
                  <a:lnTo>
                    <a:pt x="55" y="4"/>
                  </a:lnTo>
                  <a:lnTo>
                    <a:pt x="46" y="6"/>
                  </a:lnTo>
                  <a:lnTo>
                    <a:pt x="38" y="8"/>
                  </a:lnTo>
                  <a:lnTo>
                    <a:pt x="32" y="10"/>
                  </a:lnTo>
                  <a:lnTo>
                    <a:pt x="24" y="13"/>
                  </a:lnTo>
                  <a:lnTo>
                    <a:pt x="18" y="16"/>
                  </a:lnTo>
                  <a:lnTo>
                    <a:pt x="12" y="19"/>
                  </a:lnTo>
                  <a:lnTo>
                    <a:pt x="9" y="22"/>
                  </a:lnTo>
                  <a:lnTo>
                    <a:pt x="5" y="25"/>
                  </a:lnTo>
                  <a:lnTo>
                    <a:pt x="2" y="29"/>
                  </a:lnTo>
                  <a:lnTo>
                    <a:pt x="1" y="32"/>
                  </a:lnTo>
                  <a:lnTo>
                    <a:pt x="0" y="36"/>
                  </a:lnTo>
                  <a:lnTo>
                    <a:pt x="50" y="232"/>
                  </a:lnTo>
                  <a:lnTo>
                    <a:pt x="243" y="232"/>
                  </a:lnTo>
                  <a:lnTo>
                    <a:pt x="209" y="36"/>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33" name="Freeform 129"/>
            <p:cNvSpPr>
              <a:spLocks/>
            </p:cNvSpPr>
            <p:nvPr/>
          </p:nvSpPr>
          <p:spPr bwMode="auto">
            <a:xfrm>
              <a:off x="535" y="1369"/>
              <a:ext cx="711" cy="278"/>
            </a:xfrm>
            <a:custGeom>
              <a:avLst/>
              <a:gdLst>
                <a:gd name="T0" fmla="*/ 0 w 751"/>
                <a:gd name="T1" fmla="*/ 36 h 249"/>
                <a:gd name="T2" fmla="*/ 687 w 751"/>
                <a:gd name="T3" fmla="*/ 0 h 249"/>
                <a:gd name="T4" fmla="*/ 688 w 751"/>
                <a:gd name="T5" fmla="*/ 0 h 249"/>
                <a:gd name="T6" fmla="*/ 689 w 751"/>
                <a:gd name="T7" fmla="*/ 0 h 249"/>
                <a:gd name="T8" fmla="*/ 692 w 751"/>
                <a:gd name="T9" fmla="*/ 0 h 249"/>
                <a:gd name="T10" fmla="*/ 695 w 751"/>
                <a:gd name="T11" fmla="*/ 1 h 249"/>
                <a:gd name="T12" fmla="*/ 699 w 751"/>
                <a:gd name="T13" fmla="*/ 1 h 249"/>
                <a:gd name="T14" fmla="*/ 704 w 751"/>
                <a:gd name="T15" fmla="*/ 2 h 249"/>
                <a:gd name="T16" fmla="*/ 707 w 751"/>
                <a:gd name="T17" fmla="*/ 4 h 249"/>
                <a:gd name="T18" fmla="*/ 713 w 751"/>
                <a:gd name="T19" fmla="*/ 7 h 249"/>
                <a:gd name="T20" fmla="*/ 717 w 751"/>
                <a:gd name="T21" fmla="*/ 10 h 249"/>
                <a:gd name="T22" fmla="*/ 723 w 751"/>
                <a:gd name="T23" fmla="*/ 13 h 249"/>
                <a:gd name="T24" fmla="*/ 726 w 751"/>
                <a:gd name="T25" fmla="*/ 18 h 249"/>
                <a:gd name="T26" fmla="*/ 731 w 751"/>
                <a:gd name="T27" fmla="*/ 23 h 249"/>
                <a:gd name="T28" fmla="*/ 734 w 751"/>
                <a:gd name="T29" fmla="*/ 30 h 249"/>
                <a:gd name="T30" fmla="*/ 738 w 751"/>
                <a:gd name="T31" fmla="*/ 37 h 249"/>
                <a:gd name="T32" fmla="*/ 740 w 751"/>
                <a:gd name="T33" fmla="*/ 46 h 249"/>
                <a:gd name="T34" fmla="*/ 741 w 751"/>
                <a:gd name="T35" fmla="*/ 56 h 249"/>
                <a:gd name="T36" fmla="*/ 742 w 751"/>
                <a:gd name="T37" fmla="*/ 67 h 249"/>
                <a:gd name="T38" fmla="*/ 743 w 751"/>
                <a:gd name="T39" fmla="*/ 80 h 249"/>
                <a:gd name="T40" fmla="*/ 743 w 751"/>
                <a:gd name="T41" fmla="*/ 94 h 249"/>
                <a:gd name="T42" fmla="*/ 744 w 751"/>
                <a:gd name="T43" fmla="*/ 109 h 249"/>
                <a:gd name="T44" fmla="*/ 746 w 751"/>
                <a:gd name="T45" fmla="*/ 125 h 249"/>
                <a:gd name="T46" fmla="*/ 747 w 751"/>
                <a:gd name="T47" fmla="*/ 141 h 249"/>
                <a:gd name="T48" fmla="*/ 747 w 751"/>
                <a:gd name="T49" fmla="*/ 157 h 249"/>
                <a:gd name="T50" fmla="*/ 748 w 751"/>
                <a:gd name="T51" fmla="*/ 173 h 249"/>
                <a:gd name="T52" fmla="*/ 748 w 751"/>
                <a:gd name="T53" fmla="*/ 188 h 249"/>
                <a:gd name="T54" fmla="*/ 749 w 751"/>
                <a:gd name="T55" fmla="*/ 202 h 249"/>
                <a:gd name="T56" fmla="*/ 749 w 751"/>
                <a:gd name="T57" fmla="*/ 214 h 249"/>
                <a:gd name="T58" fmla="*/ 749 w 751"/>
                <a:gd name="T59" fmla="*/ 226 h 249"/>
                <a:gd name="T60" fmla="*/ 750 w 751"/>
                <a:gd name="T61" fmla="*/ 235 h 249"/>
                <a:gd name="T62" fmla="*/ 750 w 751"/>
                <a:gd name="T63" fmla="*/ 242 h 249"/>
                <a:gd name="T64" fmla="*/ 750 w 751"/>
                <a:gd name="T65" fmla="*/ 246 h 249"/>
                <a:gd name="T66" fmla="*/ 750 w 751"/>
                <a:gd name="T67" fmla="*/ 248 h 249"/>
                <a:gd name="T68" fmla="*/ 31 w 751"/>
                <a:gd name="T69" fmla="*/ 232 h 249"/>
                <a:gd name="T70" fmla="*/ 0 w 751"/>
                <a:gd name="T71" fmla="*/ 3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1" h="249">
                  <a:moveTo>
                    <a:pt x="0" y="36"/>
                  </a:moveTo>
                  <a:lnTo>
                    <a:pt x="687" y="0"/>
                  </a:lnTo>
                  <a:lnTo>
                    <a:pt x="688" y="0"/>
                  </a:lnTo>
                  <a:lnTo>
                    <a:pt x="689" y="0"/>
                  </a:lnTo>
                  <a:lnTo>
                    <a:pt x="692" y="0"/>
                  </a:lnTo>
                  <a:lnTo>
                    <a:pt x="695" y="1"/>
                  </a:lnTo>
                  <a:lnTo>
                    <a:pt x="699" y="1"/>
                  </a:lnTo>
                  <a:lnTo>
                    <a:pt x="704" y="2"/>
                  </a:lnTo>
                  <a:lnTo>
                    <a:pt x="707" y="4"/>
                  </a:lnTo>
                  <a:lnTo>
                    <a:pt x="713" y="7"/>
                  </a:lnTo>
                  <a:lnTo>
                    <a:pt x="717" y="10"/>
                  </a:lnTo>
                  <a:lnTo>
                    <a:pt x="723" y="13"/>
                  </a:lnTo>
                  <a:lnTo>
                    <a:pt x="726" y="18"/>
                  </a:lnTo>
                  <a:lnTo>
                    <a:pt x="731" y="23"/>
                  </a:lnTo>
                  <a:lnTo>
                    <a:pt x="734" y="30"/>
                  </a:lnTo>
                  <a:lnTo>
                    <a:pt x="738" y="37"/>
                  </a:lnTo>
                  <a:lnTo>
                    <a:pt x="740" y="46"/>
                  </a:lnTo>
                  <a:lnTo>
                    <a:pt x="741" y="56"/>
                  </a:lnTo>
                  <a:lnTo>
                    <a:pt x="742" y="67"/>
                  </a:lnTo>
                  <a:lnTo>
                    <a:pt x="743" y="80"/>
                  </a:lnTo>
                  <a:lnTo>
                    <a:pt x="743" y="94"/>
                  </a:lnTo>
                  <a:lnTo>
                    <a:pt x="744" y="109"/>
                  </a:lnTo>
                  <a:lnTo>
                    <a:pt x="746" y="125"/>
                  </a:lnTo>
                  <a:lnTo>
                    <a:pt x="747" y="141"/>
                  </a:lnTo>
                  <a:lnTo>
                    <a:pt x="747" y="157"/>
                  </a:lnTo>
                  <a:lnTo>
                    <a:pt x="748" y="173"/>
                  </a:lnTo>
                  <a:lnTo>
                    <a:pt x="748" y="188"/>
                  </a:lnTo>
                  <a:lnTo>
                    <a:pt x="749" y="202"/>
                  </a:lnTo>
                  <a:lnTo>
                    <a:pt x="749" y="214"/>
                  </a:lnTo>
                  <a:lnTo>
                    <a:pt x="749" y="226"/>
                  </a:lnTo>
                  <a:lnTo>
                    <a:pt x="750" y="235"/>
                  </a:lnTo>
                  <a:lnTo>
                    <a:pt x="750" y="242"/>
                  </a:lnTo>
                  <a:lnTo>
                    <a:pt x="750" y="246"/>
                  </a:lnTo>
                  <a:lnTo>
                    <a:pt x="750" y="248"/>
                  </a:lnTo>
                  <a:lnTo>
                    <a:pt x="31" y="232"/>
                  </a:lnTo>
                  <a:lnTo>
                    <a:pt x="0" y="36"/>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34" name="Freeform 130"/>
            <p:cNvSpPr>
              <a:spLocks/>
            </p:cNvSpPr>
            <p:nvPr/>
          </p:nvSpPr>
          <p:spPr bwMode="auto">
            <a:xfrm>
              <a:off x="553" y="1457"/>
              <a:ext cx="1183" cy="359"/>
            </a:xfrm>
            <a:custGeom>
              <a:avLst/>
              <a:gdLst>
                <a:gd name="T0" fmla="*/ 3 w 1250"/>
                <a:gd name="T1" fmla="*/ 320 h 321"/>
                <a:gd name="T2" fmla="*/ 906 w 1250"/>
                <a:gd name="T3" fmla="*/ 305 h 321"/>
                <a:gd name="T4" fmla="*/ 906 w 1250"/>
                <a:gd name="T5" fmla="*/ 304 h 321"/>
                <a:gd name="T6" fmla="*/ 907 w 1250"/>
                <a:gd name="T7" fmla="*/ 303 h 321"/>
                <a:gd name="T8" fmla="*/ 908 w 1250"/>
                <a:gd name="T9" fmla="*/ 301 h 321"/>
                <a:gd name="T10" fmla="*/ 909 w 1250"/>
                <a:gd name="T11" fmla="*/ 297 h 321"/>
                <a:gd name="T12" fmla="*/ 911 w 1250"/>
                <a:gd name="T13" fmla="*/ 293 h 321"/>
                <a:gd name="T14" fmla="*/ 915 w 1250"/>
                <a:gd name="T15" fmla="*/ 288 h 321"/>
                <a:gd name="T16" fmla="*/ 919 w 1250"/>
                <a:gd name="T17" fmla="*/ 282 h 321"/>
                <a:gd name="T18" fmla="*/ 924 w 1250"/>
                <a:gd name="T19" fmla="*/ 275 h 321"/>
                <a:gd name="T20" fmla="*/ 929 w 1250"/>
                <a:gd name="T21" fmla="*/ 268 h 321"/>
                <a:gd name="T22" fmla="*/ 936 w 1250"/>
                <a:gd name="T23" fmla="*/ 259 h 321"/>
                <a:gd name="T24" fmla="*/ 944 w 1250"/>
                <a:gd name="T25" fmla="*/ 250 h 321"/>
                <a:gd name="T26" fmla="*/ 952 w 1250"/>
                <a:gd name="T27" fmla="*/ 240 h 321"/>
                <a:gd name="T28" fmla="*/ 962 w 1250"/>
                <a:gd name="T29" fmla="*/ 229 h 321"/>
                <a:gd name="T30" fmla="*/ 973 w 1250"/>
                <a:gd name="T31" fmla="*/ 218 h 321"/>
                <a:gd name="T32" fmla="*/ 986 w 1250"/>
                <a:gd name="T33" fmla="*/ 206 h 321"/>
                <a:gd name="T34" fmla="*/ 1000 w 1250"/>
                <a:gd name="T35" fmla="*/ 193 h 321"/>
                <a:gd name="T36" fmla="*/ 1017 w 1250"/>
                <a:gd name="T37" fmla="*/ 178 h 321"/>
                <a:gd name="T38" fmla="*/ 1034 w 1250"/>
                <a:gd name="T39" fmla="*/ 165 h 321"/>
                <a:gd name="T40" fmla="*/ 1052 w 1250"/>
                <a:gd name="T41" fmla="*/ 152 h 321"/>
                <a:gd name="T42" fmla="*/ 1070 w 1250"/>
                <a:gd name="T43" fmla="*/ 141 h 321"/>
                <a:gd name="T44" fmla="*/ 1088 w 1250"/>
                <a:gd name="T45" fmla="*/ 130 h 321"/>
                <a:gd name="T46" fmla="*/ 1106 w 1250"/>
                <a:gd name="T47" fmla="*/ 120 h 321"/>
                <a:gd name="T48" fmla="*/ 1124 w 1250"/>
                <a:gd name="T49" fmla="*/ 109 h 321"/>
                <a:gd name="T50" fmla="*/ 1142 w 1250"/>
                <a:gd name="T51" fmla="*/ 99 h 321"/>
                <a:gd name="T52" fmla="*/ 1159 w 1250"/>
                <a:gd name="T53" fmla="*/ 89 h 321"/>
                <a:gd name="T54" fmla="*/ 1175 w 1250"/>
                <a:gd name="T55" fmla="*/ 79 h 321"/>
                <a:gd name="T56" fmla="*/ 1190 w 1250"/>
                <a:gd name="T57" fmla="*/ 68 h 321"/>
                <a:gd name="T58" fmla="*/ 1205 w 1250"/>
                <a:gd name="T59" fmla="*/ 56 h 321"/>
                <a:gd name="T60" fmla="*/ 1217 w 1250"/>
                <a:gd name="T61" fmla="*/ 44 h 321"/>
                <a:gd name="T62" fmla="*/ 1230 w 1250"/>
                <a:gd name="T63" fmla="*/ 31 h 321"/>
                <a:gd name="T64" fmla="*/ 1240 w 1250"/>
                <a:gd name="T65" fmla="*/ 16 h 321"/>
                <a:gd name="T66" fmla="*/ 1249 w 1250"/>
                <a:gd name="T67" fmla="*/ 0 h 321"/>
                <a:gd name="T68" fmla="*/ 0 w 1250"/>
                <a:gd name="T69" fmla="*/ 80 h 321"/>
                <a:gd name="T70" fmla="*/ 3 w 1250"/>
                <a:gd name="T71" fmla="*/ 32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0" h="321">
                  <a:moveTo>
                    <a:pt x="3" y="320"/>
                  </a:moveTo>
                  <a:lnTo>
                    <a:pt x="906" y="305"/>
                  </a:lnTo>
                  <a:lnTo>
                    <a:pt x="906" y="304"/>
                  </a:lnTo>
                  <a:lnTo>
                    <a:pt x="907" y="303"/>
                  </a:lnTo>
                  <a:lnTo>
                    <a:pt x="908" y="301"/>
                  </a:lnTo>
                  <a:lnTo>
                    <a:pt x="909" y="297"/>
                  </a:lnTo>
                  <a:lnTo>
                    <a:pt x="911" y="293"/>
                  </a:lnTo>
                  <a:lnTo>
                    <a:pt x="915" y="288"/>
                  </a:lnTo>
                  <a:lnTo>
                    <a:pt x="919" y="282"/>
                  </a:lnTo>
                  <a:lnTo>
                    <a:pt x="924" y="275"/>
                  </a:lnTo>
                  <a:lnTo>
                    <a:pt x="929" y="268"/>
                  </a:lnTo>
                  <a:lnTo>
                    <a:pt x="936" y="259"/>
                  </a:lnTo>
                  <a:lnTo>
                    <a:pt x="944" y="250"/>
                  </a:lnTo>
                  <a:lnTo>
                    <a:pt x="952" y="240"/>
                  </a:lnTo>
                  <a:lnTo>
                    <a:pt x="962" y="229"/>
                  </a:lnTo>
                  <a:lnTo>
                    <a:pt x="973" y="218"/>
                  </a:lnTo>
                  <a:lnTo>
                    <a:pt x="986" y="206"/>
                  </a:lnTo>
                  <a:lnTo>
                    <a:pt x="1000" y="193"/>
                  </a:lnTo>
                  <a:lnTo>
                    <a:pt x="1017" y="178"/>
                  </a:lnTo>
                  <a:lnTo>
                    <a:pt x="1034" y="165"/>
                  </a:lnTo>
                  <a:lnTo>
                    <a:pt x="1052" y="152"/>
                  </a:lnTo>
                  <a:lnTo>
                    <a:pt x="1070" y="141"/>
                  </a:lnTo>
                  <a:lnTo>
                    <a:pt x="1088" y="130"/>
                  </a:lnTo>
                  <a:lnTo>
                    <a:pt x="1106" y="120"/>
                  </a:lnTo>
                  <a:lnTo>
                    <a:pt x="1124" y="109"/>
                  </a:lnTo>
                  <a:lnTo>
                    <a:pt x="1142" y="99"/>
                  </a:lnTo>
                  <a:lnTo>
                    <a:pt x="1159" y="89"/>
                  </a:lnTo>
                  <a:lnTo>
                    <a:pt x="1175" y="79"/>
                  </a:lnTo>
                  <a:lnTo>
                    <a:pt x="1190" y="68"/>
                  </a:lnTo>
                  <a:lnTo>
                    <a:pt x="1205" y="56"/>
                  </a:lnTo>
                  <a:lnTo>
                    <a:pt x="1217" y="44"/>
                  </a:lnTo>
                  <a:lnTo>
                    <a:pt x="1230" y="31"/>
                  </a:lnTo>
                  <a:lnTo>
                    <a:pt x="1240" y="16"/>
                  </a:lnTo>
                  <a:lnTo>
                    <a:pt x="1249" y="0"/>
                  </a:lnTo>
                  <a:lnTo>
                    <a:pt x="0" y="80"/>
                  </a:lnTo>
                  <a:lnTo>
                    <a:pt x="3" y="320"/>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35" name="Freeform 131"/>
            <p:cNvSpPr>
              <a:spLocks/>
            </p:cNvSpPr>
            <p:nvPr/>
          </p:nvSpPr>
          <p:spPr bwMode="auto">
            <a:xfrm>
              <a:off x="3471" y="1678"/>
              <a:ext cx="365" cy="125"/>
            </a:xfrm>
            <a:custGeom>
              <a:avLst/>
              <a:gdLst>
                <a:gd name="T0" fmla="*/ 21 w 386"/>
                <a:gd name="T1" fmla="*/ 107 h 112"/>
                <a:gd name="T2" fmla="*/ 58 w 386"/>
                <a:gd name="T3" fmla="*/ 101 h 112"/>
                <a:gd name="T4" fmla="*/ 87 w 386"/>
                <a:gd name="T5" fmla="*/ 88 h 112"/>
                <a:gd name="T6" fmla="*/ 112 w 386"/>
                <a:gd name="T7" fmla="*/ 73 h 112"/>
                <a:gd name="T8" fmla="*/ 133 w 386"/>
                <a:gd name="T9" fmla="*/ 56 h 112"/>
                <a:gd name="T10" fmla="*/ 153 w 386"/>
                <a:gd name="T11" fmla="*/ 38 h 112"/>
                <a:gd name="T12" fmla="*/ 173 w 386"/>
                <a:gd name="T13" fmla="*/ 23 h 112"/>
                <a:gd name="T14" fmla="*/ 195 w 386"/>
                <a:gd name="T15" fmla="*/ 9 h 112"/>
                <a:gd name="T16" fmla="*/ 215 w 386"/>
                <a:gd name="T17" fmla="*/ 3 h 112"/>
                <a:gd name="T18" fmla="*/ 230 w 386"/>
                <a:gd name="T19" fmla="*/ 0 h 112"/>
                <a:gd name="T20" fmla="*/ 246 w 386"/>
                <a:gd name="T21" fmla="*/ 0 h 112"/>
                <a:gd name="T22" fmla="*/ 259 w 386"/>
                <a:gd name="T23" fmla="*/ 3 h 112"/>
                <a:gd name="T24" fmla="*/ 271 w 386"/>
                <a:gd name="T25" fmla="*/ 8 h 112"/>
                <a:gd name="T26" fmla="*/ 281 w 386"/>
                <a:gd name="T27" fmla="*/ 15 h 112"/>
                <a:gd name="T28" fmla="*/ 289 w 386"/>
                <a:gd name="T29" fmla="*/ 25 h 112"/>
                <a:gd name="T30" fmla="*/ 292 w 386"/>
                <a:gd name="T31" fmla="*/ 36 h 112"/>
                <a:gd name="T32" fmla="*/ 289 w 386"/>
                <a:gd name="T33" fmla="*/ 39 h 112"/>
                <a:gd name="T34" fmla="*/ 278 w 386"/>
                <a:gd name="T35" fmla="*/ 35 h 112"/>
                <a:gd name="T36" fmla="*/ 268 w 386"/>
                <a:gd name="T37" fmla="*/ 33 h 112"/>
                <a:gd name="T38" fmla="*/ 258 w 386"/>
                <a:gd name="T39" fmla="*/ 34 h 112"/>
                <a:gd name="T40" fmla="*/ 249 w 386"/>
                <a:gd name="T41" fmla="*/ 37 h 112"/>
                <a:gd name="T42" fmla="*/ 242 w 386"/>
                <a:gd name="T43" fmla="*/ 42 h 112"/>
                <a:gd name="T44" fmla="*/ 237 w 386"/>
                <a:gd name="T45" fmla="*/ 48 h 112"/>
                <a:gd name="T46" fmla="*/ 232 w 386"/>
                <a:gd name="T47" fmla="*/ 57 h 112"/>
                <a:gd name="T48" fmla="*/ 231 w 386"/>
                <a:gd name="T49" fmla="*/ 64 h 112"/>
                <a:gd name="T50" fmla="*/ 232 w 386"/>
                <a:gd name="T51" fmla="*/ 71 h 112"/>
                <a:gd name="T52" fmla="*/ 235 w 386"/>
                <a:gd name="T53" fmla="*/ 78 h 112"/>
                <a:gd name="T54" fmla="*/ 238 w 386"/>
                <a:gd name="T55" fmla="*/ 85 h 112"/>
                <a:gd name="T56" fmla="*/ 244 w 386"/>
                <a:gd name="T57" fmla="*/ 92 h 112"/>
                <a:gd name="T58" fmla="*/ 253 w 386"/>
                <a:gd name="T59" fmla="*/ 98 h 112"/>
                <a:gd name="T60" fmla="*/ 264 w 386"/>
                <a:gd name="T61" fmla="*/ 103 h 112"/>
                <a:gd name="T62" fmla="*/ 279 w 386"/>
                <a:gd name="T63" fmla="*/ 108 h 112"/>
                <a:gd name="T64" fmla="*/ 291 w 386"/>
                <a:gd name="T65" fmla="*/ 110 h 112"/>
                <a:gd name="T66" fmla="*/ 299 w 386"/>
                <a:gd name="T67" fmla="*/ 111 h 112"/>
                <a:gd name="T68" fmla="*/ 308 w 386"/>
                <a:gd name="T69" fmla="*/ 111 h 112"/>
                <a:gd name="T70" fmla="*/ 318 w 386"/>
                <a:gd name="T71" fmla="*/ 111 h 112"/>
                <a:gd name="T72" fmla="*/ 329 w 386"/>
                <a:gd name="T73" fmla="*/ 111 h 112"/>
                <a:gd name="T74" fmla="*/ 342 w 386"/>
                <a:gd name="T75" fmla="*/ 110 h 112"/>
                <a:gd name="T76" fmla="*/ 357 w 386"/>
                <a:gd name="T77" fmla="*/ 110 h 112"/>
                <a:gd name="T78" fmla="*/ 375 w 386"/>
                <a:gd name="T79" fmla="*/ 110 h 112"/>
                <a:gd name="T80" fmla="*/ 0 w 386"/>
                <a:gd name="T81" fmla="*/ 10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112">
                  <a:moveTo>
                    <a:pt x="0" y="109"/>
                  </a:moveTo>
                  <a:lnTo>
                    <a:pt x="21" y="107"/>
                  </a:lnTo>
                  <a:lnTo>
                    <a:pt x="40" y="105"/>
                  </a:lnTo>
                  <a:lnTo>
                    <a:pt x="58" y="101"/>
                  </a:lnTo>
                  <a:lnTo>
                    <a:pt x="73" y="95"/>
                  </a:lnTo>
                  <a:lnTo>
                    <a:pt x="87" y="88"/>
                  </a:lnTo>
                  <a:lnTo>
                    <a:pt x="100" y="82"/>
                  </a:lnTo>
                  <a:lnTo>
                    <a:pt x="112" y="73"/>
                  </a:lnTo>
                  <a:lnTo>
                    <a:pt x="123" y="65"/>
                  </a:lnTo>
                  <a:lnTo>
                    <a:pt x="133" y="56"/>
                  </a:lnTo>
                  <a:lnTo>
                    <a:pt x="144" y="46"/>
                  </a:lnTo>
                  <a:lnTo>
                    <a:pt x="153" y="38"/>
                  </a:lnTo>
                  <a:lnTo>
                    <a:pt x="163" y="30"/>
                  </a:lnTo>
                  <a:lnTo>
                    <a:pt x="173" y="23"/>
                  </a:lnTo>
                  <a:lnTo>
                    <a:pt x="184" y="15"/>
                  </a:lnTo>
                  <a:lnTo>
                    <a:pt x="195" y="9"/>
                  </a:lnTo>
                  <a:lnTo>
                    <a:pt x="206" y="5"/>
                  </a:lnTo>
                  <a:lnTo>
                    <a:pt x="215" y="3"/>
                  </a:lnTo>
                  <a:lnTo>
                    <a:pt x="222" y="1"/>
                  </a:lnTo>
                  <a:lnTo>
                    <a:pt x="230" y="0"/>
                  </a:lnTo>
                  <a:lnTo>
                    <a:pt x="238" y="0"/>
                  </a:lnTo>
                  <a:lnTo>
                    <a:pt x="246" y="0"/>
                  </a:lnTo>
                  <a:lnTo>
                    <a:pt x="252" y="1"/>
                  </a:lnTo>
                  <a:lnTo>
                    <a:pt x="259" y="3"/>
                  </a:lnTo>
                  <a:lnTo>
                    <a:pt x="266" y="5"/>
                  </a:lnTo>
                  <a:lnTo>
                    <a:pt x="271" y="8"/>
                  </a:lnTo>
                  <a:lnTo>
                    <a:pt x="277" y="11"/>
                  </a:lnTo>
                  <a:lnTo>
                    <a:pt x="281" y="15"/>
                  </a:lnTo>
                  <a:lnTo>
                    <a:pt x="284" y="20"/>
                  </a:lnTo>
                  <a:lnTo>
                    <a:pt x="289" y="25"/>
                  </a:lnTo>
                  <a:lnTo>
                    <a:pt x="291" y="30"/>
                  </a:lnTo>
                  <a:lnTo>
                    <a:pt x="292" y="36"/>
                  </a:lnTo>
                  <a:lnTo>
                    <a:pt x="294" y="43"/>
                  </a:lnTo>
                  <a:lnTo>
                    <a:pt x="289" y="39"/>
                  </a:lnTo>
                  <a:lnTo>
                    <a:pt x="283" y="37"/>
                  </a:lnTo>
                  <a:lnTo>
                    <a:pt x="278" y="35"/>
                  </a:lnTo>
                  <a:lnTo>
                    <a:pt x="272" y="34"/>
                  </a:lnTo>
                  <a:lnTo>
                    <a:pt x="268" y="33"/>
                  </a:lnTo>
                  <a:lnTo>
                    <a:pt x="263" y="33"/>
                  </a:lnTo>
                  <a:lnTo>
                    <a:pt x="258" y="34"/>
                  </a:lnTo>
                  <a:lnTo>
                    <a:pt x="253" y="35"/>
                  </a:lnTo>
                  <a:lnTo>
                    <a:pt x="249" y="37"/>
                  </a:lnTo>
                  <a:lnTo>
                    <a:pt x="246" y="40"/>
                  </a:lnTo>
                  <a:lnTo>
                    <a:pt x="242" y="42"/>
                  </a:lnTo>
                  <a:lnTo>
                    <a:pt x="239" y="46"/>
                  </a:lnTo>
                  <a:lnTo>
                    <a:pt x="237" y="48"/>
                  </a:lnTo>
                  <a:lnTo>
                    <a:pt x="235" y="52"/>
                  </a:lnTo>
                  <a:lnTo>
                    <a:pt x="232" y="57"/>
                  </a:lnTo>
                  <a:lnTo>
                    <a:pt x="232" y="61"/>
                  </a:lnTo>
                  <a:lnTo>
                    <a:pt x="231" y="64"/>
                  </a:lnTo>
                  <a:lnTo>
                    <a:pt x="231" y="67"/>
                  </a:lnTo>
                  <a:lnTo>
                    <a:pt x="232" y="71"/>
                  </a:lnTo>
                  <a:lnTo>
                    <a:pt x="233" y="74"/>
                  </a:lnTo>
                  <a:lnTo>
                    <a:pt x="235" y="78"/>
                  </a:lnTo>
                  <a:lnTo>
                    <a:pt x="236" y="82"/>
                  </a:lnTo>
                  <a:lnTo>
                    <a:pt x="238" y="85"/>
                  </a:lnTo>
                  <a:lnTo>
                    <a:pt x="241" y="88"/>
                  </a:lnTo>
                  <a:lnTo>
                    <a:pt x="244" y="92"/>
                  </a:lnTo>
                  <a:lnTo>
                    <a:pt x="248" y="95"/>
                  </a:lnTo>
                  <a:lnTo>
                    <a:pt x="253" y="98"/>
                  </a:lnTo>
                  <a:lnTo>
                    <a:pt x="259" y="101"/>
                  </a:lnTo>
                  <a:lnTo>
                    <a:pt x="264" y="103"/>
                  </a:lnTo>
                  <a:lnTo>
                    <a:pt x="271" y="105"/>
                  </a:lnTo>
                  <a:lnTo>
                    <a:pt x="279" y="108"/>
                  </a:lnTo>
                  <a:lnTo>
                    <a:pt x="288" y="110"/>
                  </a:lnTo>
                  <a:lnTo>
                    <a:pt x="291" y="110"/>
                  </a:lnTo>
                  <a:lnTo>
                    <a:pt x="295" y="111"/>
                  </a:lnTo>
                  <a:lnTo>
                    <a:pt x="299" y="111"/>
                  </a:lnTo>
                  <a:lnTo>
                    <a:pt x="303" y="111"/>
                  </a:lnTo>
                  <a:lnTo>
                    <a:pt x="308" y="111"/>
                  </a:lnTo>
                  <a:lnTo>
                    <a:pt x="312" y="111"/>
                  </a:lnTo>
                  <a:lnTo>
                    <a:pt x="318" y="111"/>
                  </a:lnTo>
                  <a:lnTo>
                    <a:pt x="323" y="111"/>
                  </a:lnTo>
                  <a:lnTo>
                    <a:pt x="329" y="111"/>
                  </a:lnTo>
                  <a:lnTo>
                    <a:pt x="335" y="111"/>
                  </a:lnTo>
                  <a:lnTo>
                    <a:pt x="342" y="110"/>
                  </a:lnTo>
                  <a:lnTo>
                    <a:pt x="348" y="110"/>
                  </a:lnTo>
                  <a:lnTo>
                    <a:pt x="357" y="110"/>
                  </a:lnTo>
                  <a:lnTo>
                    <a:pt x="365" y="110"/>
                  </a:lnTo>
                  <a:lnTo>
                    <a:pt x="375" y="110"/>
                  </a:lnTo>
                  <a:lnTo>
                    <a:pt x="385" y="110"/>
                  </a:lnTo>
                  <a:lnTo>
                    <a:pt x="0" y="109"/>
                  </a:lnTo>
                </a:path>
              </a:pathLst>
            </a:custGeom>
            <a:solidFill>
              <a:srgbClr val="C0E7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36" name="Freeform 132"/>
            <p:cNvSpPr>
              <a:spLocks/>
            </p:cNvSpPr>
            <p:nvPr/>
          </p:nvSpPr>
          <p:spPr bwMode="auto">
            <a:xfrm>
              <a:off x="3841" y="1679"/>
              <a:ext cx="365" cy="126"/>
            </a:xfrm>
            <a:custGeom>
              <a:avLst/>
              <a:gdLst>
                <a:gd name="T0" fmla="*/ 21 w 386"/>
                <a:gd name="T1" fmla="*/ 108 h 113"/>
                <a:gd name="T2" fmla="*/ 58 w 386"/>
                <a:gd name="T3" fmla="*/ 102 h 113"/>
                <a:gd name="T4" fmla="*/ 86 w 386"/>
                <a:gd name="T5" fmla="*/ 89 h 113"/>
                <a:gd name="T6" fmla="*/ 112 w 386"/>
                <a:gd name="T7" fmla="*/ 73 h 113"/>
                <a:gd name="T8" fmla="*/ 134 w 386"/>
                <a:gd name="T9" fmla="*/ 56 h 113"/>
                <a:gd name="T10" fmla="*/ 154 w 386"/>
                <a:gd name="T11" fmla="*/ 39 h 113"/>
                <a:gd name="T12" fmla="*/ 174 w 386"/>
                <a:gd name="T13" fmla="*/ 23 h 113"/>
                <a:gd name="T14" fmla="*/ 195 w 386"/>
                <a:gd name="T15" fmla="*/ 9 h 113"/>
                <a:gd name="T16" fmla="*/ 215 w 386"/>
                <a:gd name="T17" fmla="*/ 3 h 113"/>
                <a:gd name="T18" fmla="*/ 230 w 386"/>
                <a:gd name="T19" fmla="*/ 0 h 113"/>
                <a:gd name="T20" fmla="*/ 246 w 386"/>
                <a:gd name="T21" fmla="*/ 0 h 113"/>
                <a:gd name="T22" fmla="*/ 260 w 386"/>
                <a:gd name="T23" fmla="*/ 3 h 113"/>
                <a:gd name="T24" fmla="*/ 271 w 386"/>
                <a:gd name="T25" fmla="*/ 9 h 113"/>
                <a:gd name="T26" fmla="*/ 281 w 386"/>
                <a:gd name="T27" fmla="*/ 16 h 113"/>
                <a:gd name="T28" fmla="*/ 289 w 386"/>
                <a:gd name="T29" fmla="*/ 26 h 113"/>
                <a:gd name="T30" fmla="*/ 293 w 386"/>
                <a:gd name="T31" fmla="*/ 37 h 113"/>
                <a:gd name="T32" fmla="*/ 289 w 386"/>
                <a:gd name="T33" fmla="*/ 40 h 113"/>
                <a:gd name="T34" fmla="*/ 278 w 386"/>
                <a:gd name="T35" fmla="*/ 35 h 113"/>
                <a:gd name="T36" fmla="*/ 268 w 386"/>
                <a:gd name="T37" fmla="*/ 33 h 113"/>
                <a:gd name="T38" fmla="*/ 258 w 386"/>
                <a:gd name="T39" fmla="*/ 34 h 113"/>
                <a:gd name="T40" fmla="*/ 249 w 386"/>
                <a:gd name="T41" fmla="*/ 38 h 113"/>
                <a:gd name="T42" fmla="*/ 242 w 386"/>
                <a:gd name="T43" fmla="*/ 43 h 113"/>
                <a:gd name="T44" fmla="*/ 237 w 386"/>
                <a:gd name="T45" fmla="*/ 49 h 113"/>
                <a:gd name="T46" fmla="*/ 233 w 386"/>
                <a:gd name="T47" fmla="*/ 57 h 113"/>
                <a:gd name="T48" fmla="*/ 232 w 386"/>
                <a:gd name="T49" fmla="*/ 65 h 113"/>
                <a:gd name="T50" fmla="*/ 232 w 386"/>
                <a:gd name="T51" fmla="*/ 71 h 113"/>
                <a:gd name="T52" fmla="*/ 235 w 386"/>
                <a:gd name="T53" fmla="*/ 78 h 113"/>
                <a:gd name="T54" fmla="*/ 239 w 386"/>
                <a:gd name="T55" fmla="*/ 85 h 113"/>
                <a:gd name="T56" fmla="*/ 244 w 386"/>
                <a:gd name="T57" fmla="*/ 92 h 113"/>
                <a:gd name="T58" fmla="*/ 253 w 386"/>
                <a:gd name="T59" fmla="*/ 99 h 113"/>
                <a:gd name="T60" fmla="*/ 264 w 386"/>
                <a:gd name="T61" fmla="*/ 103 h 113"/>
                <a:gd name="T62" fmla="*/ 279 w 386"/>
                <a:gd name="T63" fmla="*/ 108 h 113"/>
                <a:gd name="T64" fmla="*/ 292 w 386"/>
                <a:gd name="T65" fmla="*/ 111 h 113"/>
                <a:gd name="T66" fmla="*/ 299 w 386"/>
                <a:gd name="T67" fmla="*/ 111 h 113"/>
                <a:gd name="T68" fmla="*/ 308 w 386"/>
                <a:gd name="T69" fmla="*/ 112 h 113"/>
                <a:gd name="T70" fmla="*/ 318 w 386"/>
                <a:gd name="T71" fmla="*/ 112 h 113"/>
                <a:gd name="T72" fmla="*/ 329 w 386"/>
                <a:gd name="T73" fmla="*/ 111 h 113"/>
                <a:gd name="T74" fmla="*/ 342 w 386"/>
                <a:gd name="T75" fmla="*/ 111 h 113"/>
                <a:gd name="T76" fmla="*/ 357 w 386"/>
                <a:gd name="T77" fmla="*/ 111 h 113"/>
                <a:gd name="T78" fmla="*/ 375 w 386"/>
                <a:gd name="T79" fmla="*/ 110 h 113"/>
                <a:gd name="T80" fmla="*/ 0 w 386"/>
                <a:gd name="T81"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113">
                  <a:moveTo>
                    <a:pt x="0" y="109"/>
                  </a:moveTo>
                  <a:lnTo>
                    <a:pt x="21" y="108"/>
                  </a:lnTo>
                  <a:lnTo>
                    <a:pt x="40" y="105"/>
                  </a:lnTo>
                  <a:lnTo>
                    <a:pt x="58" y="102"/>
                  </a:lnTo>
                  <a:lnTo>
                    <a:pt x="73" y="96"/>
                  </a:lnTo>
                  <a:lnTo>
                    <a:pt x="86" y="89"/>
                  </a:lnTo>
                  <a:lnTo>
                    <a:pt x="100" y="82"/>
                  </a:lnTo>
                  <a:lnTo>
                    <a:pt x="112" y="73"/>
                  </a:lnTo>
                  <a:lnTo>
                    <a:pt x="123" y="65"/>
                  </a:lnTo>
                  <a:lnTo>
                    <a:pt x="134" y="56"/>
                  </a:lnTo>
                  <a:lnTo>
                    <a:pt x="144" y="47"/>
                  </a:lnTo>
                  <a:lnTo>
                    <a:pt x="154" y="39"/>
                  </a:lnTo>
                  <a:lnTo>
                    <a:pt x="164" y="30"/>
                  </a:lnTo>
                  <a:lnTo>
                    <a:pt x="174" y="23"/>
                  </a:lnTo>
                  <a:lnTo>
                    <a:pt x="184" y="16"/>
                  </a:lnTo>
                  <a:lnTo>
                    <a:pt x="195" y="9"/>
                  </a:lnTo>
                  <a:lnTo>
                    <a:pt x="206" y="6"/>
                  </a:lnTo>
                  <a:lnTo>
                    <a:pt x="215" y="3"/>
                  </a:lnTo>
                  <a:lnTo>
                    <a:pt x="222" y="1"/>
                  </a:lnTo>
                  <a:lnTo>
                    <a:pt x="230" y="0"/>
                  </a:lnTo>
                  <a:lnTo>
                    <a:pt x="238" y="0"/>
                  </a:lnTo>
                  <a:lnTo>
                    <a:pt x="246" y="0"/>
                  </a:lnTo>
                  <a:lnTo>
                    <a:pt x="253" y="2"/>
                  </a:lnTo>
                  <a:lnTo>
                    <a:pt x="260" y="3"/>
                  </a:lnTo>
                  <a:lnTo>
                    <a:pt x="266" y="6"/>
                  </a:lnTo>
                  <a:lnTo>
                    <a:pt x="271" y="9"/>
                  </a:lnTo>
                  <a:lnTo>
                    <a:pt x="277" y="11"/>
                  </a:lnTo>
                  <a:lnTo>
                    <a:pt x="281" y="16"/>
                  </a:lnTo>
                  <a:lnTo>
                    <a:pt x="285" y="20"/>
                  </a:lnTo>
                  <a:lnTo>
                    <a:pt x="289" y="26"/>
                  </a:lnTo>
                  <a:lnTo>
                    <a:pt x="291" y="31"/>
                  </a:lnTo>
                  <a:lnTo>
                    <a:pt x="293" y="37"/>
                  </a:lnTo>
                  <a:lnTo>
                    <a:pt x="294" y="44"/>
                  </a:lnTo>
                  <a:lnTo>
                    <a:pt x="289" y="40"/>
                  </a:lnTo>
                  <a:lnTo>
                    <a:pt x="283" y="37"/>
                  </a:lnTo>
                  <a:lnTo>
                    <a:pt x="278" y="35"/>
                  </a:lnTo>
                  <a:lnTo>
                    <a:pt x="273" y="34"/>
                  </a:lnTo>
                  <a:lnTo>
                    <a:pt x="268" y="33"/>
                  </a:lnTo>
                  <a:lnTo>
                    <a:pt x="263" y="34"/>
                  </a:lnTo>
                  <a:lnTo>
                    <a:pt x="258" y="34"/>
                  </a:lnTo>
                  <a:lnTo>
                    <a:pt x="253" y="36"/>
                  </a:lnTo>
                  <a:lnTo>
                    <a:pt x="249" y="38"/>
                  </a:lnTo>
                  <a:lnTo>
                    <a:pt x="246" y="40"/>
                  </a:lnTo>
                  <a:lnTo>
                    <a:pt x="242" y="43"/>
                  </a:lnTo>
                  <a:lnTo>
                    <a:pt x="239" y="46"/>
                  </a:lnTo>
                  <a:lnTo>
                    <a:pt x="237" y="49"/>
                  </a:lnTo>
                  <a:lnTo>
                    <a:pt x="235" y="53"/>
                  </a:lnTo>
                  <a:lnTo>
                    <a:pt x="233" y="57"/>
                  </a:lnTo>
                  <a:lnTo>
                    <a:pt x="232" y="61"/>
                  </a:lnTo>
                  <a:lnTo>
                    <a:pt x="232" y="65"/>
                  </a:lnTo>
                  <a:lnTo>
                    <a:pt x="232" y="67"/>
                  </a:lnTo>
                  <a:lnTo>
                    <a:pt x="232" y="71"/>
                  </a:lnTo>
                  <a:lnTo>
                    <a:pt x="233" y="75"/>
                  </a:lnTo>
                  <a:lnTo>
                    <a:pt x="235" y="78"/>
                  </a:lnTo>
                  <a:lnTo>
                    <a:pt x="237" y="82"/>
                  </a:lnTo>
                  <a:lnTo>
                    <a:pt x="239" y="85"/>
                  </a:lnTo>
                  <a:lnTo>
                    <a:pt x="241" y="89"/>
                  </a:lnTo>
                  <a:lnTo>
                    <a:pt x="244" y="92"/>
                  </a:lnTo>
                  <a:lnTo>
                    <a:pt x="249" y="95"/>
                  </a:lnTo>
                  <a:lnTo>
                    <a:pt x="253" y="99"/>
                  </a:lnTo>
                  <a:lnTo>
                    <a:pt x="259" y="102"/>
                  </a:lnTo>
                  <a:lnTo>
                    <a:pt x="264" y="103"/>
                  </a:lnTo>
                  <a:lnTo>
                    <a:pt x="271" y="106"/>
                  </a:lnTo>
                  <a:lnTo>
                    <a:pt x="279" y="108"/>
                  </a:lnTo>
                  <a:lnTo>
                    <a:pt x="288" y="110"/>
                  </a:lnTo>
                  <a:lnTo>
                    <a:pt x="292" y="111"/>
                  </a:lnTo>
                  <a:lnTo>
                    <a:pt x="295" y="111"/>
                  </a:lnTo>
                  <a:lnTo>
                    <a:pt x="299" y="111"/>
                  </a:lnTo>
                  <a:lnTo>
                    <a:pt x="303" y="112"/>
                  </a:lnTo>
                  <a:lnTo>
                    <a:pt x="308" y="112"/>
                  </a:lnTo>
                  <a:lnTo>
                    <a:pt x="313" y="112"/>
                  </a:lnTo>
                  <a:lnTo>
                    <a:pt x="318" y="112"/>
                  </a:lnTo>
                  <a:lnTo>
                    <a:pt x="323" y="111"/>
                  </a:lnTo>
                  <a:lnTo>
                    <a:pt x="329" y="111"/>
                  </a:lnTo>
                  <a:lnTo>
                    <a:pt x="335" y="111"/>
                  </a:lnTo>
                  <a:lnTo>
                    <a:pt x="342" y="111"/>
                  </a:lnTo>
                  <a:lnTo>
                    <a:pt x="350" y="111"/>
                  </a:lnTo>
                  <a:lnTo>
                    <a:pt x="357" y="111"/>
                  </a:lnTo>
                  <a:lnTo>
                    <a:pt x="366" y="110"/>
                  </a:lnTo>
                  <a:lnTo>
                    <a:pt x="375" y="110"/>
                  </a:lnTo>
                  <a:lnTo>
                    <a:pt x="385" y="110"/>
                  </a:lnTo>
                  <a:lnTo>
                    <a:pt x="0" y="109"/>
                  </a:lnTo>
                </a:path>
              </a:pathLst>
            </a:custGeom>
            <a:solidFill>
              <a:srgbClr val="C0E7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37" name="Freeform 133"/>
            <p:cNvSpPr>
              <a:spLocks/>
            </p:cNvSpPr>
            <p:nvPr/>
          </p:nvSpPr>
          <p:spPr bwMode="auto">
            <a:xfrm>
              <a:off x="4212" y="1680"/>
              <a:ext cx="365" cy="127"/>
            </a:xfrm>
            <a:custGeom>
              <a:avLst/>
              <a:gdLst>
                <a:gd name="T0" fmla="*/ 21 w 386"/>
                <a:gd name="T1" fmla="*/ 108 h 113"/>
                <a:gd name="T2" fmla="*/ 58 w 386"/>
                <a:gd name="T3" fmla="*/ 102 h 113"/>
                <a:gd name="T4" fmla="*/ 87 w 386"/>
                <a:gd name="T5" fmla="*/ 89 h 113"/>
                <a:gd name="T6" fmla="*/ 112 w 386"/>
                <a:gd name="T7" fmla="*/ 74 h 113"/>
                <a:gd name="T8" fmla="*/ 134 w 386"/>
                <a:gd name="T9" fmla="*/ 57 h 113"/>
                <a:gd name="T10" fmla="*/ 154 w 386"/>
                <a:gd name="T11" fmla="*/ 39 h 113"/>
                <a:gd name="T12" fmla="*/ 174 w 386"/>
                <a:gd name="T13" fmla="*/ 23 h 113"/>
                <a:gd name="T14" fmla="*/ 195 w 386"/>
                <a:gd name="T15" fmla="*/ 10 h 113"/>
                <a:gd name="T16" fmla="*/ 215 w 386"/>
                <a:gd name="T17" fmla="*/ 3 h 113"/>
                <a:gd name="T18" fmla="*/ 231 w 386"/>
                <a:gd name="T19" fmla="*/ 1 h 113"/>
                <a:gd name="T20" fmla="*/ 246 w 386"/>
                <a:gd name="T21" fmla="*/ 1 h 113"/>
                <a:gd name="T22" fmla="*/ 260 w 386"/>
                <a:gd name="T23" fmla="*/ 4 h 113"/>
                <a:gd name="T24" fmla="*/ 271 w 386"/>
                <a:gd name="T25" fmla="*/ 9 h 113"/>
                <a:gd name="T26" fmla="*/ 281 w 386"/>
                <a:gd name="T27" fmla="*/ 16 h 113"/>
                <a:gd name="T28" fmla="*/ 289 w 386"/>
                <a:gd name="T29" fmla="*/ 26 h 113"/>
                <a:gd name="T30" fmla="*/ 293 w 386"/>
                <a:gd name="T31" fmla="*/ 37 h 113"/>
                <a:gd name="T32" fmla="*/ 289 w 386"/>
                <a:gd name="T33" fmla="*/ 40 h 113"/>
                <a:gd name="T34" fmla="*/ 279 w 386"/>
                <a:gd name="T35" fmla="*/ 35 h 113"/>
                <a:gd name="T36" fmla="*/ 268 w 386"/>
                <a:gd name="T37" fmla="*/ 34 h 113"/>
                <a:gd name="T38" fmla="*/ 258 w 386"/>
                <a:gd name="T39" fmla="*/ 35 h 113"/>
                <a:gd name="T40" fmla="*/ 249 w 386"/>
                <a:gd name="T41" fmla="*/ 38 h 113"/>
                <a:gd name="T42" fmla="*/ 242 w 386"/>
                <a:gd name="T43" fmla="*/ 43 h 113"/>
                <a:gd name="T44" fmla="*/ 237 w 386"/>
                <a:gd name="T45" fmla="*/ 49 h 113"/>
                <a:gd name="T46" fmla="*/ 232 w 386"/>
                <a:gd name="T47" fmla="*/ 57 h 113"/>
                <a:gd name="T48" fmla="*/ 232 w 386"/>
                <a:gd name="T49" fmla="*/ 65 h 113"/>
                <a:gd name="T50" fmla="*/ 232 w 386"/>
                <a:gd name="T51" fmla="*/ 71 h 113"/>
                <a:gd name="T52" fmla="*/ 235 w 386"/>
                <a:gd name="T53" fmla="*/ 79 h 113"/>
                <a:gd name="T54" fmla="*/ 238 w 386"/>
                <a:gd name="T55" fmla="*/ 85 h 113"/>
                <a:gd name="T56" fmla="*/ 244 w 386"/>
                <a:gd name="T57" fmla="*/ 93 h 113"/>
                <a:gd name="T58" fmla="*/ 253 w 386"/>
                <a:gd name="T59" fmla="*/ 99 h 113"/>
                <a:gd name="T60" fmla="*/ 264 w 386"/>
                <a:gd name="T61" fmla="*/ 104 h 113"/>
                <a:gd name="T62" fmla="*/ 280 w 386"/>
                <a:gd name="T63" fmla="*/ 109 h 113"/>
                <a:gd name="T64" fmla="*/ 292 w 386"/>
                <a:gd name="T65" fmla="*/ 111 h 113"/>
                <a:gd name="T66" fmla="*/ 300 w 386"/>
                <a:gd name="T67" fmla="*/ 112 h 113"/>
                <a:gd name="T68" fmla="*/ 308 w 386"/>
                <a:gd name="T69" fmla="*/ 112 h 113"/>
                <a:gd name="T70" fmla="*/ 318 w 386"/>
                <a:gd name="T71" fmla="*/ 112 h 113"/>
                <a:gd name="T72" fmla="*/ 329 w 386"/>
                <a:gd name="T73" fmla="*/ 112 h 113"/>
                <a:gd name="T74" fmla="*/ 342 w 386"/>
                <a:gd name="T75" fmla="*/ 111 h 113"/>
                <a:gd name="T76" fmla="*/ 357 w 386"/>
                <a:gd name="T77" fmla="*/ 111 h 113"/>
                <a:gd name="T78" fmla="*/ 375 w 386"/>
                <a:gd name="T79" fmla="*/ 111 h 113"/>
                <a:gd name="T80" fmla="*/ 0 w 386"/>
                <a:gd name="T81"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113">
                  <a:moveTo>
                    <a:pt x="0" y="109"/>
                  </a:moveTo>
                  <a:lnTo>
                    <a:pt x="21" y="108"/>
                  </a:lnTo>
                  <a:lnTo>
                    <a:pt x="40" y="105"/>
                  </a:lnTo>
                  <a:lnTo>
                    <a:pt x="58" y="102"/>
                  </a:lnTo>
                  <a:lnTo>
                    <a:pt x="73" y="96"/>
                  </a:lnTo>
                  <a:lnTo>
                    <a:pt x="87" y="89"/>
                  </a:lnTo>
                  <a:lnTo>
                    <a:pt x="101" y="82"/>
                  </a:lnTo>
                  <a:lnTo>
                    <a:pt x="112" y="74"/>
                  </a:lnTo>
                  <a:lnTo>
                    <a:pt x="123" y="65"/>
                  </a:lnTo>
                  <a:lnTo>
                    <a:pt x="134" y="57"/>
                  </a:lnTo>
                  <a:lnTo>
                    <a:pt x="144" y="47"/>
                  </a:lnTo>
                  <a:lnTo>
                    <a:pt x="154" y="39"/>
                  </a:lnTo>
                  <a:lnTo>
                    <a:pt x="164" y="30"/>
                  </a:lnTo>
                  <a:lnTo>
                    <a:pt x="174" y="23"/>
                  </a:lnTo>
                  <a:lnTo>
                    <a:pt x="184" y="16"/>
                  </a:lnTo>
                  <a:lnTo>
                    <a:pt x="195" y="10"/>
                  </a:lnTo>
                  <a:lnTo>
                    <a:pt x="206" y="6"/>
                  </a:lnTo>
                  <a:lnTo>
                    <a:pt x="215" y="3"/>
                  </a:lnTo>
                  <a:lnTo>
                    <a:pt x="222" y="2"/>
                  </a:lnTo>
                  <a:lnTo>
                    <a:pt x="231" y="1"/>
                  </a:lnTo>
                  <a:lnTo>
                    <a:pt x="238" y="0"/>
                  </a:lnTo>
                  <a:lnTo>
                    <a:pt x="246" y="1"/>
                  </a:lnTo>
                  <a:lnTo>
                    <a:pt x="253" y="2"/>
                  </a:lnTo>
                  <a:lnTo>
                    <a:pt x="260" y="4"/>
                  </a:lnTo>
                  <a:lnTo>
                    <a:pt x="266" y="6"/>
                  </a:lnTo>
                  <a:lnTo>
                    <a:pt x="271" y="9"/>
                  </a:lnTo>
                  <a:lnTo>
                    <a:pt x="277" y="12"/>
                  </a:lnTo>
                  <a:lnTo>
                    <a:pt x="281" y="16"/>
                  </a:lnTo>
                  <a:lnTo>
                    <a:pt x="285" y="21"/>
                  </a:lnTo>
                  <a:lnTo>
                    <a:pt x="289" y="26"/>
                  </a:lnTo>
                  <a:lnTo>
                    <a:pt x="291" y="31"/>
                  </a:lnTo>
                  <a:lnTo>
                    <a:pt x="293" y="37"/>
                  </a:lnTo>
                  <a:lnTo>
                    <a:pt x="294" y="44"/>
                  </a:lnTo>
                  <a:lnTo>
                    <a:pt x="289" y="40"/>
                  </a:lnTo>
                  <a:lnTo>
                    <a:pt x="283" y="37"/>
                  </a:lnTo>
                  <a:lnTo>
                    <a:pt x="279" y="35"/>
                  </a:lnTo>
                  <a:lnTo>
                    <a:pt x="273" y="34"/>
                  </a:lnTo>
                  <a:lnTo>
                    <a:pt x="268" y="34"/>
                  </a:lnTo>
                  <a:lnTo>
                    <a:pt x="263" y="34"/>
                  </a:lnTo>
                  <a:lnTo>
                    <a:pt x="258" y="35"/>
                  </a:lnTo>
                  <a:lnTo>
                    <a:pt x="253" y="36"/>
                  </a:lnTo>
                  <a:lnTo>
                    <a:pt x="249" y="38"/>
                  </a:lnTo>
                  <a:lnTo>
                    <a:pt x="246" y="40"/>
                  </a:lnTo>
                  <a:lnTo>
                    <a:pt x="242" y="43"/>
                  </a:lnTo>
                  <a:lnTo>
                    <a:pt x="239" y="47"/>
                  </a:lnTo>
                  <a:lnTo>
                    <a:pt x="237" y="49"/>
                  </a:lnTo>
                  <a:lnTo>
                    <a:pt x="235" y="53"/>
                  </a:lnTo>
                  <a:lnTo>
                    <a:pt x="232" y="57"/>
                  </a:lnTo>
                  <a:lnTo>
                    <a:pt x="232" y="62"/>
                  </a:lnTo>
                  <a:lnTo>
                    <a:pt x="232" y="65"/>
                  </a:lnTo>
                  <a:lnTo>
                    <a:pt x="232" y="68"/>
                  </a:lnTo>
                  <a:lnTo>
                    <a:pt x="232" y="71"/>
                  </a:lnTo>
                  <a:lnTo>
                    <a:pt x="233" y="75"/>
                  </a:lnTo>
                  <a:lnTo>
                    <a:pt x="235" y="79"/>
                  </a:lnTo>
                  <a:lnTo>
                    <a:pt x="236" y="83"/>
                  </a:lnTo>
                  <a:lnTo>
                    <a:pt x="238" y="85"/>
                  </a:lnTo>
                  <a:lnTo>
                    <a:pt x="241" y="89"/>
                  </a:lnTo>
                  <a:lnTo>
                    <a:pt x="244" y="93"/>
                  </a:lnTo>
                  <a:lnTo>
                    <a:pt x="249" y="96"/>
                  </a:lnTo>
                  <a:lnTo>
                    <a:pt x="253" y="99"/>
                  </a:lnTo>
                  <a:lnTo>
                    <a:pt x="259" y="102"/>
                  </a:lnTo>
                  <a:lnTo>
                    <a:pt x="264" y="104"/>
                  </a:lnTo>
                  <a:lnTo>
                    <a:pt x="271" y="106"/>
                  </a:lnTo>
                  <a:lnTo>
                    <a:pt x="280" y="109"/>
                  </a:lnTo>
                  <a:lnTo>
                    <a:pt x="288" y="111"/>
                  </a:lnTo>
                  <a:lnTo>
                    <a:pt x="292" y="111"/>
                  </a:lnTo>
                  <a:lnTo>
                    <a:pt x="295" y="112"/>
                  </a:lnTo>
                  <a:lnTo>
                    <a:pt x="300" y="112"/>
                  </a:lnTo>
                  <a:lnTo>
                    <a:pt x="304" y="112"/>
                  </a:lnTo>
                  <a:lnTo>
                    <a:pt x="308" y="112"/>
                  </a:lnTo>
                  <a:lnTo>
                    <a:pt x="313" y="112"/>
                  </a:lnTo>
                  <a:lnTo>
                    <a:pt x="318" y="112"/>
                  </a:lnTo>
                  <a:lnTo>
                    <a:pt x="323" y="112"/>
                  </a:lnTo>
                  <a:lnTo>
                    <a:pt x="329" y="112"/>
                  </a:lnTo>
                  <a:lnTo>
                    <a:pt x="335" y="112"/>
                  </a:lnTo>
                  <a:lnTo>
                    <a:pt x="342" y="111"/>
                  </a:lnTo>
                  <a:lnTo>
                    <a:pt x="350" y="111"/>
                  </a:lnTo>
                  <a:lnTo>
                    <a:pt x="357" y="111"/>
                  </a:lnTo>
                  <a:lnTo>
                    <a:pt x="366" y="111"/>
                  </a:lnTo>
                  <a:lnTo>
                    <a:pt x="375" y="111"/>
                  </a:lnTo>
                  <a:lnTo>
                    <a:pt x="385" y="111"/>
                  </a:lnTo>
                  <a:lnTo>
                    <a:pt x="0" y="109"/>
                  </a:lnTo>
                </a:path>
              </a:pathLst>
            </a:custGeom>
            <a:solidFill>
              <a:srgbClr val="C0E7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38" name="Freeform 134"/>
            <p:cNvSpPr>
              <a:spLocks/>
            </p:cNvSpPr>
            <p:nvPr/>
          </p:nvSpPr>
          <p:spPr bwMode="auto">
            <a:xfrm>
              <a:off x="4582" y="1683"/>
              <a:ext cx="367" cy="126"/>
            </a:xfrm>
            <a:custGeom>
              <a:avLst/>
              <a:gdLst>
                <a:gd name="T0" fmla="*/ 21 w 387"/>
                <a:gd name="T1" fmla="*/ 108 h 113"/>
                <a:gd name="T2" fmla="*/ 58 w 387"/>
                <a:gd name="T3" fmla="*/ 101 h 113"/>
                <a:gd name="T4" fmla="*/ 87 w 387"/>
                <a:gd name="T5" fmla="*/ 89 h 113"/>
                <a:gd name="T6" fmla="*/ 112 w 387"/>
                <a:gd name="T7" fmla="*/ 73 h 113"/>
                <a:gd name="T8" fmla="*/ 134 w 387"/>
                <a:gd name="T9" fmla="*/ 56 h 113"/>
                <a:gd name="T10" fmla="*/ 154 w 387"/>
                <a:gd name="T11" fmla="*/ 38 h 113"/>
                <a:gd name="T12" fmla="*/ 174 w 387"/>
                <a:gd name="T13" fmla="*/ 23 h 113"/>
                <a:gd name="T14" fmla="*/ 195 w 387"/>
                <a:gd name="T15" fmla="*/ 9 h 113"/>
                <a:gd name="T16" fmla="*/ 215 w 387"/>
                <a:gd name="T17" fmla="*/ 3 h 113"/>
                <a:gd name="T18" fmla="*/ 231 w 387"/>
                <a:gd name="T19" fmla="*/ 0 h 113"/>
                <a:gd name="T20" fmla="*/ 247 w 387"/>
                <a:gd name="T21" fmla="*/ 0 h 113"/>
                <a:gd name="T22" fmla="*/ 260 w 387"/>
                <a:gd name="T23" fmla="*/ 3 h 113"/>
                <a:gd name="T24" fmla="*/ 272 w 387"/>
                <a:gd name="T25" fmla="*/ 9 h 113"/>
                <a:gd name="T26" fmla="*/ 281 w 387"/>
                <a:gd name="T27" fmla="*/ 15 h 113"/>
                <a:gd name="T28" fmla="*/ 289 w 387"/>
                <a:gd name="T29" fmla="*/ 26 h 113"/>
                <a:gd name="T30" fmla="*/ 293 w 387"/>
                <a:gd name="T31" fmla="*/ 36 h 113"/>
                <a:gd name="T32" fmla="*/ 289 w 387"/>
                <a:gd name="T33" fmla="*/ 40 h 113"/>
                <a:gd name="T34" fmla="*/ 279 w 387"/>
                <a:gd name="T35" fmla="*/ 35 h 113"/>
                <a:gd name="T36" fmla="*/ 268 w 387"/>
                <a:gd name="T37" fmla="*/ 33 h 113"/>
                <a:gd name="T38" fmla="*/ 259 w 387"/>
                <a:gd name="T39" fmla="*/ 34 h 113"/>
                <a:gd name="T40" fmla="*/ 250 w 387"/>
                <a:gd name="T41" fmla="*/ 38 h 113"/>
                <a:gd name="T42" fmla="*/ 242 w 387"/>
                <a:gd name="T43" fmla="*/ 43 h 113"/>
                <a:gd name="T44" fmla="*/ 237 w 387"/>
                <a:gd name="T45" fmla="*/ 49 h 113"/>
                <a:gd name="T46" fmla="*/ 233 w 387"/>
                <a:gd name="T47" fmla="*/ 57 h 113"/>
                <a:gd name="T48" fmla="*/ 232 w 387"/>
                <a:gd name="T49" fmla="*/ 65 h 113"/>
                <a:gd name="T50" fmla="*/ 232 w 387"/>
                <a:gd name="T51" fmla="*/ 71 h 113"/>
                <a:gd name="T52" fmla="*/ 234 w 387"/>
                <a:gd name="T53" fmla="*/ 79 h 113"/>
                <a:gd name="T54" fmla="*/ 239 w 387"/>
                <a:gd name="T55" fmla="*/ 85 h 113"/>
                <a:gd name="T56" fmla="*/ 244 w 387"/>
                <a:gd name="T57" fmla="*/ 92 h 113"/>
                <a:gd name="T58" fmla="*/ 253 w 387"/>
                <a:gd name="T59" fmla="*/ 98 h 113"/>
                <a:gd name="T60" fmla="*/ 265 w 387"/>
                <a:gd name="T61" fmla="*/ 103 h 113"/>
                <a:gd name="T62" fmla="*/ 280 w 387"/>
                <a:gd name="T63" fmla="*/ 108 h 113"/>
                <a:gd name="T64" fmla="*/ 292 w 387"/>
                <a:gd name="T65" fmla="*/ 111 h 113"/>
                <a:gd name="T66" fmla="*/ 300 w 387"/>
                <a:gd name="T67" fmla="*/ 111 h 113"/>
                <a:gd name="T68" fmla="*/ 309 w 387"/>
                <a:gd name="T69" fmla="*/ 112 h 113"/>
                <a:gd name="T70" fmla="*/ 317 w 387"/>
                <a:gd name="T71" fmla="*/ 111 h 113"/>
                <a:gd name="T72" fmla="*/ 328 w 387"/>
                <a:gd name="T73" fmla="*/ 111 h 113"/>
                <a:gd name="T74" fmla="*/ 342 w 387"/>
                <a:gd name="T75" fmla="*/ 111 h 113"/>
                <a:gd name="T76" fmla="*/ 357 w 387"/>
                <a:gd name="T77" fmla="*/ 110 h 113"/>
                <a:gd name="T78" fmla="*/ 375 w 387"/>
                <a:gd name="T79" fmla="*/ 110 h 113"/>
                <a:gd name="T80" fmla="*/ 0 w 387"/>
                <a:gd name="T81"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7" h="113">
                  <a:moveTo>
                    <a:pt x="0" y="109"/>
                  </a:moveTo>
                  <a:lnTo>
                    <a:pt x="21" y="108"/>
                  </a:lnTo>
                  <a:lnTo>
                    <a:pt x="40" y="105"/>
                  </a:lnTo>
                  <a:lnTo>
                    <a:pt x="58" y="101"/>
                  </a:lnTo>
                  <a:lnTo>
                    <a:pt x="73" y="96"/>
                  </a:lnTo>
                  <a:lnTo>
                    <a:pt x="87" y="89"/>
                  </a:lnTo>
                  <a:lnTo>
                    <a:pt x="101" y="82"/>
                  </a:lnTo>
                  <a:lnTo>
                    <a:pt x="112" y="73"/>
                  </a:lnTo>
                  <a:lnTo>
                    <a:pt x="124" y="65"/>
                  </a:lnTo>
                  <a:lnTo>
                    <a:pt x="134" y="56"/>
                  </a:lnTo>
                  <a:lnTo>
                    <a:pt x="144" y="47"/>
                  </a:lnTo>
                  <a:lnTo>
                    <a:pt x="154" y="38"/>
                  </a:lnTo>
                  <a:lnTo>
                    <a:pt x="164" y="30"/>
                  </a:lnTo>
                  <a:lnTo>
                    <a:pt x="174" y="23"/>
                  </a:lnTo>
                  <a:lnTo>
                    <a:pt x="184" y="15"/>
                  </a:lnTo>
                  <a:lnTo>
                    <a:pt x="195" y="9"/>
                  </a:lnTo>
                  <a:lnTo>
                    <a:pt x="207" y="5"/>
                  </a:lnTo>
                  <a:lnTo>
                    <a:pt x="215" y="3"/>
                  </a:lnTo>
                  <a:lnTo>
                    <a:pt x="222" y="1"/>
                  </a:lnTo>
                  <a:lnTo>
                    <a:pt x="231" y="0"/>
                  </a:lnTo>
                  <a:lnTo>
                    <a:pt x="239" y="0"/>
                  </a:lnTo>
                  <a:lnTo>
                    <a:pt x="247" y="0"/>
                  </a:lnTo>
                  <a:lnTo>
                    <a:pt x="253" y="1"/>
                  </a:lnTo>
                  <a:lnTo>
                    <a:pt x="260" y="3"/>
                  </a:lnTo>
                  <a:lnTo>
                    <a:pt x="267" y="5"/>
                  </a:lnTo>
                  <a:lnTo>
                    <a:pt x="272" y="9"/>
                  </a:lnTo>
                  <a:lnTo>
                    <a:pt x="277" y="11"/>
                  </a:lnTo>
                  <a:lnTo>
                    <a:pt x="281" y="15"/>
                  </a:lnTo>
                  <a:lnTo>
                    <a:pt x="285" y="20"/>
                  </a:lnTo>
                  <a:lnTo>
                    <a:pt x="289" y="26"/>
                  </a:lnTo>
                  <a:lnTo>
                    <a:pt x="291" y="30"/>
                  </a:lnTo>
                  <a:lnTo>
                    <a:pt x="293" y="36"/>
                  </a:lnTo>
                  <a:lnTo>
                    <a:pt x="294" y="43"/>
                  </a:lnTo>
                  <a:lnTo>
                    <a:pt x="289" y="40"/>
                  </a:lnTo>
                  <a:lnTo>
                    <a:pt x="283" y="37"/>
                  </a:lnTo>
                  <a:lnTo>
                    <a:pt x="279" y="35"/>
                  </a:lnTo>
                  <a:lnTo>
                    <a:pt x="273" y="34"/>
                  </a:lnTo>
                  <a:lnTo>
                    <a:pt x="268" y="33"/>
                  </a:lnTo>
                  <a:lnTo>
                    <a:pt x="263" y="33"/>
                  </a:lnTo>
                  <a:lnTo>
                    <a:pt x="259" y="34"/>
                  </a:lnTo>
                  <a:lnTo>
                    <a:pt x="254" y="36"/>
                  </a:lnTo>
                  <a:lnTo>
                    <a:pt x="250" y="38"/>
                  </a:lnTo>
                  <a:lnTo>
                    <a:pt x="246" y="40"/>
                  </a:lnTo>
                  <a:lnTo>
                    <a:pt x="242" y="43"/>
                  </a:lnTo>
                  <a:lnTo>
                    <a:pt x="239" y="46"/>
                  </a:lnTo>
                  <a:lnTo>
                    <a:pt x="237" y="49"/>
                  </a:lnTo>
                  <a:lnTo>
                    <a:pt x="234" y="53"/>
                  </a:lnTo>
                  <a:lnTo>
                    <a:pt x="233" y="57"/>
                  </a:lnTo>
                  <a:lnTo>
                    <a:pt x="232" y="62"/>
                  </a:lnTo>
                  <a:lnTo>
                    <a:pt x="232" y="65"/>
                  </a:lnTo>
                  <a:lnTo>
                    <a:pt x="232" y="67"/>
                  </a:lnTo>
                  <a:lnTo>
                    <a:pt x="232" y="71"/>
                  </a:lnTo>
                  <a:lnTo>
                    <a:pt x="233" y="75"/>
                  </a:lnTo>
                  <a:lnTo>
                    <a:pt x="234" y="79"/>
                  </a:lnTo>
                  <a:lnTo>
                    <a:pt x="237" y="82"/>
                  </a:lnTo>
                  <a:lnTo>
                    <a:pt x="239" y="85"/>
                  </a:lnTo>
                  <a:lnTo>
                    <a:pt x="241" y="88"/>
                  </a:lnTo>
                  <a:lnTo>
                    <a:pt x="244" y="92"/>
                  </a:lnTo>
                  <a:lnTo>
                    <a:pt x="249" y="95"/>
                  </a:lnTo>
                  <a:lnTo>
                    <a:pt x="253" y="98"/>
                  </a:lnTo>
                  <a:lnTo>
                    <a:pt x="259" y="101"/>
                  </a:lnTo>
                  <a:lnTo>
                    <a:pt x="265" y="103"/>
                  </a:lnTo>
                  <a:lnTo>
                    <a:pt x="272" y="106"/>
                  </a:lnTo>
                  <a:lnTo>
                    <a:pt x="280" y="108"/>
                  </a:lnTo>
                  <a:lnTo>
                    <a:pt x="289" y="110"/>
                  </a:lnTo>
                  <a:lnTo>
                    <a:pt x="292" y="111"/>
                  </a:lnTo>
                  <a:lnTo>
                    <a:pt x="295" y="111"/>
                  </a:lnTo>
                  <a:lnTo>
                    <a:pt x="300" y="111"/>
                  </a:lnTo>
                  <a:lnTo>
                    <a:pt x="303" y="111"/>
                  </a:lnTo>
                  <a:lnTo>
                    <a:pt x="309" y="112"/>
                  </a:lnTo>
                  <a:lnTo>
                    <a:pt x="313" y="112"/>
                  </a:lnTo>
                  <a:lnTo>
                    <a:pt x="317" y="111"/>
                  </a:lnTo>
                  <a:lnTo>
                    <a:pt x="323" y="111"/>
                  </a:lnTo>
                  <a:lnTo>
                    <a:pt x="328" y="111"/>
                  </a:lnTo>
                  <a:lnTo>
                    <a:pt x="335" y="111"/>
                  </a:lnTo>
                  <a:lnTo>
                    <a:pt x="342" y="111"/>
                  </a:lnTo>
                  <a:lnTo>
                    <a:pt x="350" y="110"/>
                  </a:lnTo>
                  <a:lnTo>
                    <a:pt x="357" y="110"/>
                  </a:lnTo>
                  <a:lnTo>
                    <a:pt x="366" y="110"/>
                  </a:lnTo>
                  <a:lnTo>
                    <a:pt x="375" y="110"/>
                  </a:lnTo>
                  <a:lnTo>
                    <a:pt x="386" y="110"/>
                  </a:lnTo>
                  <a:lnTo>
                    <a:pt x="0" y="109"/>
                  </a:lnTo>
                </a:path>
              </a:pathLst>
            </a:custGeom>
            <a:solidFill>
              <a:srgbClr val="C0E7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39" name="Freeform 135"/>
            <p:cNvSpPr>
              <a:spLocks/>
            </p:cNvSpPr>
            <p:nvPr/>
          </p:nvSpPr>
          <p:spPr bwMode="auto">
            <a:xfrm>
              <a:off x="505" y="1665"/>
              <a:ext cx="1849" cy="133"/>
            </a:xfrm>
            <a:custGeom>
              <a:avLst/>
              <a:gdLst>
                <a:gd name="T0" fmla="*/ 1900 w 1953"/>
                <a:gd name="T1" fmla="*/ 117 h 119"/>
                <a:gd name="T2" fmla="*/ 1865 w 1953"/>
                <a:gd name="T3" fmla="*/ 117 h 119"/>
                <a:gd name="T4" fmla="*/ 1823 w 1953"/>
                <a:gd name="T5" fmla="*/ 108 h 119"/>
                <a:gd name="T6" fmla="*/ 1798 w 1953"/>
                <a:gd name="T7" fmla="*/ 85 h 119"/>
                <a:gd name="T8" fmla="*/ 1798 w 1953"/>
                <a:gd name="T9" fmla="*/ 59 h 119"/>
                <a:gd name="T10" fmla="*/ 1823 w 1953"/>
                <a:gd name="T11" fmla="*/ 40 h 119"/>
                <a:gd name="T12" fmla="*/ 1859 w 1953"/>
                <a:gd name="T13" fmla="*/ 49 h 119"/>
                <a:gd name="T14" fmla="*/ 1837 w 1953"/>
                <a:gd name="T15" fmla="*/ 14 h 119"/>
                <a:gd name="T16" fmla="*/ 1787 w 1953"/>
                <a:gd name="T17" fmla="*/ 7 h 119"/>
                <a:gd name="T18" fmla="*/ 1717 w 1953"/>
                <a:gd name="T19" fmla="*/ 45 h 119"/>
                <a:gd name="T20" fmla="*/ 1635 w 1953"/>
                <a:gd name="T21" fmla="*/ 102 h 119"/>
                <a:gd name="T22" fmla="*/ 1533 w 1953"/>
                <a:gd name="T23" fmla="*/ 115 h 119"/>
                <a:gd name="T24" fmla="*/ 1488 w 1953"/>
                <a:gd name="T25" fmla="*/ 116 h 119"/>
                <a:gd name="T26" fmla="*/ 1454 w 1953"/>
                <a:gd name="T27" fmla="*/ 113 h 119"/>
                <a:gd name="T28" fmla="*/ 1415 w 1953"/>
                <a:gd name="T29" fmla="*/ 93 h 119"/>
                <a:gd name="T30" fmla="*/ 1406 w 1953"/>
                <a:gd name="T31" fmla="*/ 69 h 119"/>
                <a:gd name="T32" fmla="*/ 1419 w 1953"/>
                <a:gd name="T33" fmla="*/ 44 h 119"/>
                <a:gd name="T34" fmla="*/ 1453 w 1953"/>
                <a:gd name="T35" fmla="*/ 39 h 119"/>
                <a:gd name="T36" fmla="*/ 1460 w 1953"/>
                <a:gd name="T37" fmla="*/ 25 h 119"/>
                <a:gd name="T38" fmla="*/ 1419 w 1953"/>
                <a:gd name="T39" fmla="*/ 5 h 119"/>
                <a:gd name="T40" fmla="*/ 1357 w 1953"/>
                <a:gd name="T41" fmla="*/ 20 h 119"/>
                <a:gd name="T42" fmla="*/ 1285 w 1953"/>
                <a:gd name="T43" fmla="*/ 78 h 119"/>
                <a:gd name="T44" fmla="*/ 1172 w 1953"/>
                <a:gd name="T45" fmla="*/ 113 h 119"/>
                <a:gd name="T46" fmla="*/ 1113 w 1953"/>
                <a:gd name="T47" fmla="*/ 114 h 119"/>
                <a:gd name="T48" fmla="*/ 1080 w 1953"/>
                <a:gd name="T49" fmla="*/ 114 h 119"/>
                <a:gd name="T50" fmla="*/ 1037 w 1953"/>
                <a:gd name="T51" fmla="*/ 102 h 119"/>
                <a:gd name="T52" fmla="*/ 1017 w 1953"/>
                <a:gd name="T53" fmla="*/ 78 h 119"/>
                <a:gd name="T54" fmla="*/ 1020 w 1953"/>
                <a:gd name="T55" fmla="*/ 52 h 119"/>
                <a:gd name="T56" fmla="*/ 1047 w 1953"/>
                <a:gd name="T57" fmla="*/ 37 h 119"/>
                <a:gd name="T58" fmla="*/ 1077 w 1953"/>
                <a:gd name="T59" fmla="*/ 40 h 119"/>
                <a:gd name="T60" fmla="*/ 1049 w 1953"/>
                <a:gd name="T61" fmla="*/ 9 h 119"/>
                <a:gd name="T62" fmla="*/ 998 w 1953"/>
                <a:gd name="T63" fmla="*/ 6 h 119"/>
                <a:gd name="T64" fmla="*/ 926 w 1953"/>
                <a:gd name="T65" fmla="*/ 50 h 119"/>
                <a:gd name="T66" fmla="*/ 839 w 1953"/>
                <a:gd name="T67" fmla="*/ 105 h 119"/>
                <a:gd name="T68" fmla="*/ 744 w 1953"/>
                <a:gd name="T69" fmla="*/ 112 h 119"/>
                <a:gd name="T70" fmla="*/ 702 w 1953"/>
                <a:gd name="T71" fmla="*/ 114 h 119"/>
                <a:gd name="T72" fmla="*/ 665 w 1953"/>
                <a:gd name="T73" fmla="*/ 108 h 119"/>
                <a:gd name="T74" fmla="*/ 631 w 1953"/>
                <a:gd name="T75" fmla="*/ 88 h 119"/>
                <a:gd name="T76" fmla="*/ 626 w 1953"/>
                <a:gd name="T77" fmla="*/ 63 h 119"/>
                <a:gd name="T78" fmla="*/ 642 w 1953"/>
                <a:gd name="T79" fmla="*/ 39 h 119"/>
                <a:gd name="T80" fmla="*/ 677 w 1953"/>
                <a:gd name="T81" fmla="*/ 39 h 119"/>
                <a:gd name="T82" fmla="*/ 675 w 1953"/>
                <a:gd name="T83" fmla="*/ 17 h 119"/>
                <a:gd name="T84" fmla="*/ 631 w 1953"/>
                <a:gd name="T85" fmla="*/ 2 h 119"/>
                <a:gd name="T86" fmla="*/ 566 w 1953"/>
                <a:gd name="T87" fmla="*/ 25 h 119"/>
                <a:gd name="T88" fmla="*/ 491 w 1953"/>
                <a:gd name="T89" fmla="*/ 84 h 119"/>
                <a:gd name="T90" fmla="*/ 380 w 1953"/>
                <a:gd name="T91" fmla="*/ 111 h 119"/>
                <a:gd name="T92" fmla="*/ 327 w 1953"/>
                <a:gd name="T93" fmla="*/ 112 h 119"/>
                <a:gd name="T94" fmla="*/ 296 w 1953"/>
                <a:gd name="T95" fmla="*/ 111 h 119"/>
                <a:gd name="T96" fmla="*/ 252 w 1953"/>
                <a:gd name="T97" fmla="*/ 96 h 119"/>
                <a:gd name="T98" fmla="*/ 235 w 1953"/>
                <a:gd name="T99" fmla="*/ 72 h 119"/>
                <a:gd name="T100" fmla="*/ 242 w 1953"/>
                <a:gd name="T101" fmla="*/ 47 h 119"/>
                <a:gd name="T102" fmla="*/ 271 w 1953"/>
                <a:gd name="T103" fmla="*/ 34 h 119"/>
                <a:gd name="T104" fmla="*/ 295 w 1953"/>
                <a:gd name="T105" fmla="*/ 31 h 119"/>
                <a:gd name="T106" fmla="*/ 262 w 1953"/>
                <a:gd name="T107" fmla="*/ 4 h 119"/>
                <a:gd name="T108" fmla="*/ 209 w 1953"/>
                <a:gd name="T109" fmla="*/ 6 h 119"/>
                <a:gd name="T110" fmla="*/ 136 w 1953"/>
                <a:gd name="T111" fmla="*/ 57 h 119"/>
                <a:gd name="T112" fmla="*/ 40 w 1953"/>
                <a:gd name="T113" fmla="*/ 10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53" h="119">
                  <a:moveTo>
                    <a:pt x="1952" y="116"/>
                  </a:moveTo>
                  <a:lnTo>
                    <a:pt x="1942" y="116"/>
                  </a:lnTo>
                  <a:lnTo>
                    <a:pt x="1932" y="116"/>
                  </a:lnTo>
                  <a:lnTo>
                    <a:pt x="1923" y="116"/>
                  </a:lnTo>
                  <a:lnTo>
                    <a:pt x="1915" y="116"/>
                  </a:lnTo>
                  <a:lnTo>
                    <a:pt x="1907" y="117"/>
                  </a:lnTo>
                  <a:lnTo>
                    <a:pt x="1900" y="117"/>
                  </a:lnTo>
                  <a:lnTo>
                    <a:pt x="1895" y="117"/>
                  </a:lnTo>
                  <a:lnTo>
                    <a:pt x="1888" y="117"/>
                  </a:lnTo>
                  <a:lnTo>
                    <a:pt x="1882" y="117"/>
                  </a:lnTo>
                  <a:lnTo>
                    <a:pt x="1878" y="118"/>
                  </a:lnTo>
                  <a:lnTo>
                    <a:pt x="1874" y="118"/>
                  </a:lnTo>
                  <a:lnTo>
                    <a:pt x="1869" y="117"/>
                  </a:lnTo>
                  <a:lnTo>
                    <a:pt x="1865" y="117"/>
                  </a:lnTo>
                  <a:lnTo>
                    <a:pt x="1860" y="117"/>
                  </a:lnTo>
                  <a:lnTo>
                    <a:pt x="1857" y="117"/>
                  </a:lnTo>
                  <a:lnTo>
                    <a:pt x="1853" y="116"/>
                  </a:lnTo>
                  <a:lnTo>
                    <a:pt x="1844" y="114"/>
                  </a:lnTo>
                  <a:lnTo>
                    <a:pt x="1837" y="112"/>
                  </a:lnTo>
                  <a:lnTo>
                    <a:pt x="1830" y="109"/>
                  </a:lnTo>
                  <a:lnTo>
                    <a:pt x="1823" y="108"/>
                  </a:lnTo>
                  <a:lnTo>
                    <a:pt x="1817" y="105"/>
                  </a:lnTo>
                  <a:lnTo>
                    <a:pt x="1813" y="102"/>
                  </a:lnTo>
                  <a:lnTo>
                    <a:pt x="1810" y="98"/>
                  </a:lnTo>
                  <a:lnTo>
                    <a:pt x="1806" y="95"/>
                  </a:lnTo>
                  <a:lnTo>
                    <a:pt x="1803" y="91"/>
                  </a:lnTo>
                  <a:lnTo>
                    <a:pt x="1801" y="88"/>
                  </a:lnTo>
                  <a:lnTo>
                    <a:pt x="1798" y="85"/>
                  </a:lnTo>
                  <a:lnTo>
                    <a:pt x="1797" y="81"/>
                  </a:lnTo>
                  <a:lnTo>
                    <a:pt x="1796" y="77"/>
                  </a:lnTo>
                  <a:lnTo>
                    <a:pt x="1796" y="73"/>
                  </a:lnTo>
                  <a:lnTo>
                    <a:pt x="1796" y="70"/>
                  </a:lnTo>
                  <a:lnTo>
                    <a:pt x="1796" y="68"/>
                  </a:lnTo>
                  <a:lnTo>
                    <a:pt x="1797" y="63"/>
                  </a:lnTo>
                  <a:lnTo>
                    <a:pt x="1798" y="59"/>
                  </a:lnTo>
                  <a:lnTo>
                    <a:pt x="1801" y="55"/>
                  </a:lnTo>
                  <a:lnTo>
                    <a:pt x="1803" y="51"/>
                  </a:lnTo>
                  <a:lnTo>
                    <a:pt x="1806" y="49"/>
                  </a:lnTo>
                  <a:lnTo>
                    <a:pt x="1810" y="46"/>
                  </a:lnTo>
                  <a:lnTo>
                    <a:pt x="1814" y="44"/>
                  </a:lnTo>
                  <a:lnTo>
                    <a:pt x="1819" y="42"/>
                  </a:lnTo>
                  <a:lnTo>
                    <a:pt x="1823" y="40"/>
                  </a:lnTo>
                  <a:lnTo>
                    <a:pt x="1828" y="39"/>
                  </a:lnTo>
                  <a:lnTo>
                    <a:pt x="1832" y="39"/>
                  </a:lnTo>
                  <a:lnTo>
                    <a:pt x="1838" y="40"/>
                  </a:lnTo>
                  <a:lnTo>
                    <a:pt x="1843" y="41"/>
                  </a:lnTo>
                  <a:lnTo>
                    <a:pt x="1849" y="43"/>
                  </a:lnTo>
                  <a:lnTo>
                    <a:pt x="1853" y="46"/>
                  </a:lnTo>
                  <a:lnTo>
                    <a:pt x="1859" y="49"/>
                  </a:lnTo>
                  <a:lnTo>
                    <a:pt x="1858" y="43"/>
                  </a:lnTo>
                  <a:lnTo>
                    <a:pt x="1856" y="37"/>
                  </a:lnTo>
                  <a:lnTo>
                    <a:pt x="1853" y="31"/>
                  </a:lnTo>
                  <a:lnTo>
                    <a:pt x="1850" y="26"/>
                  </a:lnTo>
                  <a:lnTo>
                    <a:pt x="1847" y="22"/>
                  </a:lnTo>
                  <a:lnTo>
                    <a:pt x="1841" y="17"/>
                  </a:lnTo>
                  <a:lnTo>
                    <a:pt x="1837" y="14"/>
                  </a:lnTo>
                  <a:lnTo>
                    <a:pt x="1831" y="11"/>
                  </a:lnTo>
                  <a:lnTo>
                    <a:pt x="1824" y="9"/>
                  </a:lnTo>
                  <a:lnTo>
                    <a:pt x="1817" y="8"/>
                  </a:lnTo>
                  <a:lnTo>
                    <a:pt x="1811" y="7"/>
                  </a:lnTo>
                  <a:lnTo>
                    <a:pt x="1803" y="6"/>
                  </a:lnTo>
                  <a:lnTo>
                    <a:pt x="1795" y="6"/>
                  </a:lnTo>
                  <a:lnTo>
                    <a:pt x="1787" y="7"/>
                  </a:lnTo>
                  <a:lnTo>
                    <a:pt x="1778" y="9"/>
                  </a:lnTo>
                  <a:lnTo>
                    <a:pt x="1770" y="11"/>
                  </a:lnTo>
                  <a:lnTo>
                    <a:pt x="1758" y="16"/>
                  </a:lnTo>
                  <a:lnTo>
                    <a:pt x="1747" y="22"/>
                  </a:lnTo>
                  <a:lnTo>
                    <a:pt x="1737" y="29"/>
                  </a:lnTo>
                  <a:lnTo>
                    <a:pt x="1727" y="36"/>
                  </a:lnTo>
                  <a:lnTo>
                    <a:pt x="1717" y="45"/>
                  </a:lnTo>
                  <a:lnTo>
                    <a:pt x="1706" y="53"/>
                  </a:lnTo>
                  <a:lnTo>
                    <a:pt x="1696" y="62"/>
                  </a:lnTo>
                  <a:lnTo>
                    <a:pt x="1686" y="70"/>
                  </a:lnTo>
                  <a:lnTo>
                    <a:pt x="1674" y="79"/>
                  </a:lnTo>
                  <a:lnTo>
                    <a:pt x="1663" y="88"/>
                  </a:lnTo>
                  <a:lnTo>
                    <a:pt x="1649" y="95"/>
                  </a:lnTo>
                  <a:lnTo>
                    <a:pt x="1635" y="102"/>
                  </a:lnTo>
                  <a:lnTo>
                    <a:pt x="1619" y="107"/>
                  </a:lnTo>
                  <a:lnTo>
                    <a:pt x="1602" y="111"/>
                  </a:lnTo>
                  <a:lnTo>
                    <a:pt x="1582" y="114"/>
                  </a:lnTo>
                  <a:lnTo>
                    <a:pt x="1561" y="115"/>
                  </a:lnTo>
                  <a:lnTo>
                    <a:pt x="1551" y="115"/>
                  </a:lnTo>
                  <a:lnTo>
                    <a:pt x="1542" y="115"/>
                  </a:lnTo>
                  <a:lnTo>
                    <a:pt x="1533" y="115"/>
                  </a:lnTo>
                  <a:lnTo>
                    <a:pt x="1525" y="115"/>
                  </a:lnTo>
                  <a:lnTo>
                    <a:pt x="1517" y="115"/>
                  </a:lnTo>
                  <a:lnTo>
                    <a:pt x="1510" y="116"/>
                  </a:lnTo>
                  <a:lnTo>
                    <a:pt x="1504" y="116"/>
                  </a:lnTo>
                  <a:lnTo>
                    <a:pt x="1498" y="116"/>
                  </a:lnTo>
                  <a:lnTo>
                    <a:pt x="1492" y="116"/>
                  </a:lnTo>
                  <a:lnTo>
                    <a:pt x="1488" y="116"/>
                  </a:lnTo>
                  <a:lnTo>
                    <a:pt x="1483" y="116"/>
                  </a:lnTo>
                  <a:lnTo>
                    <a:pt x="1479" y="116"/>
                  </a:lnTo>
                  <a:lnTo>
                    <a:pt x="1474" y="116"/>
                  </a:lnTo>
                  <a:lnTo>
                    <a:pt x="1470" y="116"/>
                  </a:lnTo>
                  <a:lnTo>
                    <a:pt x="1467" y="115"/>
                  </a:lnTo>
                  <a:lnTo>
                    <a:pt x="1463" y="115"/>
                  </a:lnTo>
                  <a:lnTo>
                    <a:pt x="1454" y="113"/>
                  </a:lnTo>
                  <a:lnTo>
                    <a:pt x="1446" y="111"/>
                  </a:lnTo>
                  <a:lnTo>
                    <a:pt x="1438" y="108"/>
                  </a:lnTo>
                  <a:lnTo>
                    <a:pt x="1433" y="106"/>
                  </a:lnTo>
                  <a:lnTo>
                    <a:pt x="1427" y="103"/>
                  </a:lnTo>
                  <a:lnTo>
                    <a:pt x="1423" y="100"/>
                  </a:lnTo>
                  <a:lnTo>
                    <a:pt x="1418" y="97"/>
                  </a:lnTo>
                  <a:lnTo>
                    <a:pt x="1415" y="93"/>
                  </a:lnTo>
                  <a:lnTo>
                    <a:pt x="1413" y="90"/>
                  </a:lnTo>
                  <a:lnTo>
                    <a:pt x="1410" y="87"/>
                  </a:lnTo>
                  <a:lnTo>
                    <a:pt x="1408" y="83"/>
                  </a:lnTo>
                  <a:lnTo>
                    <a:pt x="1407" y="80"/>
                  </a:lnTo>
                  <a:lnTo>
                    <a:pt x="1406" y="76"/>
                  </a:lnTo>
                  <a:lnTo>
                    <a:pt x="1406" y="72"/>
                  </a:lnTo>
                  <a:lnTo>
                    <a:pt x="1406" y="69"/>
                  </a:lnTo>
                  <a:lnTo>
                    <a:pt x="1406" y="66"/>
                  </a:lnTo>
                  <a:lnTo>
                    <a:pt x="1407" y="61"/>
                  </a:lnTo>
                  <a:lnTo>
                    <a:pt x="1408" y="57"/>
                  </a:lnTo>
                  <a:lnTo>
                    <a:pt x="1410" y="53"/>
                  </a:lnTo>
                  <a:lnTo>
                    <a:pt x="1413" y="50"/>
                  </a:lnTo>
                  <a:lnTo>
                    <a:pt x="1416" y="47"/>
                  </a:lnTo>
                  <a:lnTo>
                    <a:pt x="1419" y="44"/>
                  </a:lnTo>
                  <a:lnTo>
                    <a:pt x="1424" y="42"/>
                  </a:lnTo>
                  <a:lnTo>
                    <a:pt x="1427" y="40"/>
                  </a:lnTo>
                  <a:lnTo>
                    <a:pt x="1433" y="39"/>
                  </a:lnTo>
                  <a:lnTo>
                    <a:pt x="1437" y="38"/>
                  </a:lnTo>
                  <a:lnTo>
                    <a:pt x="1442" y="38"/>
                  </a:lnTo>
                  <a:lnTo>
                    <a:pt x="1447" y="38"/>
                  </a:lnTo>
                  <a:lnTo>
                    <a:pt x="1453" y="39"/>
                  </a:lnTo>
                  <a:lnTo>
                    <a:pt x="1458" y="41"/>
                  </a:lnTo>
                  <a:lnTo>
                    <a:pt x="1463" y="44"/>
                  </a:lnTo>
                  <a:lnTo>
                    <a:pt x="1469" y="48"/>
                  </a:lnTo>
                  <a:lnTo>
                    <a:pt x="1468" y="41"/>
                  </a:lnTo>
                  <a:lnTo>
                    <a:pt x="1465" y="35"/>
                  </a:lnTo>
                  <a:lnTo>
                    <a:pt x="1463" y="30"/>
                  </a:lnTo>
                  <a:lnTo>
                    <a:pt x="1460" y="25"/>
                  </a:lnTo>
                  <a:lnTo>
                    <a:pt x="1455" y="20"/>
                  </a:lnTo>
                  <a:lnTo>
                    <a:pt x="1451" y="16"/>
                  </a:lnTo>
                  <a:lnTo>
                    <a:pt x="1446" y="12"/>
                  </a:lnTo>
                  <a:lnTo>
                    <a:pt x="1440" y="10"/>
                  </a:lnTo>
                  <a:lnTo>
                    <a:pt x="1434" y="8"/>
                  </a:lnTo>
                  <a:lnTo>
                    <a:pt x="1427" y="6"/>
                  </a:lnTo>
                  <a:lnTo>
                    <a:pt x="1419" y="5"/>
                  </a:lnTo>
                  <a:lnTo>
                    <a:pt x="1413" y="5"/>
                  </a:lnTo>
                  <a:lnTo>
                    <a:pt x="1405" y="5"/>
                  </a:lnTo>
                  <a:lnTo>
                    <a:pt x="1396" y="6"/>
                  </a:lnTo>
                  <a:lnTo>
                    <a:pt x="1388" y="8"/>
                  </a:lnTo>
                  <a:lnTo>
                    <a:pt x="1379" y="10"/>
                  </a:lnTo>
                  <a:lnTo>
                    <a:pt x="1368" y="14"/>
                  </a:lnTo>
                  <a:lnTo>
                    <a:pt x="1357" y="20"/>
                  </a:lnTo>
                  <a:lnTo>
                    <a:pt x="1347" y="27"/>
                  </a:lnTo>
                  <a:lnTo>
                    <a:pt x="1336" y="35"/>
                  </a:lnTo>
                  <a:lnTo>
                    <a:pt x="1326" y="43"/>
                  </a:lnTo>
                  <a:lnTo>
                    <a:pt x="1316" y="51"/>
                  </a:lnTo>
                  <a:lnTo>
                    <a:pt x="1306" y="61"/>
                  </a:lnTo>
                  <a:lnTo>
                    <a:pt x="1296" y="69"/>
                  </a:lnTo>
                  <a:lnTo>
                    <a:pt x="1285" y="78"/>
                  </a:lnTo>
                  <a:lnTo>
                    <a:pt x="1273" y="86"/>
                  </a:lnTo>
                  <a:lnTo>
                    <a:pt x="1259" y="93"/>
                  </a:lnTo>
                  <a:lnTo>
                    <a:pt x="1245" y="100"/>
                  </a:lnTo>
                  <a:lnTo>
                    <a:pt x="1229" y="106"/>
                  </a:lnTo>
                  <a:lnTo>
                    <a:pt x="1212" y="109"/>
                  </a:lnTo>
                  <a:lnTo>
                    <a:pt x="1192" y="112"/>
                  </a:lnTo>
                  <a:lnTo>
                    <a:pt x="1172" y="113"/>
                  </a:lnTo>
                  <a:lnTo>
                    <a:pt x="1160" y="113"/>
                  </a:lnTo>
                  <a:lnTo>
                    <a:pt x="1151" y="113"/>
                  </a:lnTo>
                  <a:lnTo>
                    <a:pt x="1142" y="114"/>
                  </a:lnTo>
                  <a:lnTo>
                    <a:pt x="1135" y="114"/>
                  </a:lnTo>
                  <a:lnTo>
                    <a:pt x="1127" y="114"/>
                  </a:lnTo>
                  <a:lnTo>
                    <a:pt x="1120" y="114"/>
                  </a:lnTo>
                  <a:lnTo>
                    <a:pt x="1113" y="114"/>
                  </a:lnTo>
                  <a:lnTo>
                    <a:pt x="1108" y="115"/>
                  </a:lnTo>
                  <a:lnTo>
                    <a:pt x="1102" y="115"/>
                  </a:lnTo>
                  <a:lnTo>
                    <a:pt x="1098" y="115"/>
                  </a:lnTo>
                  <a:lnTo>
                    <a:pt x="1093" y="115"/>
                  </a:lnTo>
                  <a:lnTo>
                    <a:pt x="1088" y="115"/>
                  </a:lnTo>
                  <a:lnTo>
                    <a:pt x="1084" y="115"/>
                  </a:lnTo>
                  <a:lnTo>
                    <a:pt x="1080" y="114"/>
                  </a:lnTo>
                  <a:lnTo>
                    <a:pt x="1076" y="114"/>
                  </a:lnTo>
                  <a:lnTo>
                    <a:pt x="1072" y="113"/>
                  </a:lnTo>
                  <a:lnTo>
                    <a:pt x="1064" y="111"/>
                  </a:lnTo>
                  <a:lnTo>
                    <a:pt x="1056" y="109"/>
                  </a:lnTo>
                  <a:lnTo>
                    <a:pt x="1048" y="108"/>
                  </a:lnTo>
                  <a:lnTo>
                    <a:pt x="1043" y="105"/>
                  </a:lnTo>
                  <a:lnTo>
                    <a:pt x="1037" y="102"/>
                  </a:lnTo>
                  <a:lnTo>
                    <a:pt x="1033" y="99"/>
                  </a:lnTo>
                  <a:lnTo>
                    <a:pt x="1028" y="95"/>
                  </a:lnTo>
                  <a:lnTo>
                    <a:pt x="1025" y="92"/>
                  </a:lnTo>
                  <a:lnTo>
                    <a:pt x="1023" y="89"/>
                  </a:lnTo>
                  <a:lnTo>
                    <a:pt x="1020" y="86"/>
                  </a:lnTo>
                  <a:lnTo>
                    <a:pt x="1018" y="82"/>
                  </a:lnTo>
                  <a:lnTo>
                    <a:pt x="1017" y="78"/>
                  </a:lnTo>
                  <a:lnTo>
                    <a:pt x="1016" y="74"/>
                  </a:lnTo>
                  <a:lnTo>
                    <a:pt x="1016" y="71"/>
                  </a:lnTo>
                  <a:lnTo>
                    <a:pt x="1016" y="68"/>
                  </a:lnTo>
                  <a:lnTo>
                    <a:pt x="1016" y="65"/>
                  </a:lnTo>
                  <a:lnTo>
                    <a:pt x="1017" y="60"/>
                  </a:lnTo>
                  <a:lnTo>
                    <a:pt x="1018" y="56"/>
                  </a:lnTo>
                  <a:lnTo>
                    <a:pt x="1020" y="52"/>
                  </a:lnTo>
                  <a:lnTo>
                    <a:pt x="1023" y="49"/>
                  </a:lnTo>
                  <a:lnTo>
                    <a:pt x="1026" y="46"/>
                  </a:lnTo>
                  <a:lnTo>
                    <a:pt x="1029" y="43"/>
                  </a:lnTo>
                  <a:lnTo>
                    <a:pt x="1034" y="41"/>
                  </a:lnTo>
                  <a:lnTo>
                    <a:pt x="1037" y="39"/>
                  </a:lnTo>
                  <a:lnTo>
                    <a:pt x="1042" y="38"/>
                  </a:lnTo>
                  <a:lnTo>
                    <a:pt x="1047" y="37"/>
                  </a:lnTo>
                  <a:lnTo>
                    <a:pt x="1052" y="36"/>
                  </a:lnTo>
                  <a:lnTo>
                    <a:pt x="1057" y="37"/>
                  </a:lnTo>
                  <a:lnTo>
                    <a:pt x="1062" y="38"/>
                  </a:lnTo>
                  <a:lnTo>
                    <a:pt x="1067" y="40"/>
                  </a:lnTo>
                  <a:lnTo>
                    <a:pt x="1073" y="43"/>
                  </a:lnTo>
                  <a:lnTo>
                    <a:pt x="1079" y="47"/>
                  </a:lnTo>
                  <a:lnTo>
                    <a:pt x="1077" y="40"/>
                  </a:lnTo>
                  <a:lnTo>
                    <a:pt x="1075" y="34"/>
                  </a:lnTo>
                  <a:lnTo>
                    <a:pt x="1073" y="29"/>
                  </a:lnTo>
                  <a:lnTo>
                    <a:pt x="1070" y="24"/>
                  </a:lnTo>
                  <a:lnTo>
                    <a:pt x="1065" y="19"/>
                  </a:lnTo>
                  <a:lnTo>
                    <a:pt x="1061" y="15"/>
                  </a:lnTo>
                  <a:lnTo>
                    <a:pt x="1055" y="11"/>
                  </a:lnTo>
                  <a:lnTo>
                    <a:pt x="1049" y="9"/>
                  </a:lnTo>
                  <a:lnTo>
                    <a:pt x="1044" y="7"/>
                  </a:lnTo>
                  <a:lnTo>
                    <a:pt x="1037" y="5"/>
                  </a:lnTo>
                  <a:lnTo>
                    <a:pt x="1029" y="4"/>
                  </a:lnTo>
                  <a:lnTo>
                    <a:pt x="1021" y="3"/>
                  </a:lnTo>
                  <a:lnTo>
                    <a:pt x="1014" y="3"/>
                  </a:lnTo>
                  <a:lnTo>
                    <a:pt x="1006" y="5"/>
                  </a:lnTo>
                  <a:lnTo>
                    <a:pt x="998" y="6"/>
                  </a:lnTo>
                  <a:lnTo>
                    <a:pt x="989" y="9"/>
                  </a:lnTo>
                  <a:lnTo>
                    <a:pt x="978" y="13"/>
                  </a:lnTo>
                  <a:lnTo>
                    <a:pt x="966" y="19"/>
                  </a:lnTo>
                  <a:lnTo>
                    <a:pt x="956" y="26"/>
                  </a:lnTo>
                  <a:lnTo>
                    <a:pt x="946" y="33"/>
                  </a:lnTo>
                  <a:lnTo>
                    <a:pt x="936" y="42"/>
                  </a:lnTo>
                  <a:lnTo>
                    <a:pt x="926" y="50"/>
                  </a:lnTo>
                  <a:lnTo>
                    <a:pt x="916" y="60"/>
                  </a:lnTo>
                  <a:lnTo>
                    <a:pt x="905" y="69"/>
                  </a:lnTo>
                  <a:lnTo>
                    <a:pt x="894" y="77"/>
                  </a:lnTo>
                  <a:lnTo>
                    <a:pt x="882" y="85"/>
                  </a:lnTo>
                  <a:lnTo>
                    <a:pt x="869" y="92"/>
                  </a:lnTo>
                  <a:lnTo>
                    <a:pt x="854" y="99"/>
                  </a:lnTo>
                  <a:lnTo>
                    <a:pt x="839" y="105"/>
                  </a:lnTo>
                  <a:lnTo>
                    <a:pt x="821" y="108"/>
                  </a:lnTo>
                  <a:lnTo>
                    <a:pt x="802" y="111"/>
                  </a:lnTo>
                  <a:lnTo>
                    <a:pt x="780" y="112"/>
                  </a:lnTo>
                  <a:lnTo>
                    <a:pt x="770" y="112"/>
                  </a:lnTo>
                  <a:lnTo>
                    <a:pt x="761" y="112"/>
                  </a:lnTo>
                  <a:lnTo>
                    <a:pt x="752" y="112"/>
                  </a:lnTo>
                  <a:lnTo>
                    <a:pt x="744" y="112"/>
                  </a:lnTo>
                  <a:lnTo>
                    <a:pt x="737" y="112"/>
                  </a:lnTo>
                  <a:lnTo>
                    <a:pt x="730" y="113"/>
                  </a:lnTo>
                  <a:lnTo>
                    <a:pt x="723" y="113"/>
                  </a:lnTo>
                  <a:lnTo>
                    <a:pt x="718" y="113"/>
                  </a:lnTo>
                  <a:lnTo>
                    <a:pt x="712" y="113"/>
                  </a:lnTo>
                  <a:lnTo>
                    <a:pt x="707" y="114"/>
                  </a:lnTo>
                  <a:lnTo>
                    <a:pt x="702" y="114"/>
                  </a:lnTo>
                  <a:lnTo>
                    <a:pt x="697" y="113"/>
                  </a:lnTo>
                  <a:lnTo>
                    <a:pt x="693" y="113"/>
                  </a:lnTo>
                  <a:lnTo>
                    <a:pt x="690" y="113"/>
                  </a:lnTo>
                  <a:lnTo>
                    <a:pt x="685" y="112"/>
                  </a:lnTo>
                  <a:lnTo>
                    <a:pt x="682" y="112"/>
                  </a:lnTo>
                  <a:lnTo>
                    <a:pt x="673" y="110"/>
                  </a:lnTo>
                  <a:lnTo>
                    <a:pt x="665" y="108"/>
                  </a:lnTo>
                  <a:lnTo>
                    <a:pt x="658" y="106"/>
                  </a:lnTo>
                  <a:lnTo>
                    <a:pt x="653" y="104"/>
                  </a:lnTo>
                  <a:lnTo>
                    <a:pt x="647" y="100"/>
                  </a:lnTo>
                  <a:lnTo>
                    <a:pt x="642" y="97"/>
                  </a:lnTo>
                  <a:lnTo>
                    <a:pt x="638" y="94"/>
                  </a:lnTo>
                  <a:lnTo>
                    <a:pt x="635" y="90"/>
                  </a:lnTo>
                  <a:lnTo>
                    <a:pt x="631" y="88"/>
                  </a:lnTo>
                  <a:lnTo>
                    <a:pt x="629" y="84"/>
                  </a:lnTo>
                  <a:lnTo>
                    <a:pt x="628" y="80"/>
                  </a:lnTo>
                  <a:lnTo>
                    <a:pt x="627" y="77"/>
                  </a:lnTo>
                  <a:lnTo>
                    <a:pt x="626" y="73"/>
                  </a:lnTo>
                  <a:lnTo>
                    <a:pt x="626" y="69"/>
                  </a:lnTo>
                  <a:lnTo>
                    <a:pt x="626" y="67"/>
                  </a:lnTo>
                  <a:lnTo>
                    <a:pt x="626" y="63"/>
                  </a:lnTo>
                  <a:lnTo>
                    <a:pt x="626" y="59"/>
                  </a:lnTo>
                  <a:lnTo>
                    <a:pt x="628" y="55"/>
                  </a:lnTo>
                  <a:lnTo>
                    <a:pt x="630" y="51"/>
                  </a:lnTo>
                  <a:lnTo>
                    <a:pt x="632" y="48"/>
                  </a:lnTo>
                  <a:lnTo>
                    <a:pt x="636" y="45"/>
                  </a:lnTo>
                  <a:lnTo>
                    <a:pt x="639" y="42"/>
                  </a:lnTo>
                  <a:lnTo>
                    <a:pt x="642" y="39"/>
                  </a:lnTo>
                  <a:lnTo>
                    <a:pt x="647" y="38"/>
                  </a:lnTo>
                  <a:lnTo>
                    <a:pt x="651" y="36"/>
                  </a:lnTo>
                  <a:lnTo>
                    <a:pt x="657" y="35"/>
                  </a:lnTo>
                  <a:lnTo>
                    <a:pt x="662" y="35"/>
                  </a:lnTo>
                  <a:lnTo>
                    <a:pt x="667" y="36"/>
                  </a:lnTo>
                  <a:lnTo>
                    <a:pt x="672" y="37"/>
                  </a:lnTo>
                  <a:lnTo>
                    <a:pt x="677" y="39"/>
                  </a:lnTo>
                  <a:lnTo>
                    <a:pt x="683" y="41"/>
                  </a:lnTo>
                  <a:lnTo>
                    <a:pt x="688" y="45"/>
                  </a:lnTo>
                  <a:lnTo>
                    <a:pt x="687" y="38"/>
                  </a:lnTo>
                  <a:lnTo>
                    <a:pt x="685" y="32"/>
                  </a:lnTo>
                  <a:lnTo>
                    <a:pt x="683" y="27"/>
                  </a:lnTo>
                  <a:lnTo>
                    <a:pt x="679" y="22"/>
                  </a:lnTo>
                  <a:lnTo>
                    <a:pt x="675" y="17"/>
                  </a:lnTo>
                  <a:lnTo>
                    <a:pt x="670" y="13"/>
                  </a:lnTo>
                  <a:lnTo>
                    <a:pt x="665" y="10"/>
                  </a:lnTo>
                  <a:lnTo>
                    <a:pt x="659" y="8"/>
                  </a:lnTo>
                  <a:lnTo>
                    <a:pt x="654" y="5"/>
                  </a:lnTo>
                  <a:lnTo>
                    <a:pt x="646" y="3"/>
                  </a:lnTo>
                  <a:lnTo>
                    <a:pt x="639" y="2"/>
                  </a:lnTo>
                  <a:lnTo>
                    <a:pt x="631" y="2"/>
                  </a:lnTo>
                  <a:lnTo>
                    <a:pt x="623" y="2"/>
                  </a:lnTo>
                  <a:lnTo>
                    <a:pt x="616" y="3"/>
                  </a:lnTo>
                  <a:lnTo>
                    <a:pt x="608" y="5"/>
                  </a:lnTo>
                  <a:lnTo>
                    <a:pt x="599" y="8"/>
                  </a:lnTo>
                  <a:lnTo>
                    <a:pt x="588" y="11"/>
                  </a:lnTo>
                  <a:lnTo>
                    <a:pt x="576" y="17"/>
                  </a:lnTo>
                  <a:lnTo>
                    <a:pt x="566" y="25"/>
                  </a:lnTo>
                  <a:lnTo>
                    <a:pt x="555" y="32"/>
                  </a:lnTo>
                  <a:lnTo>
                    <a:pt x="546" y="41"/>
                  </a:lnTo>
                  <a:lnTo>
                    <a:pt x="536" y="49"/>
                  </a:lnTo>
                  <a:lnTo>
                    <a:pt x="526" y="58"/>
                  </a:lnTo>
                  <a:lnTo>
                    <a:pt x="515" y="67"/>
                  </a:lnTo>
                  <a:lnTo>
                    <a:pt x="503" y="75"/>
                  </a:lnTo>
                  <a:lnTo>
                    <a:pt x="491" y="84"/>
                  </a:lnTo>
                  <a:lnTo>
                    <a:pt x="479" y="90"/>
                  </a:lnTo>
                  <a:lnTo>
                    <a:pt x="464" y="97"/>
                  </a:lnTo>
                  <a:lnTo>
                    <a:pt x="448" y="103"/>
                  </a:lnTo>
                  <a:lnTo>
                    <a:pt x="431" y="108"/>
                  </a:lnTo>
                  <a:lnTo>
                    <a:pt x="411" y="109"/>
                  </a:lnTo>
                  <a:lnTo>
                    <a:pt x="390" y="111"/>
                  </a:lnTo>
                  <a:lnTo>
                    <a:pt x="380" y="111"/>
                  </a:lnTo>
                  <a:lnTo>
                    <a:pt x="371" y="111"/>
                  </a:lnTo>
                  <a:lnTo>
                    <a:pt x="362" y="111"/>
                  </a:lnTo>
                  <a:lnTo>
                    <a:pt x="354" y="111"/>
                  </a:lnTo>
                  <a:lnTo>
                    <a:pt x="346" y="111"/>
                  </a:lnTo>
                  <a:lnTo>
                    <a:pt x="340" y="111"/>
                  </a:lnTo>
                  <a:lnTo>
                    <a:pt x="333" y="112"/>
                  </a:lnTo>
                  <a:lnTo>
                    <a:pt x="327" y="112"/>
                  </a:lnTo>
                  <a:lnTo>
                    <a:pt x="322" y="112"/>
                  </a:lnTo>
                  <a:lnTo>
                    <a:pt x="317" y="112"/>
                  </a:lnTo>
                  <a:lnTo>
                    <a:pt x="312" y="112"/>
                  </a:lnTo>
                  <a:lnTo>
                    <a:pt x="307" y="112"/>
                  </a:lnTo>
                  <a:lnTo>
                    <a:pt x="303" y="112"/>
                  </a:lnTo>
                  <a:lnTo>
                    <a:pt x="299" y="112"/>
                  </a:lnTo>
                  <a:lnTo>
                    <a:pt x="296" y="111"/>
                  </a:lnTo>
                  <a:lnTo>
                    <a:pt x="292" y="111"/>
                  </a:lnTo>
                  <a:lnTo>
                    <a:pt x="283" y="109"/>
                  </a:lnTo>
                  <a:lnTo>
                    <a:pt x="275" y="107"/>
                  </a:lnTo>
                  <a:lnTo>
                    <a:pt x="268" y="105"/>
                  </a:lnTo>
                  <a:lnTo>
                    <a:pt x="262" y="102"/>
                  </a:lnTo>
                  <a:lnTo>
                    <a:pt x="257" y="99"/>
                  </a:lnTo>
                  <a:lnTo>
                    <a:pt x="252" y="96"/>
                  </a:lnTo>
                  <a:lnTo>
                    <a:pt x="248" y="92"/>
                  </a:lnTo>
                  <a:lnTo>
                    <a:pt x="244" y="89"/>
                  </a:lnTo>
                  <a:lnTo>
                    <a:pt x="241" y="86"/>
                  </a:lnTo>
                  <a:lnTo>
                    <a:pt x="239" y="83"/>
                  </a:lnTo>
                  <a:lnTo>
                    <a:pt x="238" y="79"/>
                  </a:lnTo>
                  <a:lnTo>
                    <a:pt x="237" y="75"/>
                  </a:lnTo>
                  <a:lnTo>
                    <a:pt x="235" y="72"/>
                  </a:lnTo>
                  <a:lnTo>
                    <a:pt x="234" y="69"/>
                  </a:lnTo>
                  <a:lnTo>
                    <a:pt x="234" y="65"/>
                  </a:lnTo>
                  <a:lnTo>
                    <a:pt x="235" y="62"/>
                  </a:lnTo>
                  <a:lnTo>
                    <a:pt x="235" y="57"/>
                  </a:lnTo>
                  <a:lnTo>
                    <a:pt x="238" y="53"/>
                  </a:lnTo>
                  <a:lnTo>
                    <a:pt x="240" y="49"/>
                  </a:lnTo>
                  <a:lnTo>
                    <a:pt x="242" y="47"/>
                  </a:lnTo>
                  <a:lnTo>
                    <a:pt x="246" y="43"/>
                  </a:lnTo>
                  <a:lnTo>
                    <a:pt x="249" y="40"/>
                  </a:lnTo>
                  <a:lnTo>
                    <a:pt x="252" y="38"/>
                  </a:lnTo>
                  <a:lnTo>
                    <a:pt x="257" y="36"/>
                  </a:lnTo>
                  <a:lnTo>
                    <a:pt x="261" y="35"/>
                  </a:lnTo>
                  <a:lnTo>
                    <a:pt x="266" y="34"/>
                  </a:lnTo>
                  <a:lnTo>
                    <a:pt x="271" y="34"/>
                  </a:lnTo>
                  <a:lnTo>
                    <a:pt x="277" y="34"/>
                  </a:lnTo>
                  <a:lnTo>
                    <a:pt x="281" y="35"/>
                  </a:lnTo>
                  <a:lnTo>
                    <a:pt x="287" y="37"/>
                  </a:lnTo>
                  <a:lnTo>
                    <a:pt x="293" y="40"/>
                  </a:lnTo>
                  <a:lnTo>
                    <a:pt x="298" y="44"/>
                  </a:lnTo>
                  <a:lnTo>
                    <a:pt x="297" y="37"/>
                  </a:lnTo>
                  <a:lnTo>
                    <a:pt x="295" y="31"/>
                  </a:lnTo>
                  <a:lnTo>
                    <a:pt x="293" y="26"/>
                  </a:lnTo>
                  <a:lnTo>
                    <a:pt x="289" y="21"/>
                  </a:lnTo>
                  <a:lnTo>
                    <a:pt x="285" y="16"/>
                  </a:lnTo>
                  <a:lnTo>
                    <a:pt x="280" y="12"/>
                  </a:lnTo>
                  <a:lnTo>
                    <a:pt x="275" y="9"/>
                  </a:lnTo>
                  <a:lnTo>
                    <a:pt x="269" y="6"/>
                  </a:lnTo>
                  <a:lnTo>
                    <a:pt x="262" y="4"/>
                  </a:lnTo>
                  <a:lnTo>
                    <a:pt x="256" y="2"/>
                  </a:lnTo>
                  <a:lnTo>
                    <a:pt x="249" y="1"/>
                  </a:lnTo>
                  <a:lnTo>
                    <a:pt x="241" y="0"/>
                  </a:lnTo>
                  <a:lnTo>
                    <a:pt x="233" y="1"/>
                  </a:lnTo>
                  <a:lnTo>
                    <a:pt x="225" y="2"/>
                  </a:lnTo>
                  <a:lnTo>
                    <a:pt x="216" y="3"/>
                  </a:lnTo>
                  <a:lnTo>
                    <a:pt x="209" y="6"/>
                  </a:lnTo>
                  <a:lnTo>
                    <a:pt x="196" y="10"/>
                  </a:lnTo>
                  <a:lnTo>
                    <a:pt x="186" y="16"/>
                  </a:lnTo>
                  <a:lnTo>
                    <a:pt x="175" y="23"/>
                  </a:lnTo>
                  <a:lnTo>
                    <a:pt x="165" y="31"/>
                  </a:lnTo>
                  <a:lnTo>
                    <a:pt x="156" y="39"/>
                  </a:lnTo>
                  <a:lnTo>
                    <a:pt x="146" y="48"/>
                  </a:lnTo>
                  <a:lnTo>
                    <a:pt x="136" y="57"/>
                  </a:lnTo>
                  <a:lnTo>
                    <a:pt x="124" y="66"/>
                  </a:lnTo>
                  <a:lnTo>
                    <a:pt x="113" y="74"/>
                  </a:lnTo>
                  <a:lnTo>
                    <a:pt x="101" y="82"/>
                  </a:lnTo>
                  <a:lnTo>
                    <a:pt x="87" y="89"/>
                  </a:lnTo>
                  <a:lnTo>
                    <a:pt x="74" y="96"/>
                  </a:lnTo>
                  <a:lnTo>
                    <a:pt x="58" y="102"/>
                  </a:lnTo>
                  <a:lnTo>
                    <a:pt x="40" y="106"/>
                  </a:lnTo>
                  <a:lnTo>
                    <a:pt x="21" y="108"/>
                  </a:lnTo>
                  <a:lnTo>
                    <a:pt x="0" y="109"/>
                  </a:lnTo>
                  <a:lnTo>
                    <a:pt x="1952" y="116"/>
                  </a:lnTo>
                </a:path>
              </a:pathLst>
            </a:custGeom>
            <a:solidFill>
              <a:srgbClr val="C0E7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40" name="Freeform 136"/>
            <p:cNvSpPr>
              <a:spLocks/>
            </p:cNvSpPr>
            <p:nvPr/>
          </p:nvSpPr>
          <p:spPr bwMode="auto">
            <a:xfrm>
              <a:off x="2359" y="1673"/>
              <a:ext cx="365" cy="126"/>
            </a:xfrm>
            <a:custGeom>
              <a:avLst/>
              <a:gdLst>
                <a:gd name="T0" fmla="*/ 21 w 386"/>
                <a:gd name="T1" fmla="*/ 108 h 113"/>
                <a:gd name="T2" fmla="*/ 56 w 386"/>
                <a:gd name="T3" fmla="*/ 102 h 113"/>
                <a:gd name="T4" fmla="*/ 86 w 386"/>
                <a:gd name="T5" fmla="*/ 89 h 113"/>
                <a:gd name="T6" fmla="*/ 112 w 386"/>
                <a:gd name="T7" fmla="*/ 74 h 113"/>
                <a:gd name="T8" fmla="*/ 133 w 386"/>
                <a:gd name="T9" fmla="*/ 57 h 113"/>
                <a:gd name="T10" fmla="*/ 153 w 386"/>
                <a:gd name="T11" fmla="*/ 39 h 113"/>
                <a:gd name="T12" fmla="*/ 173 w 386"/>
                <a:gd name="T13" fmla="*/ 23 h 113"/>
                <a:gd name="T14" fmla="*/ 194 w 386"/>
                <a:gd name="T15" fmla="*/ 10 h 113"/>
                <a:gd name="T16" fmla="*/ 214 w 386"/>
                <a:gd name="T17" fmla="*/ 3 h 113"/>
                <a:gd name="T18" fmla="*/ 230 w 386"/>
                <a:gd name="T19" fmla="*/ 1 h 113"/>
                <a:gd name="T20" fmla="*/ 246 w 386"/>
                <a:gd name="T21" fmla="*/ 1 h 113"/>
                <a:gd name="T22" fmla="*/ 259 w 386"/>
                <a:gd name="T23" fmla="*/ 4 h 113"/>
                <a:gd name="T24" fmla="*/ 271 w 386"/>
                <a:gd name="T25" fmla="*/ 9 h 113"/>
                <a:gd name="T26" fmla="*/ 281 w 386"/>
                <a:gd name="T27" fmla="*/ 16 h 113"/>
                <a:gd name="T28" fmla="*/ 288 w 386"/>
                <a:gd name="T29" fmla="*/ 26 h 113"/>
                <a:gd name="T30" fmla="*/ 292 w 386"/>
                <a:gd name="T31" fmla="*/ 37 h 113"/>
                <a:gd name="T32" fmla="*/ 288 w 386"/>
                <a:gd name="T33" fmla="*/ 40 h 113"/>
                <a:gd name="T34" fmla="*/ 278 w 386"/>
                <a:gd name="T35" fmla="*/ 35 h 113"/>
                <a:gd name="T36" fmla="*/ 268 w 386"/>
                <a:gd name="T37" fmla="*/ 34 h 113"/>
                <a:gd name="T38" fmla="*/ 258 w 386"/>
                <a:gd name="T39" fmla="*/ 35 h 113"/>
                <a:gd name="T40" fmla="*/ 249 w 386"/>
                <a:gd name="T41" fmla="*/ 38 h 113"/>
                <a:gd name="T42" fmla="*/ 241 w 386"/>
                <a:gd name="T43" fmla="*/ 43 h 113"/>
                <a:gd name="T44" fmla="*/ 236 w 386"/>
                <a:gd name="T45" fmla="*/ 49 h 113"/>
                <a:gd name="T46" fmla="*/ 232 w 386"/>
                <a:gd name="T47" fmla="*/ 57 h 113"/>
                <a:gd name="T48" fmla="*/ 231 w 386"/>
                <a:gd name="T49" fmla="*/ 65 h 113"/>
                <a:gd name="T50" fmla="*/ 231 w 386"/>
                <a:gd name="T51" fmla="*/ 71 h 113"/>
                <a:gd name="T52" fmla="*/ 233 w 386"/>
                <a:gd name="T53" fmla="*/ 79 h 113"/>
                <a:gd name="T54" fmla="*/ 238 w 386"/>
                <a:gd name="T55" fmla="*/ 85 h 113"/>
                <a:gd name="T56" fmla="*/ 244 w 386"/>
                <a:gd name="T57" fmla="*/ 92 h 113"/>
                <a:gd name="T58" fmla="*/ 252 w 386"/>
                <a:gd name="T59" fmla="*/ 99 h 113"/>
                <a:gd name="T60" fmla="*/ 264 w 386"/>
                <a:gd name="T61" fmla="*/ 104 h 113"/>
                <a:gd name="T62" fmla="*/ 279 w 386"/>
                <a:gd name="T63" fmla="*/ 109 h 113"/>
                <a:gd name="T64" fmla="*/ 291 w 386"/>
                <a:gd name="T65" fmla="*/ 111 h 113"/>
                <a:gd name="T66" fmla="*/ 299 w 386"/>
                <a:gd name="T67" fmla="*/ 112 h 113"/>
                <a:gd name="T68" fmla="*/ 308 w 386"/>
                <a:gd name="T69" fmla="*/ 112 h 113"/>
                <a:gd name="T70" fmla="*/ 318 w 386"/>
                <a:gd name="T71" fmla="*/ 112 h 113"/>
                <a:gd name="T72" fmla="*/ 329 w 386"/>
                <a:gd name="T73" fmla="*/ 112 h 113"/>
                <a:gd name="T74" fmla="*/ 342 w 386"/>
                <a:gd name="T75" fmla="*/ 111 h 113"/>
                <a:gd name="T76" fmla="*/ 357 w 386"/>
                <a:gd name="T77" fmla="*/ 111 h 113"/>
                <a:gd name="T78" fmla="*/ 375 w 386"/>
                <a:gd name="T79" fmla="*/ 110 h 113"/>
                <a:gd name="T80" fmla="*/ 0 w 386"/>
                <a:gd name="T81"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113">
                  <a:moveTo>
                    <a:pt x="0" y="109"/>
                  </a:moveTo>
                  <a:lnTo>
                    <a:pt x="21" y="108"/>
                  </a:lnTo>
                  <a:lnTo>
                    <a:pt x="40" y="105"/>
                  </a:lnTo>
                  <a:lnTo>
                    <a:pt x="56" y="102"/>
                  </a:lnTo>
                  <a:lnTo>
                    <a:pt x="72" y="96"/>
                  </a:lnTo>
                  <a:lnTo>
                    <a:pt x="86" y="89"/>
                  </a:lnTo>
                  <a:lnTo>
                    <a:pt x="100" y="82"/>
                  </a:lnTo>
                  <a:lnTo>
                    <a:pt x="112" y="74"/>
                  </a:lnTo>
                  <a:lnTo>
                    <a:pt x="123" y="65"/>
                  </a:lnTo>
                  <a:lnTo>
                    <a:pt x="133" y="57"/>
                  </a:lnTo>
                  <a:lnTo>
                    <a:pt x="143" y="47"/>
                  </a:lnTo>
                  <a:lnTo>
                    <a:pt x="153" y="39"/>
                  </a:lnTo>
                  <a:lnTo>
                    <a:pt x="163" y="31"/>
                  </a:lnTo>
                  <a:lnTo>
                    <a:pt x="173" y="23"/>
                  </a:lnTo>
                  <a:lnTo>
                    <a:pt x="183" y="16"/>
                  </a:lnTo>
                  <a:lnTo>
                    <a:pt x="194" y="10"/>
                  </a:lnTo>
                  <a:lnTo>
                    <a:pt x="206" y="6"/>
                  </a:lnTo>
                  <a:lnTo>
                    <a:pt x="214" y="3"/>
                  </a:lnTo>
                  <a:lnTo>
                    <a:pt x="222" y="2"/>
                  </a:lnTo>
                  <a:lnTo>
                    <a:pt x="230" y="1"/>
                  </a:lnTo>
                  <a:lnTo>
                    <a:pt x="238" y="0"/>
                  </a:lnTo>
                  <a:lnTo>
                    <a:pt x="246" y="1"/>
                  </a:lnTo>
                  <a:lnTo>
                    <a:pt x="252" y="2"/>
                  </a:lnTo>
                  <a:lnTo>
                    <a:pt x="259" y="4"/>
                  </a:lnTo>
                  <a:lnTo>
                    <a:pt x="266" y="6"/>
                  </a:lnTo>
                  <a:lnTo>
                    <a:pt x="271" y="9"/>
                  </a:lnTo>
                  <a:lnTo>
                    <a:pt x="275" y="12"/>
                  </a:lnTo>
                  <a:lnTo>
                    <a:pt x="281" y="16"/>
                  </a:lnTo>
                  <a:lnTo>
                    <a:pt x="284" y="21"/>
                  </a:lnTo>
                  <a:lnTo>
                    <a:pt x="288" y="26"/>
                  </a:lnTo>
                  <a:lnTo>
                    <a:pt x="290" y="31"/>
                  </a:lnTo>
                  <a:lnTo>
                    <a:pt x="292" y="37"/>
                  </a:lnTo>
                  <a:lnTo>
                    <a:pt x="293" y="44"/>
                  </a:lnTo>
                  <a:lnTo>
                    <a:pt x="288" y="40"/>
                  </a:lnTo>
                  <a:lnTo>
                    <a:pt x="282" y="37"/>
                  </a:lnTo>
                  <a:lnTo>
                    <a:pt x="278" y="35"/>
                  </a:lnTo>
                  <a:lnTo>
                    <a:pt x="272" y="34"/>
                  </a:lnTo>
                  <a:lnTo>
                    <a:pt x="268" y="34"/>
                  </a:lnTo>
                  <a:lnTo>
                    <a:pt x="262" y="34"/>
                  </a:lnTo>
                  <a:lnTo>
                    <a:pt x="258" y="35"/>
                  </a:lnTo>
                  <a:lnTo>
                    <a:pt x="253" y="36"/>
                  </a:lnTo>
                  <a:lnTo>
                    <a:pt x="249" y="38"/>
                  </a:lnTo>
                  <a:lnTo>
                    <a:pt x="244" y="40"/>
                  </a:lnTo>
                  <a:lnTo>
                    <a:pt x="241" y="43"/>
                  </a:lnTo>
                  <a:lnTo>
                    <a:pt x="239" y="47"/>
                  </a:lnTo>
                  <a:lnTo>
                    <a:pt x="236" y="49"/>
                  </a:lnTo>
                  <a:lnTo>
                    <a:pt x="233" y="53"/>
                  </a:lnTo>
                  <a:lnTo>
                    <a:pt x="232" y="57"/>
                  </a:lnTo>
                  <a:lnTo>
                    <a:pt x="231" y="62"/>
                  </a:lnTo>
                  <a:lnTo>
                    <a:pt x="231" y="65"/>
                  </a:lnTo>
                  <a:lnTo>
                    <a:pt x="231" y="68"/>
                  </a:lnTo>
                  <a:lnTo>
                    <a:pt x="231" y="71"/>
                  </a:lnTo>
                  <a:lnTo>
                    <a:pt x="232" y="75"/>
                  </a:lnTo>
                  <a:lnTo>
                    <a:pt x="233" y="79"/>
                  </a:lnTo>
                  <a:lnTo>
                    <a:pt x="236" y="83"/>
                  </a:lnTo>
                  <a:lnTo>
                    <a:pt x="238" y="85"/>
                  </a:lnTo>
                  <a:lnTo>
                    <a:pt x="240" y="89"/>
                  </a:lnTo>
                  <a:lnTo>
                    <a:pt x="244" y="92"/>
                  </a:lnTo>
                  <a:lnTo>
                    <a:pt x="248" y="96"/>
                  </a:lnTo>
                  <a:lnTo>
                    <a:pt x="252" y="99"/>
                  </a:lnTo>
                  <a:lnTo>
                    <a:pt x="258" y="102"/>
                  </a:lnTo>
                  <a:lnTo>
                    <a:pt x="264" y="104"/>
                  </a:lnTo>
                  <a:lnTo>
                    <a:pt x="271" y="106"/>
                  </a:lnTo>
                  <a:lnTo>
                    <a:pt x="279" y="109"/>
                  </a:lnTo>
                  <a:lnTo>
                    <a:pt x="288" y="110"/>
                  </a:lnTo>
                  <a:lnTo>
                    <a:pt x="291" y="111"/>
                  </a:lnTo>
                  <a:lnTo>
                    <a:pt x="294" y="112"/>
                  </a:lnTo>
                  <a:lnTo>
                    <a:pt x="299" y="112"/>
                  </a:lnTo>
                  <a:lnTo>
                    <a:pt x="303" y="112"/>
                  </a:lnTo>
                  <a:lnTo>
                    <a:pt x="308" y="112"/>
                  </a:lnTo>
                  <a:lnTo>
                    <a:pt x="312" y="112"/>
                  </a:lnTo>
                  <a:lnTo>
                    <a:pt x="318" y="112"/>
                  </a:lnTo>
                  <a:lnTo>
                    <a:pt x="323" y="112"/>
                  </a:lnTo>
                  <a:lnTo>
                    <a:pt x="329" y="112"/>
                  </a:lnTo>
                  <a:lnTo>
                    <a:pt x="334" y="111"/>
                  </a:lnTo>
                  <a:lnTo>
                    <a:pt x="342" y="111"/>
                  </a:lnTo>
                  <a:lnTo>
                    <a:pt x="348" y="111"/>
                  </a:lnTo>
                  <a:lnTo>
                    <a:pt x="357" y="111"/>
                  </a:lnTo>
                  <a:lnTo>
                    <a:pt x="365" y="110"/>
                  </a:lnTo>
                  <a:lnTo>
                    <a:pt x="375" y="110"/>
                  </a:lnTo>
                  <a:lnTo>
                    <a:pt x="385" y="110"/>
                  </a:lnTo>
                  <a:lnTo>
                    <a:pt x="0" y="109"/>
                  </a:lnTo>
                </a:path>
              </a:pathLst>
            </a:custGeom>
            <a:solidFill>
              <a:srgbClr val="C0E7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41" name="Freeform 137"/>
            <p:cNvSpPr>
              <a:spLocks/>
            </p:cNvSpPr>
            <p:nvPr/>
          </p:nvSpPr>
          <p:spPr bwMode="auto">
            <a:xfrm>
              <a:off x="2729" y="1675"/>
              <a:ext cx="366" cy="126"/>
            </a:xfrm>
            <a:custGeom>
              <a:avLst/>
              <a:gdLst>
                <a:gd name="T0" fmla="*/ 21 w 386"/>
                <a:gd name="T1" fmla="*/ 107 h 113"/>
                <a:gd name="T2" fmla="*/ 56 w 386"/>
                <a:gd name="T3" fmla="*/ 101 h 113"/>
                <a:gd name="T4" fmla="*/ 86 w 386"/>
                <a:gd name="T5" fmla="*/ 88 h 113"/>
                <a:gd name="T6" fmla="*/ 112 w 386"/>
                <a:gd name="T7" fmla="*/ 73 h 113"/>
                <a:gd name="T8" fmla="*/ 134 w 386"/>
                <a:gd name="T9" fmla="*/ 56 h 113"/>
                <a:gd name="T10" fmla="*/ 154 w 386"/>
                <a:gd name="T11" fmla="*/ 38 h 113"/>
                <a:gd name="T12" fmla="*/ 173 w 386"/>
                <a:gd name="T13" fmla="*/ 23 h 113"/>
                <a:gd name="T14" fmla="*/ 194 w 386"/>
                <a:gd name="T15" fmla="*/ 9 h 113"/>
                <a:gd name="T16" fmla="*/ 214 w 386"/>
                <a:gd name="T17" fmla="*/ 3 h 113"/>
                <a:gd name="T18" fmla="*/ 230 w 386"/>
                <a:gd name="T19" fmla="*/ 0 h 113"/>
                <a:gd name="T20" fmla="*/ 246 w 386"/>
                <a:gd name="T21" fmla="*/ 0 h 113"/>
                <a:gd name="T22" fmla="*/ 259 w 386"/>
                <a:gd name="T23" fmla="*/ 3 h 113"/>
                <a:gd name="T24" fmla="*/ 271 w 386"/>
                <a:gd name="T25" fmla="*/ 9 h 113"/>
                <a:gd name="T26" fmla="*/ 281 w 386"/>
                <a:gd name="T27" fmla="*/ 15 h 113"/>
                <a:gd name="T28" fmla="*/ 289 w 386"/>
                <a:gd name="T29" fmla="*/ 26 h 113"/>
                <a:gd name="T30" fmla="*/ 293 w 386"/>
                <a:gd name="T31" fmla="*/ 37 h 113"/>
                <a:gd name="T32" fmla="*/ 289 w 386"/>
                <a:gd name="T33" fmla="*/ 40 h 113"/>
                <a:gd name="T34" fmla="*/ 278 w 386"/>
                <a:gd name="T35" fmla="*/ 35 h 113"/>
                <a:gd name="T36" fmla="*/ 268 w 386"/>
                <a:gd name="T37" fmla="*/ 33 h 113"/>
                <a:gd name="T38" fmla="*/ 258 w 386"/>
                <a:gd name="T39" fmla="*/ 34 h 113"/>
                <a:gd name="T40" fmla="*/ 249 w 386"/>
                <a:gd name="T41" fmla="*/ 37 h 113"/>
                <a:gd name="T42" fmla="*/ 241 w 386"/>
                <a:gd name="T43" fmla="*/ 43 h 113"/>
                <a:gd name="T44" fmla="*/ 236 w 386"/>
                <a:gd name="T45" fmla="*/ 49 h 113"/>
                <a:gd name="T46" fmla="*/ 232 w 386"/>
                <a:gd name="T47" fmla="*/ 57 h 113"/>
                <a:gd name="T48" fmla="*/ 231 w 386"/>
                <a:gd name="T49" fmla="*/ 65 h 113"/>
                <a:gd name="T50" fmla="*/ 232 w 386"/>
                <a:gd name="T51" fmla="*/ 71 h 113"/>
                <a:gd name="T52" fmla="*/ 235 w 386"/>
                <a:gd name="T53" fmla="*/ 78 h 113"/>
                <a:gd name="T54" fmla="*/ 238 w 386"/>
                <a:gd name="T55" fmla="*/ 85 h 113"/>
                <a:gd name="T56" fmla="*/ 244 w 386"/>
                <a:gd name="T57" fmla="*/ 92 h 113"/>
                <a:gd name="T58" fmla="*/ 252 w 386"/>
                <a:gd name="T59" fmla="*/ 98 h 113"/>
                <a:gd name="T60" fmla="*/ 264 w 386"/>
                <a:gd name="T61" fmla="*/ 103 h 113"/>
                <a:gd name="T62" fmla="*/ 279 w 386"/>
                <a:gd name="T63" fmla="*/ 108 h 113"/>
                <a:gd name="T64" fmla="*/ 291 w 386"/>
                <a:gd name="T65" fmla="*/ 110 h 113"/>
                <a:gd name="T66" fmla="*/ 299 w 386"/>
                <a:gd name="T67" fmla="*/ 111 h 113"/>
                <a:gd name="T68" fmla="*/ 308 w 386"/>
                <a:gd name="T69" fmla="*/ 112 h 113"/>
                <a:gd name="T70" fmla="*/ 318 w 386"/>
                <a:gd name="T71" fmla="*/ 111 h 113"/>
                <a:gd name="T72" fmla="*/ 329 w 386"/>
                <a:gd name="T73" fmla="*/ 111 h 113"/>
                <a:gd name="T74" fmla="*/ 342 w 386"/>
                <a:gd name="T75" fmla="*/ 110 h 113"/>
                <a:gd name="T76" fmla="*/ 357 w 386"/>
                <a:gd name="T77" fmla="*/ 110 h 113"/>
                <a:gd name="T78" fmla="*/ 375 w 386"/>
                <a:gd name="T79" fmla="*/ 110 h 113"/>
                <a:gd name="T80" fmla="*/ 0 w 386"/>
                <a:gd name="T81" fmla="*/ 10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113">
                  <a:moveTo>
                    <a:pt x="0" y="108"/>
                  </a:moveTo>
                  <a:lnTo>
                    <a:pt x="21" y="107"/>
                  </a:lnTo>
                  <a:lnTo>
                    <a:pt x="40" y="105"/>
                  </a:lnTo>
                  <a:lnTo>
                    <a:pt x="56" y="101"/>
                  </a:lnTo>
                  <a:lnTo>
                    <a:pt x="73" y="95"/>
                  </a:lnTo>
                  <a:lnTo>
                    <a:pt x="86" y="88"/>
                  </a:lnTo>
                  <a:lnTo>
                    <a:pt x="100" y="82"/>
                  </a:lnTo>
                  <a:lnTo>
                    <a:pt x="112" y="73"/>
                  </a:lnTo>
                  <a:lnTo>
                    <a:pt x="123" y="65"/>
                  </a:lnTo>
                  <a:lnTo>
                    <a:pt x="134" y="56"/>
                  </a:lnTo>
                  <a:lnTo>
                    <a:pt x="144" y="47"/>
                  </a:lnTo>
                  <a:lnTo>
                    <a:pt x="154" y="38"/>
                  </a:lnTo>
                  <a:lnTo>
                    <a:pt x="163" y="30"/>
                  </a:lnTo>
                  <a:lnTo>
                    <a:pt x="173" y="23"/>
                  </a:lnTo>
                  <a:lnTo>
                    <a:pt x="184" y="15"/>
                  </a:lnTo>
                  <a:lnTo>
                    <a:pt x="194" y="9"/>
                  </a:lnTo>
                  <a:lnTo>
                    <a:pt x="206" y="6"/>
                  </a:lnTo>
                  <a:lnTo>
                    <a:pt x="214" y="3"/>
                  </a:lnTo>
                  <a:lnTo>
                    <a:pt x="222" y="1"/>
                  </a:lnTo>
                  <a:lnTo>
                    <a:pt x="230" y="0"/>
                  </a:lnTo>
                  <a:lnTo>
                    <a:pt x="238" y="0"/>
                  </a:lnTo>
                  <a:lnTo>
                    <a:pt x="246" y="0"/>
                  </a:lnTo>
                  <a:lnTo>
                    <a:pt x="252" y="1"/>
                  </a:lnTo>
                  <a:lnTo>
                    <a:pt x="259" y="3"/>
                  </a:lnTo>
                  <a:lnTo>
                    <a:pt x="266" y="6"/>
                  </a:lnTo>
                  <a:lnTo>
                    <a:pt x="271" y="9"/>
                  </a:lnTo>
                  <a:lnTo>
                    <a:pt x="277" y="11"/>
                  </a:lnTo>
                  <a:lnTo>
                    <a:pt x="281" y="15"/>
                  </a:lnTo>
                  <a:lnTo>
                    <a:pt x="285" y="20"/>
                  </a:lnTo>
                  <a:lnTo>
                    <a:pt x="289" y="26"/>
                  </a:lnTo>
                  <a:lnTo>
                    <a:pt x="291" y="30"/>
                  </a:lnTo>
                  <a:lnTo>
                    <a:pt x="293" y="37"/>
                  </a:lnTo>
                  <a:lnTo>
                    <a:pt x="294" y="43"/>
                  </a:lnTo>
                  <a:lnTo>
                    <a:pt x="289" y="40"/>
                  </a:lnTo>
                  <a:lnTo>
                    <a:pt x="283" y="37"/>
                  </a:lnTo>
                  <a:lnTo>
                    <a:pt x="278" y="35"/>
                  </a:lnTo>
                  <a:lnTo>
                    <a:pt x="272" y="34"/>
                  </a:lnTo>
                  <a:lnTo>
                    <a:pt x="268" y="33"/>
                  </a:lnTo>
                  <a:lnTo>
                    <a:pt x="262" y="33"/>
                  </a:lnTo>
                  <a:lnTo>
                    <a:pt x="258" y="34"/>
                  </a:lnTo>
                  <a:lnTo>
                    <a:pt x="253" y="35"/>
                  </a:lnTo>
                  <a:lnTo>
                    <a:pt x="249" y="37"/>
                  </a:lnTo>
                  <a:lnTo>
                    <a:pt x="244" y="40"/>
                  </a:lnTo>
                  <a:lnTo>
                    <a:pt x="241" y="43"/>
                  </a:lnTo>
                  <a:lnTo>
                    <a:pt x="238" y="46"/>
                  </a:lnTo>
                  <a:lnTo>
                    <a:pt x="236" y="49"/>
                  </a:lnTo>
                  <a:lnTo>
                    <a:pt x="233" y="52"/>
                  </a:lnTo>
                  <a:lnTo>
                    <a:pt x="232" y="57"/>
                  </a:lnTo>
                  <a:lnTo>
                    <a:pt x="231" y="61"/>
                  </a:lnTo>
                  <a:lnTo>
                    <a:pt x="231" y="65"/>
                  </a:lnTo>
                  <a:lnTo>
                    <a:pt x="231" y="67"/>
                  </a:lnTo>
                  <a:lnTo>
                    <a:pt x="232" y="71"/>
                  </a:lnTo>
                  <a:lnTo>
                    <a:pt x="232" y="75"/>
                  </a:lnTo>
                  <a:lnTo>
                    <a:pt x="235" y="78"/>
                  </a:lnTo>
                  <a:lnTo>
                    <a:pt x="236" y="82"/>
                  </a:lnTo>
                  <a:lnTo>
                    <a:pt x="238" y="85"/>
                  </a:lnTo>
                  <a:lnTo>
                    <a:pt x="241" y="88"/>
                  </a:lnTo>
                  <a:lnTo>
                    <a:pt x="244" y="92"/>
                  </a:lnTo>
                  <a:lnTo>
                    <a:pt x="248" y="95"/>
                  </a:lnTo>
                  <a:lnTo>
                    <a:pt x="252" y="98"/>
                  </a:lnTo>
                  <a:lnTo>
                    <a:pt x="258" y="101"/>
                  </a:lnTo>
                  <a:lnTo>
                    <a:pt x="264" y="103"/>
                  </a:lnTo>
                  <a:lnTo>
                    <a:pt x="271" y="106"/>
                  </a:lnTo>
                  <a:lnTo>
                    <a:pt x="279" y="108"/>
                  </a:lnTo>
                  <a:lnTo>
                    <a:pt x="288" y="110"/>
                  </a:lnTo>
                  <a:lnTo>
                    <a:pt x="291" y="110"/>
                  </a:lnTo>
                  <a:lnTo>
                    <a:pt x="295" y="111"/>
                  </a:lnTo>
                  <a:lnTo>
                    <a:pt x="299" y="111"/>
                  </a:lnTo>
                  <a:lnTo>
                    <a:pt x="303" y="111"/>
                  </a:lnTo>
                  <a:lnTo>
                    <a:pt x="308" y="112"/>
                  </a:lnTo>
                  <a:lnTo>
                    <a:pt x="312" y="112"/>
                  </a:lnTo>
                  <a:lnTo>
                    <a:pt x="318" y="111"/>
                  </a:lnTo>
                  <a:lnTo>
                    <a:pt x="323" y="111"/>
                  </a:lnTo>
                  <a:lnTo>
                    <a:pt x="329" y="111"/>
                  </a:lnTo>
                  <a:lnTo>
                    <a:pt x="335" y="111"/>
                  </a:lnTo>
                  <a:lnTo>
                    <a:pt x="342" y="110"/>
                  </a:lnTo>
                  <a:lnTo>
                    <a:pt x="348" y="110"/>
                  </a:lnTo>
                  <a:lnTo>
                    <a:pt x="357" y="110"/>
                  </a:lnTo>
                  <a:lnTo>
                    <a:pt x="365" y="110"/>
                  </a:lnTo>
                  <a:lnTo>
                    <a:pt x="375" y="110"/>
                  </a:lnTo>
                  <a:lnTo>
                    <a:pt x="385" y="110"/>
                  </a:lnTo>
                  <a:lnTo>
                    <a:pt x="0" y="108"/>
                  </a:lnTo>
                </a:path>
              </a:pathLst>
            </a:custGeom>
            <a:solidFill>
              <a:srgbClr val="C0E7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42" name="Freeform 138"/>
            <p:cNvSpPr>
              <a:spLocks/>
            </p:cNvSpPr>
            <p:nvPr/>
          </p:nvSpPr>
          <p:spPr bwMode="auto">
            <a:xfrm>
              <a:off x="3100" y="1676"/>
              <a:ext cx="365" cy="126"/>
            </a:xfrm>
            <a:custGeom>
              <a:avLst/>
              <a:gdLst>
                <a:gd name="T0" fmla="*/ 21 w 386"/>
                <a:gd name="T1" fmla="*/ 108 h 113"/>
                <a:gd name="T2" fmla="*/ 56 w 386"/>
                <a:gd name="T3" fmla="*/ 102 h 113"/>
                <a:gd name="T4" fmla="*/ 86 w 386"/>
                <a:gd name="T5" fmla="*/ 89 h 113"/>
                <a:gd name="T6" fmla="*/ 112 w 386"/>
                <a:gd name="T7" fmla="*/ 73 h 113"/>
                <a:gd name="T8" fmla="*/ 133 w 386"/>
                <a:gd name="T9" fmla="*/ 56 h 113"/>
                <a:gd name="T10" fmla="*/ 154 w 386"/>
                <a:gd name="T11" fmla="*/ 39 h 113"/>
                <a:gd name="T12" fmla="*/ 173 w 386"/>
                <a:gd name="T13" fmla="*/ 23 h 113"/>
                <a:gd name="T14" fmla="*/ 194 w 386"/>
                <a:gd name="T15" fmla="*/ 10 h 113"/>
                <a:gd name="T16" fmla="*/ 214 w 386"/>
                <a:gd name="T17" fmla="*/ 3 h 113"/>
                <a:gd name="T18" fmla="*/ 230 w 386"/>
                <a:gd name="T19" fmla="*/ 0 h 113"/>
                <a:gd name="T20" fmla="*/ 246 w 386"/>
                <a:gd name="T21" fmla="*/ 1 h 113"/>
                <a:gd name="T22" fmla="*/ 259 w 386"/>
                <a:gd name="T23" fmla="*/ 3 h 113"/>
                <a:gd name="T24" fmla="*/ 271 w 386"/>
                <a:gd name="T25" fmla="*/ 9 h 113"/>
                <a:gd name="T26" fmla="*/ 281 w 386"/>
                <a:gd name="T27" fmla="*/ 16 h 113"/>
                <a:gd name="T28" fmla="*/ 289 w 386"/>
                <a:gd name="T29" fmla="*/ 26 h 113"/>
                <a:gd name="T30" fmla="*/ 292 w 386"/>
                <a:gd name="T31" fmla="*/ 37 h 113"/>
                <a:gd name="T32" fmla="*/ 289 w 386"/>
                <a:gd name="T33" fmla="*/ 40 h 113"/>
                <a:gd name="T34" fmla="*/ 278 w 386"/>
                <a:gd name="T35" fmla="*/ 35 h 113"/>
                <a:gd name="T36" fmla="*/ 268 w 386"/>
                <a:gd name="T37" fmla="*/ 34 h 113"/>
                <a:gd name="T38" fmla="*/ 258 w 386"/>
                <a:gd name="T39" fmla="*/ 34 h 113"/>
                <a:gd name="T40" fmla="*/ 249 w 386"/>
                <a:gd name="T41" fmla="*/ 38 h 113"/>
                <a:gd name="T42" fmla="*/ 242 w 386"/>
                <a:gd name="T43" fmla="*/ 43 h 113"/>
                <a:gd name="T44" fmla="*/ 237 w 386"/>
                <a:gd name="T45" fmla="*/ 49 h 113"/>
                <a:gd name="T46" fmla="*/ 232 w 386"/>
                <a:gd name="T47" fmla="*/ 57 h 113"/>
                <a:gd name="T48" fmla="*/ 232 w 386"/>
                <a:gd name="T49" fmla="*/ 65 h 113"/>
                <a:gd name="T50" fmla="*/ 232 w 386"/>
                <a:gd name="T51" fmla="*/ 71 h 113"/>
                <a:gd name="T52" fmla="*/ 235 w 386"/>
                <a:gd name="T53" fmla="*/ 79 h 113"/>
                <a:gd name="T54" fmla="*/ 238 w 386"/>
                <a:gd name="T55" fmla="*/ 85 h 113"/>
                <a:gd name="T56" fmla="*/ 244 w 386"/>
                <a:gd name="T57" fmla="*/ 92 h 113"/>
                <a:gd name="T58" fmla="*/ 253 w 386"/>
                <a:gd name="T59" fmla="*/ 99 h 113"/>
                <a:gd name="T60" fmla="*/ 264 w 386"/>
                <a:gd name="T61" fmla="*/ 104 h 113"/>
                <a:gd name="T62" fmla="*/ 279 w 386"/>
                <a:gd name="T63" fmla="*/ 109 h 113"/>
                <a:gd name="T64" fmla="*/ 291 w 386"/>
                <a:gd name="T65" fmla="*/ 111 h 113"/>
                <a:gd name="T66" fmla="*/ 299 w 386"/>
                <a:gd name="T67" fmla="*/ 112 h 113"/>
                <a:gd name="T68" fmla="*/ 308 w 386"/>
                <a:gd name="T69" fmla="*/ 112 h 113"/>
                <a:gd name="T70" fmla="*/ 318 w 386"/>
                <a:gd name="T71" fmla="*/ 112 h 113"/>
                <a:gd name="T72" fmla="*/ 329 w 386"/>
                <a:gd name="T73" fmla="*/ 112 h 113"/>
                <a:gd name="T74" fmla="*/ 342 w 386"/>
                <a:gd name="T75" fmla="*/ 111 h 113"/>
                <a:gd name="T76" fmla="*/ 357 w 386"/>
                <a:gd name="T77" fmla="*/ 111 h 113"/>
                <a:gd name="T78" fmla="*/ 375 w 386"/>
                <a:gd name="T79" fmla="*/ 111 h 113"/>
                <a:gd name="T80" fmla="*/ 0 w 386"/>
                <a:gd name="T81" fmla="*/ 10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113">
                  <a:moveTo>
                    <a:pt x="0" y="109"/>
                  </a:moveTo>
                  <a:lnTo>
                    <a:pt x="21" y="108"/>
                  </a:lnTo>
                  <a:lnTo>
                    <a:pt x="40" y="105"/>
                  </a:lnTo>
                  <a:lnTo>
                    <a:pt x="56" y="102"/>
                  </a:lnTo>
                  <a:lnTo>
                    <a:pt x="73" y="96"/>
                  </a:lnTo>
                  <a:lnTo>
                    <a:pt x="86" y="89"/>
                  </a:lnTo>
                  <a:lnTo>
                    <a:pt x="100" y="82"/>
                  </a:lnTo>
                  <a:lnTo>
                    <a:pt x="112" y="73"/>
                  </a:lnTo>
                  <a:lnTo>
                    <a:pt x="123" y="65"/>
                  </a:lnTo>
                  <a:lnTo>
                    <a:pt x="133" y="56"/>
                  </a:lnTo>
                  <a:lnTo>
                    <a:pt x="144" y="47"/>
                  </a:lnTo>
                  <a:lnTo>
                    <a:pt x="154" y="39"/>
                  </a:lnTo>
                  <a:lnTo>
                    <a:pt x="163" y="30"/>
                  </a:lnTo>
                  <a:lnTo>
                    <a:pt x="173" y="23"/>
                  </a:lnTo>
                  <a:lnTo>
                    <a:pt x="183" y="16"/>
                  </a:lnTo>
                  <a:lnTo>
                    <a:pt x="194" y="10"/>
                  </a:lnTo>
                  <a:lnTo>
                    <a:pt x="206" y="6"/>
                  </a:lnTo>
                  <a:lnTo>
                    <a:pt x="214" y="3"/>
                  </a:lnTo>
                  <a:lnTo>
                    <a:pt x="222" y="2"/>
                  </a:lnTo>
                  <a:lnTo>
                    <a:pt x="230" y="0"/>
                  </a:lnTo>
                  <a:lnTo>
                    <a:pt x="238" y="0"/>
                  </a:lnTo>
                  <a:lnTo>
                    <a:pt x="246" y="1"/>
                  </a:lnTo>
                  <a:lnTo>
                    <a:pt x="252" y="2"/>
                  </a:lnTo>
                  <a:lnTo>
                    <a:pt x="259" y="3"/>
                  </a:lnTo>
                  <a:lnTo>
                    <a:pt x="266" y="6"/>
                  </a:lnTo>
                  <a:lnTo>
                    <a:pt x="271" y="9"/>
                  </a:lnTo>
                  <a:lnTo>
                    <a:pt x="277" y="12"/>
                  </a:lnTo>
                  <a:lnTo>
                    <a:pt x="281" y="16"/>
                  </a:lnTo>
                  <a:lnTo>
                    <a:pt x="285" y="20"/>
                  </a:lnTo>
                  <a:lnTo>
                    <a:pt x="289" y="26"/>
                  </a:lnTo>
                  <a:lnTo>
                    <a:pt x="291" y="31"/>
                  </a:lnTo>
                  <a:lnTo>
                    <a:pt x="292" y="37"/>
                  </a:lnTo>
                  <a:lnTo>
                    <a:pt x="294" y="44"/>
                  </a:lnTo>
                  <a:lnTo>
                    <a:pt x="289" y="40"/>
                  </a:lnTo>
                  <a:lnTo>
                    <a:pt x="283" y="37"/>
                  </a:lnTo>
                  <a:lnTo>
                    <a:pt x="278" y="35"/>
                  </a:lnTo>
                  <a:lnTo>
                    <a:pt x="272" y="34"/>
                  </a:lnTo>
                  <a:lnTo>
                    <a:pt x="268" y="34"/>
                  </a:lnTo>
                  <a:lnTo>
                    <a:pt x="262" y="34"/>
                  </a:lnTo>
                  <a:lnTo>
                    <a:pt x="258" y="34"/>
                  </a:lnTo>
                  <a:lnTo>
                    <a:pt x="253" y="36"/>
                  </a:lnTo>
                  <a:lnTo>
                    <a:pt x="249" y="38"/>
                  </a:lnTo>
                  <a:lnTo>
                    <a:pt x="246" y="40"/>
                  </a:lnTo>
                  <a:lnTo>
                    <a:pt x="242" y="43"/>
                  </a:lnTo>
                  <a:lnTo>
                    <a:pt x="239" y="46"/>
                  </a:lnTo>
                  <a:lnTo>
                    <a:pt x="237" y="49"/>
                  </a:lnTo>
                  <a:lnTo>
                    <a:pt x="235" y="53"/>
                  </a:lnTo>
                  <a:lnTo>
                    <a:pt x="232" y="57"/>
                  </a:lnTo>
                  <a:lnTo>
                    <a:pt x="232" y="62"/>
                  </a:lnTo>
                  <a:lnTo>
                    <a:pt x="232" y="65"/>
                  </a:lnTo>
                  <a:lnTo>
                    <a:pt x="232" y="68"/>
                  </a:lnTo>
                  <a:lnTo>
                    <a:pt x="232" y="71"/>
                  </a:lnTo>
                  <a:lnTo>
                    <a:pt x="233" y="75"/>
                  </a:lnTo>
                  <a:lnTo>
                    <a:pt x="235" y="79"/>
                  </a:lnTo>
                  <a:lnTo>
                    <a:pt x="236" y="83"/>
                  </a:lnTo>
                  <a:lnTo>
                    <a:pt x="238" y="85"/>
                  </a:lnTo>
                  <a:lnTo>
                    <a:pt x="241" y="89"/>
                  </a:lnTo>
                  <a:lnTo>
                    <a:pt x="244" y="92"/>
                  </a:lnTo>
                  <a:lnTo>
                    <a:pt x="249" y="96"/>
                  </a:lnTo>
                  <a:lnTo>
                    <a:pt x="253" y="99"/>
                  </a:lnTo>
                  <a:lnTo>
                    <a:pt x="258" y="102"/>
                  </a:lnTo>
                  <a:lnTo>
                    <a:pt x="264" y="104"/>
                  </a:lnTo>
                  <a:lnTo>
                    <a:pt x="271" y="106"/>
                  </a:lnTo>
                  <a:lnTo>
                    <a:pt x="279" y="109"/>
                  </a:lnTo>
                  <a:lnTo>
                    <a:pt x="288" y="111"/>
                  </a:lnTo>
                  <a:lnTo>
                    <a:pt x="291" y="111"/>
                  </a:lnTo>
                  <a:lnTo>
                    <a:pt x="295" y="111"/>
                  </a:lnTo>
                  <a:lnTo>
                    <a:pt x="299" y="112"/>
                  </a:lnTo>
                  <a:lnTo>
                    <a:pt x="303" y="112"/>
                  </a:lnTo>
                  <a:lnTo>
                    <a:pt x="308" y="112"/>
                  </a:lnTo>
                  <a:lnTo>
                    <a:pt x="313" y="112"/>
                  </a:lnTo>
                  <a:lnTo>
                    <a:pt x="318" y="112"/>
                  </a:lnTo>
                  <a:lnTo>
                    <a:pt x="323" y="112"/>
                  </a:lnTo>
                  <a:lnTo>
                    <a:pt x="329" y="112"/>
                  </a:lnTo>
                  <a:lnTo>
                    <a:pt x="335" y="111"/>
                  </a:lnTo>
                  <a:lnTo>
                    <a:pt x="342" y="111"/>
                  </a:lnTo>
                  <a:lnTo>
                    <a:pt x="350" y="111"/>
                  </a:lnTo>
                  <a:lnTo>
                    <a:pt x="357" y="111"/>
                  </a:lnTo>
                  <a:lnTo>
                    <a:pt x="366" y="111"/>
                  </a:lnTo>
                  <a:lnTo>
                    <a:pt x="375" y="111"/>
                  </a:lnTo>
                  <a:lnTo>
                    <a:pt x="385" y="111"/>
                  </a:lnTo>
                  <a:lnTo>
                    <a:pt x="0" y="109"/>
                  </a:lnTo>
                </a:path>
              </a:pathLst>
            </a:custGeom>
            <a:solidFill>
              <a:srgbClr val="C0E7F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43" name="Line 139"/>
            <p:cNvSpPr>
              <a:spLocks noChangeShapeType="1"/>
            </p:cNvSpPr>
            <p:nvPr/>
          </p:nvSpPr>
          <p:spPr bwMode="auto">
            <a:xfrm>
              <a:off x="2377" y="1896"/>
              <a:ext cx="0"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44" name="Freeform 140"/>
            <p:cNvSpPr>
              <a:spLocks/>
            </p:cNvSpPr>
            <p:nvPr/>
          </p:nvSpPr>
          <p:spPr bwMode="auto">
            <a:xfrm>
              <a:off x="2377" y="1793"/>
              <a:ext cx="16" cy="106"/>
            </a:xfrm>
            <a:custGeom>
              <a:avLst/>
              <a:gdLst>
                <a:gd name="T0" fmla="*/ 0 w 17"/>
                <a:gd name="T1" fmla="*/ 94 h 95"/>
                <a:gd name="T2" fmla="*/ 5 w 17"/>
                <a:gd name="T3" fmla="*/ 92 h 95"/>
                <a:gd name="T4" fmla="*/ 9 w 17"/>
                <a:gd name="T5" fmla="*/ 89 h 95"/>
                <a:gd name="T6" fmla="*/ 13 w 17"/>
                <a:gd name="T7" fmla="*/ 85 h 95"/>
                <a:gd name="T8" fmla="*/ 14 w 17"/>
                <a:gd name="T9" fmla="*/ 80 h 95"/>
                <a:gd name="T10" fmla="*/ 15 w 17"/>
                <a:gd name="T11" fmla="*/ 74 h 95"/>
                <a:gd name="T12" fmla="*/ 16 w 17"/>
                <a:gd name="T13" fmla="*/ 67 h 95"/>
                <a:gd name="T14" fmla="*/ 16 w 17"/>
                <a:gd name="T15" fmla="*/ 60 h 95"/>
                <a:gd name="T16" fmla="*/ 15 w 17"/>
                <a:gd name="T17" fmla="*/ 52 h 95"/>
                <a:gd name="T18" fmla="*/ 15 w 17"/>
                <a:gd name="T19" fmla="*/ 44 h 95"/>
                <a:gd name="T20" fmla="*/ 14 w 17"/>
                <a:gd name="T21" fmla="*/ 37 h 95"/>
                <a:gd name="T22" fmla="*/ 13 w 17"/>
                <a:gd name="T23" fmla="*/ 29 h 95"/>
                <a:gd name="T24" fmla="*/ 11 w 17"/>
                <a:gd name="T25" fmla="*/ 22 h 95"/>
                <a:gd name="T26" fmla="*/ 9 w 17"/>
                <a:gd name="T27" fmla="*/ 15 h 95"/>
                <a:gd name="T28" fmla="*/ 8 w 17"/>
                <a:gd name="T29" fmla="*/ 9 h 95"/>
                <a:gd name="T30" fmla="*/ 8 w 17"/>
                <a:gd name="T31" fmla="*/ 4 h 95"/>
                <a:gd name="T32" fmla="*/ 8 w 17"/>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95">
                  <a:moveTo>
                    <a:pt x="0" y="94"/>
                  </a:moveTo>
                  <a:lnTo>
                    <a:pt x="5" y="92"/>
                  </a:lnTo>
                  <a:lnTo>
                    <a:pt x="9" y="89"/>
                  </a:lnTo>
                  <a:lnTo>
                    <a:pt x="13" y="85"/>
                  </a:lnTo>
                  <a:lnTo>
                    <a:pt x="14" y="80"/>
                  </a:lnTo>
                  <a:lnTo>
                    <a:pt x="15" y="74"/>
                  </a:lnTo>
                  <a:lnTo>
                    <a:pt x="16" y="67"/>
                  </a:lnTo>
                  <a:lnTo>
                    <a:pt x="16" y="60"/>
                  </a:lnTo>
                  <a:lnTo>
                    <a:pt x="15" y="52"/>
                  </a:lnTo>
                  <a:lnTo>
                    <a:pt x="15" y="44"/>
                  </a:lnTo>
                  <a:lnTo>
                    <a:pt x="14" y="37"/>
                  </a:lnTo>
                  <a:lnTo>
                    <a:pt x="13" y="29"/>
                  </a:lnTo>
                  <a:lnTo>
                    <a:pt x="11" y="22"/>
                  </a:lnTo>
                  <a:lnTo>
                    <a:pt x="9" y="15"/>
                  </a:lnTo>
                  <a:lnTo>
                    <a:pt x="8" y="9"/>
                  </a:lnTo>
                  <a:lnTo>
                    <a:pt x="8" y="4"/>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45" name="Line 141"/>
            <p:cNvSpPr>
              <a:spLocks noChangeShapeType="1"/>
            </p:cNvSpPr>
            <p:nvPr/>
          </p:nvSpPr>
          <p:spPr bwMode="auto">
            <a:xfrm flipV="1">
              <a:off x="2377" y="1891"/>
              <a:ext cx="0"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46" name="Line 142"/>
            <p:cNvSpPr>
              <a:spLocks noChangeShapeType="1"/>
            </p:cNvSpPr>
            <p:nvPr/>
          </p:nvSpPr>
          <p:spPr bwMode="auto">
            <a:xfrm>
              <a:off x="2381" y="1793"/>
              <a:ext cx="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47" name="Freeform 143"/>
            <p:cNvSpPr>
              <a:spLocks/>
            </p:cNvSpPr>
            <p:nvPr/>
          </p:nvSpPr>
          <p:spPr bwMode="auto">
            <a:xfrm>
              <a:off x="2384" y="1762"/>
              <a:ext cx="96" cy="32"/>
            </a:xfrm>
            <a:custGeom>
              <a:avLst/>
              <a:gdLst>
                <a:gd name="T0" fmla="*/ 0 w 101"/>
                <a:gd name="T1" fmla="*/ 28 h 29"/>
                <a:gd name="T2" fmla="*/ 0 w 101"/>
                <a:gd name="T3" fmla="*/ 25 h 29"/>
                <a:gd name="T4" fmla="*/ 2 w 101"/>
                <a:gd name="T5" fmla="*/ 22 h 29"/>
                <a:gd name="T6" fmla="*/ 6 w 101"/>
                <a:gd name="T7" fmla="*/ 19 h 29"/>
                <a:gd name="T8" fmla="*/ 9 w 101"/>
                <a:gd name="T9" fmla="*/ 17 h 29"/>
                <a:gd name="T10" fmla="*/ 13 w 101"/>
                <a:gd name="T11" fmla="*/ 15 h 29"/>
                <a:gd name="T12" fmla="*/ 19 w 101"/>
                <a:gd name="T13" fmla="*/ 13 h 29"/>
                <a:gd name="T14" fmla="*/ 26 w 101"/>
                <a:gd name="T15" fmla="*/ 12 h 29"/>
                <a:gd name="T16" fmla="*/ 33 w 101"/>
                <a:gd name="T17" fmla="*/ 11 h 29"/>
                <a:gd name="T18" fmla="*/ 40 w 101"/>
                <a:gd name="T19" fmla="*/ 9 h 29"/>
                <a:gd name="T20" fmla="*/ 48 w 101"/>
                <a:gd name="T21" fmla="*/ 8 h 29"/>
                <a:gd name="T22" fmla="*/ 56 w 101"/>
                <a:gd name="T23" fmla="*/ 7 h 29"/>
                <a:gd name="T24" fmla="*/ 65 w 101"/>
                <a:gd name="T25" fmla="*/ 6 h 29"/>
                <a:gd name="T26" fmla="*/ 74 w 101"/>
                <a:gd name="T27" fmla="*/ 5 h 29"/>
                <a:gd name="T28" fmla="*/ 83 w 101"/>
                <a:gd name="T29" fmla="*/ 3 h 29"/>
                <a:gd name="T30" fmla="*/ 91 w 101"/>
                <a:gd name="T31" fmla="*/ 2 h 29"/>
                <a:gd name="T32" fmla="*/ 100 w 101"/>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29">
                  <a:moveTo>
                    <a:pt x="0" y="28"/>
                  </a:moveTo>
                  <a:lnTo>
                    <a:pt x="0" y="25"/>
                  </a:lnTo>
                  <a:lnTo>
                    <a:pt x="2" y="22"/>
                  </a:lnTo>
                  <a:lnTo>
                    <a:pt x="6" y="19"/>
                  </a:lnTo>
                  <a:lnTo>
                    <a:pt x="9" y="17"/>
                  </a:lnTo>
                  <a:lnTo>
                    <a:pt x="13" y="15"/>
                  </a:lnTo>
                  <a:lnTo>
                    <a:pt x="19" y="13"/>
                  </a:lnTo>
                  <a:lnTo>
                    <a:pt x="26" y="12"/>
                  </a:lnTo>
                  <a:lnTo>
                    <a:pt x="33" y="11"/>
                  </a:lnTo>
                  <a:lnTo>
                    <a:pt x="40" y="9"/>
                  </a:lnTo>
                  <a:lnTo>
                    <a:pt x="48" y="8"/>
                  </a:lnTo>
                  <a:lnTo>
                    <a:pt x="56" y="7"/>
                  </a:lnTo>
                  <a:lnTo>
                    <a:pt x="65" y="6"/>
                  </a:lnTo>
                  <a:lnTo>
                    <a:pt x="74" y="5"/>
                  </a:lnTo>
                  <a:lnTo>
                    <a:pt x="83" y="3"/>
                  </a:lnTo>
                  <a:lnTo>
                    <a:pt x="91" y="2"/>
                  </a:lnTo>
                  <a:lnTo>
                    <a:pt x="10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48" name="Line 144"/>
            <p:cNvSpPr>
              <a:spLocks noChangeShapeType="1"/>
            </p:cNvSpPr>
            <p:nvPr/>
          </p:nvSpPr>
          <p:spPr bwMode="auto">
            <a:xfrm flipH="1">
              <a:off x="2377" y="1793"/>
              <a:ext cx="1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49" name="Line 145"/>
            <p:cNvSpPr>
              <a:spLocks noChangeShapeType="1"/>
            </p:cNvSpPr>
            <p:nvPr/>
          </p:nvSpPr>
          <p:spPr bwMode="auto">
            <a:xfrm>
              <a:off x="2479" y="1760"/>
              <a:ext cx="1"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50" name="Freeform 146"/>
            <p:cNvSpPr>
              <a:spLocks/>
            </p:cNvSpPr>
            <p:nvPr/>
          </p:nvSpPr>
          <p:spPr bwMode="auto">
            <a:xfrm>
              <a:off x="2479" y="1603"/>
              <a:ext cx="33" cy="106"/>
            </a:xfrm>
            <a:custGeom>
              <a:avLst/>
              <a:gdLst>
                <a:gd name="T0" fmla="*/ 0 w 35"/>
                <a:gd name="T1" fmla="*/ 94 h 95"/>
                <a:gd name="T2" fmla="*/ 9 w 35"/>
                <a:gd name="T3" fmla="*/ 91 h 95"/>
                <a:gd name="T4" fmla="*/ 15 w 35"/>
                <a:gd name="T5" fmla="*/ 87 h 95"/>
                <a:gd name="T6" fmla="*/ 20 w 35"/>
                <a:gd name="T7" fmla="*/ 82 h 95"/>
                <a:gd name="T8" fmla="*/ 25 w 35"/>
                <a:gd name="T9" fmla="*/ 75 h 95"/>
                <a:gd name="T10" fmla="*/ 28 w 35"/>
                <a:gd name="T11" fmla="*/ 68 h 95"/>
                <a:gd name="T12" fmla="*/ 32 w 35"/>
                <a:gd name="T13" fmla="*/ 60 h 95"/>
                <a:gd name="T14" fmla="*/ 33 w 35"/>
                <a:gd name="T15" fmla="*/ 52 h 95"/>
                <a:gd name="T16" fmla="*/ 34 w 35"/>
                <a:gd name="T17" fmla="*/ 43 h 95"/>
                <a:gd name="T18" fmla="*/ 34 w 35"/>
                <a:gd name="T19" fmla="*/ 35 h 95"/>
                <a:gd name="T20" fmla="*/ 34 w 35"/>
                <a:gd name="T21" fmla="*/ 27 h 95"/>
                <a:gd name="T22" fmla="*/ 34 w 35"/>
                <a:gd name="T23" fmla="*/ 20 h 95"/>
                <a:gd name="T24" fmla="*/ 34 w 35"/>
                <a:gd name="T25" fmla="*/ 14 h 95"/>
                <a:gd name="T26" fmla="*/ 33 w 35"/>
                <a:gd name="T27" fmla="*/ 8 h 95"/>
                <a:gd name="T28" fmla="*/ 33 w 35"/>
                <a:gd name="T29" fmla="*/ 4 h 95"/>
                <a:gd name="T30" fmla="*/ 32 w 35"/>
                <a:gd name="T31" fmla="*/ 1 h 95"/>
                <a:gd name="T32" fmla="*/ 32 w 35"/>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95">
                  <a:moveTo>
                    <a:pt x="0" y="94"/>
                  </a:moveTo>
                  <a:lnTo>
                    <a:pt x="9" y="91"/>
                  </a:lnTo>
                  <a:lnTo>
                    <a:pt x="15" y="87"/>
                  </a:lnTo>
                  <a:lnTo>
                    <a:pt x="20" y="82"/>
                  </a:lnTo>
                  <a:lnTo>
                    <a:pt x="25" y="75"/>
                  </a:lnTo>
                  <a:lnTo>
                    <a:pt x="28" y="68"/>
                  </a:lnTo>
                  <a:lnTo>
                    <a:pt x="32" y="60"/>
                  </a:lnTo>
                  <a:lnTo>
                    <a:pt x="33" y="52"/>
                  </a:lnTo>
                  <a:lnTo>
                    <a:pt x="34" y="43"/>
                  </a:lnTo>
                  <a:lnTo>
                    <a:pt x="34" y="35"/>
                  </a:lnTo>
                  <a:lnTo>
                    <a:pt x="34" y="27"/>
                  </a:lnTo>
                  <a:lnTo>
                    <a:pt x="34" y="20"/>
                  </a:lnTo>
                  <a:lnTo>
                    <a:pt x="34" y="14"/>
                  </a:lnTo>
                  <a:lnTo>
                    <a:pt x="33" y="8"/>
                  </a:lnTo>
                  <a:lnTo>
                    <a:pt x="33" y="4"/>
                  </a:lnTo>
                  <a:lnTo>
                    <a:pt x="32" y="1"/>
                  </a:lnTo>
                  <a:lnTo>
                    <a:pt x="3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51" name="Line 147"/>
            <p:cNvSpPr>
              <a:spLocks noChangeShapeType="1"/>
            </p:cNvSpPr>
            <p:nvPr/>
          </p:nvSpPr>
          <p:spPr bwMode="auto">
            <a:xfrm flipH="1" flipV="1">
              <a:off x="3498" y="1809"/>
              <a:ext cx="9" cy="14"/>
            </a:xfrm>
            <a:prstGeom prst="line">
              <a:avLst/>
            </a:prstGeom>
            <a:noFill/>
            <a:ln w="1270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52" name="Line 148"/>
            <p:cNvSpPr>
              <a:spLocks noChangeShapeType="1"/>
            </p:cNvSpPr>
            <p:nvPr/>
          </p:nvSpPr>
          <p:spPr bwMode="auto">
            <a:xfrm flipV="1">
              <a:off x="2507" y="1652"/>
              <a:ext cx="5" cy="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53" name="Freeform 149"/>
            <p:cNvSpPr>
              <a:spLocks/>
            </p:cNvSpPr>
            <p:nvPr/>
          </p:nvSpPr>
          <p:spPr bwMode="auto">
            <a:xfrm>
              <a:off x="2509" y="1484"/>
              <a:ext cx="9" cy="174"/>
            </a:xfrm>
            <a:custGeom>
              <a:avLst/>
              <a:gdLst>
                <a:gd name="T0" fmla="*/ 0 w 9"/>
                <a:gd name="T1" fmla="*/ 155 h 156"/>
                <a:gd name="T2" fmla="*/ 0 w 9"/>
                <a:gd name="T3" fmla="*/ 154 h 156"/>
                <a:gd name="T4" fmla="*/ 1 w 9"/>
                <a:gd name="T5" fmla="*/ 149 h 156"/>
                <a:gd name="T6" fmla="*/ 1 w 9"/>
                <a:gd name="T7" fmla="*/ 143 h 156"/>
                <a:gd name="T8" fmla="*/ 1 w 9"/>
                <a:gd name="T9" fmla="*/ 134 h 156"/>
                <a:gd name="T10" fmla="*/ 2 w 9"/>
                <a:gd name="T11" fmla="*/ 124 h 156"/>
                <a:gd name="T12" fmla="*/ 2 w 9"/>
                <a:gd name="T13" fmla="*/ 112 h 156"/>
                <a:gd name="T14" fmla="*/ 3 w 9"/>
                <a:gd name="T15" fmla="*/ 100 h 156"/>
                <a:gd name="T16" fmla="*/ 5 w 9"/>
                <a:gd name="T17" fmla="*/ 87 h 156"/>
                <a:gd name="T18" fmla="*/ 5 w 9"/>
                <a:gd name="T19" fmla="*/ 73 h 156"/>
                <a:gd name="T20" fmla="*/ 6 w 9"/>
                <a:gd name="T21" fmla="*/ 60 h 156"/>
                <a:gd name="T22" fmla="*/ 7 w 9"/>
                <a:gd name="T23" fmla="*/ 47 h 156"/>
                <a:gd name="T24" fmla="*/ 7 w 9"/>
                <a:gd name="T25" fmla="*/ 34 h 156"/>
                <a:gd name="T26" fmla="*/ 8 w 9"/>
                <a:gd name="T27" fmla="*/ 23 h 156"/>
                <a:gd name="T28" fmla="*/ 8 w 9"/>
                <a:gd name="T29" fmla="*/ 14 h 156"/>
                <a:gd name="T30" fmla="*/ 8 w 9"/>
                <a:gd name="T31" fmla="*/ 6 h 156"/>
                <a:gd name="T32" fmla="*/ 8 w 9"/>
                <a:gd name="T3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56">
                  <a:moveTo>
                    <a:pt x="0" y="155"/>
                  </a:moveTo>
                  <a:lnTo>
                    <a:pt x="0" y="154"/>
                  </a:lnTo>
                  <a:lnTo>
                    <a:pt x="1" y="149"/>
                  </a:lnTo>
                  <a:lnTo>
                    <a:pt x="1" y="143"/>
                  </a:lnTo>
                  <a:lnTo>
                    <a:pt x="1" y="134"/>
                  </a:lnTo>
                  <a:lnTo>
                    <a:pt x="2" y="124"/>
                  </a:lnTo>
                  <a:lnTo>
                    <a:pt x="2" y="112"/>
                  </a:lnTo>
                  <a:lnTo>
                    <a:pt x="3" y="100"/>
                  </a:lnTo>
                  <a:lnTo>
                    <a:pt x="5" y="87"/>
                  </a:lnTo>
                  <a:lnTo>
                    <a:pt x="5" y="73"/>
                  </a:lnTo>
                  <a:lnTo>
                    <a:pt x="6" y="60"/>
                  </a:lnTo>
                  <a:lnTo>
                    <a:pt x="7" y="47"/>
                  </a:lnTo>
                  <a:lnTo>
                    <a:pt x="7" y="34"/>
                  </a:lnTo>
                  <a:lnTo>
                    <a:pt x="8" y="23"/>
                  </a:lnTo>
                  <a:lnTo>
                    <a:pt x="8" y="14"/>
                  </a:lnTo>
                  <a:lnTo>
                    <a:pt x="8" y="6"/>
                  </a:lnTo>
                  <a:lnTo>
                    <a:pt x="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54" name="Line 150"/>
            <p:cNvSpPr>
              <a:spLocks noChangeShapeType="1"/>
            </p:cNvSpPr>
            <p:nvPr/>
          </p:nvSpPr>
          <p:spPr bwMode="auto">
            <a:xfrm flipH="1">
              <a:off x="2503" y="1657"/>
              <a:ext cx="1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55" name="Line 151"/>
            <p:cNvSpPr>
              <a:spLocks noChangeShapeType="1"/>
            </p:cNvSpPr>
            <p:nvPr/>
          </p:nvSpPr>
          <p:spPr bwMode="auto">
            <a:xfrm>
              <a:off x="2514" y="1484"/>
              <a:ext cx="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56" name="Freeform 152"/>
            <p:cNvSpPr>
              <a:spLocks/>
            </p:cNvSpPr>
            <p:nvPr/>
          </p:nvSpPr>
          <p:spPr bwMode="auto">
            <a:xfrm>
              <a:off x="2516" y="1338"/>
              <a:ext cx="46" cy="147"/>
            </a:xfrm>
            <a:custGeom>
              <a:avLst/>
              <a:gdLst>
                <a:gd name="T0" fmla="*/ 0 w 49"/>
                <a:gd name="T1" fmla="*/ 131 h 132"/>
                <a:gd name="T2" fmla="*/ 0 w 49"/>
                <a:gd name="T3" fmla="*/ 126 h 132"/>
                <a:gd name="T4" fmla="*/ 1 w 49"/>
                <a:gd name="T5" fmla="*/ 119 h 132"/>
                <a:gd name="T6" fmla="*/ 2 w 49"/>
                <a:gd name="T7" fmla="*/ 112 h 132"/>
                <a:gd name="T8" fmla="*/ 5 w 49"/>
                <a:gd name="T9" fmla="*/ 103 h 132"/>
                <a:gd name="T10" fmla="*/ 7 w 49"/>
                <a:gd name="T11" fmla="*/ 93 h 132"/>
                <a:gd name="T12" fmla="*/ 9 w 49"/>
                <a:gd name="T13" fmla="*/ 83 h 132"/>
                <a:gd name="T14" fmla="*/ 11 w 49"/>
                <a:gd name="T15" fmla="*/ 73 h 132"/>
                <a:gd name="T16" fmla="*/ 15 w 49"/>
                <a:gd name="T17" fmla="*/ 62 h 132"/>
                <a:gd name="T18" fmla="*/ 18 w 49"/>
                <a:gd name="T19" fmla="*/ 52 h 132"/>
                <a:gd name="T20" fmla="*/ 23 w 49"/>
                <a:gd name="T21" fmla="*/ 42 h 132"/>
                <a:gd name="T22" fmla="*/ 26 w 49"/>
                <a:gd name="T23" fmla="*/ 32 h 132"/>
                <a:gd name="T24" fmla="*/ 30 w 49"/>
                <a:gd name="T25" fmla="*/ 23 h 132"/>
                <a:gd name="T26" fmla="*/ 34 w 49"/>
                <a:gd name="T27" fmla="*/ 15 h 132"/>
                <a:gd name="T28" fmla="*/ 39 w 49"/>
                <a:gd name="T29" fmla="*/ 9 h 132"/>
                <a:gd name="T30" fmla="*/ 43 w 49"/>
                <a:gd name="T31" fmla="*/ 3 h 132"/>
                <a:gd name="T32" fmla="*/ 48 w 49"/>
                <a:gd name="T3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132">
                  <a:moveTo>
                    <a:pt x="0" y="131"/>
                  </a:moveTo>
                  <a:lnTo>
                    <a:pt x="0" y="126"/>
                  </a:lnTo>
                  <a:lnTo>
                    <a:pt x="1" y="119"/>
                  </a:lnTo>
                  <a:lnTo>
                    <a:pt x="2" y="112"/>
                  </a:lnTo>
                  <a:lnTo>
                    <a:pt x="5" y="103"/>
                  </a:lnTo>
                  <a:lnTo>
                    <a:pt x="7" y="93"/>
                  </a:lnTo>
                  <a:lnTo>
                    <a:pt x="9" y="83"/>
                  </a:lnTo>
                  <a:lnTo>
                    <a:pt x="11" y="73"/>
                  </a:lnTo>
                  <a:lnTo>
                    <a:pt x="15" y="62"/>
                  </a:lnTo>
                  <a:lnTo>
                    <a:pt x="18" y="52"/>
                  </a:lnTo>
                  <a:lnTo>
                    <a:pt x="23" y="42"/>
                  </a:lnTo>
                  <a:lnTo>
                    <a:pt x="26" y="32"/>
                  </a:lnTo>
                  <a:lnTo>
                    <a:pt x="30" y="23"/>
                  </a:lnTo>
                  <a:lnTo>
                    <a:pt x="34" y="15"/>
                  </a:lnTo>
                  <a:lnTo>
                    <a:pt x="39" y="9"/>
                  </a:lnTo>
                  <a:lnTo>
                    <a:pt x="43" y="3"/>
                  </a:lnTo>
                  <a:lnTo>
                    <a:pt x="48"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57" name="Line 153"/>
            <p:cNvSpPr>
              <a:spLocks noChangeShapeType="1"/>
            </p:cNvSpPr>
            <p:nvPr/>
          </p:nvSpPr>
          <p:spPr bwMode="auto">
            <a:xfrm flipH="1">
              <a:off x="2510" y="1484"/>
              <a:ext cx="1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58" name="Line 154"/>
            <p:cNvSpPr>
              <a:spLocks noChangeShapeType="1"/>
            </p:cNvSpPr>
            <p:nvPr/>
          </p:nvSpPr>
          <p:spPr bwMode="auto">
            <a:xfrm>
              <a:off x="2559" y="1335"/>
              <a:ext cx="3"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59" name="Freeform 155"/>
            <p:cNvSpPr>
              <a:spLocks/>
            </p:cNvSpPr>
            <p:nvPr/>
          </p:nvSpPr>
          <p:spPr bwMode="auto">
            <a:xfrm>
              <a:off x="2561" y="1196"/>
              <a:ext cx="75" cy="143"/>
            </a:xfrm>
            <a:custGeom>
              <a:avLst/>
              <a:gdLst>
                <a:gd name="T0" fmla="*/ 0 w 78"/>
                <a:gd name="T1" fmla="*/ 127 h 128"/>
                <a:gd name="T2" fmla="*/ 4 w 78"/>
                <a:gd name="T3" fmla="*/ 123 h 128"/>
                <a:gd name="T4" fmla="*/ 9 w 78"/>
                <a:gd name="T5" fmla="*/ 118 h 128"/>
                <a:gd name="T6" fmla="*/ 15 w 78"/>
                <a:gd name="T7" fmla="*/ 112 h 128"/>
                <a:gd name="T8" fmla="*/ 20 w 78"/>
                <a:gd name="T9" fmla="*/ 104 h 128"/>
                <a:gd name="T10" fmla="*/ 27 w 78"/>
                <a:gd name="T11" fmla="*/ 96 h 128"/>
                <a:gd name="T12" fmla="*/ 32 w 78"/>
                <a:gd name="T13" fmla="*/ 87 h 128"/>
                <a:gd name="T14" fmla="*/ 38 w 78"/>
                <a:gd name="T15" fmla="*/ 77 h 128"/>
                <a:gd name="T16" fmla="*/ 44 w 78"/>
                <a:gd name="T17" fmla="*/ 67 h 128"/>
                <a:gd name="T18" fmla="*/ 49 w 78"/>
                <a:gd name="T19" fmla="*/ 57 h 128"/>
                <a:gd name="T20" fmla="*/ 55 w 78"/>
                <a:gd name="T21" fmla="*/ 47 h 128"/>
                <a:gd name="T22" fmla="*/ 60 w 78"/>
                <a:gd name="T23" fmla="*/ 37 h 128"/>
                <a:gd name="T24" fmla="*/ 65 w 78"/>
                <a:gd name="T25" fmla="*/ 28 h 128"/>
                <a:gd name="T26" fmla="*/ 69 w 78"/>
                <a:gd name="T27" fmla="*/ 19 h 128"/>
                <a:gd name="T28" fmla="*/ 73 w 78"/>
                <a:gd name="T29" fmla="*/ 12 h 128"/>
                <a:gd name="T30" fmla="*/ 75 w 78"/>
                <a:gd name="T31" fmla="*/ 5 h 128"/>
                <a:gd name="T32" fmla="*/ 77 w 78"/>
                <a:gd name="T3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128">
                  <a:moveTo>
                    <a:pt x="0" y="127"/>
                  </a:moveTo>
                  <a:lnTo>
                    <a:pt x="4" y="123"/>
                  </a:lnTo>
                  <a:lnTo>
                    <a:pt x="9" y="118"/>
                  </a:lnTo>
                  <a:lnTo>
                    <a:pt x="15" y="112"/>
                  </a:lnTo>
                  <a:lnTo>
                    <a:pt x="20" y="104"/>
                  </a:lnTo>
                  <a:lnTo>
                    <a:pt x="27" y="96"/>
                  </a:lnTo>
                  <a:lnTo>
                    <a:pt x="32" y="87"/>
                  </a:lnTo>
                  <a:lnTo>
                    <a:pt x="38" y="77"/>
                  </a:lnTo>
                  <a:lnTo>
                    <a:pt x="44" y="67"/>
                  </a:lnTo>
                  <a:lnTo>
                    <a:pt x="49" y="57"/>
                  </a:lnTo>
                  <a:lnTo>
                    <a:pt x="55" y="47"/>
                  </a:lnTo>
                  <a:lnTo>
                    <a:pt x="60" y="37"/>
                  </a:lnTo>
                  <a:lnTo>
                    <a:pt x="65" y="28"/>
                  </a:lnTo>
                  <a:lnTo>
                    <a:pt x="69" y="19"/>
                  </a:lnTo>
                  <a:lnTo>
                    <a:pt x="73" y="12"/>
                  </a:lnTo>
                  <a:lnTo>
                    <a:pt x="75" y="5"/>
                  </a:lnTo>
                  <a:lnTo>
                    <a:pt x="7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60" name="Line 156"/>
            <p:cNvSpPr>
              <a:spLocks noChangeShapeType="1"/>
            </p:cNvSpPr>
            <p:nvPr/>
          </p:nvSpPr>
          <p:spPr bwMode="auto">
            <a:xfrm flipH="1" flipV="1">
              <a:off x="2555" y="1331"/>
              <a:ext cx="11" cy="1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61" name="Line 157"/>
            <p:cNvSpPr>
              <a:spLocks noChangeShapeType="1"/>
            </p:cNvSpPr>
            <p:nvPr/>
          </p:nvSpPr>
          <p:spPr bwMode="auto">
            <a:xfrm>
              <a:off x="2631" y="1196"/>
              <a:ext cx="6"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62" name="Freeform 158"/>
            <p:cNvSpPr>
              <a:spLocks/>
            </p:cNvSpPr>
            <p:nvPr/>
          </p:nvSpPr>
          <p:spPr bwMode="auto">
            <a:xfrm>
              <a:off x="2635" y="1128"/>
              <a:ext cx="45" cy="69"/>
            </a:xfrm>
            <a:custGeom>
              <a:avLst/>
              <a:gdLst>
                <a:gd name="T0" fmla="*/ 0 w 48"/>
                <a:gd name="T1" fmla="*/ 61 h 62"/>
                <a:gd name="T2" fmla="*/ 1 w 48"/>
                <a:gd name="T3" fmla="*/ 57 h 62"/>
                <a:gd name="T4" fmla="*/ 3 w 48"/>
                <a:gd name="T5" fmla="*/ 52 h 62"/>
                <a:gd name="T6" fmla="*/ 7 w 48"/>
                <a:gd name="T7" fmla="*/ 47 h 62"/>
                <a:gd name="T8" fmla="*/ 10 w 48"/>
                <a:gd name="T9" fmla="*/ 42 h 62"/>
                <a:gd name="T10" fmla="*/ 15 w 48"/>
                <a:gd name="T11" fmla="*/ 37 h 62"/>
                <a:gd name="T12" fmla="*/ 18 w 48"/>
                <a:gd name="T13" fmla="*/ 32 h 62"/>
                <a:gd name="T14" fmla="*/ 22 w 48"/>
                <a:gd name="T15" fmla="*/ 27 h 62"/>
                <a:gd name="T16" fmla="*/ 26 w 48"/>
                <a:gd name="T17" fmla="*/ 22 h 62"/>
                <a:gd name="T18" fmla="*/ 30 w 48"/>
                <a:gd name="T19" fmla="*/ 18 h 62"/>
                <a:gd name="T20" fmla="*/ 34 w 48"/>
                <a:gd name="T21" fmla="*/ 13 h 62"/>
                <a:gd name="T22" fmla="*/ 37 w 48"/>
                <a:gd name="T23" fmla="*/ 9 h 62"/>
                <a:gd name="T24" fmla="*/ 40 w 48"/>
                <a:gd name="T25" fmla="*/ 6 h 62"/>
                <a:gd name="T26" fmla="*/ 43 w 48"/>
                <a:gd name="T27" fmla="*/ 4 h 62"/>
                <a:gd name="T28" fmla="*/ 45 w 48"/>
                <a:gd name="T29" fmla="*/ 2 h 62"/>
                <a:gd name="T30" fmla="*/ 46 w 48"/>
                <a:gd name="T31" fmla="*/ 1 h 62"/>
                <a:gd name="T32" fmla="*/ 47 w 48"/>
                <a:gd name="T3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62">
                  <a:moveTo>
                    <a:pt x="0" y="61"/>
                  </a:moveTo>
                  <a:lnTo>
                    <a:pt x="1" y="57"/>
                  </a:lnTo>
                  <a:lnTo>
                    <a:pt x="3" y="52"/>
                  </a:lnTo>
                  <a:lnTo>
                    <a:pt x="7" y="47"/>
                  </a:lnTo>
                  <a:lnTo>
                    <a:pt x="10" y="42"/>
                  </a:lnTo>
                  <a:lnTo>
                    <a:pt x="15" y="37"/>
                  </a:lnTo>
                  <a:lnTo>
                    <a:pt x="18" y="32"/>
                  </a:lnTo>
                  <a:lnTo>
                    <a:pt x="22" y="27"/>
                  </a:lnTo>
                  <a:lnTo>
                    <a:pt x="26" y="22"/>
                  </a:lnTo>
                  <a:lnTo>
                    <a:pt x="30" y="18"/>
                  </a:lnTo>
                  <a:lnTo>
                    <a:pt x="34" y="13"/>
                  </a:lnTo>
                  <a:lnTo>
                    <a:pt x="37" y="9"/>
                  </a:lnTo>
                  <a:lnTo>
                    <a:pt x="40" y="6"/>
                  </a:lnTo>
                  <a:lnTo>
                    <a:pt x="43" y="4"/>
                  </a:lnTo>
                  <a:lnTo>
                    <a:pt x="45" y="2"/>
                  </a:lnTo>
                  <a:lnTo>
                    <a:pt x="46" y="1"/>
                  </a:lnTo>
                  <a:lnTo>
                    <a:pt x="47"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63" name="Line 159"/>
            <p:cNvSpPr>
              <a:spLocks noChangeShapeType="1"/>
            </p:cNvSpPr>
            <p:nvPr/>
          </p:nvSpPr>
          <p:spPr bwMode="auto">
            <a:xfrm flipH="1" flipV="1">
              <a:off x="2628" y="1191"/>
              <a:ext cx="12" cy="1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64" name="Line 160"/>
            <p:cNvSpPr>
              <a:spLocks noChangeShapeType="1"/>
            </p:cNvSpPr>
            <p:nvPr/>
          </p:nvSpPr>
          <p:spPr bwMode="auto">
            <a:xfrm>
              <a:off x="2677" y="1127"/>
              <a:ext cx="4"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65" name="Line 161"/>
            <p:cNvSpPr>
              <a:spLocks noChangeShapeType="1"/>
            </p:cNvSpPr>
            <p:nvPr/>
          </p:nvSpPr>
          <p:spPr bwMode="auto">
            <a:xfrm flipV="1">
              <a:off x="2683" y="1076"/>
              <a:ext cx="22" cy="5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66" name="Freeform 162"/>
            <p:cNvSpPr>
              <a:spLocks/>
            </p:cNvSpPr>
            <p:nvPr/>
          </p:nvSpPr>
          <p:spPr bwMode="auto">
            <a:xfrm>
              <a:off x="2708" y="1077"/>
              <a:ext cx="429" cy="277"/>
            </a:xfrm>
            <a:custGeom>
              <a:avLst/>
              <a:gdLst>
                <a:gd name="T0" fmla="*/ 0 w 453"/>
                <a:gd name="T1" fmla="*/ 3 h 248"/>
                <a:gd name="T2" fmla="*/ 16 w 453"/>
                <a:gd name="T3" fmla="*/ 0 h 248"/>
                <a:gd name="T4" fmla="*/ 37 w 453"/>
                <a:gd name="T5" fmla="*/ 2 h 248"/>
                <a:gd name="T6" fmla="*/ 62 w 453"/>
                <a:gd name="T7" fmla="*/ 8 h 248"/>
                <a:gd name="T8" fmla="*/ 90 w 453"/>
                <a:gd name="T9" fmla="*/ 18 h 248"/>
                <a:gd name="T10" fmla="*/ 121 w 453"/>
                <a:gd name="T11" fmla="*/ 31 h 248"/>
                <a:gd name="T12" fmla="*/ 155 w 453"/>
                <a:gd name="T13" fmla="*/ 47 h 248"/>
                <a:gd name="T14" fmla="*/ 190 w 453"/>
                <a:gd name="T15" fmla="*/ 65 h 248"/>
                <a:gd name="T16" fmla="*/ 226 w 453"/>
                <a:gd name="T17" fmla="*/ 84 h 248"/>
                <a:gd name="T18" fmla="*/ 262 w 453"/>
                <a:gd name="T19" fmla="*/ 105 h 248"/>
                <a:gd name="T20" fmla="*/ 297 w 453"/>
                <a:gd name="T21" fmla="*/ 127 h 248"/>
                <a:gd name="T22" fmla="*/ 329 w 453"/>
                <a:gd name="T23" fmla="*/ 149 h 248"/>
                <a:gd name="T24" fmla="*/ 361 w 453"/>
                <a:gd name="T25" fmla="*/ 171 h 248"/>
                <a:gd name="T26" fmla="*/ 390 w 453"/>
                <a:gd name="T27" fmla="*/ 193 h 248"/>
                <a:gd name="T28" fmla="*/ 415 w 453"/>
                <a:gd name="T29" fmla="*/ 212 h 248"/>
                <a:gd name="T30" fmla="*/ 435 w 453"/>
                <a:gd name="T31" fmla="*/ 231 h 248"/>
                <a:gd name="T32" fmla="*/ 452 w 453"/>
                <a:gd name="T33" fmla="*/ 24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248">
                  <a:moveTo>
                    <a:pt x="0" y="3"/>
                  </a:moveTo>
                  <a:lnTo>
                    <a:pt x="16" y="0"/>
                  </a:lnTo>
                  <a:lnTo>
                    <a:pt x="37" y="2"/>
                  </a:lnTo>
                  <a:lnTo>
                    <a:pt x="62" y="8"/>
                  </a:lnTo>
                  <a:lnTo>
                    <a:pt x="90" y="18"/>
                  </a:lnTo>
                  <a:lnTo>
                    <a:pt x="121" y="31"/>
                  </a:lnTo>
                  <a:lnTo>
                    <a:pt x="155" y="47"/>
                  </a:lnTo>
                  <a:lnTo>
                    <a:pt x="190" y="65"/>
                  </a:lnTo>
                  <a:lnTo>
                    <a:pt x="226" y="84"/>
                  </a:lnTo>
                  <a:lnTo>
                    <a:pt x="262" y="105"/>
                  </a:lnTo>
                  <a:lnTo>
                    <a:pt x="297" y="127"/>
                  </a:lnTo>
                  <a:lnTo>
                    <a:pt x="329" y="149"/>
                  </a:lnTo>
                  <a:lnTo>
                    <a:pt x="361" y="171"/>
                  </a:lnTo>
                  <a:lnTo>
                    <a:pt x="390" y="193"/>
                  </a:lnTo>
                  <a:lnTo>
                    <a:pt x="415" y="212"/>
                  </a:lnTo>
                  <a:lnTo>
                    <a:pt x="435" y="231"/>
                  </a:lnTo>
                  <a:lnTo>
                    <a:pt x="452" y="24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67" name="Line 163"/>
            <p:cNvSpPr>
              <a:spLocks noChangeShapeType="1"/>
            </p:cNvSpPr>
            <p:nvPr/>
          </p:nvSpPr>
          <p:spPr bwMode="auto">
            <a:xfrm flipH="1" flipV="1">
              <a:off x="2704" y="1073"/>
              <a:ext cx="11" cy="1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68" name="Line 164"/>
            <p:cNvSpPr>
              <a:spLocks noChangeShapeType="1"/>
            </p:cNvSpPr>
            <p:nvPr/>
          </p:nvSpPr>
          <p:spPr bwMode="auto">
            <a:xfrm flipH="1">
              <a:off x="3131" y="1351"/>
              <a:ext cx="11" cy="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69" name="Freeform 165"/>
            <p:cNvSpPr>
              <a:spLocks/>
            </p:cNvSpPr>
            <p:nvPr/>
          </p:nvSpPr>
          <p:spPr bwMode="auto">
            <a:xfrm>
              <a:off x="3136" y="1353"/>
              <a:ext cx="112" cy="101"/>
            </a:xfrm>
            <a:custGeom>
              <a:avLst/>
              <a:gdLst>
                <a:gd name="T0" fmla="*/ 0 w 118"/>
                <a:gd name="T1" fmla="*/ 0 h 90"/>
                <a:gd name="T2" fmla="*/ 0 w 118"/>
                <a:gd name="T3" fmla="*/ 1 h 90"/>
                <a:gd name="T4" fmla="*/ 2 w 118"/>
                <a:gd name="T5" fmla="*/ 3 h 90"/>
                <a:gd name="T6" fmla="*/ 7 w 118"/>
                <a:gd name="T7" fmla="*/ 7 h 90"/>
                <a:gd name="T8" fmla="*/ 12 w 118"/>
                <a:gd name="T9" fmla="*/ 13 h 90"/>
                <a:gd name="T10" fmla="*/ 19 w 118"/>
                <a:gd name="T11" fmla="*/ 19 h 90"/>
                <a:gd name="T12" fmla="*/ 26 w 118"/>
                <a:gd name="T13" fmla="*/ 26 h 90"/>
                <a:gd name="T14" fmla="*/ 35 w 118"/>
                <a:gd name="T15" fmla="*/ 33 h 90"/>
                <a:gd name="T16" fmla="*/ 43 w 118"/>
                <a:gd name="T17" fmla="*/ 41 h 90"/>
                <a:gd name="T18" fmla="*/ 53 w 118"/>
                <a:gd name="T19" fmla="*/ 49 h 90"/>
                <a:gd name="T20" fmla="*/ 62 w 118"/>
                <a:gd name="T21" fmla="*/ 57 h 90"/>
                <a:gd name="T22" fmla="*/ 72 w 118"/>
                <a:gd name="T23" fmla="*/ 64 h 90"/>
                <a:gd name="T24" fmla="*/ 82 w 118"/>
                <a:gd name="T25" fmla="*/ 71 h 90"/>
                <a:gd name="T26" fmla="*/ 91 w 118"/>
                <a:gd name="T27" fmla="*/ 77 h 90"/>
                <a:gd name="T28" fmla="*/ 100 w 118"/>
                <a:gd name="T29" fmla="*/ 83 h 90"/>
                <a:gd name="T30" fmla="*/ 109 w 118"/>
                <a:gd name="T31" fmla="*/ 87 h 90"/>
                <a:gd name="T32" fmla="*/ 117 w 118"/>
                <a:gd name="T33" fmla="*/ 8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90">
                  <a:moveTo>
                    <a:pt x="0" y="0"/>
                  </a:moveTo>
                  <a:lnTo>
                    <a:pt x="0" y="1"/>
                  </a:lnTo>
                  <a:lnTo>
                    <a:pt x="2" y="3"/>
                  </a:lnTo>
                  <a:lnTo>
                    <a:pt x="7" y="7"/>
                  </a:lnTo>
                  <a:lnTo>
                    <a:pt x="12" y="13"/>
                  </a:lnTo>
                  <a:lnTo>
                    <a:pt x="19" y="19"/>
                  </a:lnTo>
                  <a:lnTo>
                    <a:pt x="26" y="26"/>
                  </a:lnTo>
                  <a:lnTo>
                    <a:pt x="35" y="33"/>
                  </a:lnTo>
                  <a:lnTo>
                    <a:pt x="43" y="41"/>
                  </a:lnTo>
                  <a:lnTo>
                    <a:pt x="53" y="49"/>
                  </a:lnTo>
                  <a:lnTo>
                    <a:pt x="62" y="57"/>
                  </a:lnTo>
                  <a:lnTo>
                    <a:pt x="72" y="64"/>
                  </a:lnTo>
                  <a:lnTo>
                    <a:pt x="82" y="71"/>
                  </a:lnTo>
                  <a:lnTo>
                    <a:pt x="91" y="77"/>
                  </a:lnTo>
                  <a:lnTo>
                    <a:pt x="100" y="83"/>
                  </a:lnTo>
                  <a:lnTo>
                    <a:pt x="109" y="87"/>
                  </a:lnTo>
                  <a:lnTo>
                    <a:pt x="117" y="8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70" name="Line 166"/>
            <p:cNvSpPr>
              <a:spLocks noChangeShapeType="1"/>
            </p:cNvSpPr>
            <p:nvPr/>
          </p:nvSpPr>
          <p:spPr bwMode="auto">
            <a:xfrm flipV="1">
              <a:off x="3134" y="1347"/>
              <a:ext cx="4" cy="1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71" name="Line 167"/>
            <p:cNvSpPr>
              <a:spLocks noChangeShapeType="1"/>
            </p:cNvSpPr>
            <p:nvPr/>
          </p:nvSpPr>
          <p:spPr bwMode="auto">
            <a:xfrm flipH="1">
              <a:off x="3243" y="1450"/>
              <a:ext cx="8" cy="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72" name="Freeform 168"/>
            <p:cNvSpPr>
              <a:spLocks/>
            </p:cNvSpPr>
            <p:nvPr/>
          </p:nvSpPr>
          <p:spPr bwMode="auto">
            <a:xfrm>
              <a:off x="3247" y="1453"/>
              <a:ext cx="74" cy="74"/>
            </a:xfrm>
            <a:custGeom>
              <a:avLst/>
              <a:gdLst>
                <a:gd name="T0" fmla="*/ 0 w 79"/>
                <a:gd name="T1" fmla="*/ 0 h 67"/>
                <a:gd name="T2" fmla="*/ 7 w 79"/>
                <a:gd name="T3" fmla="*/ 2 h 67"/>
                <a:gd name="T4" fmla="*/ 14 w 79"/>
                <a:gd name="T5" fmla="*/ 5 h 67"/>
                <a:gd name="T6" fmla="*/ 21 w 79"/>
                <a:gd name="T7" fmla="*/ 8 h 67"/>
                <a:gd name="T8" fmla="*/ 28 w 79"/>
                <a:gd name="T9" fmla="*/ 12 h 67"/>
                <a:gd name="T10" fmla="*/ 35 w 79"/>
                <a:gd name="T11" fmla="*/ 16 h 67"/>
                <a:gd name="T12" fmla="*/ 42 w 79"/>
                <a:gd name="T13" fmla="*/ 20 h 67"/>
                <a:gd name="T14" fmla="*/ 47 w 79"/>
                <a:gd name="T15" fmla="*/ 25 h 67"/>
                <a:gd name="T16" fmla="*/ 53 w 79"/>
                <a:gd name="T17" fmla="*/ 29 h 67"/>
                <a:gd name="T18" fmla="*/ 59 w 79"/>
                <a:gd name="T19" fmla="*/ 34 h 67"/>
                <a:gd name="T20" fmla="*/ 63 w 79"/>
                <a:gd name="T21" fmla="*/ 39 h 67"/>
                <a:gd name="T22" fmla="*/ 68 w 79"/>
                <a:gd name="T23" fmla="*/ 44 h 67"/>
                <a:gd name="T24" fmla="*/ 71 w 79"/>
                <a:gd name="T25" fmla="*/ 49 h 67"/>
                <a:gd name="T26" fmla="*/ 73 w 79"/>
                <a:gd name="T27" fmla="*/ 54 h 67"/>
                <a:gd name="T28" fmla="*/ 76 w 79"/>
                <a:gd name="T29" fmla="*/ 58 h 67"/>
                <a:gd name="T30" fmla="*/ 78 w 79"/>
                <a:gd name="T31" fmla="*/ 62 h 67"/>
                <a:gd name="T32" fmla="*/ 78 w 79"/>
                <a:gd name="T3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67">
                  <a:moveTo>
                    <a:pt x="0" y="0"/>
                  </a:moveTo>
                  <a:lnTo>
                    <a:pt x="7" y="2"/>
                  </a:lnTo>
                  <a:lnTo>
                    <a:pt x="14" y="5"/>
                  </a:lnTo>
                  <a:lnTo>
                    <a:pt x="21" y="8"/>
                  </a:lnTo>
                  <a:lnTo>
                    <a:pt x="28" y="12"/>
                  </a:lnTo>
                  <a:lnTo>
                    <a:pt x="35" y="16"/>
                  </a:lnTo>
                  <a:lnTo>
                    <a:pt x="42" y="20"/>
                  </a:lnTo>
                  <a:lnTo>
                    <a:pt x="47" y="25"/>
                  </a:lnTo>
                  <a:lnTo>
                    <a:pt x="53" y="29"/>
                  </a:lnTo>
                  <a:lnTo>
                    <a:pt x="59" y="34"/>
                  </a:lnTo>
                  <a:lnTo>
                    <a:pt x="63" y="39"/>
                  </a:lnTo>
                  <a:lnTo>
                    <a:pt x="68" y="44"/>
                  </a:lnTo>
                  <a:lnTo>
                    <a:pt x="71" y="49"/>
                  </a:lnTo>
                  <a:lnTo>
                    <a:pt x="73" y="54"/>
                  </a:lnTo>
                  <a:lnTo>
                    <a:pt x="76" y="58"/>
                  </a:lnTo>
                  <a:lnTo>
                    <a:pt x="78" y="62"/>
                  </a:lnTo>
                  <a:lnTo>
                    <a:pt x="78" y="66"/>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73" name="Line 169"/>
            <p:cNvSpPr>
              <a:spLocks noChangeShapeType="1"/>
            </p:cNvSpPr>
            <p:nvPr/>
          </p:nvSpPr>
          <p:spPr bwMode="auto">
            <a:xfrm flipV="1">
              <a:off x="3246" y="1446"/>
              <a:ext cx="1" cy="1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74" name="Line 170"/>
            <p:cNvSpPr>
              <a:spLocks noChangeShapeType="1"/>
            </p:cNvSpPr>
            <p:nvPr/>
          </p:nvSpPr>
          <p:spPr bwMode="auto">
            <a:xfrm flipH="1">
              <a:off x="3314" y="1526"/>
              <a:ext cx="1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75" name="Freeform 171"/>
            <p:cNvSpPr>
              <a:spLocks/>
            </p:cNvSpPr>
            <p:nvPr/>
          </p:nvSpPr>
          <p:spPr bwMode="auto">
            <a:xfrm>
              <a:off x="3320" y="1526"/>
              <a:ext cx="208" cy="163"/>
            </a:xfrm>
            <a:custGeom>
              <a:avLst/>
              <a:gdLst>
                <a:gd name="T0" fmla="*/ 0 w 219"/>
                <a:gd name="T1" fmla="*/ 0 h 146"/>
                <a:gd name="T2" fmla="*/ 2 w 219"/>
                <a:gd name="T3" fmla="*/ 4 h 146"/>
                <a:gd name="T4" fmla="*/ 9 w 219"/>
                <a:gd name="T5" fmla="*/ 10 h 146"/>
                <a:gd name="T6" fmla="*/ 19 w 219"/>
                <a:gd name="T7" fmla="*/ 18 h 146"/>
                <a:gd name="T8" fmla="*/ 31 w 219"/>
                <a:gd name="T9" fmla="*/ 27 h 146"/>
                <a:gd name="T10" fmla="*/ 47 w 219"/>
                <a:gd name="T11" fmla="*/ 37 h 146"/>
                <a:gd name="T12" fmla="*/ 64 w 219"/>
                <a:gd name="T13" fmla="*/ 48 h 146"/>
                <a:gd name="T14" fmla="*/ 83 w 219"/>
                <a:gd name="T15" fmla="*/ 59 h 146"/>
                <a:gd name="T16" fmla="*/ 103 w 219"/>
                <a:gd name="T17" fmla="*/ 71 h 146"/>
                <a:gd name="T18" fmla="*/ 122 w 219"/>
                <a:gd name="T19" fmla="*/ 82 h 146"/>
                <a:gd name="T20" fmla="*/ 142 w 219"/>
                <a:gd name="T21" fmla="*/ 94 h 146"/>
                <a:gd name="T22" fmla="*/ 161 w 219"/>
                <a:gd name="T23" fmla="*/ 105 h 146"/>
                <a:gd name="T24" fmla="*/ 178 w 219"/>
                <a:gd name="T25" fmla="*/ 115 h 146"/>
                <a:gd name="T26" fmla="*/ 192 w 219"/>
                <a:gd name="T27" fmla="*/ 125 h 146"/>
                <a:gd name="T28" fmla="*/ 205 w 219"/>
                <a:gd name="T29" fmla="*/ 133 h 146"/>
                <a:gd name="T30" fmla="*/ 212 w 219"/>
                <a:gd name="T31" fmla="*/ 140 h 146"/>
                <a:gd name="T32" fmla="*/ 218 w 219"/>
                <a:gd name="T33"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146">
                  <a:moveTo>
                    <a:pt x="0" y="0"/>
                  </a:moveTo>
                  <a:lnTo>
                    <a:pt x="2" y="4"/>
                  </a:lnTo>
                  <a:lnTo>
                    <a:pt x="9" y="10"/>
                  </a:lnTo>
                  <a:lnTo>
                    <a:pt x="19" y="18"/>
                  </a:lnTo>
                  <a:lnTo>
                    <a:pt x="31" y="27"/>
                  </a:lnTo>
                  <a:lnTo>
                    <a:pt x="47" y="37"/>
                  </a:lnTo>
                  <a:lnTo>
                    <a:pt x="64" y="48"/>
                  </a:lnTo>
                  <a:lnTo>
                    <a:pt x="83" y="59"/>
                  </a:lnTo>
                  <a:lnTo>
                    <a:pt x="103" y="71"/>
                  </a:lnTo>
                  <a:lnTo>
                    <a:pt x="122" y="82"/>
                  </a:lnTo>
                  <a:lnTo>
                    <a:pt x="142" y="94"/>
                  </a:lnTo>
                  <a:lnTo>
                    <a:pt x="161" y="105"/>
                  </a:lnTo>
                  <a:lnTo>
                    <a:pt x="178" y="115"/>
                  </a:lnTo>
                  <a:lnTo>
                    <a:pt x="192" y="125"/>
                  </a:lnTo>
                  <a:lnTo>
                    <a:pt x="205" y="133"/>
                  </a:lnTo>
                  <a:lnTo>
                    <a:pt x="212" y="140"/>
                  </a:lnTo>
                  <a:lnTo>
                    <a:pt x="218" y="14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76" name="Line 172"/>
            <p:cNvSpPr>
              <a:spLocks noChangeShapeType="1"/>
            </p:cNvSpPr>
            <p:nvPr/>
          </p:nvSpPr>
          <p:spPr bwMode="auto">
            <a:xfrm>
              <a:off x="3318" y="1526"/>
              <a:ext cx="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77" name="Line 173"/>
            <p:cNvSpPr>
              <a:spLocks noChangeShapeType="1"/>
            </p:cNvSpPr>
            <p:nvPr/>
          </p:nvSpPr>
          <p:spPr bwMode="auto">
            <a:xfrm flipH="1">
              <a:off x="3522" y="1687"/>
              <a:ext cx="10" cy="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78" name="Freeform 174"/>
            <p:cNvSpPr>
              <a:spLocks/>
            </p:cNvSpPr>
            <p:nvPr/>
          </p:nvSpPr>
          <p:spPr bwMode="auto">
            <a:xfrm>
              <a:off x="3527" y="1742"/>
              <a:ext cx="104" cy="158"/>
            </a:xfrm>
            <a:custGeom>
              <a:avLst/>
              <a:gdLst>
                <a:gd name="T0" fmla="*/ 0 w 110"/>
                <a:gd name="T1" fmla="*/ 0 h 142"/>
                <a:gd name="T2" fmla="*/ 3 w 110"/>
                <a:gd name="T3" fmla="*/ 5 h 142"/>
                <a:gd name="T4" fmla="*/ 9 w 110"/>
                <a:gd name="T5" fmla="*/ 12 h 142"/>
                <a:gd name="T6" fmla="*/ 16 w 110"/>
                <a:gd name="T7" fmla="*/ 20 h 142"/>
                <a:gd name="T8" fmla="*/ 25 w 110"/>
                <a:gd name="T9" fmla="*/ 29 h 142"/>
                <a:gd name="T10" fmla="*/ 34 w 110"/>
                <a:gd name="T11" fmla="*/ 39 h 142"/>
                <a:gd name="T12" fmla="*/ 43 w 110"/>
                <a:gd name="T13" fmla="*/ 50 h 142"/>
                <a:gd name="T14" fmla="*/ 53 w 110"/>
                <a:gd name="T15" fmla="*/ 61 h 142"/>
                <a:gd name="T16" fmla="*/ 63 w 110"/>
                <a:gd name="T17" fmla="*/ 72 h 142"/>
                <a:gd name="T18" fmla="*/ 72 w 110"/>
                <a:gd name="T19" fmla="*/ 84 h 142"/>
                <a:gd name="T20" fmla="*/ 81 w 110"/>
                <a:gd name="T21" fmla="*/ 94 h 142"/>
                <a:gd name="T22" fmla="*/ 90 w 110"/>
                <a:gd name="T23" fmla="*/ 105 h 142"/>
                <a:gd name="T24" fmla="*/ 97 w 110"/>
                <a:gd name="T25" fmla="*/ 114 h 142"/>
                <a:gd name="T26" fmla="*/ 102 w 110"/>
                <a:gd name="T27" fmla="*/ 123 h 142"/>
                <a:gd name="T28" fmla="*/ 107 w 110"/>
                <a:gd name="T29" fmla="*/ 130 h 142"/>
                <a:gd name="T30" fmla="*/ 109 w 110"/>
                <a:gd name="T31" fmla="*/ 137 h 142"/>
                <a:gd name="T32" fmla="*/ 109 w 110"/>
                <a:gd name="T33"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 h="142">
                  <a:moveTo>
                    <a:pt x="0" y="0"/>
                  </a:moveTo>
                  <a:lnTo>
                    <a:pt x="3" y="5"/>
                  </a:lnTo>
                  <a:lnTo>
                    <a:pt x="9" y="12"/>
                  </a:lnTo>
                  <a:lnTo>
                    <a:pt x="16" y="20"/>
                  </a:lnTo>
                  <a:lnTo>
                    <a:pt x="25" y="29"/>
                  </a:lnTo>
                  <a:lnTo>
                    <a:pt x="34" y="39"/>
                  </a:lnTo>
                  <a:lnTo>
                    <a:pt x="43" y="50"/>
                  </a:lnTo>
                  <a:lnTo>
                    <a:pt x="53" y="61"/>
                  </a:lnTo>
                  <a:lnTo>
                    <a:pt x="63" y="72"/>
                  </a:lnTo>
                  <a:lnTo>
                    <a:pt x="72" y="84"/>
                  </a:lnTo>
                  <a:lnTo>
                    <a:pt x="81" y="94"/>
                  </a:lnTo>
                  <a:lnTo>
                    <a:pt x="90" y="105"/>
                  </a:lnTo>
                  <a:lnTo>
                    <a:pt x="97" y="114"/>
                  </a:lnTo>
                  <a:lnTo>
                    <a:pt x="102" y="123"/>
                  </a:lnTo>
                  <a:lnTo>
                    <a:pt x="107" y="130"/>
                  </a:lnTo>
                  <a:lnTo>
                    <a:pt x="109" y="137"/>
                  </a:lnTo>
                  <a:lnTo>
                    <a:pt x="109" y="1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79" name="Line 175"/>
            <p:cNvSpPr>
              <a:spLocks noChangeShapeType="1"/>
            </p:cNvSpPr>
            <p:nvPr/>
          </p:nvSpPr>
          <p:spPr bwMode="auto">
            <a:xfrm flipV="1">
              <a:off x="3525" y="1683"/>
              <a:ext cx="4" cy="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80" name="Line 176"/>
            <p:cNvSpPr>
              <a:spLocks noChangeShapeType="1"/>
            </p:cNvSpPr>
            <p:nvPr/>
          </p:nvSpPr>
          <p:spPr bwMode="auto">
            <a:xfrm flipH="1" flipV="1">
              <a:off x="3624" y="1840"/>
              <a:ext cx="12" cy="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81" name="Freeform 177"/>
            <p:cNvSpPr>
              <a:spLocks/>
            </p:cNvSpPr>
            <p:nvPr/>
          </p:nvSpPr>
          <p:spPr bwMode="auto">
            <a:xfrm>
              <a:off x="3629" y="1846"/>
              <a:ext cx="98" cy="69"/>
            </a:xfrm>
            <a:custGeom>
              <a:avLst/>
              <a:gdLst>
                <a:gd name="T0" fmla="*/ 1 w 103"/>
                <a:gd name="T1" fmla="*/ 0 h 62"/>
                <a:gd name="T2" fmla="*/ 0 w 103"/>
                <a:gd name="T3" fmla="*/ 4 h 62"/>
                <a:gd name="T4" fmla="*/ 2 w 103"/>
                <a:gd name="T5" fmla="*/ 8 h 62"/>
                <a:gd name="T6" fmla="*/ 7 w 103"/>
                <a:gd name="T7" fmla="*/ 12 h 62"/>
                <a:gd name="T8" fmla="*/ 13 w 103"/>
                <a:gd name="T9" fmla="*/ 17 h 62"/>
                <a:gd name="T10" fmla="*/ 20 w 103"/>
                <a:gd name="T11" fmla="*/ 22 h 62"/>
                <a:gd name="T12" fmla="*/ 29 w 103"/>
                <a:gd name="T13" fmla="*/ 27 h 62"/>
                <a:gd name="T14" fmla="*/ 38 w 103"/>
                <a:gd name="T15" fmla="*/ 33 h 62"/>
                <a:gd name="T16" fmla="*/ 48 w 103"/>
                <a:gd name="T17" fmla="*/ 38 h 62"/>
                <a:gd name="T18" fmla="*/ 58 w 103"/>
                <a:gd name="T19" fmla="*/ 42 h 62"/>
                <a:gd name="T20" fmla="*/ 67 w 103"/>
                <a:gd name="T21" fmla="*/ 47 h 62"/>
                <a:gd name="T22" fmla="*/ 76 w 103"/>
                <a:gd name="T23" fmla="*/ 51 h 62"/>
                <a:gd name="T24" fmla="*/ 84 w 103"/>
                <a:gd name="T25" fmla="*/ 54 h 62"/>
                <a:gd name="T26" fmla="*/ 92 w 103"/>
                <a:gd name="T27" fmla="*/ 57 h 62"/>
                <a:gd name="T28" fmla="*/ 98 w 103"/>
                <a:gd name="T29" fmla="*/ 59 h 62"/>
                <a:gd name="T30" fmla="*/ 101 w 103"/>
                <a:gd name="T31" fmla="*/ 61 h 62"/>
                <a:gd name="T32" fmla="*/ 102 w 103"/>
                <a:gd name="T33" fmla="*/ 6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62">
                  <a:moveTo>
                    <a:pt x="1" y="0"/>
                  </a:moveTo>
                  <a:lnTo>
                    <a:pt x="0" y="4"/>
                  </a:lnTo>
                  <a:lnTo>
                    <a:pt x="2" y="8"/>
                  </a:lnTo>
                  <a:lnTo>
                    <a:pt x="7" y="12"/>
                  </a:lnTo>
                  <a:lnTo>
                    <a:pt x="13" y="17"/>
                  </a:lnTo>
                  <a:lnTo>
                    <a:pt x="20" y="22"/>
                  </a:lnTo>
                  <a:lnTo>
                    <a:pt x="29" y="27"/>
                  </a:lnTo>
                  <a:lnTo>
                    <a:pt x="38" y="33"/>
                  </a:lnTo>
                  <a:lnTo>
                    <a:pt x="48" y="38"/>
                  </a:lnTo>
                  <a:lnTo>
                    <a:pt x="58" y="42"/>
                  </a:lnTo>
                  <a:lnTo>
                    <a:pt x="67" y="47"/>
                  </a:lnTo>
                  <a:lnTo>
                    <a:pt x="76" y="51"/>
                  </a:lnTo>
                  <a:lnTo>
                    <a:pt x="84" y="54"/>
                  </a:lnTo>
                  <a:lnTo>
                    <a:pt x="92" y="57"/>
                  </a:lnTo>
                  <a:lnTo>
                    <a:pt x="98" y="59"/>
                  </a:lnTo>
                  <a:lnTo>
                    <a:pt x="101" y="61"/>
                  </a:lnTo>
                  <a:lnTo>
                    <a:pt x="102" y="6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82" name="Line 178"/>
            <p:cNvSpPr>
              <a:spLocks noChangeShapeType="1"/>
            </p:cNvSpPr>
            <p:nvPr/>
          </p:nvSpPr>
          <p:spPr bwMode="auto">
            <a:xfrm>
              <a:off x="3627" y="1845"/>
              <a:ext cx="5" cy="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83" name="Line 179"/>
            <p:cNvSpPr>
              <a:spLocks noChangeShapeType="1"/>
            </p:cNvSpPr>
            <p:nvPr/>
          </p:nvSpPr>
          <p:spPr bwMode="auto">
            <a:xfrm flipH="1">
              <a:off x="3721" y="1912"/>
              <a:ext cx="9" cy="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84" name="Freeform 180"/>
            <p:cNvSpPr>
              <a:spLocks/>
            </p:cNvSpPr>
            <p:nvPr/>
          </p:nvSpPr>
          <p:spPr bwMode="auto">
            <a:xfrm>
              <a:off x="2982" y="1311"/>
              <a:ext cx="48" cy="29"/>
            </a:xfrm>
            <a:custGeom>
              <a:avLst/>
              <a:gdLst>
                <a:gd name="T0" fmla="*/ 0 w 50"/>
                <a:gd name="T1" fmla="*/ 11 h 26"/>
                <a:gd name="T2" fmla="*/ 1 w 50"/>
                <a:gd name="T3" fmla="*/ 12 h 26"/>
                <a:gd name="T4" fmla="*/ 3 w 50"/>
                <a:gd name="T5" fmla="*/ 13 h 26"/>
                <a:gd name="T6" fmla="*/ 6 w 50"/>
                <a:gd name="T7" fmla="*/ 14 h 26"/>
                <a:gd name="T8" fmla="*/ 9 w 50"/>
                <a:gd name="T9" fmla="*/ 15 h 26"/>
                <a:gd name="T10" fmla="*/ 11 w 50"/>
                <a:gd name="T11" fmla="*/ 16 h 26"/>
                <a:gd name="T12" fmla="*/ 13 w 50"/>
                <a:gd name="T13" fmla="*/ 17 h 26"/>
                <a:gd name="T14" fmla="*/ 16 w 50"/>
                <a:gd name="T15" fmla="*/ 18 h 26"/>
                <a:gd name="T16" fmla="*/ 18 w 50"/>
                <a:gd name="T17" fmla="*/ 19 h 26"/>
                <a:gd name="T18" fmla="*/ 20 w 50"/>
                <a:gd name="T19" fmla="*/ 20 h 26"/>
                <a:gd name="T20" fmla="*/ 22 w 50"/>
                <a:gd name="T21" fmla="*/ 21 h 26"/>
                <a:gd name="T22" fmla="*/ 26 w 50"/>
                <a:gd name="T23" fmla="*/ 22 h 26"/>
                <a:gd name="T24" fmla="*/ 28 w 50"/>
                <a:gd name="T25" fmla="*/ 23 h 26"/>
                <a:gd name="T26" fmla="*/ 30 w 50"/>
                <a:gd name="T27" fmla="*/ 23 h 26"/>
                <a:gd name="T28" fmla="*/ 33 w 50"/>
                <a:gd name="T29" fmla="*/ 24 h 26"/>
                <a:gd name="T30" fmla="*/ 36 w 50"/>
                <a:gd name="T31" fmla="*/ 25 h 26"/>
                <a:gd name="T32" fmla="*/ 38 w 50"/>
                <a:gd name="T33" fmla="*/ 25 h 26"/>
                <a:gd name="T34" fmla="*/ 49 w 50"/>
                <a:gd name="T35" fmla="*/ 13 h 26"/>
                <a:gd name="T36" fmla="*/ 46 w 50"/>
                <a:gd name="T37" fmla="*/ 12 h 26"/>
                <a:gd name="T38" fmla="*/ 43 w 50"/>
                <a:gd name="T39" fmla="*/ 11 h 26"/>
                <a:gd name="T40" fmla="*/ 41 w 50"/>
                <a:gd name="T41" fmla="*/ 11 h 26"/>
                <a:gd name="T42" fmla="*/ 39 w 50"/>
                <a:gd name="T43" fmla="*/ 10 h 26"/>
                <a:gd name="T44" fmla="*/ 37 w 50"/>
                <a:gd name="T45" fmla="*/ 10 h 26"/>
                <a:gd name="T46" fmla="*/ 35 w 50"/>
                <a:gd name="T47" fmla="*/ 9 h 26"/>
                <a:gd name="T48" fmla="*/ 32 w 50"/>
                <a:gd name="T49" fmla="*/ 8 h 26"/>
                <a:gd name="T50" fmla="*/ 30 w 50"/>
                <a:gd name="T51" fmla="*/ 7 h 26"/>
                <a:gd name="T52" fmla="*/ 28 w 50"/>
                <a:gd name="T53" fmla="*/ 7 h 26"/>
                <a:gd name="T54" fmla="*/ 26 w 50"/>
                <a:gd name="T55" fmla="*/ 6 h 26"/>
                <a:gd name="T56" fmla="*/ 23 w 50"/>
                <a:gd name="T57" fmla="*/ 5 h 26"/>
                <a:gd name="T58" fmla="*/ 22 w 50"/>
                <a:gd name="T59" fmla="*/ 4 h 26"/>
                <a:gd name="T60" fmla="*/ 20 w 50"/>
                <a:gd name="T61" fmla="*/ 3 h 26"/>
                <a:gd name="T62" fmla="*/ 18 w 50"/>
                <a:gd name="T63" fmla="*/ 2 h 26"/>
                <a:gd name="T64" fmla="*/ 17 w 50"/>
                <a:gd name="T65" fmla="*/ 1 h 26"/>
                <a:gd name="T66" fmla="*/ 14 w 50"/>
                <a:gd name="T67" fmla="*/ 0 h 26"/>
                <a:gd name="T68" fmla="*/ 0 w 50"/>
                <a:gd name="T69"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0" h="26">
                  <a:moveTo>
                    <a:pt x="0" y="11"/>
                  </a:moveTo>
                  <a:lnTo>
                    <a:pt x="1" y="12"/>
                  </a:lnTo>
                  <a:lnTo>
                    <a:pt x="3" y="13"/>
                  </a:lnTo>
                  <a:lnTo>
                    <a:pt x="6" y="14"/>
                  </a:lnTo>
                  <a:lnTo>
                    <a:pt x="9" y="15"/>
                  </a:lnTo>
                  <a:lnTo>
                    <a:pt x="11" y="16"/>
                  </a:lnTo>
                  <a:lnTo>
                    <a:pt x="13" y="17"/>
                  </a:lnTo>
                  <a:lnTo>
                    <a:pt x="16" y="18"/>
                  </a:lnTo>
                  <a:lnTo>
                    <a:pt x="18" y="19"/>
                  </a:lnTo>
                  <a:lnTo>
                    <a:pt x="20" y="20"/>
                  </a:lnTo>
                  <a:lnTo>
                    <a:pt x="22" y="21"/>
                  </a:lnTo>
                  <a:lnTo>
                    <a:pt x="26" y="22"/>
                  </a:lnTo>
                  <a:lnTo>
                    <a:pt x="28" y="23"/>
                  </a:lnTo>
                  <a:lnTo>
                    <a:pt x="30" y="23"/>
                  </a:lnTo>
                  <a:lnTo>
                    <a:pt x="33" y="24"/>
                  </a:lnTo>
                  <a:lnTo>
                    <a:pt x="36" y="25"/>
                  </a:lnTo>
                  <a:lnTo>
                    <a:pt x="38" y="25"/>
                  </a:lnTo>
                  <a:lnTo>
                    <a:pt x="49" y="13"/>
                  </a:lnTo>
                  <a:lnTo>
                    <a:pt x="46" y="12"/>
                  </a:lnTo>
                  <a:lnTo>
                    <a:pt x="43" y="11"/>
                  </a:lnTo>
                  <a:lnTo>
                    <a:pt x="41" y="11"/>
                  </a:lnTo>
                  <a:lnTo>
                    <a:pt x="39" y="10"/>
                  </a:lnTo>
                  <a:lnTo>
                    <a:pt x="37" y="10"/>
                  </a:lnTo>
                  <a:lnTo>
                    <a:pt x="35" y="9"/>
                  </a:lnTo>
                  <a:lnTo>
                    <a:pt x="32" y="8"/>
                  </a:lnTo>
                  <a:lnTo>
                    <a:pt x="30" y="7"/>
                  </a:lnTo>
                  <a:lnTo>
                    <a:pt x="28" y="7"/>
                  </a:lnTo>
                  <a:lnTo>
                    <a:pt x="26" y="6"/>
                  </a:lnTo>
                  <a:lnTo>
                    <a:pt x="23" y="5"/>
                  </a:lnTo>
                  <a:lnTo>
                    <a:pt x="22" y="4"/>
                  </a:lnTo>
                  <a:lnTo>
                    <a:pt x="20" y="3"/>
                  </a:lnTo>
                  <a:lnTo>
                    <a:pt x="18" y="2"/>
                  </a:lnTo>
                  <a:lnTo>
                    <a:pt x="17" y="1"/>
                  </a:lnTo>
                  <a:lnTo>
                    <a:pt x="14" y="0"/>
                  </a:lnTo>
                  <a:lnTo>
                    <a:pt x="0" y="11"/>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85" name="Freeform 181"/>
            <p:cNvSpPr>
              <a:spLocks/>
            </p:cNvSpPr>
            <p:nvPr/>
          </p:nvSpPr>
          <p:spPr bwMode="auto">
            <a:xfrm>
              <a:off x="2896" y="1416"/>
              <a:ext cx="22" cy="18"/>
            </a:xfrm>
            <a:custGeom>
              <a:avLst/>
              <a:gdLst>
                <a:gd name="T0" fmla="*/ 0 w 23"/>
                <a:gd name="T1" fmla="*/ 8 h 16"/>
                <a:gd name="T2" fmla="*/ 0 w 23"/>
                <a:gd name="T3" fmla="*/ 8 h 16"/>
                <a:gd name="T4" fmla="*/ 0 w 23"/>
                <a:gd name="T5" fmla="*/ 9 h 16"/>
                <a:gd name="T6" fmla="*/ 0 w 23"/>
                <a:gd name="T7" fmla="*/ 10 h 16"/>
                <a:gd name="T8" fmla="*/ 1 w 23"/>
                <a:gd name="T9" fmla="*/ 11 h 16"/>
                <a:gd name="T10" fmla="*/ 2 w 23"/>
                <a:gd name="T11" fmla="*/ 12 h 16"/>
                <a:gd name="T12" fmla="*/ 3 w 23"/>
                <a:gd name="T13" fmla="*/ 13 h 16"/>
                <a:gd name="T14" fmla="*/ 4 w 23"/>
                <a:gd name="T15" fmla="*/ 13 h 16"/>
                <a:gd name="T16" fmla="*/ 6 w 23"/>
                <a:gd name="T17" fmla="*/ 14 h 16"/>
                <a:gd name="T18" fmla="*/ 7 w 23"/>
                <a:gd name="T19" fmla="*/ 14 h 16"/>
                <a:gd name="T20" fmla="*/ 8 w 23"/>
                <a:gd name="T21" fmla="*/ 14 h 16"/>
                <a:gd name="T22" fmla="*/ 9 w 23"/>
                <a:gd name="T23" fmla="*/ 15 h 16"/>
                <a:gd name="T24" fmla="*/ 10 w 23"/>
                <a:gd name="T25" fmla="*/ 15 h 16"/>
                <a:gd name="T26" fmla="*/ 11 w 23"/>
                <a:gd name="T27" fmla="*/ 15 h 16"/>
                <a:gd name="T28" fmla="*/ 12 w 23"/>
                <a:gd name="T29" fmla="*/ 15 h 16"/>
                <a:gd name="T30" fmla="*/ 13 w 23"/>
                <a:gd name="T31" fmla="*/ 15 h 16"/>
                <a:gd name="T32" fmla="*/ 14 w 23"/>
                <a:gd name="T33" fmla="*/ 14 h 16"/>
                <a:gd name="T34" fmla="*/ 15 w 23"/>
                <a:gd name="T35" fmla="*/ 14 h 16"/>
                <a:gd name="T36" fmla="*/ 17 w 23"/>
                <a:gd name="T37" fmla="*/ 14 h 16"/>
                <a:gd name="T38" fmla="*/ 17 w 23"/>
                <a:gd name="T39" fmla="*/ 13 h 16"/>
                <a:gd name="T40" fmla="*/ 18 w 23"/>
                <a:gd name="T41" fmla="*/ 13 h 16"/>
                <a:gd name="T42" fmla="*/ 19 w 23"/>
                <a:gd name="T43" fmla="*/ 13 h 16"/>
                <a:gd name="T44" fmla="*/ 20 w 23"/>
                <a:gd name="T45" fmla="*/ 12 h 16"/>
                <a:gd name="T46" fmla="*/ 20 w 23"/>
                <a:gd name="T47" fmla="*/ 11 h 16"/>
                <a:gd name="T48" fmla="*/ 21 w 23"/>
                <a:gd name="T49" fmla="*/ 11 h 16"/>
                <a:gd name="T50" fmla="*/ 21 w 23"/>
                <a:gd name="T51" fmla="*/ 10 h 16"/>
                <a:gd name="T52" fmla="*/ 22 w 23"/>
                <a:gd name="T53" fmla="*/ 10 h 16"/>
                <a:gd name="T54" fmla="*/ 22 w 23"/>
                <a:gd name="T55" fmla="*/ 9 h 16"/>
                <a:gd name="T56" fmla="*/ 22 w 23"/>
                <a:gd name="T57" fmla="*/ 8 h 16"/>
                <a:gd name="T58" fmla="*/ 22 w 23"/>
                <a:gd name="T59" fmla="*/ 7 h 16"/>
                <a:gd name="T60" fmla="*/ 22 w 23"/>
                <a:gd name="T61" fmla="*/ 6 h 16"/>
                <a:gd name="T62" fmla="*/ 22 w 23"/>
                <a:gd name="T63" fmla="*/ 5 h 16"/>
                <a:gd name="T64" fmla="*/ 21 w 23"/>
                <a:gd name="T65" fmla="*/ 5 h 16"/>
                <a:gd name="T66" fmla="*/ 21 w 23"/>
                <a:gd name="T67" fmla="*/ 4 h 16"/>
                <a:gd name="T68" fmla="*/ 20 w 23"/>
                <a:gd name="T69" fmla="*/ 3 h 16"/>
                <a:gd name="T70" fmla="*/ 19 w 23"/>
                <a:gd name="T71" fmla="*/ 2 h 16"/>
                <a:gd name="T72" fmla="*/ 18 w 23"/>
                <a:gd name="T73" fmla="*/ 2 h 16"/>
                <a:gd name="T74" fmla="*/ 17 w 23"/>
                <a:gd name="T75" fmla="*/ 2 h 16"/>
                <a:gd name="T76" fmla="*/ 17 w 23"/>
                <a:gd name="T77" fmla="*/ 1 h 16"/>
                <a:gd name="T78" fmla="*/ 15 w 23"/>
                <a:gd name="T79" fmla="*/ 1 h 16"/>
                <a:gd name="T80" fmla="*/ 14 w 23"/>
                <a:gd name="T81" fmla="*/ 1 h 16"/>
                <a:gd name="T82" fmla="*/ 13 w 23"/>
                <a:gd name="T83" fmla="*/ 0 h 16"/>
                <a:gd name="T84" fmla="*/ 12 w 23"/>
                <a:gd name="T85" fmla="*/ 0 h 16"/>
                <a:gd name="T86" fmla="*/ 11 w 23"/>
                <a:gd name="T87" fmla="*/ 0 h 16"/>
                <a:gd name="T88" fmla="*/ 10 w 23"/>
                <a:gd name="T89" fmla="*/ 0 h 16"/>
                <a:gd name="T90" fmla="*/ 9 w 23"/>
                <a:gd name="T91" fmla="*/ 0 h 16"/>
                <a:gd name="T92" fmla="*/ 8 w 23"/>
                <a:gd name="T93" fmla="*/ 1 h 16"/>
                <a:gd name="T94" fmla="*/ 7 w 23"/>
                <a:gd name="T95" fmla="*/ 1 h 16"/>
                <a:gd name="T96" fmla="*/ 6 w 23"/>
                <a:gd name="T97" fmla="*/ 1 h 16"/>
                <a:gd name="T98" fmla="*/ 4 w 23"/>
                <a:gd name="T99" fmla="*/ 2 h 16"/>
                <a:gd name="T100" fmla="*/ 3 w 23"/>
                <a:gd name="T101" fmla="*/ 2 h 16"/>
                <a:gd name="T102" fmla="*/ 2 w 23"/>
                <a:gd name="T103" fmla="*/ 3 h 16"/>
                <a:gd name="T104" fmla="*/ 1 w 23"/>
                <a:gd name="T105" fmla="*/ 3 h 16"/>
                <a:gd name="T106" fmla="*/ 1 w 23"/>
                <a:gd name="T107" fmla="*/ 4 h 16"/>
                <a:gd name="T108" fmla="*/ 0 w 23"/>
                <a:gd name="T109" fmla="*/ 5 h 16"/>
                <a:gd name="T110" fmla="*/ 0 w 23"/>
                <a:gd name="T111" fmla="*/ 6 h 16"/>
                <a:gd name="T112" fmla="*/ 0 w 23"/>
                <a:gd name="T113" fmla="*/ 7 h 16"/>
                <a:gd name="T114" fmla="*/ 0 w 23"/>
                <a:gd name="T115"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 h="16">
                  <a:moveTo>
                    <a:pt x="0" y="8"/>
                  </a:moveTo>
                  <a:lnTo>
                    <a:pt x="0" y="8"/>
                  </a:lnTo>
                  <a:lnTo>
                    <a:pt x="0" y="9"/>
                  </a:lnTo>
                  <a:lnTo>
                    <a:pt x="0" y="10"/>
                  </a:lnTo>
                  <a:lnTo>
                    <a:pt x="1" y="11"/>
                  </a:lnTo>
                  <a:lnTo>
                    <a:pt x="2" y="12"/>
                  </a:lnTo>
                  <a:lnTo>
                    <a:pt x="3" y="13"/>
                  </a:lnTo>
                  <a:lnTo>
                    <a:pt x="4" y="13"/>
                  </a:lnTo>
                  <a:lnTo>
                    <a:pt x="6" y="14"/>
                  </a:lnTo>
                  <a:lnTo>
                    <a:pt x="7" y="14"/>
                  </a:lnTo>
                  <a:lnTo>
                    <a:pt x="8" y="14"/>
                  </a:lnTo>
                  <a:lnTo>
                    <a:pt x="9" y="15"/>
                  </a:lnTo>
                  <a:lnTo>
                    <a:pt x="10" y="15"/>
                  </a:lnTo>
                  <a:lnTo>
                    <a:pt x="11" y="15"/>
                  </a:lnTo>
                  <a:lnTo>
                    <a:pt x="12" y="15"/>
                  </a:lnTo>
                  <a:lnTo>
                    <a:pt x="13" y="15"/>
                  </a:lnTo>
                  <a:lnTo>
                    <a:pt x="14" y="14"/>
                  </a:lnTo>
                  <a:lnTo>
                    <a:pt x="15" y="14"/>
                  </a:lnTo>
                  <a:lnTo>
                    <a:pt x="17" y="14"/>
                  </a:lnTo>
                  <a:lnTo>
                    <a:pt x="17" y="13"/>
                  </a:lnTo>
                  <a:lnTo>
                    <a:pt x="18" y="13"/>
                  </a:lnTo>
                  <a:lnTo>
                    <a:pt x="19" y="13"/>
                  </a:lnTo>
                  <a:lnTo>
                    <a:pt x="20" y="12"/>
                  </a:lnTo>
                  <a:lnTo>
                    <a:pt x="20" y="11"/>
                  </a:lnTo>
                  <a:lnTo>
                    <a:pt x="21" y="11"/>
                  </a:lnTo>
                  <a:lnTo>
                    <a:pt x="21" y="10"/>
                  </a:lnTo>
                  <a:lnTo>
                    <a:pt x="22" y="10"/>
                  </a:lnTo>
                  <a:lnTo>
                    <a:pt x="22" y="9"/>
                  </a:lnTo>
                  <a:lnTo>
                    <a:pt x="22" y="8"/>
                  </a:lnTo>
                  <a:lnTo>
                    <a:pt x="22" y="7"/>
                  </a:lnTo>
                  <a:lnTo>
                    <a:pt x="22" y="6"/>
                  </a:lnTo>
                  <a:lnTo>
                    <a:pt x="22" y="5"/>
                  </a:lnTo>
                  <a:lnTo>
                    <a:pt x="21" y="5"/>
                  </a:lnTo>
                  <a:lnTo>
                    <a:pt x="21" y="4"/>
                  </a:lnTo>
                  <a:lnTo>
                    <a:pt x="20" y="3"/>
                  </a:lnTo>
                  <a:lnTo>
                    <a:pt x="19" y="2"/>
                  </a:lnTo>
                  <a:lnTo>
                    <a:pt x="18" y="2"/>
                  </a:lnTo>
                  <a:lnTo>
                    <a:pt x="17" y="2"/>
                  </a:lnTo>
                  <a:lnTo>
                    <a:pt x="17" y="1"/>
                  </a:lnTo>
                  <a:lnTo>
                    <a:pt x="15" y="1"/>
                  </a:lnTo>
                  <a:lnTo>
                    <a:pt x="14" y="1"/>
                  </a:lnTo>
                  <a:lnTo>
                    <a:pt x="13" y="0"/>
                  </a:lnTo>
                  <a:lnTo>
                    <a:pt x="12" y="0"/>
                  </a:lnTo>
                  <a:lnTo>
                    <a:pt x="11" y="0"/>
                  </a:lnTo>
                  <a:lnTo>
                    <a:pt x="10" y="0"/>
                  </a:lnTo>
                  <a:lnTo>
                    <a:pt x="9" y="0"/>
                  </a:lnTo>
                  <a:lnTo>
                    <a:pt x="8" y="1"/>
                  </a:lnTo>
                  <a:lnTo>
                    <a:pt x="7" y="1"/>
                  </a:lnTo>
                  <a:lnTo>
                    <a:pt x="6" y="1"/>
                  </a:lnTo>
                  <a:lnTo>
                    <a:pt x="4" y="2"/>
                  </a:lnTo>
                  <a:lnTo>
                    <a:pt x="3" y="2"/>
                  </a:lnTo>
                  <a:lnTo>
                    <a:pt x="2" y="3"/>
                  </a:lnTo>
                  <a:lnTo>
                    <a:pt x="1" y="3"/>
                  </a:lnTo>
                  <a:lnTo>
                    <a:pt x="1" y="4"/>
                  </a:lnTo>
                  <a:lnTo>
                    <a:pt x="0" y="5"/>
                  </a:lnTo>
                  <a:lnTo>
                    <a:pt x="0" y="6"/>
                  </a:lnTo>
                  <a:lnTo>
                    <a:pt x="0" y="7"/>
                  </a:lnTo>
                  <a:lnTo>
                    <a:pt x="0" y="8"/>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86" name="Freeform 182"/>
            <p:cNvSpPr>
              <a:spLocks/>
            </p:cNvSpPr>
            <p:nvPr/>
          </p:nvSpPr>
          <p:spPr bwMode="auto">
            <a:xfrm>
              <a:off x="2740" y="1262"/>
              <a:ext cx="50" cy="52"/>
            </a:xfrm>
            <a:custGeom>
              <a:avLst/>
              <a:gdLst>
                <a:gd name="T0" fmla="*/ 30 w 52"/>
                <a:gd name="T1" fmla="*/ 0 h 47"/>
                <a:gd name="T2" fmla="*/ 29 w 52"/>
                <a:gd name="T3" fmla="*/ 2 h 47"/>
                <a:gd name="T4" fmla="*/ 27 w 52"/>
                <a:gd name="T5" fmla="*/ 5 h 47"/>
                <a:gd name="T6" fmla="*/ 24 w 52"/>
                <a:gd name="T7" fmla="*/ 8 h 47"/>
                <a:gd name="T8" fmla="*/ 23 w 52"/>
                <a:gd name="T9" fmla="*/ 10 h 47"/>
                <a:gd name="T10" fmla="*/ 21 w 52"/>
                <a:gd name="T11" fmla="*/ 13 h 47"/>
                <a:gd name="T12" fmla="*/ 19 w 52"/>
                <a:gd name="T13" fmla="*/ 16 h 47"/>
                <a:gd name="T14" fmla="*/ 17 w 52"/>
                <a:gd name="T15" fmla="*/ 18 h 47"/>
                <a:gd name="T16" fmla="*/ 14 w 52"/>
                <a:gd name="T17" fmla="*/ 21 h 47"/>
                <a:gd name="T18" fmla="*/ 12 w 52"/>
                <a:gd name="T19" fmla="*/ 23 h 47"/>
                <a:gd name="T20" fmla="*/ 10 w 52"/>
                <a:gd name="T21" fmla="*/ 26 h 47"/>
                <a:gd name="T22" fmla="*/ 8 w 52"/>
                <a:gd name="T23" fmla="*/ 29 h 47"/>
                <a:gd name="T24" fmla="*/ 6 w 52"/>
                <a:gd name="T25" fmla="*/ 31 h 47"/>
                <a:gd name="T26" fmla="*/ 3 w 52"/>
                <a:gd name="T27" fmla="*/ 34 h 47"/>
                <a:gd name="T28" fmla="*/ 2 w 52"/>
                <a:gd name="T29" fmla="*/ 37 h 47"/>
                <a:gd name="T30" fmla="*/ 1 w 52"/>
                <a:gd name="T31" fmla="*/ 40 h 47"/>
                <a:gd name="T32" fmla="*/ 0 w 52"/>
                <a:gd name="T33" fmla="*/ 43 h 47"/>
                <a:gd name="T34" fmla="*/ 22 w 52"/>
                <a:gd name="T35" fmla="*/ 46 h 47"/>
                <a:gd name="T36" fmla="*/ 23 w 52"/>
                <a:gd name="T37" fmla="*/ 44 h 47"/>
                <a:gd name="T38" fmla="*/ 24 w 52"/>
                <a:gd name="T39" fmla="*/ 41 h 47"/>
                <a:gd name="T40" fmla="*/ 27 w 52"/>
                <a:gd name="T41" fmla="*/ 38 h 47"/>
                <a:gd name="T42" fmla="*/ 28 w 52"/>
                <a:gd name="T43" fmla="*/ 36 h 47"/>
                <a:gd name="T44" fmla="*/ 30 w 52"/>
                <a:gd name="T45" fmla="*/ 33 h 47"/>
                <a:gd name="T46" fmla="*/ 32 w 52"/>
                <a:gd name="T47" fmla="*/ 31 h 47"/>
                <a:gd name="T48" fmla="*/ 34 w 52"/>
                <a:gd name="T49" fmla="*/ 28 h 47"/>
                <a:gd name="T50" fmla="*/ 37 w 52"/>
                <a:gd name="T51" fmla="*/ 26 h 47"/>
                <a:gd name="T52" fmla="*/ 39 w 52"/>
                <a:gd name="T53" fmla="*/ 23 h 47"/>
                <a:gd name="T54" fmla="*/ 41 w 52"/>
                <a:gd name="T55" fmla="*/ 20 h 47"/>
                <a:gd name="T56" fmla="*/ 43 w 52"/>
                <a:gd name="T57" fmla="*/ 18 h 47"/>
                <a:gd name="T58" fmla="*/ 44 w 52"/>
                <a:gd name="T59" fmla="*/ 15 h 47"/>
                <a:gd name="T60" fmla="*/ 47 w 52"/>
                <a:gd name="T61" fmla="*/ 13 h 47"/>
                <a:gd name="T62" fmla="*/ 49 w 52"/>
                <a:gd name="T63" fmla="*/ 10 h 47"/>
                <a:gd name="T64" fmla="*/ 50 w 52"/>
                <a:gd name="T65" fmla="*/ 7 h 47"/>
                <a:gd name="T66" fmla="*/ 51 w 52"/>
                <a:gd name="T67" fmla="*/ 5 h 47"/>
                <a:gd name="T68" fmla="*/ 30 w 52"/>
                <a:gd name="T6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47">
                  <a:moveTo>
                    <a:pt x="30" y="0"/>
                  </a:moveTo>
                  <a:lnTo>
                    <a:pt x="29" y="2"/>
                  </a:lnTo>
                  <a:lnTo>
                    <a:pt x="27" y="5"/>
                  </a:lnTo>
                  <a:lnTo>
                    <a:pt x="24" y="8"/>
                  </a:lnTo>
                  <a:lnTo>
                    <a:pt x="23" y="10"/>
                  </a:lnTo>
                  <a:lnTo>
                    <a:pt x="21" y="13"/>
                  </a:lnTo>
                  <a:lnTo>
                    <a:pt x="19" y="16"/>
                  </a:lnTo>
                  <a:lnTo>
                    <a:pt x="17" y="18"/>
                  </a:lnTo>
                  <a:lnTo>
                    <a:pt x="14" y="21"/>
                  </a:lnTo>
                  <a:lnTo>
                    <a:pt x="12" y="23"/>
                  </a:lnTo>
                  <a:lnTo>
                    <a:pt x="10" y="26"/>
                  </a:lnTo>
                  <a:lnTo>
                    <a:pt x="8" y="29"/>
                  </a:lnTo>
                  <a:lnTo>
                    <a:pt x="6" y="31"/>
                  </a:lnTo>
                  <a:lnTo>
                    <a:pt x="3" y="34"/>
                  </a:lnTo>
                  <a:lnTo>
                    <a:pt x="2" y="37"/>
                  </a:lnTo>
                  <a:lnTo>
                    <a:pt x="1" y="40"/>
                  </a:lnTo>
                  <a:lnTo>
                    <a:pt x="0" y="43"/>
                  </a:lnTo>
                  <a:lnTo>
                    <a:pt x="22" y="46"/>
                  </a:lnTo>
                  <a:lnTo>
                    <a:pt x="23" y="44"/>
                  </a:lnTo>
                  <a:lnTo>
                    <a:pt x="24" y="41"/>
                  </a:lnTo>
                  <a:lnTo>
                    <a:pt x="27" y="38"/>
                  </a:lnTo>
                  <a:lnTo>
                    <a:pt x="28" y="36"/>
                  </a:lnTo>
                  <a:lnTo>
                    <a:pt x="30" y="33"/>
                  </a:lnTo>
                  <a:lnTo>
                    <a:pt x="32" y="31"/>
                  </a:lnTo>
                  <a:lnTo>
                    <a:pt x="34" y="28"/>
                  </a:lnTo>
                  <a:lnTo>
                    <a:pt x="37" y="26"/>
                  </a:lnTo>
                  <a:lnTo>
                    <a:pt x="39" y="23"/>
                  </a:lnTo>
                  <a:lnTo>
                    <a:pt x="41" y="20"/>
                  </a:lnTo>
                  <a:lnTo>
                    <a:pt x="43" y="18"/>
                  </a:lnTo>
                  <a:lnTo>
                    <a:pt x="44" y="15"/>
                  </a:lnTo>
                  <a:lnTo>
                    <a:pt x="47" y="13"/>
                  </a:lnTo>
                  <a:lnTo>
                    <a:pt x="49" y="10"/>
                  </a:lnTo>
                  <a:lnTo>
                    <a:pt x="50" y="7"/>
                  </a:lnTo>
                  <a:lnTo>
                    <a:pt x="51" y="5"/>
                  </a:lnTo>
                  <a:lnTo>
                    <a:pt x="30" y="0"/>
                  </a:lnTo>
                </a:path>
              </a:pathLst>
            </a:custGeom>
            <a:solidFill>
              <a:srgbClr val="C0E7F1"/>
            </a:solidFill>
            <a:ln w="12700" cap="rnd" cmpd="sng">
              <a:solidFill>
                <a:srgbClr val="23232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87" name="Rectangle 183"/>
            <p:cNvSpPr>
              <a:spLocks noChangeArrowheads="1"/>
            </p:cNvSpPr>
            <p:nvPr/>
          </p:nvSpPr>
          <p:spPr bwMode="auto">
            <a:xfrm>
              <a:off x="560" y="1478"/>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6" tIns="33338" rIns="67866" bIns="33338">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en-US" sz="1350" b="1" i="0" u="none" strike="noStrike" kern="0" cap="none" spc="0" normalizeH="0" baseline="0" noProof="0">
                  <a:ln>
                    <a:noFill/>
                  </a:ln>
                  <a:solidFill>
                    <a:srgbClr val="000000"/>
                  </a:solidFill>
                  <a:effectLst/>
                  <a:uLnTx/>
                  <a:uFillTx/>
                </a:rPr>
                <a:t> </a:t>
              </a:r>
              <a:endParaRPr kumimoji="0" lang="en-US" altLang="en-US" sz="1350" b="0" i="0" u="none" strike="noStrike" kern="0" cap="none" spc="0" normalizeH="0" baseline="0" noProof="0">
                <a:ln>
                  <a:noFill/>
                </a:ln>
                <a:solidFill>
                  <a:srgbClr val="000000"/>
                </a:solidFill>
                <a:effectLst/>
                <a:uLnTx/>
                <a:uFillTx/>
              </a:endParaRPr>
            </a:p>
          </p:txBody>
        </p:sp>
        <p:sp>
          <p:nvSpPr>
            <p:cNvPr id="188" name="Rectangle 184"/>
            <p:cNvSpPr>
              <a:spLocks noChangeArrowheads="1"/>
            </p:cNvSpPr>
            <p:nvPr/>
          </p:nvSpPr>
          <p:spPr bwMode="auto">
            <a:xfrm>
              <a:off x="604" y="1510"/>
              <a:ext cx="853"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89" name="Freeform 185"/>
            <p:cNvSpPr>
              <a:spLocks/>
            </p:cNvSpPr>
            <p:nvPr/>
          </p:nvSpPr>
          <p:spPr bwMode="auto">
            <a:xfrm>
              <a:off x="2390" y="1016"/>
              <a:ext cx="1259" cy="885"/>
            </a:xfrm>
            <a:custGeom>
              <a:avLst/>
              <a:gdLst>
                <a:gd name="T0" fmla="*/ 34 w 1331"/>
                <a:gd name="T1" fmla="*/ 648 h 793"/>
                <a:gd name="T2" fmla="*/ 95 w 1331"/>
                <a:gd name="T3" fmla="*/ 630 h 793"/>
                <a:gd name="T4" fmla="*/ 125 w 1331"/>
                <a:gd name="T5" fmla="*/ 585 h 793"/>
                <a:gd name="T6" fmla="*/ 125 w 1331"/>
                <a:gd name="T7" fmla="*/ 531 h 793"/>
                <a:gd name="T8" fmla="*/ 115 w 1331"/>
                <a:gd name="T9" fmla="*/ 477 h 793"/>
                <a:gd name="T10" fmla="*/ 115 w 1331"/>
                <a:gd name="T11" fmla="*/ 423 h 793"/>
                <a:gd name="T12" fmla="*/ 115 w 1331"/>
                <a:gd name="T13" fmla="*/ 369 h 793"/>
                <a:gd name="T14" fmla="*/ 125 w 1331"/>
                <a:gd name="T15" fmla="*/ 315 h 793"/>
                <a:gd name="T16" fmla="*/ 145 w 1331"/>
                <a:gd name="T17" fmla="*/ 261 h 793"/>
                <a:gd name="T18" fmla="*/ 196 w 1331"/>
                <a:gd name="T19" fmla="*/ 207 h 793"/>
                <a:gd name="T20" fmla="*/ 236 w 1331"/>
                <a:gd name="T21" fmla="*/ 153 h 793"/>
                <a:gd name="T22" fmla="*/ 267 w 1331"/>
                <a:gd name="T23" fmla="*/ 99 h 793"/>
                <a:gd name="T24" fmla="*/ 287 w 1331"/>
                <a:gd name="T25" fmla="*/ 45 h 793"/>
                <a:gd name="T26" fmla="*/ 327 w 1331"/>
                <a:gd name="T27" fmla="*/ 0 h 793"/>
                <a:gd name="T28" fmla="*/ 388 w 1331"/>
                <a:gd name="T29" fmla="*/ 36 h 793"/>
                <a:gd name="T30" fmla="*/ 449 w 1331"/>
                <a:gd name="T31" fmla="*/ 63 h 793"/>
                <a:gd name="T32" fmla="*/ 520 w 1331"/>
                <a:gd name="T33" fmla="*/ 90 h 793"/>
                <a:gd name="T34" fmla="*/ 591 w 1331"/>
                <a:gd name="T35" fmla="*/ 117 h 793"/>
                <a:gd name="T36" fmla="*/ 662 w 1331"/>
                <a:gd name="T37" fmla="*/ 144 h 793"/>
                <a:gd name="T38" fmla="*/ 743 w 1331"/>
                <a:gd name="T39" fmla="*/ 162 h 793"/>
                <a:gd name="T40" fmla="*/ 773 w 1331"/>
                <a:gd name="T41" fmla="*/ 216 h 793"/>
                <a:gd name="T42" fmla="*/ 793 w 1331"/>
                <a:gd name="T43" fmla="*/ 279 h 793"/>
                <a:gd name="T44" fmla="*/ 834 w 1331"/>
                <a:gd name="T45" fmla="*/ 333 h 793"/>
                <a:gd name="T46" fmla="*/ 884 w 1331"/>
                <a:gd name="T47" fmla="*/ 387 h 793"/>
                <a:gd name="T48" fmla="*/ 945 w 1331"/>
                <a:gd name="T49" fmla="*/ 423 h 793"/>
                <a:gd name="T50" fmla="*/ 1006 w 1331"/>
                <a:gd name="T51" fmla="*/ 459 h 793"/>
                <a:gd name="T52" fmla="*/ 1067 w 1331"/>
                <a:gd name="T53" fmla="*/ 495 h 793"/>
                <a:gd name="T54" fmla="*/ 1127 w 1331"/>
                <a:gd name="T55" fmla="*/ 522 h 793"/>
                <a:gd name="T56" fmla="*/ 1178 w 1331"/>
                <a:gd name="T57" fmla="*/ 576 h 793"/>
                <a:gd name="T58" fmla="*/ 1239 w 1331"/>
                <a:gd name="T59" fmla="*/ 612 h 793"/>
                <a:gd name="T60" fmla="*/ 1300 w 1331"/>
                <a:gd name="T61" fmla="*/ 657 h 793"/>
                <a:gd name="T62" fmla="*/ 1330 w 1331"/>
                <a:gd name="T63" fmla="*/ 711 h 793"/>
                <a:gd name="T64" fmla="*/ 1289 w 1331"/>
                <a:gd name="T65" fmla="*/ 747 h 793"/>
                <a:gd name="T66" fmla="*/ 1229 w 1331"/>
                <a:gd name="T67" fmla="*/ 756 h 793"/>
                <a:gd name="T68" fmla="*/ 1168 w 1331"/>
                <a:gd name="T69" fmla="*/ 765 h 793"/>
                <a:gd name="T70" fmla="*/ 1107 w 1331"/>
                <a:gd name="T71" fmla="*/ 765 h 793"/>
                <a:gd name="T72" fmla="*/ 1107 w 1331"/>
                <a:gd name="T73" fmla="*/ 756 h 793"/>
                <a:gd name="T74" fmla="*/ 1107 w 1331"/>
                <a:gd name="T75" fmla="*/ 765 h 793"/>
                <a:gd name="T76" fmla="*/ 1046 w 1331"/>
                <a:gd name="T77" fmla="*/ 774 h 793"/>
                <a:gd name="T78" fmla="*/ 986 w 1331"/>
                <a:gd name="T79" fmla="*/ 783 h 793"/>
                <a:gd name="T80" fmla="*/ 925 w 1331"/>
                <a:gd name="T81" fmla="*/ 792 h 793"/>
                <a:gd name="T82" fmla="*/ 864 w 1331"/>
                <a:gd name="T83" fmla="*/ 792 h 793"/>
                <a:gd name="T84" fmla="*/ 803 w 1331"/>
                <a:gd name="T85" fmla="*/ 783 h 793"/>
                <a:gd name="T86" fmla="*/ 743 w 1331"/>
                <a:gd name="T87" fmla="*/ 774 h 793"/>
                <a:gd name="T88" fmla="*/ 682 w 1331"/>
                <a:gd name="T89" fmla="*/ 765 h 793"/>
                <a:gd name="T90" fmla="*/ 621 w 1331"/>
                <a:gd name="T91" fmla="*/ 756 h 793"/>
                <a:gd name="T92" fmla="*/ 550 w 1331"/>
                <a:gd name="T93" fmla="*/ 756 h 793"/>
                <a:gd name="T94" fmla="*/ 489 w 1331"/>
                <a:gd name="T95" fmla="*/ 747 h 793"/>
                <a:gd name="T96" fmla="*/ 419 w 1331"/>
                <a:gd name="T97" fmla="*/ 738 h 793"/>
                <a:gd name="T98" fmla="*/ 358 w 1331"/>
                <a:gd name="T99" fmla="*/ 729 h 793"/>
                <a:gd name="T100" fmla="*/ 287 w 1331"/>
                <a:gd name="T101" fmla="*/ 720 h 793"/>
                <a:gd name="T102" fmla="*/ 216 w 1331"/>
                <a:gd name="T103" fmla="*/ 711 h 793"/>
                <a:gd name="T104" fmla="*/ 145 w 1331"/>
                <a:gd name="T105" fmla="*/ 693 h 793"/>
                <a:gd name="T106" fmla="*/ 84 w 1331"/>
                <a:gd name="T107" fmla="*/ 684 h 793"/>
                <a:gd name="T108" fmla="*/ 24 w 1331"/>
                <a:gd name="T109" fmla="*/ 666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1" h="793">
                  <a:moveTo>
                    <a:pt x="0" y="663"/>
                  </a:moveTo>
                  <a:lnTo>
                    <a:pt x="34" y="648"/>
                  </a:lnTo>
                  <a:lnTo>
                    <a:pt x="64" y="639"/>
                  </a:lnTo>
                  <a:lnTo>
                    <a:pt x="95" y="630"/>
                  </a:lnTo>
                  <a:lnTo>
                    <a:pt x="125" y="612"/>
                  </a:lnTo>
                  <a:lnTo>
                    <a:pt x="125" y="585"/>
                  </a:lnTo>
                  <a:lnTo>
                    <a:pt x="125" y="558"/>
                  </a:lnTo>
                  <a:lnTo>
                    <a:pt x="125" y="531"/>
                  </a:lnTo>
                  <a:lnTo>
                    <a:pt x="125" y="504"/>
                  </a:lnTo>
                  <a:lnTo>
                    <a:pt x="115" y="477"/>
                  </a:lnTo>
                  <a:lnTo>
                    <a:pt x="115" y="450"/>
                  </a:lnTo>
                  <a:lnTo>
                    <a:pt x="115" y="423"/>
                  </a:lnTo>
                  <a:lnTo>
                    <a:pt x="115" y="396"/>
                  </a:lnTo>
                  <a:lnTo>
                    <a:pt x="115" y="369"/>
                  </a:lnTo>
                  <a:lnTo>
                    <a:pt x="115" y="342"/>
                  </a:lnTo>
                  <a:lnTo>
                    <a:pt x="125" y="315"/>
                  </a:lnTo>
                  <a:lnTo>
                    <a:pt x="125" y="288"/>
                  </a:lnTo>
                  <a:lnTo>
                    <a:pt x="145" y="261"/>
                  </a:lnTo>
                  <a:lnTo>
                    <a:pt x="165" y="234"/>
                  </a:lnTo>
                  <a:lnTo>
                    <a:pt x="196" y="207"/>
                  </a:lnTo>
                  <a:lnTo>
                    <a:pt x="216" y="180"/>
                  </a:lnTo>
                  <a:lnTo>
                    <a:pt x="236" y="153"/>
                  </a:lnTo>
                  <a:lnTo>
                    <a:pt x="246" y="126"/>
                  </a:lnTo>
                  <a:lnTo>
                    <a:pt x="267" y="99"/>
                  </a:lnTo>
                  <a:lnTo>
                    <a:pt x="287" y="72"/>
                  </a:lnTo>
                  <a:lnTo>
                    <a:pt x="287" y="45"/>
                  </a:lnTo>
                  <a:lnTo>
                    <a:pt x="297" y="18"/>
                  </a:lnTo>
                  <a:lnTo>
                    <a:pt x="327" y="0"/>
                  </a:lnTo>
                  <a:lnTo>
                    <a:pt x="358" y="9"/>
                  </a:lnTo>
                  <a:lnTo>
                    <a:pt x="388" y="36"/>
                  </a:lnTo>
                  <a:lnTo>
                    <a:pt x="419" y="45"/>
                  </a:lnTo>
                  <a:lnTo>
                    <a:pt x="449" y="63"/>
                  </a:lnTo>
                  <a:lnTo>
                    <a:pt x="479" y="72"/>
                  </a:lnTo>
                  <a:lnTo>
                    <a:pt x="520" y="90"/>
                  </a:lnTo>
                  <a:lnTo>
                    <a:pt x="550" y="108"/>
                  </a:lnTo>
                  <a:lnTo>
                    <a:pt x="591" y="117"/>
                  </a:lnTo>
                  <a:lnTo>
                    <a:pt x="621" y="126"/>
                  </a:lnTo>
                  <a:lnTo>
                    <a:pt x="662" y="144"/>
                  </a:lnTo>
                  <a:lnTo>
                    <a:pt x="702" y="153"/>
                  </a:lnTo>
                  <a:lnTo>
                    <a:pt x="743" y="162"/>
                  </a:lnTo>
                  <a:lnTo>
                    <a:pt x="773" y="180"/>
                  </a:lnTo>
                  <a:lnTo>
                    <a:pt x="773" y="216"/>
                  </a:lnTo>
                  <a:lnTo>
                    <a:pt x="783" y="243"/>
                  </a:lnTo>
                  <a:lnTo>
                    <a:pt x="793" y="279"/>
                  </a:lnTo>
                  <a:lnTo>
                    <a:pt x="814" y="306"/>
                  </a:lnTo>
                  <a:lnTo>
                    <a:pt x="834" y="333"/>
                  </a:lnTo>
                  <a:lnTo>
                    <a:pt x="864" y="360"/>
                  </a:lnTo>
                  <a:lnTo>
                    <a:pt x="884" y="387"/>
                  </a:lnTo>
                  <a:lnTo>
                    <a:pt x="915" y="396"/>
                  </a:lnTo>
                  <a:lnTo>
                    <a:pt x="945" y="423"/>
                  </a:lnTo>
                  <a:lnTo>
                    <a:pt x="976" y="441"/>
                  </a:lnTo>
                  <a:lnTo>
                    <a:pt x="1006" y="459"/>
                  </a:lnTo>
                  <a:lnTo>
                    <a:pt x="1036" y="477"/>
                  </a:lnTo>
                  <a:lnTo>
                    <a:pt x="1067" y="495"/>
                  </a:lnTo>
                  <a:lnTo>
                    <a:pt x="1097" y="504"/>
                  </a:lnTo>
                  <a:lnTo>
                    <a:pt x="1127" y="522"/>
                  </a:lnTo>
                  <a:lnTo>
                    <a:pt x="1158" y="549"/>
                  </a:lnTo>
                  <a:lnTo>
                    <a:pt x="1178" y="576"/>
                  </a:lnTo>
                  <a:lnTo>
                    <a:pt x="1208" y="594"/>
                  </a:lnTo>
                  <a:lnTo>
                    <a:pt x="1239" y="612"/>
                  </a:lnTo>
                  <a:lnTo>
                    <a:pt x="1269" y="639"/>
                  </a:lnTo>
                  <a:lnTo>
                    <a:pt x="1300" y="657"/>
                  </a:lnTo>
                  <a:lnTo>
                    <a:pt x="1300" y="684"/>
                  </a:lnTo>
                  <a:lnTo>
                    <a:pt x="1330" y="711"/>
                  </a:lnTo>
                  <a:lnTo>
                    <a:pt x="1320" y="738"/>
                  </a:lnTo>
                  <a:lnTo>
                    <a:pt x="1289" y="747"/>
                  </a:lnTo>
                  <a:lnTo>
                    <a:pt x="1259" y="756"/>
                  </a:lnTo>
                  <a:lnTo>
                    <a:pt x="1229" y="756"/>
                  </a:lnTo>
                  <a:lnTo>
                    <a:pt x="1198" y="756"/>
                  </a:lnTo>
                  <a:lnTo>
                    <a:pt x="1168" y="765"/>
                  </a:lnTo>
                  <a:lnTo>
                    <a:pt x="1138" y="765"/>
                  </a:lnTo>
                  <a:lnTo>
                    <a:pt x="1107" y="765"/>
                  </a:lnTo>
                  <a:lnTo>
                    <a:pt x="1077" y="765"/>
                  </a:lnTo>
                  <a:lnTo>
                    <a:pt x="1107" y="756"/>
                  </a:lnTo>
                  <a:lnTo>
                    <a:pt x="1138" y="756"/>
                  </a:lnTo>
                  <a:lnTo>
                    <a:pt x="1107" y="765"/>
                  </a:lnTo>
                  <a:lnTo>
                    <a:pt x="1077" y="765"/>
                  </a:lnTo>
                  <a:lnTo>
                    <a:pt x="1046" y="774"/>
                  </a:lnTo>
                  <a:lnTo>
                    <a:pt x="1016" y="783"/>
                  </a:lnTo>
                  <a:lnTo>
                    <a:pt x="986" y="783"/>
                  </a:lnTo>
                  <a:lnTo>
                    <a:pt x="955" y="792"/>
                  </a:lnTo>
                  <a:lnTo>
                    <a:pt x="925" y="792"/>
                  </a:lnTo>
                  <a:lnTo>
                    <a:pt x="895" y="792"/>
                  </a:lnTo>
                  <a:lnTo>
                    <a:pt x="864" y="792"/>
                  </a:lnTo>
                  <a:lnTo>
                    <a:pt x="834" y="792"/>
                  </a:lnTo>
                  <a:lnTo>
                    <a:pt x="803" y="783"/>
                  </a:lnTo>
                  <a:lnTo>
                    <a:pt x="773" y="783"/>
                  </a:lnTo>
                  <a:lnTo>
                    <a:pt x="743" y="774"/>
                  </a:lnTo>
                  <a:lnTo>
                    <a:pt x="712" y="765"/>
                  </a:lnTo>
                  <a:lnTo>
                    <a:pt x="682" y="765"/>
                  </a:lnTo>
                  <a:lnTo>
                    <a:pt x="651" y="756"/>
                  </a:lnTo>
                  <a:lnTo>
                    <a:pt x="621" y="756"/>
                  </a:lnTo>
                  <a:lnTo>
                    <a:pt x="581" y="756"/>
                  </a:lnTo>
                  <a:lnTo>
                    <a:pt x="550" y="756"/>
                  </a:lnTo>
                  <a:lnTo>
                    <a:pt x="520" y="747"/>
                  </a:lnTo>
                  <a:lnTo>
                    <a:pt x="489" y="747"/>
                  </a:lnTo>
                  <a:lnTo>
                    <a:pt x="459" y="738"/>
                  </a:lnTo>
                  <a:lnTo>
                    <a:pt x="419" y="738"/>
                  </a:lnTo>
                  <a:lnTo>
                    <a:pt x="388" y="729"/>
                  </a:lnTo>
                  <a:lnTo>
                    <a:pt x="358" y="729"/>
                  </a:lnTo>
                  <a:lnTo>
                    <a:pt x="327" y="720"/>
                  </a:lnTo>
                  <a:lnTo>
                    <a:pt x="287" y="720"/>
                  </a:lnTo>
                  <a:lnTo>
                    <a:pt x="246" y="720"/>
                  </a:lnTo>
                  <a:lnTo>
                    <a:pt x="216" y="711"/>
                  </a:lnTo>
                  <a:lnTo>
                    <a:pt x="176" y="702"/>
                  </a:lnTo>
                  <a:lnTo>
                    <a:pt x="145" y="693"/>
                  </a:lnTo>
                  <a:lnTo>
                    <a:pt x="115" y="693"/>
                  </a:lnTo>
                  <a:lnTo>
                    <a:pt x="84" y="684"/>
                  </a:lnTo>
                  <a:lnTo>
                    <a:pt x="54" y="675"/>
                  </a:lnTo>
                  <a:lnTo>
                    <a:pt x="24" y="666"/>
                  </a:lnTo>
                </a:path>
              </a:pathLst>
            </a:custGeom>
            <a:solidFill>
              <a:srgbClr val="66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latin typeface="Calibri"/>
              </a:endParaRPr>
            </a:p>
          </p:txBody>
        </p:sp>
        <p:sp>
          <p:nvSpPr>
            <p:cNvPr id="190" name="Text Box 186"/>
            <p:cNvSpPr txBox="1">
              <a:spLocks noChangeArrowheads="1"/>
            </p:cNvSpPr>
            <p:nvPr/>
          </p:nvSpPr>
          <p:spPr bwMode="auto">
            <a:xfrm>
              <a:off x="2663" y="1567"/>
              <a:ext cx="747"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69056" tIns="34529" rIns="69056" bIns="34529" anchor="ctr">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en-US" sz="1950" b="1" i="0" u="none" strike="noStrike" kern="0" cap="none" spc="0" normalizeH="0" baseline="0" noProof="0" dirty="0" err="1">
                  <a:ln>
                    <a:noFill/>
                  </a:ln>
                  <a:solidFill>
                    <a:srgbClr val="000000"/>
                  </a:solidFill>
                  <a:effectLst/>
                  <a:uLnTx/>
                  <a:uFillTx/>
                </a:rPr>
                <a:t>Gejala</a:t>
              </a:r>
              <a:endParaRPr kumimoji="0" lang="en-US" altLang="en-US" sz="1350" b="0" i="0" u="none" strike="noStrike" kern="0" cap="none" spc="0" normalizeH="0" baseline="0" noProof="0" dirty="0">
                <a:ln>
                  <a:noFill/>
                </a:ln>
                <a:solidFill>
                  <a:sysClr val="windowText" lastClr="000000"/>
                </a:solidFill>
                <a:effectLst/>
                <a:uLnTx/>
                <a:uFillTx/>
                <a:latin typeface="Times New Roman" panose="02020603050405020304" pitchFamily="18" charset="0"/>
              </a:endParaRPr>
            </a:p>
          </p:txBody>
        </p:sp>
      </p:grpSp>
    </p:spTree>
    <p:extLst>
      <p:ext uri="{BB962C8B-B14F-4D97-AF65-F5344CB8AC3E}">
        <p14:creationId xmlns:p14="http://schemas.microsoft.com/office/powerpoint/2010/main" val="10280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wipe(down)">
                                      <p:cBhvr>
                                        <p:cTn id="12" dur="5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wipe(down)">
                                      <p:cBhvr>
                                        <p:cTn id="17" dur="500"/>
                                        <p:tgtEl>
                                          <p:spTgt spid="1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Effect transition="in" filter="wipe(down)">
                                      <p:cBhvr>
                                        <p:cTn id="22"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751" y="-17818"/>
            <a:ext cx="8765651" cy="504000"/>
          </a:xfrm>
        </p:spPr>
        <p:txBody>
          <a:bodyPr>
            <a:normAutofit fontScale="90000"/>
          </a:bodyPr>
          <a:lstStyle/>
          <a:p>
            <a:r>
              <a:rPr lang="en-US" i="1" dirty="0">
                <a:solidFill>
                  <a:schemeClr val="accent1"/>
                </a:solidFill>
              </a:rPr>
              <a:t>Stepwise management – pharmacotherapy</a:t>
            </a:r>
            <a:r>
              <a:rPr lang="en-US" i="1" dirty="0">
                <a:solidFill>
                  <a:srgbClr val="C00000"/>
                </a:solidFill>
              </a:rPr>
              <a:t/>
            </a:r>
            <a:br>
              <a:rPr lang="en-US" i="1" dirty="0">
                <a:solidFill>
                  <a:srgbClr val="C00000"/>
                </a:solidFill>
              </a:rPr>
            </a:br>
            <a:endParaRPr lang="en-GB"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18</a:t>
            </a:fld>
            <a:endParaRPr lang="en-GB" dirty="0"/>
          </a:p>
        </p:txBody>
      </p:sp>
      <p:pic>
        <p:nvPicPr>
          <p:cNvPr id="58" name="Picture 57"/>
          <p:cNvPicPr>
            <a:picLocks noChangeAspect="1"/>
          </p:cNvPicPr>
          <p:nvPr/>
        </p:nvPicPr>
        <p:blipFill>
          <a:blip r:embed="rId2"/>
          <a:stretch>
            <a:fillRect/>
          </a:stretch>
        </p:blipFill>
        <p:spPr>
          <a:xfrm>
            <a:off x="1252233" y="604846"/>
            <a:ext cx="6889907" cy="4403908"/>
          </a:xfrm>
          <a:prstGeom prst="rect">
            <a:avLst/>
          </a:prstGeom>
        </p:spPr>
      </p:pic>
      <p:sp>
        <p:nvSpPr>
          <p:cNvPr id="5" name="TextBox 4"/>
          <p:cNvSpPr txBox="1"/>
          <p:nvPr/>
        </p:nvSpPr>
        <p:spPr>
          <a:xfrm>
            <a:off x="6942662" y="2595802"/>
            <a:ext cx="2201338" cy="784830"/>
          </a:xfrm>
          <a:prstGeom prst="rect">
            <a:avLst/>
          </a:prstGeom>
          <a:noFill/>
        </p:spPr>
        <p:txBody>
          <a:bodyPr wrap="square" rtlCol="0">
            <a:spAutoFit/>
          </a:bodyPr>
          <a:lstStyle/>
          <a:p>
            <a:r>
              <a:rPr lang="en-US" sz="900" b="0" dirty="0"/>
              <a:t>Global Strategy for Asthma Management and Prevention, Global Initiative for Asthma (Updated </a:t>
            </a:r>
            <a:r>
              <a:rPr lang="en-US" sz="900" b="0" dirty="0" smtClean="0"/>
              <a:t>2017). </a:t>
            </a:r>
            <a:r>
              <a:rPr lang="en-US" sz="900" b="0" dirty="0"/>
              <a:t>Available from </a:t>
            </a:r>
            <a:r>
              <a:rPr lang="en-US" sz="900" b="0" i="1" dirty="0"/>
              <a:t>www.ginaasthma.org</a:t>
            </a:r>
            <a:r>
              <a:rPr lang="en-US" sz="900" b="0" dirty="0"/>
              <a:t>. </a:t>
            </a:r>
          </a:p>
        </p:txBody>
      </p:sp>
    </p:spTree>
    <p:extLst>
      <p:ext uri="{BB962C8B-B14F-4D97-AF65-F5344CB8AC3E}">
        <p14:creationId xmlns:p14="http://schemas.microsoft.com/office/powerpoint/2010/main" val="3992293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2" y="144000"/>
            <a:ext cx="8765651" cy="727870"/>
          </a:xfrm>
        </p:spPr>
        <p:txBody>
          <a:bodyPr>
            <a:normAutofit/>
          </a:bodyPr>
          <a:lstStyle/>
          <a:p>
            <a:r>
              <a:rPr lang="en-US" sz="3200" dirty="0" err="1">
                <a:solidFill>
                  <a:schemeClr val="accent1"/>
                </a:solidFill>
              </a:rPr>
              <a:t>Pemilihan</a:t>
            </a:r>
            <a:r>
              <a:rPr lang="en-US" sz="3200" dirty="0">
                <a:solidFill>
                  <a:schemeClr val="accent1"/>
                </a:solidFill>
              </a:rPr>
              <a:t> </a:t>
            </a:r>
            <a:r>
              <a:rPr lang="en-US" sz="3200" dirty="0" err="1">
                <a:solidFill>
                  <a:schemeClr val="accent1"/>
                </a:solidFill>
              </a:rPr>
              <a:t>pengobatan</a:t>
            </a:r>
            <a:r>
              <a:rPr lang="en-US" sz="3200" dirty="0">
                <a:solidFill>
                  <a:schemeClr val="accent1"/>
                </a:solidFill>
              </a:rPr>
              <a:t> </a:t>
            </a:r>
            <a:endParaRPr lang="en-GB" sz="3200" dirty="0">
              <a:solidFill>
                <a:schemeClr val="accent1"/>
              </a:solidFill>
            </a:endParaRPr>
          </a:p>
        </p:txBody>
      </p:sp>
      <p:sp>
        <p:nvSpPr>
          <p:cNvPr id="3" name="Slide Number Placeholder 2"/>
          <p:cNvSpPr>
            <a:spLocks noGrp="1"/>
          </p:cNvSpPr>
          <p:nvPr>
            <p:ph type="sldNum" sz="quarter" idx="4"/>
          </p:nvPr>
        </p:nvSpPr>
        <p:spPr/>
        <p:txBody>
          <a:bodyPr/>
          <a:lstStyle/>
          <a:p>
            <a:fld id="{3C4F54F3-C349-4609-AFEE-01462D5C7942}" type="slidenum">
              <a:rPr lang="en-GB" smtClean="0"/>
              <a:pPr/>
              <a:t>19</a:t>
            </a:fld>
            <a:endParaRPr lang="en-GB" dirty="0"/>
          </a:p>
        </p:txBody>
      </p:sp>
      <p:sp>
        <p:nvSpPr>
          <p:cNvPr id="4" name="Content Placeholder 3"/>
          <p:cNvSpPr>
            <a:spLocks noGrp="1"/>
          </p:cNvSpPr>
          <p:nvPr>
            <p:ph idx="16"/>
          </p:nvPr>
        </p:nvSpPr>
        <p:spPr>
          <a:xfrm>
            <a:off x="77711" y="1201412"/>
            <a:ext cx="7056000" cy="2562514"/>
          </a:xfrm>
        </p:spPr>
        <p:txBody>
          <a:bodyPr>
            <a:normAutofit fontScale="85000" lnSpcReduction="20000"/>
          </a:bodyPr>
          <a:lstStyle/>
          <a:p>
            <a:pPr marL="0" indent="0">
              <a:buNone/>
            </a:pPr>
            <a:r>
              <a:rPr lang="en-US" sz="2900" dirty="0" err="1"/>
              <a:t>Pemilihan</a:t>
            </a:r>
            <a:r>
              <a:rPr lang="en-US" sz="2900" dirty="0"/>
              <a:t> </a:t>
            </a:r>
            <a:r>
              <a:rPr lang="en-US" sz="2900" dirty="0" err="1"/>
              <a:t>pengobatan</a:t>
            </a:r>
            <a:r>
              <a:rPr lang="en-US" sz="2900" dirty="0"/>
              <a:t>, </a:t>
            </a:r>
            <a:r>
              <a:rPr lang="en-US" sz="2900" dirty="0" err="1"/>
              <a:t>berdasarkan</a:t>
            </a:r>
            <a:r>
              <a:rPr lang="en-US" sz="2900" dirty="0"/>
              <a:t>:</a:t>
            </a:r>
          </a:p>
          <a:p>
            <a:pPr marL="0" indent="0">
              <a:buNone/>
            </a:pPr>
            <a:endParaRPr lang="en-US" sz="2900" dirty="0"/>
          </a:p>
          <a:p>
            <a:pPr marL="342900" indent="-342900">
              <a:buAutoNum type="arabicPeriod"/>
            </a:pPr>
            <a:r>
              <a:rPr lang="en-US" sz="2900" dirty="0" err="1"/>
              <a:t>Efikasi</a:t>
            </a:r>
            <a:endParaRPr lang="en-US" sz="2900" dirty="0"/>
          </a:p>
          <a:p>
            <a:pPr marL="342900" indent="-342900">
              <a:buAutoNum type="arabicPeriod"/>
            </a:pPr>
            <a:r>
              <a:rPr lang="en-US" sz="2900" dirty="0" err="1"/>
              <a:t>Keamanan</a:t>
            </a:r>
            <a:endParaRPr lang="en-US" sz="2900" dirty="0"/>
          </a:p>
          <a:p>
            <a:pPr marL="342900" indent="-342900">
              <a:buAutoNum type="arabicPeriod"/>
            </a:pPr>
            <a:r>
              <a:rPr lang="en-US" sz="2900" dirty="0" err="1"/>
              <a:t>Ketersediaan</a:t>
            </a:r>
            <a:r>
              <a:rPr lang="en-US" sz="2900" dirty="0"/>
              <a:t> </a:t>
            </a:r>
            <a:r>
              <a:rPr lang="en-US" sz="2900" dirty="0" err="1"/>
              <a:t>dan</a:t>
            </a:r>
            <a:r>
              <a:rPr lang="en-US" sz="2900" dirty="0"/>
              <a:t> </a:t>
            </a:r>
            <a:r>
              <a:rPr lang="en-US" sz="2900" dirty="0" err="1"/>
              <a:t>biaya</a:t>
            </a:r>
            <a:endParaRPr lang="en-US" sz="2900" dirty="0"/>
          </a:p>
          <a:p>
            <a:pPr marL="342900" indent="-342900">
              <a:buAutoNum type="arabicPeriod"/>
            </a:pPr>
            <a:r>
              <a:rPr lang="en-US" sz="2900" dirty="0" err="1"/>
              <a:t>Fenotip</a:t>
            </a:r>
            <a:r>
              <a:rPr lang="en-US" sz="2900" dirty="0"/>
              <a:t> </a:t>
            </a:r>
            <a:r>
              <a:rPr lang="en-US" sz="2900" dirty="0" err="1"/>
              <a:t>pasien</a:t>
            </a:r>
            <a:endParaRPr lang="en-US" sz="2900" dirty="0"/>
          </a:p>
          <a:p>
            <a:pPr marL="342900" indent="-342900">
              <a:buAutoNum type="arabicPeriod"/>
            </a:pPr>
            <a:r>
              <a:rPr lang="en-US" sz="2900" dirty="0" err="1"/>
              <a:t>Pilihan</a:t>
            </a:r>
            <a:r>
              <a:rPr lang="en-US" sz="2900" dirty="0"/>
              <a:t> </a:t>
            </a:r>
            <a:r>
              <a:rPr lang="en-US" sz="2900" dirty="0" err="1"/>
              <a:t>pasien</a:t>
            </a:r>
            <a:r>
              <a:rPr lang="en-US" sz="2900" dirty="0"/>
              <a:t> (preferences)</a:t>
            </a:r>
          </a:p>
          <a:p>
            <a:pPr marL="342900" indent="-342900">
              <a:buAutoNum type="arabicPeriod"/>
            </a:pPr>
            <a:r>
              <a:rPr lang="en-US" sz="2900" dirty="0" err="1"/>
              <a:t>Segi</a:t>
            </a:r>
            <a:r>
              <a:rPr lang="en-US" sz="2900" dirty="0"/>
              <a:t> </a:t>
            </a:r>
            <a:r>
              <a:rPr lang="en-US" sz="2900" dirty="0" err="1"/>
              <a:t>praktis</a:t>
            </a:r>
            <a:r>
              <a:rPr lang="en-US" sz="2900" dirty="0"/>
              <a:t> (</a:t>
            </a:r>
            <a:r>
              <a:rPr lang="en-US" sz="2900" dirty="0" err="1"/>
              <a:t>teknik</a:t>
            </a:r>
            <a:r>
              <a:rPr lang="en-US" sz="2900" dirty="0"/>
              <a:t> </a:t>
            </a:r>
            <a:r>
              <a:rPr lang="en-US" sz="2900" dirty="0" err="1"/>
              <a:t>inhalasi</a:t>
            </a:r>
            <a:r>
              <a:rPr lang="en-US" sz="2900" dirty="0"/>
              <a:t> </a:t>
            </a:r>
            <a:r>
              <a:rPr lang="en-US" sz="2900" dirty="0" err="1"/>
              <a:t>dan</a:t>
            </a:r>
            <a:r>
              <a:rPr lang="en-US" sz="2900" dirty="0"/>
              <a:t> </a:t>
            </a:r>
            <a:r>
              <a:rPr lang="en-US" sz="2900" dirty="0" err="1"/>
              <a:t>kepatuhan</a:t>
            </a:r>
            <a:r>
              <a:rPr lang="en-US" dirty="0"/>
              <a:t>)</a:t>
            </a:r>
            <a:endParaRPr lang="en-GB" dirty="0"/>
          </a:p>
        </p:txBody>
      </p:sp>
      <p:sp>
        <p:nvSpPr>
          <p:cNvPr id="7" name="Right Brace 6"/>
          <p:cNvSpPr/>
          <p:nvPr/>
        </p:nvSpPr>
        <p:spPr>
          <a:xfrm>
            <a:off x="3208993" y="1870506"/>
            <a:ext cx="135731" cy="463621"/>
          </a:xfrm>
          <a:prstGeom prst="rightBrace">
            <a:avLst/>
          </a:prstGeom>
          <a:ln>
            <a:solidFill>
              <a:srgbClr val="1346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solidFill>
                <a:srgbClr val="134679"/>
              </a:solidFill>
            </a:endParaRPr>
          </a:p>
        </p:txBody>
      </p:sp>
      <p:sp>
        <p:nvSpPr>
          <p:cNvPr id="9" name="Text Box 1"/>
          <p:cNvSpPr txBox="1"/>
          <p:nvPr/>
        </p:nvSpPr>
        <p:spPr>
          <a:xfrm>
            <a:off x="3866698" y="1527648"/>
            <a:ext cx="5401340" cy="10320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AU" sz="1600" dirty="0" err="1">
                <a:solidFill>
                  <a:schemeClr val="accent2">
                    <a:lumMod val="40000"/>
                    <a:lumOff val="60000"/>
                  </a:schemeClr>
                </a:solidFill>
                <a:ea typeface="Times New Roman"/>
                <a:cs typeface="Arial" pitchFamily="34" charset="0"/>
              </a:rPr>
              <a:t>Berdasarkan</a:t>
            </a:r>
            <a:r>
              <a:rPr lang="en-AU" sz="1600" dirty="0">
                <a:solidFill>
                  <a:schemeClr val="accent2">
                    <a:lumMod val="40000"/>
                    <a:lumOff val="60000"/>
                  </a:schemeClr>
                </a:solidFill>
                <a:ea typeface="Times New Roman"/>
                <a:cs typeface="Arial" pitchFamily="34" charset="0"/>
              </a:rPr>
              <a:t> data </a:t>
            </a:r>
            <a:r>
              <a:rPr lang="en-AU" sz="1600" dirty="0" err="1">
                <a:solidFill>
                  <a:schemeClr val="accent2">
                    <a:lumMod val="40000"/>
                    <a:lumOff val="60000"/>
                  </a:schemeClr>
                </a:solidFill>
                <a:ea typeface="Times New Roman"/>
                <a:cs typeface="Arial" pitchFamily="34" charset="0"/>
              </a:rPr>
              <a:t>studi</a:t>
            </a:r>
            <a:r>
              <a:rPr lang="en-AU" sz="1600" dirty="0">
                <a:solidFill>
                  <a:schemeClr val="accent2">
                    <a:lumMod val="40000"/>
                    <a:lumOff val="60000"/>
                  </a:schemeClr>
                </a:solidFill>
                <a:ea typeface="Times New Roman"/>
                <a:cs typeface="Arial" pitchFamily="34" charset="0"/>
              </a:rPr>
              <a:t> </a:t>
            </a:r>
            <a:r>
              <a:rPr lang="en-AU" sz="1600" dirty="0" err="1">
                <a:solidFill>
                  <a:schemeClr val="accent2">
                    <a:lumMod val="40000"/>
                    <a:lumOff val="60000"/>
                  </a:schemeClr>
                </a:solidFill>
                <a:ea typeface="Times New Roman"/>
                <a:cs typeface="Arial" pitchFamily="34" charset="0"/>
              </a:rPr>
              <a:t>untuk</a:t>
            </a:r>
            <a:r>
              <a:rPr lang="en-AU" sz="1600" dirty="0">
                <a:solidFill>
                  <a:schemeClr val="accent2">
                    <a:lumMod val="40000"/>
                    <a:lumOff val="60000"/>
                  </a:schemeClr>
                </a:solidFill>
                <a:ea typeface="Times New Roman"/>
                <a:cs typeface="Arial" pitchFamily="34" charset="0"/>
              </a:rPr>
              <a:t> </a:t>
            </a:r>
            <a:r>
              <a:rPr lang="en-AU" sz="1600" dirty="0" err="1">
                <a:solidFill>
                  <a:schemeClr val="accent2">
                    <a:lumMod val="40000"/>
                    <a:lumOff val="60000"/>
                  </a:schemeClr>
                </a:solidFill>
                <a:ea typeface="Times New Roman"/>
                <a:cs typeface="Arial" pitchFamily="34" charset="0"/>
              </a:rPr>
              <a:t>gejala</a:t>
            </a:r>
            <a:r>
              <a:rPr lang="en-AU" sz="1600" dirty="0">
                <a:solidFill>
                  <a:schemeClr val="accent2">
                    <a:lumMod val="40000"/>
                    <a:lumOff val="60000"/>
                  </a:schemeClr>
                </a:solidFill>
                <a:ea typeface="Times New Roman"/>
                <a:cs typeface="Arial" pitchFamily="34" charset="0"/>
              </a:rPr>
              <a:t>, </a:t>
            </a:r>
            <a:r>
              <a:rPr lang="en-AU" sz="1600" dirty="0" err="1">
                <a:solidFill>
                  <a:schemeClr val="accent2">
                    <a:lumMod val="40000"/>
                    <a:lumOff val="60000"/>
                  </a:schemeClr>
                </a:solidFill>
                <a:ea typeface="Times New Roman"/>
                <a:cs typeface="Arial" pitchFamily="34" charset="0"/>
              </a:rPr>
              <a:t>eksaserbasi</a:t>
            </a:r>
            <a:r>
              <a:rPr lang="en-AU" sz="1600" dirty="0">
                <a:solidFill>
                  <a:schemeClr val="accent2">
                    <a:lumMod val="40000"/>
                    <a:lumOff val="60000"/>
                  </a:schemeClr>
                </a:solidFill>
                <a:ea typeface="Times New Roman"/>
                <a:cs typeface="Arial" pitchFamily="34" charset="0"/>
              </a:rPr>
              <a:t> </a:t>
            </a:r>
            <a:r>
              <a:rPr lang="en-AU" sz="1600" dirty="0" err="1">
                <a:solidFill>
                  <a:schemeClr val="accent2">
                    <a:lumMod val="40000"/>
                    <a:lumOff val="60000"/>
                  </a:schemeClr>
                </a:solidFill>
                <a:ea typeface="Times New Roman"/>
                <a:cs typeface="Arial" pitchFamily="34" charset="0"/>
              </a:rPr>
              <a:t>dan</a:t>
            </a:r>
            <a:r>
              <a:rPr lang="en-AU" sz="1600" dirty="0">
                <a:solidFill>
                  <a:schemeClr val="accent2">
                    <a:lumMod val="40000"/>
                    <a:lumOff val="60000"/>
                  </a:schemeClr>
                </a:solidFill>
                <a:ea typeface="Times New Roman"/>
                <a:cs typeface="Arial" pitchFamily="34" charset="0"/>
              </a:rPr>
              <a:t> </a:t>
            </a:r>
            <a:r>
              <a:rPr lang="en-AU" sz="1600" dirty="0" err="1">
                <a:solidFill>
                  <a:schemeClr val="accent2">
                    <a:lumMod val="40000"/>
                    <a:lumOff val="60000"/>
                  </a:schemeClr>
                </a:solidFill>
                <a:ea typeface="Times New Roman"/>
                <a:cs typeface="Arial" pitchFamily="34" charset="0"/>
              </a:rPr>
              <a:t>fungsi</a:t>
            </a:r>
            <a:r>
              <a:rPr lang="en-AU" sz="1600" dirty="0">
                <a:solidFill>
                  <a:schemeClr val="accent2">
                    <a:lumMod val="40000"/>
                    <a:lumOff val="60000"/>
                  </a:schemeClr>
                </a:solidFill>
                <a:ea typeface="Times New Roman"/>
                <a:cs typeface="Arial" pitchFamily="34" charset="0"/>
              </a:rPr>
              <a:t> </a:t>
            </a:r>
            <a:r>
              <a:rPr lang="en-AU" sz="1600" dirty="0" err="1">
                <a:solidFill>
                  <a:schemeClr val="accent2">
                    <a:lumMod val="40000"/>
                    <a:lumOff val="60000"/>
                  </a:schemeClr>
                </a:solidFill>
                <a:ea typeface="Times New Roman"/>
                <a:cs typeface="Arial" pitchFamily="34" charset="0"/>
              </a:rPr>
              <a:t>paru</a:t>
            </a:r>
            <a:r>
              <a:rPr lang="en-AU" sz="1600" dirty="0">
                <a:solidFill>
                  <a:schemeClr val="accent2">
                    <a:lumMod val="40000"/>
                    <a:lumOff val="60000"/>
                  </a:schemeClr>
                </a:solidFill>
                <a:ea typeface="Times New Roman"/>
                <a:cs typeface="Arial" pitchFamily="34" charset="0"/>
              </a:rPr>
              <a:t> (</a:t>
            </a:r>
            <a:r>
              <a:rPr lang="en-AU" sz="1600" dirty="0" err="1">
                <a:solidFill>
                  <a:schemeClr val="accent2">
                    <a:lumMod val="40000"/>
                    <a:lumOff val="60000"/>
                  </a:schemeClr>
                </a:solidFill>
                <a:ea typeface="Times New Roman"/>
                <a:cs typeface="Arial" pitchFamily="34" charset="0"/>
              </a:rPr>
              <a:t>dari</a:t>
            </a:r>
            <a:r>
              <a:rPr lang="en-AU" sz="1600" dirty="0">
                <a:solidFill>
                  <a:schemeClr val="accent2">
                    <a:lumMod val="40000"/>
                    <a:lumOff val="60000"/>
                  </a:schemeClr>
                </a:solidFill>
                <a:ea typeface="Times New Roman"/>
                <a:cs typeface="Arial" pitchFamily="34" charset="0"/>
              </a:rPr>
              <a:t> RCTs, </a:t>
            </a:r>
            <a:r>
              <a:rPr lang="en-AU" sz="1600" dirty="0" err="1">
                <a:solidFill>
                  <a:schemeClr val="accent2">
                    <a:lumMod val="40000"/>
                    <a:lumOff val="60000"/>
                  </a:schemeClr>
                </a:solidFill>
                <a:ea typeface="Times New Roman"/>
                <a:cs typeface="Arial" pitchFamily="34" charset="0"/>
              </a:rPr>
              <a:t>studi</a:t>
            </a:r>
            <a:r>
              <a:rPr lang="en-AU" sz="1600" dirty="0">
                <a:solidFill>
                  <a:schemeClr val="accent2">
                    <a:lumMod val="40000"/>
                    <a:lumOff val="60000"/>
                  </a:schemeClr>
                </a:solidFill>
                <a:ea typeface="Times New Roman"/>
                <a:cs typeface="Arial" pitchFamily="34" charset="0"/>
              </a:rPr>
              <a:t> pragmatic </a:t>
            </a:r>
            <a:r>
              <a:rPr lang="en-AU" sz="1600" dirty="0" err="1">
                <a:solidFill>
                  <a:schemeClr val="accent2">
                    <a:lumMod val="40000"/>
                    <a:lumOff val="60000"/>
                  </a:schemeClr>
                </a:solidFill>
                <a:ea typeface="Times New Roman"/>
                <a:cs typeface="Arial" pitchFamily="34" charset="0"/>
              </a:rPr>
              <a:t>dan</a:t>
            </a:r>
            <a:r>
              <a:rPr lang="en-AU" sz="1600" dirty="0">
                <a:solidFill>
                  <a:schemeClr val="accent2">
                    <a:lumMod val="40000"/>
                    <a:lumOff val="60000"/>
                  </a:schemeClr>
                </a:solidFill>
                <a:ea typeface="Times New Roman"/>
                <a:cs typeface="Arial" pitchFamily="34" charset="0"/>
              </a:rPr>
              <a:t> data observational) </a:t>
            </a:r>
          </a:p>
        </p:txBody>
      </p:sp>
      <p:sp>
        <p:nvSpPr>
          <p:cNvPr id="8" name="TextBox 7"/>
          <p:cNvSpPr txBox="1"/>
          <p:nvPr/>
        </p:nvSpPr>
        <p:spPr>
          <a:xfrm>
            <a:off x="714375" y="4846754"/>
            <a:ext cx="7618926" cy="369332"/>
          </a:xfrm>
          <a:prstGeom prst="rect">
            <a:avLst/>
          </a:prstGeom>
          <a:noFill/>
        </p:spPr>
        <p:txBody>
          <a:bodyPr wrap="square" rtlCol="0">
            <a:spAutoFit/>
          </a:bodyPr>
          <a:lstStyle/>
          <a:p>
            <a:r>
              <a:rPr lang="en-US" sz="900" b="0" dirty="0"/>
              <a:t>Global Strategy for Asthma Management and Prevention, Global Initiative for Asthma (Updated </a:t>
            </a:r>
            <a:r>
              <a:rPr lang="en-US" sz="900" b="0" dirty="0" smtClean="0"/>
              <a:t>2017). </a:t>
            </a:r>
            <a:r>
              <a:rPr lang="en-US" sz="900" b="0" dirty="0"/>
              <a:t>Available from </a:t>
            </a:r>
            <a:r>
              <a:rPr lang="en-US" sz="900" b="0" i="1" dirty="0">
                <a:solidFill>
                  <a:srgbClr val="000000"/>
                </a:solidFill>
              </a:rPr>
              <a:t>www.ginaasthma.org</a:t>
            </a:r>
            <a:r>
              <a:rPr lang="en-US" sz="900" b="0" dirty="0">
                <a:solidFill>
                  <a:srgbClr val="000000"/>
                </a:solidFill>
              </a:rPr>
              <a:t>. </a:t>
            </a:r>
          </a:p>
        </p:txBody>
      </p:sp>
    </p:spTree>
    <p:extLst>
      <p:ext uri="{BB962C8B-B14F-4D97-AF65-F5344CB8AC3E}">
        <p14:creationId xmlns:p14="http://schemas.microsoft.com/office/powerpoint/2010/main" val="376080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2413436" y="1731681"/>
            <a:ext cx="5690039" cy="1242357"/>
          </a:xfrm>
        </p:spPr>
        <p:txBody>
          <a:bodyPr/>
          <a:lstStyle/>
          <a:p>
            <a:r>
              <a:rPr lang="en-US" b="1" dirty="0" err="1"/>
              <a:t>Bagaimana</a:t>
            </a:r>
            <a:r>
              <a:rPr lang="en-US" b="1" dirty="0"/>
              <a:t> </a:t>
            </a:r>
            <a:r>
              <a:rPr lang="en-US" b="1" dirty="0" err="1"/>
              <a:t>terapi</a:t>
            </a:r>
            <a:r>
              <a:rPr lang="en-US" b="1" dirty="0"/>
              <a:t> </a:t>
            </a:r>
            <a:r>
              <a:rPr lang="en-US" b="1" dirty="0" err="1"/>
              <a:t>kombinasi</a:t>
            </a:r>
            <a:r>
              <a:rPr lang="en-US" b="1" dirty="0"/>
              <a:t> ICS/LABA </a:t>
            </a:r>
            <a:r>
              <a:rPr lang="en-US" b="1" dirty="0" err="1"/>
              <a:t>dapat</a:t>
            </a:r>
            <a:r>
              <a:rPr lang="en-US" b="1" dirty="0"/>
              <a:t> </a:t>
            </a:r>
            <a:r>
              <a:rPr lang="en-US" b="1" dirty="0" err="1"/>
              <a:t>menjadi</a:t>
            </a:r>
            <a:r>
              <a:rPr lang="en-US" b="1" dirty="0"/>
              <a:t> </a:t>
            </a:r>
            <a:r>
              <a:rPr lang="en-US" b="1" dirty="0" err="1">
                <a:solidFill>
                  <a:srgbClr val="C00000"/>
                </a:solidFill>
              </a:rPr>
              <a:t>pengontrol</a:t>
            </a:r>
            <a:r>
              <a:rPr lang="en-US" b="1" dirty="0"/>
              <a:t> </a:t>
            </a:r>
            <a:r>
              <a:rPr lang="en-US" b="1" dirty="0" err="1"/>
              <a:t>sekaligus</a:t>
            </a:r>
            <a:r>
              <a:rPr lang="en-US" b="1" dirty="0"/>
              <a:t> </a:t>
            </a:r>
            <a:r>
              <a:rPr lang="en-US" b="1" dirty="0" err="1">
                <a:solidFill>
                  <a:srgbClr val="C00000"/>
                </a:solidFill>
              </a:rPr>
              <a:t>pelega</a:t>
            </a:r>
            <a:r>
              <a:rPr lang="en-US" b="1" dirty="0"/>
              <a:t> </a:t>
            </a:r>
            <a:r>
              <a:rPr lang="en-US" b="1" dirty="0" err="1"/>
              <a:t>pada</a:t>
            </a:r>
            <a:r>
              <a:rPr lang="en-US" b="1" dirty="0"/>
              <a:t> </a:t>
            </a:r>
            <a:r>
              <a:rPr lang="en-US" b="1" dirty="0" err="1"/>
              <a:t>asma</a:t>
            </a:r>
            <a:r>
              <a:rPr lang="en-US" b="1" dirty="0"/>
              <a:t>?</a:t>
            </a:r>
            <a:endParaRPr lang="en-GB" b="1" dirty="0"/>
          </a:p>
        </p:txBody>
      </p:sp>
      <p:sp>
        <p:nvSpPr>
          <p:cNvPr id="3" name="Slide Number Placeholder 2"/>
          <p:cNvSpPr>
            <a:spLocks noGrp="1"/>
          </p:cNvSpPr>
          <p:nvPr>
            <p:ph type="sldNum" sz="quarter" idx="4"/>
          </p:nvPr>
        </p:nvSpPr>
        <p:spPr/>
        <p:txBody>
          <a:bodyPr/>
          <a:lstStyle/>
          <a:p>
            <a:fld id="{3C4F54F3-C349-4609-AFEE-01462D5C7942}" type="slidenum">
              <a:rPr lang="en-GB" smtClean="0"/>
              <a:pPr/>
              <a:t>2</a:t>
            </a:fld>
            <a:endParaRPr lang="en-GB"/>
          </a:p>
        </p:txBody>
      </p:sp>
      <p:pic>
        <p:nvPicPr>
          <p:cNvPr id="12" name="Picture 11" descr="pa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75" y="995946"/>
            <a:ext cx="1614979" cy="3059960"/>
          </a:xfrm>
          <a:prstGeom prst="rect">
            <a:avLst/>
          </a:prstGeom>
        </p:spPr>
      </p:pic>
      <p:sp>
        <p:nvSpPr>
          <p:cNvPr id="2" name="TextBox 1"/>
          <p:cNvSpPr txBox="1"/>
          <p:nvPr/>
        </p:nvSpPr>
        <p:spPr>
          <a:xfrm>
            <a:off x="617975" y="4792893"/>
            <a:ext cx="4098758" cy="261610"/>
          </a:xfrm>
          <a:prstGeom prst="rect">
            <a:avLst/>
          </a:prstGeom>
          <a:noFill/>
        </p:spPr>
        <p:txBody>
          <a:bodyPr wrap="square" rtlCol="0">
            <a:spAutoFit/>
          </a:bodyPr>
          <a:lstStyle/>
          <a:p>
            <a:r>
              <a:rPr lang="en-US" sz="1100" dirty="0"/>
              <a:t>No ATLAS 380023/Jan 2018</a:t>
            </a:r>
            <a:endParaRPr lang="en-GB" sz="1100" dirty="0"/>
          </a:p>
        </p:txBody>
      </p:sp>
    </p:spTree>
    <p:extLst>
      <p:ext uri="{BB962C8B-B14F-4D97-AF65-F5344CB8AC3E}">
        <p14:creationId xmlns:p14="http://schemas.microsoft.com/office/powerpoint/2010/main" val="3015217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lide Number Placeholder 2"/>
          <p:cNvSpPr>
            <a:spLocks noGrp="1"/>
          </p:cNvSpPr>
          <p:nvPr>
            <p:ph type="sldNum" sz="quarter" idx="4"/>
          </p:nvPr>
        </p:nvSpPr>
        <p:spPr/>
        <p:txBody>
          <a:bodyPr/>
          <a:lstStyle/>
          <a:p>
            <a:fld id="{3C4F54F3-C349-4609-AFEE-01462D5C7942}" type="slidenum">
              <a:rPr lang="en-GB" smtClean="0"/>
              <a:pPr/>
              <a:t>20</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1726899" y="1444977"/>
            <a:ext cx="1727501" cy="2281130"/>
          </a:xfrm>
          <a:prstGeom prst="rect">
            <a:avLst/>
          </a:prstGeom>
          <a:noFill/>
          <a:ln w="9525">
            <a:noFill/>
            <a:miter lim="800000"/>
            <a:headEnd/>
            <a:tailEnd/>
          </a:ln>
        </p:spPr>
      </p:pic>
      <p:sp>
        <p:nvSpPr>
          <p:cNvPr id="6" name="Title 1"/>
          <p:cNvSpPr txBox="1">
            <a:spLocks/>
          </p:cNvSpPr>
          <p:nvPr/>
        </p:nvSpPr>
        <p:spPr>
          <a:xfrm>
            <a:off x="3619422" y="2228805"/>
            <a:ext cx="4227689" cy="857250"/>
          </a:xfrm>
          <a:prstGeom prst="rect">
            <a:avLst/>
          </a:prstGeom>
        </p:spPr>
        <p:txBody>
          <a:bodyPr vert="horz">
            <a:normAutofit/>
          </a:bodyPr>
          <a:lstStyle>
            <a:lvl1pPr algn="l" defTabSz="457200" rtl="0" eaLnBrk="1" latinLnBrk="0" hangingPunct="1">
              <a:lnSpc>
                <a:spcPct val="100000"/>
              </a:lnSpc>
              <a:spcBef>
                <a:spcPct val="0"/>
              </a:spcBef>
              <a:buNone/>
              <a:defRPr sz="2400" b="1" kern="1200" baseline="0">
                <a:solidFill>
                  <a:srgbClr val="830051"/>
                </a:solidFill>
                <a:latin typeface="Arial" pitchFamily="34" charset="0"/>
                <a:ea typeface="+mj-ea"/>
                <a:cs typeface="Arial" pitchFamily="34" charset="0"/>
              </a:defRPr>
            </a:lvl1pPr>
          </a:lstStyle>
          <a:p>
            <a:r>
              <a:rPr lang="en-US" dirty="0">
                <a:solidFill>
                  <a:schemeClr val="accent1"/>
                </a:solidFill>
              </a:rPr>
              <a:t>SMART regimen </a:t>
            </a:r>
            <a:r>
              <a:rPr lang="en-US" dirty="0" err="1">
                <a:solidFill>
                  <a:schemeClr val="accent1"/>
                </a:solidFill>
              </a:rPr>
              <a:t>dalam</a:t>
            </a:r>
            <a:r>
              <a:rPr lang="en-US" dirty="0">
                <a:solidFill>
                  <a:schemeClr val="accent1"/>
                </a:solidFill>
              </a:rPr>
              <a:t> GINA </a:t>
            </a:r>
            <a:r>
              <a:rPr lang="en-US" dirty="0" smtClean="0">
                <a:solidFill>
                  <a:schemeClr val="accent1"/>
                </a:solidFill>
              </a:rPr>
              <a:t>2017</a:t>
            </a:r>
            <a:endParaRPr lang="en-GB" dirty="0">
              <a:solidFill>
                <a:schemeClr val="accent1"/>
              </a:solidFill>
            </a:endParaRPr>
          </a:p>
        </p:txBody>
      </p:sp>
    </p:spTree>
    <p:extLst>
      <p:ext uri="{BB962C8B-B14F-4D97-AF65-F5344CB8AC3E}">
        <p14:creationId xmlns:p14="http://schemas.microsoft.com/office/powerpoint/2010/main" val="2054809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solidFill>
                  <a:schemeClr val="accent1">
                    <a:lumMod val="60000"/>
                    <a:lumOff val="40000"/>
                  </a:schemeClr>
                </a:solidFill>
              </a:rPr>
              <a:t>Stepwise management – pharmacotherapy</a:t>
            </a:r>
            <a:r>
              <a:rPr lang="en-US" i="1" dirty="0">
                <a:solidFill>
                  <a:srgbClr val="C00000"/>
                </a:solidFill>
              </a:rPr>
              <a:t/>
            </a:r>
            <a:br>
              <a:rPr lang="en-US" i="1" dirty="0">
                <a:solidFill>
                  <a:srgbClr val="C00000"/>
                </a:solidFill>
              </a:rPr>
            </a:br>
            <a:endParaRPr lang="en-GB" dirty="0">
              <a:solidFill>
                <a:srgbClr val="C00000"/>
              </a:solidFill>
            </a:endParaRPr>
          </a:p>
        </p:txBody>
      </p:sp>
      <p:sp>
        <p:nvSpPr>
          <p:cNvPr id="28" name="TextBox 27"/>
          <p:cNvSpPr txBox="1"/>
          <p:nvPr/>
        </p:nvSpPr>
        <p:spPr>
          <a:xfrm>
            <a:off x="-1" y="4901726"/>
            <a:ext cx="786352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rPr>
              <a:t>Global Strategy for Asthma Management and Prevention, Global Initiative for Asthma (Updated </a:t>
            </a:r>
            <a:r>
              <a:rPr kumimoji="0" lang="en-US" sz="900" b="0" i="0" u="none" strike="noStrike" kern="0" cap="none" spc="0" normalizeH="0" baseline="0" noProof="0" dirty="0" smtClean="0">
                <a:ln>
                  <a:noFill/>
                </a:ln>
                <a:effectLst/>
                <a:uLnTx/>
                <a:uFillTx/>
              </a:rPr>
              <a:t>2017). </a:t>
            </a:r>
            <a:r>
              <a:rPr kumimoji="0" lang="en-US" sz="900" b="0" i="0" u="none" strike="noStrike" kern="0" cap="none" spc="0" normalizeH="0" baseline="0" noProof="0" dirty="0">
                <a:ln>
                  <a:noFill/>
                </a:ln>
                <a:effectLst/>
                <a:uLnTx/>
                <a:uFillTx/>
              </a:rPr>
              <a:t>Available from </a:t>
            </a:r>
            <a:r>
              <a:rPr kumimoji="0" lang="en-US" sz="900" b="0" i="1" u="none" strike="noStrike" kern="0" cap="none" spc="0" normalizeH="0" baseline="0" noProof="0" dirty="0">
                <a:ln>
                  <a:noFill/>
                </a:ln>
                <a:solidFill>
                  <a:srgbClr val="000000"/>
                </a:solidFill>
                <a:effectLst/>
                <a:uLnTx/>
                <a:uFillTx/>
              </a:rPr>
              <a:t>www.ginaasthma.org</a:t>
            </a:r>
            <a:r>
              <a:rPr kumimoji="0" lang="en-US" sz="900" b="0" i="0" u="none" strike="noStrike" kern="0" cap="none" spc="0" normalizeH="0" baseline="0" noProof="0" dirty="0">
                <a:ln>
                  <a:noFill/>
                </a:ln>
                <a:solidFill>
                  <a:srgbClr val="000000"/>
                </a:solidFill>
                <a:effectLst/>
                <a:uLnTx/>
                <a:uFillTx/>
              </a:rPr>
              <a:t>. </a:t>
            </a:r>
          </a:p>
        </p:txBody>
      </p:sp>
      <p:pic>
        <p:nvPicPr>
          <p:cNvPr id="52" name="Picture 51"/>
          <p:cNvPicPr>
            <a:picLocks noChangeAspect="1"/>
          </p:cNvPicPr>
          <p:nvPr/>
        </p:nvPicPr>
        <p:blipFill>
          <a:blip r:embed="rId2"/>
          <a:stretch>
            <a:fillRect/>
          </a:stretch>
        </p:blipFill>
        <p:spPr>
          <a:xfrm>
            <a:off x="377683" y="1279388"/>
            <a:ext cx="7761922" cy="4313866"/>
          </a:xfrm>
          <a:prstGeom prst="rect">
            <a:avLst/>
          </a:prstGeom>
        </p:spPr>
      </p:pic>
      <p:sp>
        <p:nvSpPr>
          <p:cNvPr id="5" name="Rounded Rectangle 4"/>
          <p:cNvSpPr/>
          <p:nvPr/>
        </p:nvSpPr>
        <p:spPr>
          <a:xfrm>
            <a:off x="781445" y="1778067"/>
            <a:ext cx="1088766" cy="526684"/>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6" name="Rounded Rectangle 5"/>
          <p:cNvSpPr/>
          <p:nvPr/>
        </p:nvSpPr>
        <p:spPr>
          <a:xfrm>
            <a:off x="767687" y="3434818"/>
            <a:ext cx="1088766" cy="420974"/>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7" name="Rounded Rectangle 6"/>
          <p:cNvSpPr/>
          <p:nvPr/>
        </p:nvSpPr>
        <p:spPr>
          <a:xfrm>
            <a:off x="5488273" y="648000"/>
            <a:ext cx="2962275" cy="2422156"/>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8" name="Rectangle 7"/>
          <p:cNvSpPr/>
          <p:nvPr/>
        </p:nvSpPr>
        <p:spPr>
          <a:xfrm>
            <a:off x="5812299" y="1379786"/>
            <a:ext cx="2314222" cy="958268"/>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sysClr val="windowText" lastClr="000000"/>
                </a:solidFill>
                <a:effectLst/>
                <a:uLnTx/>
                <a:uFillTx/>
              </a:rPr>
              <a:t>Start:</a:t>
            </a:r>
            <a:endParaRPr kumimoji="0" lang="en-US" sz="1100" b="1"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Symbicort</a:t>
            </a:r>
            <a:r>
              <a:rPr kumimoji="0" lang="en-US" sz="1800" b="1" i="0" u="none" strike="noStrike" kern="0" cap="none" spc="0" normalizeH="0" baseline="30000" noProof="0" dirty="0">
                <a:ln>
                  <a:noFill/>
                </a:ln>
                <a:solidFill>
                  <a:sysClr val="windowText" lastClr="00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tx1"/>
                </a:solidFill>
                <a:effectLst/>
                <a:uLnTx/>
                <a:uFillTx/>
              </a:rPr>
              <a:t>Budesonide/Formoterol</a:t>
            </a:r>
            <a:endParaRPr kumimoji="0" lang="en-GB" sz="1800" b="1" i="0" u="none" strike="noStrike" kern="0" cap="none" spc="0" normalizeH="0" baseline="0" noProof="0" dirty="0">
              <a:ln>
                <a:noFill/>
              </a:ln>
              <a:solidFill>
                <a:schemeClr val="tx1"/>
              </a:solidFill>
              <a:effectLst/>
              <a:uLnTx/>
              <a:uFillTx/>
            </a:endParaRPr>
          </a:p>
        </p:txBody>
      </p:sp>
      <p:sp>
        <p:nvSpPr>
          <p:cNvPr id="9" name="Rounded Rectangle 8"/>
          <p:cNvSpPr/>
          <p:nvPr/>
        </p:nvSpPr>
        <p:spPr>
          <a:xfrm>
            <a:off x="5488273" y="3436321"/>
            <a:ext cx="2962275" cy="57009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sp>
        <p:nvSpPr>
          <p:cNvPr id="10" name="Rectangle 9"/>
          <p:cNvSpPr/>
          <p:nvPr/>
        </p:nvSpPr>
        <p:spPr>
          <a:xfrm>
            <a:off x="6112840" y="3436321"/>
            <a:ext cx="1713140" cy="596191"/>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ysClr val="windowText" lastClr="000000"/>
                </a:solidFill>
                <a:effectLst/>
                <a:uLnTx/>
                <a:uFillTx/>
              </a:rPr>
              <a:t>Symbicort</a:t>
            </a:r>
            <a:r>
              <a:rPr kumimoji="0" lang="en-US" sz="1800" b="1" i="0" u="none" strike="noStrike" kern="0" cap="none" spc="0" normalizeH="0" baseline="30000" noProof="0" dirty="0">
                <a:ln>
                  <a:noFill/>
                </a:ln>
                <a:solidFill>
                  <a:sysClr val="windowText" lastClr="00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chemeClr val="tx1"/>
                </a:solidFill>
                <a:effectLst/>
                <a:uLnTx/>
                <a:uFillTx/>
              </a:rPr>
              <a:t>Budesonide/Formoterol</a:t>
            </a:r>
            <a:endParaRPr kumimoji="0" lang="en-GB" sz="1800" b="1"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24863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22</a:t>
            </a:fld>
            <a:endParaRPr lang="en-GB" dirty="0"/>
          </a:p>
        </p:txBody>
      </p:sp>
      <p:sp>
        <p:nvSpPr>
          <p:cNvPr id="17" name="Rectangle 2"/>
          <p:cNvSpPr txBox="1">
            <a:spLocks noChangeArrowheads="1"/>
          </p:cNvSpPr>
          <p:nvPr/>
        </p:nvSpPr>
        <p:spPr>
          <a:xfrm>
            <a:off x="457200" y="205979"/>
            <a:ext cx="8229600" cy="857250"/>
          </a:xfrm>
          <a:prstGeom prst="rect">
            <a:avLst/>
          </a:prstGeom>
        </p:spPr>
        <p:txBody>
          <a:bodyPr vert="horz" lIns="91440" tIns="45720" rIns="91440" bIns="45720" rtlCol="0" anchor="ctr">
            <a:normAutofit fontScale="900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lang="en-US" altLang="en-US" b="1" noProof="0" dirty="0" err="1">
                <a:solidFill>
                  <a:schemeClr val="accent1">
                    <a:lumMod val="60000"/>
                    <a:lumOff val="40000"/>
                  </a:schemeClr>
                </a:solidFill>
                <a:latin typeface="Calibri"/>
              </a:rPr>
              <a:t>Terapi</a:t>
            </a:r>
            <a:r>
              <a:rPr lang="en-US" altLang="en-US" b="1" noProof="0" dirty="0">
                <a:solidFill>
                  <a:schemeClr val="accent1">
                    <a:lumMod val="60000"/>
                    <a:lumOff val="40000"/>
                  </a:schemeClr>
                </a:solidFill>
                <a:latin typeface="Calibri"/>
              </a:rPr>
              <a:t> SMART: </a:t>
            </a:r>
          </a:p>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en-US" sz="2900" b="0" i="0" u="none" strike="noStrike" kern="1200" cap="none" spc="0" normalizeH="0" baseline="0" noProof="0" dirty="0" err="1">
                <a:ln>
                  <a:noFill/>
                </a:ln>
                <a:solidFill>
                  <a:schemeClr val="accent1">
                    <a:lumMod val="60000"/>
                    <a:lumOff val="40000"/>
                  </a:schemeClr>
                </a:solidFill>
                <a:effectLst/>
                <a:uLnTx/>
                <a:uFillTx/>
                <a:latin typeface="Calibri"/>
                <a:ea typeface="+mj-ea"/>
                <a:cs typeface="+mj-cs"/>
              </a:rPr>
              <a:t>Terapi</a:t>
            </a:r>
            <a:r>
              <a:rPr kumimoji="0" lang="en-US" altLang="en-US" sz="2900" b="0" i="0" u="none" strike="noStrike" kern="1200" cap="none" spc="0" normalizeH="0" baseline="0" noProof="0" dirty="0">
                <a:ln>
                  <a:noFill/>
                </a:ln>
                <a:solidFill>
                  <a:schemeClr val="accent1">
                    <a:lumMod val="60000"/>
                    <a:lumOff val="40000"/>
                  </a:schemeClr>
                </a:solidFill>
                <a:effectLst/>
                <a:uLnTx/>
                <a:uFillTx/>
                <a:latin typeface="Calibri"/>
                <a:ea typeface="+mj-ea"/>
                <a:cs typeface="+mj-cs"/>
              </a:rPr>
              <a:t> </a:t>
            </a:r>
            <a:r>
              <a:rPr kumimoji="0" lang="en-US" altLang="en-US" sz="2900" b="0" i="1" u="none" strike="noStrike" kern="1200" cap="none" spc="0" normalizeH="0" baseline="0" noProof="0" dirty="0">
                <a:ln>
                  <a:noFill/>
                </a:ln>
                <a:solidFill>
                  <a:schemeClr val="accent1">
                    <a:lumMod val="60000"/>
                    <a:lumOff val="40000"/>
                  </a:schemeClr>
                </a:solidFill>
                <a:effectLst/>
                <a:uLnTx/>
                <a:uFillTx/>
                <a:latin typeface="Calibri"/>
                <a:ea typeface="+mj-ea"/>
                <a:cs typeface="+mj-cs"/>
              </a:rPr>
              <a:t>maintenance</a:t>
            </a:r>
            <a:r>
              <a:rPr kumimoji="0" lang="en-US" altLang="en-US" sz="2900" b="0" i="0" u="none" strike="noStrike" kern="1200" cap="none" spc="0" normalizeH="0" baseline="0" noProof="0" dirty="0">
                <a:ln>
                  <a:noFill/>
                </a:ln>
                <a:solidFill>
                  <a:schemeClr val="accent1">
                    <a:lumMod val="60000"/>
                    <a:lumOff val="40000"/>
                  </a:schemeClr>
                </a:solidFill>
                <a:effectLst/>
                <a:uLnTx/>
                <a:uFillTx/>
                <a:latin typeface="Calibri"/>
                <a:ea typeface="+mj-ea"/>
                <a:cs typeface="+mj-cs"/>
              </a:rPr>
              <a:t> </a:t>
            </a:r>
            <a:r>
              <a:rPr kumimoji="0" lang="en-US" altLang="en-US" sz="2900" b="0" i="0" u="none" strike="noStrike" kern="1200" cap="none" spc="0" normalizeH="0" baseline="0" noProof="0" dirty="0" err="1">
                <a:ln>
                  <a:noFill/>
                </a:ln>
                <a:solidFill>
                  <a:schemeClr val="accent1">
                    <a:lumMod val="60000"/>
                    <a:lumOff val="40000"/>
                  </a:schemeClr>
                </a:solidFill>
                <a:effectLst/>
                <a:uLnTx/>
                <a:uFillTx/>
                <a:latin typeface="Calibri"/>
                <a:ea typeface="+mj-ea"/>
                <a:cs typeface="+mj-cs"/>
              </a:rPr>
              <a:t>dan</a:t>
            </a:r>
            <a:r>
              <a:rPr kumimoji="0" lang="en-US" altLang="en-US" sz="2900" b="0" i="0" u="none" strike="noStrike" kern="1200" cap="none" spc="0" normalizeH="0" baseline="0" noProof="0" dirty="0">
                <a:ln>
                  <a:noFill/>
                </a:ln>
                <a:solidFill>
                  <a:schemeClr val="accent1">
                    <a:lumMod val="60000"/>
                    <a:lumOff val="40000"/>
                  </a:schemeClr>
                </a:solidFill>
                <a:effectLst/>
                <a:uLnTx/>
                <a:uFillTx/>
                <a:latin typeface="Calibri"/>
                <a:ea typeface="+mj-ea"/>
                <a:cs typeface="+mj-cs"/>
              </a:rPr>
              <a:t> </a:t>
            </a:r>
            <a:r>
              <a:rPr kumimoji="0" lang="en-US" altLang="en-US" sz="2900" b="0" i="1" u="none" strike="noStrike" kern="1200" cap="none" spc="0" normalizeH="0" baseline="0" noProof="0" dirty="0">
                <a:ln>
                  <a:noFill/>
                </a:ln>
                <a:solidFill>
                  <a:schemeClr val="accent1">
                    <a:lumMod val="60000"/>
                    <a:lumOff val="40000"/>
                  </a:schemeClr>
                </a:solidFill>
                <a:effectLst/>
                <a:uLnTx/>
                <a:uFillTx/>
                <a:latin typeface="Calibri"/>
                <a:ea typeface="+mj-ea"/>
                <a:cs typeface="+mj-cs"/>
              </a:rPr>
              <a:t>reliever</a:t>
            </a:r>
            <a:r>
              <a:rPr kumimoji="0" lang="en-US" altLang="en-US" sz="2900" b="0" i="0" u="none" strike="noStrike" kern="1200" cap="none" spc="0" normalizeH="0" baseline="0" noProof="0" dirty="0">
                <a:ln>
                  <a:noFill/>
                </a:ln>
                <a:solidFill>
                  <a:schemeClr val="accent1">
                    <a:lumMod val="60000"/>
                    <a:lumOff val="40000"/>
                  </a:schemeClr>
                </a:solidFill>
                <a:effectLst/>
                <a:uLnTx/>
                <a:uFillTx/>
                <a:latin typeface="Calibri"/>
                <a:ea typeface="+mj-ea"/>
                <a:cs typeface="+mj-cs"/>
              </a:rPr>
              <a:t> </a:t>
            </a:r>
            <a:r>
              <a:rPr kumimoji="0" lang="en-US" altLang="en-US" sz="2900" b="0" i="0" u="none" strike="noStrike" kern="1200" cap="none" spc="0" normalizeH="0" baseline="0" noProof="0" dirty="0" err="1">
                <a:ln>
                  <a:noFill/>
                </a:ln>
                <a:solidFill>
                  <a:schemeClr val="accent1">
                    <a:lumMod val="60000"/>
                    <a:lumOff val="40000"/>
                  </a:schemeClr>
                </a:solidFill>
                <a:effectLst/>
                <a:uLnTx/>
                <a:uFillTx/>
                <a:latin typeface="Calibri"/>
                <a:ea typeface="+mj-ea"/>
                <a:cs typeface="+mj-cs"/>
              </a:rPr>
              <a:t>dalam</a:t>
            </a:r>
            <a:r>
              <a:rPr kumimoji="0" lang="en-US" altLang="en-US" sz="2900" b="0" i="0" u="none" strike="noStrike" kern="1200" cap="none" spc="0" normalizeH="0" baseline="0" noProof="0" dirty="0">
                <a:ln>
                  <a:noFill/>
                </a:ln>
                <a:solidFill>
                  <a:schemeClr val="accent1">
                    <a:lumMod val="60000"/>
                    <a:lumOff val="40000"/>
                  </a:schemeClr>
                </a:solidFill>
                <a:effectLst/>
                <a:uLnTx/>
                <a:uFillTx/>
                <a:latin typeface="Calibri"/>
                <a:ea typeface="+mj-ea"/>
                <a:cs typeface="+mj-cs"/>
              </a:rPr>
              <a:t> </a:t>
            </a:r>
            <a:r>
              <a:rPr kumimoji="0" lang="en-US" altLang="en-US" sz="2900" b="1" i="0" u="none" strike="noStrike" kern="1200" cap="none" spc="0" normalizeH="0" baseline="0" noProof="0" dirty="0">
                <a:ln>
                  <a:noFill/>
                </a:ln>
                <a:solidFill>
                  <a:schemeClr val="accent1">
                    <a:lumMod val="60000"/>
                    <a:lumOff val="40000"/>
                  </a:schemeClr>
                </a:solidFill>
                <a:effectLst/>
                <a:uLnTx/>
                <a:uFillTx/>
                <a:latin typeface="Calibri"/>
                <a:ea typeface="+mj-ea"/>
                <a:cs typeface="+mj-cs"/>
              </a:rPr>
              <a:t>SATU</a:t>
            </a:r>
            <a:r>
              <a:rPr kumimoji="0" lang="en-US" altLang="en-US" sz="2900" b="0" i="0" u="none" strike="noStrike" kern="1200" cap="none" spc="0" normalizeH="0" baseline="0" noProof="0" dirty="0">
                <a:ln>
                  <a:noFill/>
                </a:ln>
                <a:solidFill>
                  <a:schemeClr val="accent1">
                    <a:lumMod val="60000"/>
                    <a:lumOff val="40000"/>
                  </a:schemeClr>
                </a:solidFill>
                <a:effectLst/>
                <a:uLnTx/>
                <a:uFillTx/>
                <a:latin typeface="Calibri"/>
                <a:ea typeface="+mj-ea"/>
                <a:cs typeface="+mj-cs"/>
              </a:rPr>
              <a:t> inhaler</a:t>
            </a:r>
            <a:endParaRPr kumimoji="0" lang="en-CA" altLang="en-US" sz="2900" b="0" i="0" u="none" strike="noStrike" kern="1200" cap="none" spc="0" normalizeH="0" baseline="0" noProof="0" dirty="0">
              <a:ln>
                <a:noFill/>
              </a:ln>
              <a:solidFill>
                <a:schemeClr val="accent1">
                  <a:lumMod val="60000"/>
                  <a:lumOff val="40000"/>
                </a:schemeClr>
              </a:solidFill>
              <a:effectLst/>
              <a:uLnTx/>
              <a:uFillTx/>
              <a:latin typeface="Calibri"/>
              <a:ea typeface="+mj-ea"/>
              <a:cs typeface="+mj-cs"/>
            </a:endParaRPr>
          </a:p>
        </p:txBody>
      </p:sp>
      <p:sp>
        <p:nvSpPr>
          <p:cNvPr id="18" name="Rectangle 3"/>
          <p:cNvSpPr txBox="1">
            <a:spLocks noChangeArrowheads="1"/>
          </p:cNvSpPr>
          <p:nvPr/>
        </p:nvSpPr>
        <p:spPr>
          <a:xfrm>
            <a:off x="1657350" y="1066800"/>
            <a:ext cx="5829300" cy="308610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100000"/>
              </a:lnSpc>
              <a:spcBef>
                <a:spcPct val="0"/>
              </a:spcBef>
              <a:spcAft>
                <a:spcPct val="30000"/>
              </a:spcAft>
              <a:buClrTx/>
              <a:buSzTx/>
              <a:buFont typeface="Arial" pitchFamily="34" charset="0"/>
              <a:buChar char="•"/>
              <a:tabLst/>
              <a:defRPr/>
            </a:pPr>
            <a:r>
              <a:rPr kumimoji="0" lang="en-US" altLang="en-US" sz="1800" b="0" i="0" u="none" strike="noStrike" kern="1200" cap="none" spc="0" normalizeH="0" baseline="0" noProof="0" dirty="0" err="1">
                <a:ln>
                  <a:noFill/>
                </a:ln>
                <a:effectLst/>
                <a:uLnTx/>
                <a:uFillTx/>
                <a:latin typeface="Calibri"/>
                <a:ea typeface="+mn-ea"/>
                <a:cs typeface="+mn-cs"/>
              </a:rPr>
              <a:t>Symbicort</a:t>
            </a:r>
            <a:r>
              <a:rPr kumimoji="0" lang="en-US" altLang="en-US" sz="1800" b="0" i="0" u="none" strike="noStrike" kern="1200" cap="none" spc="0" normalizeH="0" baseline="30000" noProof="0" dirty="0">
                <a:ln>
                  <a:noFill/>
                </a:ln>
                <a:effectLst/>
                <a:uLnTx/>
                <a:uFillTx/>
                <a:latin typeface="Calibri"/>
                <a:ea typeface="+mn-ea"/>
                <a:cs typeface="+mn-cs"/>
              </a:rPr>
              <a:t>® </a:t>
            </a:r>
            <a:r>
              <a:rPr kumimoji="0" lang="en-US" altLang="en-US" sz="1800" b="0" i="0" u="none" strike="noStrike" kern="1200" cap="none" spc="0" normalizeH="0" baseline="0" noProof="0" dirty="0">
                <a:ln>
                  <a:noFill/>
                </a:ln>
                <a:effectLst/>
                <a:uLnTx/>
                <a:uFillTx/>
                <a:latin typeface="Calibri"/>
                <a:ea typeface="+mn-ea"/>
                <a:cs typeface="+mn-cs"/>
              </a:rPr>
              <a:t>SMART</a:t>
            </a:r>
            <a:r>
              <a:rPr kumimoji="0" lang="en-US" altLang="en-US" sz="1800" b="0" i="0" u="none" strike="noStrike" kern="1200" cap="none" spc="0" normalizeH="0" baseline="30000" noProof="0" dirty="0">
                <a:ln>
                  <a:noFill/>
                </a:ln>
                <a:effectLst/>
                <a:uLnTx/>
                <a:uFillTx/>
                <a:latin typeface="Calibri"/>
                <a:ea typeface="+mn-ea"/>
                <a:cs typeface="+mn-cs"/>
              </a:rPr>
              <a:t>™</a:t>
            </a:r>
            <a:r>
              <a:rPr kumimoji="0" lang="en-US" altLang="en-US" sz="1800" b="0" i="0" u="none" strike="noStrike" kern="1200" cap="none" spc="0" normalizeH="0" baseline="0" noProof="0" dirty="0">
                <a:ln>
                  <a:noFill/>
                </a:ln>
                <a:effectLst/>
                <a:uLnTx/>
                <a:uFillTx/>
                <a:latin typeface="Calibri"/>
                <a:ea typeface="+mn-ea"/>
                <a:cs typeface="+mn-cs"/>
              </a:rPr>
              <a:t> </a:t>
            </a:r>
            <a:r>
              <a:rPr kumimoji="0" lang="en-US" altLang="en-US" sz="1800" b="0" i="0" u="none" strike="noStrike" kern="1200" cap="none" spc="0" normalizeH="0" baseline="0" noProof="0" dirty="0" err="1">
                <a:ln>
                  <a:noFill/>
                </a:ln>
                <a:effectLst/>
                <a:uLnTx/>
                <a:uFillTx/>
                <a:latin typeface="Calibri"/>
                <a:ea typeface="+mn-ea"/>
                <a:cs typeface="+mn-cs"/>
              </a:rPr>
              <a:t>terapi</a:t>
            </a:r>
            <a:r>
              <a:rPr kumimoji="0" lang="en-US" altLang="en-US" sz="1800" b="0" i="0" u="none" strike="noStrike" kern="1200" cap="none" spc="0" normalizeH="0" baseline="0" noProof="0" dirty="0">
                <a:ln>
                  <a:noFill/>
                </a:ln>
                <a:effectLst/>
                <a:uLnTx/>
                <a:uFillTx/>
                <a:latin typeface="Calibri"/>
                <a:ea typeface="+mn-ea"/>
                <a:cs typeface="+mn-cs"/>
              </a:rPr>
              <a:t> </a:t>
            </a:r>
            <a:r>
              <a:rPr kumimoji="0" lang="en-US" altLang="en-US" sz="1800" b="0" i="1" u="none" strike="noStrike" kern="1200" cap="none" spc="0" normalizeH="0" baseline="0" noProof="0" dirty="0">
                <a:ln>
                  <a:noFill/>
                </a:ln>
                <a:effectLst/>
                <a:uLnTx/>
                <a:uFillTx/>
                <a:latin typeface="Calibri"/>
                <a:ea typeface="+mn-ea"/>
                <a:cs typeface="+mn-cs"/>
              </a:rPr>
              <a:t>maintenance</a:t>
            </a:r>
            <a:r>
              <a:rPr kumimoji="0" lang="en-US" altLang="en-US" sz="1800" b="0" i="0" u="none" strike="noStrike" kern="1200" cap="none" spc="0" normalizeH="0" baseline="0" noProof="0" dirty="0">
                <a:ln>
                  <a:noFill/>
                </a:ln>
                <a:effectLst/>
                <a:uLnTx/>
                <a:uFillTx/>
                <a:latin typeface="Calibri"/>
                <a:ea typeface="+mn-ea"/>
                <a:cs typeface="+mn-cs"/>
              </a:rPr>
              <a:t> </a:t>
            </a:r>
            <a:r>
              <a:rPr kumimoji="0" lang="en-US" altLang="en-US" sz="1800" b="0" i="0" u="none" strike="noStrike" kern="1200" cap="none" spc="0" normalizeH="0" baseline="0" noProof="0" dirty="0" err="1">
                <a:ln>
                  <a:noFill/>
                </a:ln>
                <a:effectLst/>
                <a:uLnTx/>
                <a:uFillTx/>
                <a:latin typeface="Calibri"/>
                <a:ea typeface="+mn-ea"/>
                <a:cs typeface="+mn-cs"/>
              </a:rPr>
              <a:t>dan</a:t>
            </a:r>
            <a:r>
              <a:rPr kumimoji="0" lang="en-US" altLang="en-US" sz="1800" b="0" i="0" u="none" strike="noStrike" kern="1200" cap="none" spc="0" normalizeH="0" baseline="0" noProof="0" dirty="0">
                <a:ln>
                  <a:noFill/>
                </a:ln>
                <a:effectLst/>
                <a:uLnTx/>
                <a:uFillTx/>
                <a:latin typeface="Calibri"/>
                <a:ea typeface="+mn-ea"/>
                <a:cs typeface="+mn-cs"/>
              </a:rPr>
              <a:t> </a:t>
            </a:r>
            <a:r>
              <a:rPr kumimoji="0" lang="en-US" altLang="en-US" sz="1800" b="0" i="1" u="none" strike="noStrike" kern="1200" cap="none" spc="0" normalizeH="0" baseline="0" noProof="0" dirty="0">
                <a:ln>
                  <a:noFill/>
                </a:ln>
                <a:effectLst/>
                <a:uLnTx/>
                <a:uFillTx/>
                <a:latin typeface="Calibri"/>
                <a:ea typeface="+mn-ea"/>
                <a:cs typeface="+mn-cs"/>
              </a:rPr>
              <a:t>reliever</a:t>
            </a:r>
            <a:r>
              <a:rPr kumimoji="0" lang="en-US" altLang="en-US" sz="1800" b="0" i="0" u="none" strike="noStrike" kern="1200" cap="none" spc="0" normalizeH="0" baseline="0" noProof="0" dirty="0">
                <a:ln>
                  <a:noFill/>
                </a:ln>
                <a:effectLst/>
                <a:uLnTx/>
                <a:uFillTx/>
                <a:latin typeface="Calibri"/>
                <a:ea typeface="+mn-ea"/>
                <a:cs typeface="+mn-cs"/>
              </a:rPr>
              <a:t> </a:t>
            </a:r>
            <a:r>
              <a:rPr kumimoji="0" lang="en-US" altLang="en-US" sz="1800" b="0" i="0" u="none" strike="noStrike" kern="1200" cap="none" spc="0" normalizeH="0" baseline="0" noProof="0" dirty="0" err="1">
                <a:ln>
                  <a:noFill/>
                </a:ln>
                <a:effectLst/>
                <a:uLnTx/>
                <a:uFillTx/>
                <a:latin typeface="Calibri"/>
                <a:ea typeface="+mn-ea"/>
                <a:cs typeface="+mn-cs"/>
              </a:rPr>
              <a:t>dalam</a:t>
            </a:r>
            <a:r>
              <a:rPr kumimoji="0" lang="en-US" altLang="en-US" sz="1800" b="0" i="0" u="none" strike="noStrike" kern="1200" cap="none" spc="0" normalizeH="0" baseline="0" noProof="0" dirty="0">
                <a:ln>
                  <a:noFill/>
                </a:ln>
                <a:effectLst/>
                <a:uLnTx/>
                <a:uFillTx/>
                <a:latin typeface="Calibri"/>
                <a:ea typeface="+mn-ea"/>
                <a:cs typeface="+mn-cs"/>
              </a:rPr>
              <a:t> SATU </a:t>
            </a:r>
            <a:r>
              <a:rPr kumimoji="0" lang="en-US" altLang="en-US" sz="1800" b="0" i="1" u="none" strike="noStrike" kern="1200" cap="none" spc="0" normalizeH="0" baseline="0" noProof="0" dirty="0">
                <a:ln>
                  <a:noFill/>
                </a:ln>
                <a:effectLst/>
                <a:uLnTx/>
                <a:uFillTx/>
                <a:latin typeface="Calibri"/>
                <a:ea typeface="+mn-ea"/>
                <a:cs typeface="+mn-cs"/>
              </a:rPr>
              <a:t>inhaler</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800" b="0" i="0" u="none" strike="noStrike" kern="1200" cap="none" spc="0" normalizeH="0" baseline="0" noProof="0" dirty="0" err="1">
                <a:ln>
                  <a:noFill/>
                </a:ln>
                <a:effectLst/>
                <a:uLnTx/>
                <a:uFillTx/>
                <a:latin typeface="Calibri"/>
                <a:ea typeface="+mn-ea"/>
                <a:cs typeface="+mn-cs"/>
              </a:rPr>
              <a:t>Dosis</a:t>
            </a:r>
            <a:r>
              <a:rPr kumimoji="0" lang="en-US" altLang="en-US" sz="1800" b="0" i="0" u="none" strike="noStrike" kern="1200" cap="none" spc="0" normalizeH="0" baseline="0" noProof="0" dirty="0">
                <a:ln>
                  <a:noFill/>
                </a:ln>
                <a:effectLst/>
                <a:uLnTx/>
                <a:uFillTx/>
                <a:latin typeface="Calibri"/>
                <a:ea typeface="+mn-ea"/>
                <a:cs typeface="+mn-cs"/>
              </a:rPr>
              <a:t> maintenance </a:t>
            </a:r>
            <a:r>
              <a:rPr kumimoji="0" lang="en-US" altLang="en-US" sz="1800" b="0" i="0" u="none" strike="noStrike" kern="1200" cap="none" spc="0" normalizeH="0" baseline="0" noProof="0" dirty="0" err="1">
                <a:ln>
                  <a:noFill/>
                </a:ln>
                <a:effectLst/>
                <a:uLnTx/>
                <a:uFillTx/>
                <a:latin typeface="Calibri"/>
                <a:ea typeface="+mn-ea"/>
                <a:cs typeface="+mn-cs"/>
              </a:rPr>
              <a:t>harian</a:t>
            </a:r>
            <a:r>
              <a:rPr kumimoji="0" lang="en-US" altLang="en-US" sz="1800" b="0" i="0" u="none" strike="noStrike" kern="1200" cap="none" spc="0" normalizeH="0" baseline="0" noProof="0" dirty="0">
                <a:ln>
                  <a:noFill/>
                </a:ln>
                <a:effectLst/>
                <a:uLnTx/>
                <a:uFillTx/>
                <a:latin typeface="Calibri"/>
                <a:ea typeface="+mn-ea"/>
                <a:cs typeface="+mn-cs"/>
              </a:rPr>
              <a:t>, </a:t>
            </a:r>
            <a:r>
              <a:rPr kumimoji="0" lang="en-US" altLang="en-US" sz="1800" b="0" i="0" u="none" strike="noStrike" kern="1200" cap="none" spc="0" normalizeH="0" baseline="0" noProof="0" dirty="0" err="1">
                <a:ln>
                  <a:noFill/>
                </a:ln>
                <a:effectLst/>
                <a:uLnTx/>
                <a:uFillTx/>
                <a:latin typeface="Calibri"/>
                <a:ea typeface="+mn-ea"/>
                <a:cs typeface="+mn-cs"/>
              </a:rPr>
              <a:t>dan</a:t>
            </a:r>
            <a:r>
              <a:rPr kumimoji="0" lang="en-US" altLang="en-US" sz="1800" b="0" i="0" u="none" strike="noStrike" kern="1200" cap="none" spc="0" normalizeH="0" baseline="0" noProof="0" dirty="0">
                <a:ln>
                  <a:noFill/>
                </a:ln>
                <a:effectLst/>
                <a:uLnTx/>
                <a:uFillTx/>
                <a:latin typeface="Calibri"/>
                <a:ea typeface="+mn-ea"/>
                <a:cs typeface="+mn-cs"/>
              </a:rPr>
              <a:t> </a:t>
            </a:r>
          </a:p>
          <a:p>
            <a:pPr marL="557213" marR="0" lvl="1" indent="-214313" algn="l" defTabSz="685800" rtl="0" eaLnBrk="1" fontAlgn="auto" latinLnBrk="0" hangingPunct="1">
              <a:lnSpc>
                <a:spcPct val="100000"/>
              </a:lnSpc>
              <a:spcBef>
                <a:spcPct val="20000"/>
              </a:spcBef>
              <a:spcAft>
                <a:spcPts val="0"/>
              </a:spcAft>
              <a:buClrTx/>
              <a:buSzTx/>
              <a:buFont typeface="Arial" pitchFamily="34" charset="0"/>
              <a:buChar char="–"/>
              <a:tabLst/>
              <a:defRPr/>
            </a:pPr>
            <a:r>
              <a:rPr kumimoji="0" lang="en-US" altLang="en-US" sz="1800" b="0" i="0" u="none" strike="noStrike" kern="1200" cap="none" spc="0" normalizeH="0" baseline="0" noProof="0" dirty="0" err="1">
                <a:ln>
                  <a:noFill/>
                </a:ln>
                <a:effectLst/>
                <a:uLnTx/>
                <a:uFillTx/>
                <a:latin typeface="Calibri"/>
                <a:ea typeface="+mn-ea"/>
                <a:cs typeface="+mn-cs"/>
              </a:rPr>
              <a:t>Penggunaan</a:t>
            </a:r>
            <a:r>
              <a:rPr kumimoji="0" lang="en-US" altLang="en-US" sz="1800" b="0" i="0" u="none" strike="noStrike" kern="1200" cap="none" spc="0" normalizeH="0" baseline="0" noProof="0" dirty="0">
                <a:ln>
                  <a:noFill/>
                </a:ln>
                <a:effectLst/>
                <a:uLnTx/>
                <a:uFillTx/>
                <a:latin typeface="Calibri"/>
                <a:ea typeface="+mn-ea"/>
                <a:cs typeface="+mn-cs"/>
              </a:rPr>
              <a:t> </a:t>
            </a:r>
            <a:r>
              <a:rPr kumimoji="0" lang="en-US" altLang="en-US" sz="1800" b="0" i="0" u="none" strike="noStrike" kern="1200" cap="none" spc="0" normalizeH="0" baseline="0" noProof="0" dirty="0" err="1">
                <a:ln>
                  <a:noFill/>
                </a:ln>
                <a:effectLst/>
                <a:uLnTx/>
                <a:uFillTx/>
                <a:latin typeface="Calibri"/>
                <a:ea typeface="+mn-ea"/>
                <a:cs typeface="+mn-cs"/>
              </a:rPr>
              <a:t>sebagai</a:t>
            </a:r>
            <a:r>
              <a:rPr kumimoji="0" lang="en-US" altLang="en-US" sz="1800" b="0" i="0" u="none" strike="noStrike" kern="1200" cap="none" spc="0" normalizeH="0" baseline="0" noProof="0" dirty="0">
                <a:ln>
                  <a:noFill/>
                </a:ln>
                <a:effectLst/>
                <a:uLnTx/>
                <a:uFillTx/>
                <a:latin typeface="Calibri"/>
                <a:ea typeface="+mn-ea"/>
                <a:cs typeface="+mn-cs"/>
              </a:rPr>
              <a:t> PELEGA </a:t>
            </a:r>
            <a:r>
              <a:rPr kumimoji="0" lang="en-US" altLang="en-US" sz="1800" b="0" i="0" u="none" strike="noStrike" kern="1200" cap="none" spc="0" normalizeH="0" baseline="0" noProof="0" dirty="0" err="1">
                <a:ln>
                  <a:noFill/>
                </a:ln>
                <a:effectLst/>
                <a:uLnTx/>
                <a:uFillTx/>
                <a:latin typeface="Calibri"/>
                <a:ea typeface="+mn-ea"/>
                <a:cs typeface="+mn-cs"/>
              </a:rPr>
              <a:t>dalam</a:t>
            </a:r>
            <a:r>
              <a:rPr kumimoji="0" lang="en-US" altLang="en-US" sz="1800" b="0" i="0" u="none" strike="noStrike" kern="1200" cap="none" spc="0" normalizeH="0" baseline="0" noProof="0" dirty="0">
                <a:ln>
                  <a:noFill/>
                </a:ln>
                <a:effectLst/>
                <a:uLnTx/>
                <a:uFillTx/>
                <a:latin typeface="Calibri"/>
                <a:ea typeface="+mn-ea"/>
                <a:cs typeface="+mn-cs"/>
              </a:rPr>
              <a:t> </a:t>
            </a:r>
            <a:r>
              <a:rPr kumimoji="0" lang="en-US" altLang="en-US" sz="1800" b="0" i="0" u="none" strike="noStrike" kern="1200" cap="none" spc="0" normalizeH="0" baseline="0" noProof="0" dirty="0" err="1">
                <a:ln>
                  <a:noFill/>
                </a:ln>
                <a:effectLst/>
                <a:uLnTx/>
                <a:uFillTx/>
                <a:latin typeface="Calibri"/>
                <a:ea typeface="+mn-ea"/>
                <a:cs typeface="+mn-cs"/>
              </a:rPr>
              <a:t>keadaan</a:t>
            </a:r>
            <a:r>
              <a:rPr kumimoji="0" lang="en-US" altLang="en-US" sz="1800" b="0" i="0" u="none" strike="noStrike" kern="1200" cap="none" spc="0" normalizeH="0" baseline="0" noProof="0" dirty="0">
                <a:ln>
                  <a:noFill/>
                </a:ln>
                <a:effectLst/>
                <a:uLnTx/>
                <a:uFillTx/>
                <a:latin typeface="Calibri"/>
                <a:ea typeface="+mn-ea"/>
                <a:cs typeface="+mn-cs"/>
              </a:rPr>
              <a:t> </a:t>
            </a:r>
            <a:r>
              <a:rPr kumimoji="0" lang="en-US" altLang="en-US" sz="1800" b="0" i="0" u="none" strike="noStrike" kern="1200" cap="none" spc="0" normalizeH="0" baseline="0" noProof="0" dirty="0" err="1">
                <a:ln>
                  <a:noFill/>
                </a:ln>
                <a:effectLst/>
                <a:uLnTx/>
                <a:uFillTx/>
                <a:latin typeface="Calibri"/>
                <a:ea typeface="+mn-ea"/>
                <a:cs typeface="+mn-cs"/>
              </a:rPr>
              <a:t>akut</a:t>
            </a:r>
            <a:endParaRPr kumimoji="0" lang="en-US" altLang="en-US" sz="1800" b="0" i="0" u="none" strike="noStrike" kern="1200" cap="none" spc="0" normalizeH="0" baseline="0" noProof="0" dirty="0">
              <a:ln>
                <a:noFill/>
              </a:ln>
              <a:effectLst/>
              <a:uLnTx/>
              <a:uFillTx/>
              <a:latin typeface="Calibri"/>
              <a:ea typeface="+mn-ea"/>
              <a:cs typeface="+mn-cs"/>
            </a:endParaRPr>
          </a:p>
        </p:txBody>
      </p:sp>
      <p:sp>
        <p:nvSpPr>
          <p:cNvPr id="19" name="Rectangle 4"/>
          <p:cNvSpPr>
            <a:spLocks noChangeArrowheads="1"/>
          </p:cNvSpPr>
          <p:nvPr/>
        </p:nvSpPr>
        <p:spPr bwMode="auto">
          <a:xfrm>
            <a:off x="5610226" y="3989222"/>
            <a:ext cx="262732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500" b="1">
                <a:solidFill>
                  <a:schemeClr val="tx1"/>
                </a:solidFill>
                <a:latin typeface="Arial" panose="020B0604020202020204" pitchFamily="34" charset="0"/>
              </a:defRPr>
            </a:lvl1pPr>
            <a:lvl2pPr marL="742950" indent="-285750">
              <a:defRPr sz="2500" b="1">
                <a:solidFill>
                  <a:schemeClr val="tx1"/>
                </a:solidFill>
                <a:latin typeface="Arial" panose="020B0604020202020204" pitchFamily="34" charset="0"/>
              </a:defRPr>
            </a:lvl2pPr>
            <a:lvl3pPr marL="1143000" indent="-228600">
              <a:defRPr sz="2500" b="1">
                <a:solidFill>
                  <a:schemeClr val="tx1"/>
                </a:solidFill>
                <a:latin typeface="Arial" panose="020B0604020202020204" pitchFamily="34" charset="0"/>
              </a:defRPr>
            </a:lvl3pPr>
            <a:lvl4pPr marL="1600200" indent="-228600">
              <a:defRPr sz="2500" b="1">
                <a:solidFill>
                  <a:schemeClr val="tx1"/>
                </a:solidFill>
                <a:latin typeface="Arial" panose="020B0604020202020204" pitchFamily="34" charset="0"/>
              </a:defRPr>
            </a:lvl4pPr>
            <a:lvl5pPr marL="2057400" indent="-228600">
              <a:defRPr sz="25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5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5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5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500" b="1">
                <a:solidFill>
                  <a:schemeClr val="tx1"/>
                </a:solidFill>
                <a:latin typeface="Arial" panose="020B0604020202020204" pitchFamily="34" charset="0"/>
              </a:defRPr>
            </a:lvl9pPr>
          </a:lstStyle>
          <a:p>
            <a:pPr defTabSz="685800"/>
            <a:r>
              <a:rPr lang="en-US" altLang="en-US" sz="1050" kern="0" dirty="0">
                <a:ea typeface="ＭＳ Ｐゴシック" panose="020B0600070205080204" pitchFamily="34" charset="-128"/>
                <a:cs typeface="Arial" panose="020B0604020202020204" pitchFamily="34" charset="0"/>
              </a:rPr>
              <a:t>TIDAK </a:t>
            </a:r>
            <a:r>
              <a:rPr lang="en-US" altLang="en-US" sz="1050" kern="0" dirty="0" err="1">
                <a:ea typeface="ＭＳ Ｐゴシック" panose="020B0600070205080204" pitchFamily="34" charset="-128"/>
                <a:cs typeface="Arial" panose="020B0604020202020204" pitchFamily="34" charset="0"/>
              </a:rPr>
              <a:t>diperlukan</a:t>
            </a:r>
            <a:r>
              <a:rPr lang="en-US" altLang="en-US" sz="1050" kern="0" dirty="0">
                <a:ea typeface="ＭＳ Ｐゴシック" panose="020B0600070205080204" pitchFamily="34" charset="-128"/>
                <a:cs typeface="Arial" panose="020B0604020202020204" pitchFamily="34" charset="0"/>
              </a:rPr>
              <a:t> </a:t>
            </a:r>
            <a:r>
              <a:rPr lang="en-US" altLang="en-US" sz="1050" i="1" kern="0" dirty="0">
                <a:ea typeface="ＭＳ Ｐゴシック" panose="020B0600070205080204" pitchFamily="34" charset="-128"/>
                <a:cs typeface="Arial" panose="020B0604020202020204" pitchFamily="34" charset="0"/>
              </a:rPr>
              <a:t>reliever</a:t>
            </a:r>
            <a:r>
              <a:rPr lang="en-US" altLang="en-US" sz="1050" kern="0" dirty="0">
                <a:ea typeface="ＭＳ Ｐゴシック" panose="020B0600070205080204" pitchFamily="34" charset="-128"/>
                <a:cs typeface="Arial" panose="020B0604020202020204" pitchFamily="34" charset="0"/>
              </a:rPr>
              <a:t>/SABA </a:t>
            </a:r>
            <a:r>
              <a:rPr lang="en-US" altLang="en-US" sz="1050" kern="0" dirty="0" err="1">
                <a:ea typeface="ＭＳ Ｐゴシック" panose="020B0600070205080204" pitchFamily="34" charset="-128"/>
                <a:cs typeface="Arial" panose="020B0604020202020204" pitchFamily="34" charset="0"/>
              </a:rPr>
              <a:t>terpisah</a:t>
            </a:r>
            <a:endParaRPr lang="en-US" altLang="en-US" sz="1050" kern="0" dirty="0">
              <a:ea typeface="ＭＳ Ｐゴシック" panose="020B0600070205080204" pitchFamily="34" charset="-128"/>
              <a:cs typeface="Arial" panose="020B0604020202020204" pitchFamily="34" charset="0"/>
            </a:endParaRPr>
          </a:p>
        </p:txBody>
      </p:sp>
      <p:grpSp>
        <p:nvGrpSpPr>
          <p:cNvPr id="20" name="Group 5"/>
          <p:cNvGrpSpPr>
            <a:grpSpLocks/>
          </p:cNvGrpSpPr>
          <p:nvPr/>
        </p:nvGrpSpPr>
        <p:grpSpPr bwMode="auto">
          <a:xfrm>
            <a:off x="1413272" y="2715817"/>
            <a:ext cx="4075509" cy="742950"/>
            <a:chOff x="353" y="2281"/>
            <a:chExt cx="3423" cy="624"/>
          </a:xfrm>
        </p:grpSpPr>
        <p:sp>
          <p:nvSpPr>
            <p:cNvPr id="21" name="Rectangle 6"/>
            <p:cNvSpPr>
              <a:spLocks noChangeArrowheads="1"/>
            </p:cNvSpPr>
            <p:nvPr/>
          </p:nvSpPr>
          <p:spPr bwMode="auto">
            <a:xfrm>
              <a:off x="353" y="2308"/>
              <a:ext cx="958"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500" b="1">
                  <a:solidFill>
                    <a:schemeClr val="tx1"/>
                  </a:solidFill>
                  <a:latin typeface="Arial" panose="020B0604020202020204" pitchFamily="34" charset="0"/>
                </a:defRPr>
              </a:lvl1pPr>
              <a:lvl2pPr marL="742950" indent="-285750">
                <a:defRPr sz="2500" b="1">
                  <a:solidFill>
                    <a:schemeClr val="tx1"/>
                  </a:solidFill>
                  <a:latin typeface="Arial" panose="020B0604020202020204" pitchFamily="34" charset="0"/>
                </a:defRPr>
              </a:lvl2pPr>
              <a:lvl3pPr marL="1143000" indent="-228600">
                <a:defRPr sz="2500" b="1">
                  <a:solidFill>
                    <a:schemeClr val="tx1"/>
                  </a:solidFill>
                  <a:latin typeface="Arial" panose="020B0604020202020204" pitchFamily="34" charset="0"/>
                </a:defRPr>
              </a:lvl3pPr>
              <a:lvl4pPr marL="1600200" indent="-228600">
                <a:defRPr sz="2500" b="1">
                  <a:solidFill>
                    <a:schemeClr val="tx1"/>
                  </a:solidFill>
                  <a:latin typeface="Arial" panose="020B0604020202020204" pitchFamily="34" charset="0"/>
                </a:defRPr>
              </a:lvl4pPr>
              <a:lvl5pPr marL="2057400" indent="-228600">
                <a:defRPr sz="25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5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5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5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500" b="1">
                  <a:solidFill>
                    <a:schemeClr val="tx1"/>
                  </a:solidFill>
                  <a:latin typeface="Arial" panose="020B0604020202020204" pitchFamily="34" charset="0"/>
                </a:defRPr>
              </a:lvl9pPr>
            </a:lstStyle>
            <a:p>
              <a:pPr marL="0" marR="0" lvl="0" indent="0" defTabSz="685800" eaLnBrk="1" fontAlgn="auto" latinLnBrk="0" hangingPunct="1">
                <a:lnSpc>
                  <a:spcPts val="135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Budesonide</a:t>
              </a:r>
            </a:p>
            <a:p>
              <a:pPr marL="0" marR="0" lvl="0" indent="0" defTabSz="685800" eaLnBrk="1" fontAlgn="auto" latinLnBrk="0" hangingPunct="1">
                <a:lnSpc>
                  <a:spcPts val="1125"/>
                </a:lnSpc>
                <a:spcBef>
                  <a:spcPts val="0"/>
                </a:spcBef>
                <a:spcAft>
                  <a:spcPts val="0"/>
                </a:spcAft>
                <a:buClrTx/>
                <a:buSzTx/>
                <a:buFontTx/>
                <a:buNone/>
                <a:tabLst/>
                <a:defRPr/>
              </a:pPr>
              <a:r>
                <a:rPr kumimoji="0" lang="en-US" altLang="en-US" sz="10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(anti-inflammatory </a:t>
              </a:r>
              <a:br>
                <a:rPr kumimoji="0" lang="en-US" altLang="en-US" sz="10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altLang="en-US" sz="10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therapy that acts within hours)</a:t>
              </a:r>
            </a:p>
          </p:txBody>
        </p:sp>
        <p:sp>
          <p:nvSpPr>
            <p:cNvPr id="22" name="Line 7"/>
            <p:cNvSpPr>
              <a:spLocks noChangeShapeType="1"/>
            </p:cNvSpPr>
            <p:nvPr/>
          </p:nvSpPr>
          <p:spPr bwMode="auto">
            <a:xfrm>
              <a:off x="1218" y="2608"/>
              <a:ext cx="512" cy="171"/>
            </a:xfrm>
            <a:prstGeom prst="line">
              <a:avLst/>
            </a:prstGeom>
            <a:noFill/>
            <a:ln w="28575">
              <a:solidFill>
                <a:sysClr val="windowText" lastClr="000000"/>
              </a:solidFill>
              <a:round/>
              <a:headEnd/>
              <a:tailEnd/>
            </a:ln>
          </p:spPr>
          <p:txBody>
            <a:bodyPr wrap="none" lIns="0" tIns="0" rIns="0" bIns="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Calibri"/>
              </a:endParaRPr>
            </a:p>
          </p:txBody>
        </p:sp>
        <p:grpSp>
          <p:nvGrpSpPr>
            <p:cNvPr id="23" name="Group 8"/>
            <p:cNvGrpSpPr>
              <a:grpSpLocks/>
            </p:cNvGrpSpPr>
            <p:nvPr/>
          </p:nvGrpSpPr>
          <p:grpSpPr bwMode="auto">
            <a:xfrm>
              <a:off x="2392" y="2281"/>
              <a:ext cx="1384" cy="597"/>
              <a:chOff x="2392" y="2281"/>
              <a:chExt cx="1384" cy="597"/>
            </a:xfrm>
          </p:grpSpPr>
          <p:sp>
            <p:nvSpPr>
              <p:cNvPr id="24" name="Rectangle 9"/>
              <p:cNvSpPr>
                <a:spLocks noChangeArrowheads="1"/>
              </p:cNvSpPr>
              <p:nvPr/>
            </p:nvSpPr>
            <p:spPr bwMode="auto">
              <a:xfrm>
                <a:off x="2928" y="2281"/>
                <a:ext cx="848"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500" b="1">
                    <a:solidFill>
                      <a:schemeClr val="tx1"/>
                    </a:solidFill>
                    <a:latin typeface="Arial" panose="020B0604020202020204" pitchFamily="34" charset="0"/>
                  </a:defRPr>
                </a:lvl1pPr>
                <a:lvl2pPr marL="742950" indent="-285750">
                  <a:defRPr sz="2500" b="1">
                    <a:solidFill>
                      <a:schemeClr val="tx1"/>
                    </a:solidFill>
                    <a:latin typeface="Arial" panose="020B0604020202020204" pitchFamily="34" charset="0"/>
                  </a:defRPr>
                </a:lvl2pPr>
                <a:lvl3pPr marL="1143000" indent="-228600">
                  <a:defRPr sz="2500" b="1">
                    <a:solidFill>
                      <a:schemeClr val="tx1"/>
                    </a:solidFill>
                    <a:latin typeface="Arial" panose="020B0604020202020204" pitchFamily="34" charset="0"/>
                  </a:defRPr>
                </a:lvl3pPr>
                <a:lvl4pPr marL="1600200" indent="-228600">
                  <a:defRPr sz="2500" b="1">
                    <a:solidFill>
                      <a:schemeClr val="tx1"/>
                    </a:solidFill>
                    <a:latin typeface="Arial" panose="020B0604020202020204" pitchFamily="34" charset="0"/>
                  </a:defRPr>
                </a:lvl4pPr>
                <a:lvl5pPr marL="2057400" indent="-228600">
                  <a:defRPr sz="25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5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5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5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500" b="1">
                    <a:solidFill>
                      <a:schemeClr val="tx1"/>
                    </a:solidFill>
                    <a:latin typeface="Arial" panose="020B0604020202020204" pitchFamily="34" charset="0"/>
                  </a:defRPr>
                </a:lvl9pPr>
              </a:lstStyle>
              <a:p>
                <a:pPr marL="0" marR="0" lvl="0" indent="0" defTabSz="685800" eaLnBrk="1" fontAlgn="auto" latinLnBrk="0" hangingPunct="1">
                  <a:lnSpc>
                    <a:spcPts val="135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Formoterol</a:t>
                </a:r>
                <a:endParaRPr kumimoji="0" lang="en-US" altLang="en-US" sz="120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defTabSz="685800" eaLnBrk="1" fontAlgn="auto" latinLnBrk="0" hangingPunct="1">
                  <a:lnSpc>
                    <a:spcPts val="1125"/>
                  </a:lnSpc>
                  <a:spcBef>
                    <a:spcPts val="0"/>
                  </a:spcBef>
                  <a:spcAft>
                    <a:spcPts val="0"/>
                  </a:spcAft>
                  <a:buClrTx/>
                  <a:buSzTx/>
                  <a:buFontTx/>
                  <a:buNone/>
                  <a:tabLst/>
                  <a:defRPr/>
                </a:pPr>
                <a:r>
                  <a:rPr kumimoji="0" lang="en-US" altLang="en-US" sz="10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(rapid relief and </a:t>
                </a:r>
                <a:br>
                  <a:rPr kumimoji="0" lang="en-US" altLang="en-US" sz="10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altLang="en-US" sz="10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long-acting </a:t>
                </a:r>
                <a:br>
                  <a:rPr kumimoji="0" lang="en-US" altLang="en-US" sz="10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br>
                <a:r>
                  <a:rPr kumimoji="0" lang="en-US" altLang="en-US" sz="10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cs typeface="Arial" panose="020B0604020202020204" pitchFamily="34" charset="0"/>
                  </a:rPr>
                  <a:t>bronchodilation)</a:t>
                </a:r>
              </a:p>
            </p:txBody>
          </p:sp>
          <p:sp>
            <p:nvSpPr>
              <p:cNvPr id="25" name="Line 10"/>
              <p:cNvSpPr>
                <a:spLocks noChangeShapeType="1"/>
              </p:cNvSpPr>
              <p:nvPr/>
            </p:nvSpPr>
            <p:spPr bwMode="auto">
              <a:xfrm flipH="1">
                <a:off x="2392" y="2560"/>
                <a:ext cx="488" cy="217"/>
              </a:xfrm>
              <a:prstGeom prst="line">
                <a:avLst/>
              </a:prstGeom>
              <a:noFill/>
              <a:ln w="28575">
                <a:solidFill>
                  <a:sysClr val="windowText" lastClr="000000"/>
                </a:solidFill>
                <a:round/>
                <a:headEnd/>
                <a:tailEnd/>
              </a:ln>
            </p:spPr>
            <p:txBody>
              <a:bodyPr wrap="none" lIns="0" tIns="0" rIns="0" bIns="0"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outerShdw blurRad="38100" dist="38100" dir="2700000" algn="tl">
                      <a:srgbClr val="000000">
                        <a:alpha val="43137"/>
                      </a:srgbClr>
                    </a:outerShdw>
                  </a:effectLst>
                  <a:uLnTx/>
                  <a:uFillTx/>
                  <a:latin typeface="Calibri"/>
                </a:endParaRPr>
              </a:p>
            </p:txBody>
          </p:sp>
        </p:grpSp>
      </p:grpSp>
      <p:pic>
        <p:nvPicPr>
          <p:cNvPr id="26" name="Picture 12" descr="Inhalers"/>
          <p:cNvPicPr>
            <a:picLocks noChangeAspect="1" noChangeArrowheads="1"/>
          </p:cNvPicPr>
          <p:nvPr/>
        </p:nvPicPr>
        <p:blipFill>
          <a:blip r:embed="rId2">
            <a:extLst>
              <a:ext uri="{28A0092B-C50C-407E-A947-70E740481C1C}">
                <a14:useLocalDpi xmlns:a14="http://schemas.microsoft.com/office/drawing/2010/main" val="0"/>
              </a:ext>
            </a:extLst>
          </a:blip>
          <a:srcRect l="-1476" r="74693" b="62717"/>
          <a:stretch>
            <a:fillRect/>
          </a:stretch>
        </p:blipFill>
        <p:spPr bwMode="auto">
          <a:xfrm>
            <a:off x="6011467" y="2537222"/>
            <a:ext cx="867965" cy="1194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13"/>
          <p:cNvSpPr>
            <a:spLocks noChangeArrowheads="1"/>
          </p:cNvSpPr>
          <p:nvPr/>
        </p:nvSpPr>
        <p:spPr bwMode="auto">
          <a:xfrm rot="-2736441">
            <a:off x="5686425" y="2424113"/>
            <a:ext cx="1428750" cy="1428750"/>
          </a:xfrm>
          <a:prstGeom prst="plus">
            <a:avLst>
              <a:gd name="adj" fmla="val 47889"/>
            </a:avLst>
          </a:prstGeom>
          <a:solidFill>
            <a:srgbClr val="FF3300"/>
          </a:solidFill>
          <a:ln w="9525">
            <a:solidFill>
              <a:srgbClr val="FF3300"/>
            </a:solidFill>
            <a:miter lim="800000"/>
            <a:headEnd/>
            <a:tailEnd/>
          </a:ln>
          <a:effectLst/>
        </p:spPr>
        <p:txBody>
          <a:bodyPr wrap="none" anchor="ctr"/>
          <a:lstStyle/>
          <a:p>
            <a:pPr defTabSz="685800">
              <a:defRPr/>
            </a:pPr>
            <a:endParaRPr lang="en-GB" sz="1350" kern="0">
              <a:solidFill>
                <a:sysClr val="windowText" lastClr="000000"/>
              </a:solidFill>
              <a:effectLst>
                <a:outerShdw blurRad="38100" dist="38100" dir="2700000" algn="tl">
                  <a:srgbClr val="000000">
                    <a:alpha val="43137"/>
                  </a:srgbClr>
                </a:outerShdw>
              </a:effectLst>
              <a:latin typeface="Calibri"/>
            </a:endParaRPr>
          </a:p>
        </p:txBody>
      </p:sp>
      <p:sp>
        <p:nvSpPr>
          <p:cNvPr id="28" name="Rectangle 27"/>
          <p:cNvSpPr/>
          <p:nvPr/>
        </p:nvSpPr>
        <p:spPr>
          <a:xfrm>
            <a:off x="714375" y="4655559"/>
            <a:ext cx="2645569" cy="323165"/>
          </a:xfrm>
          <a:prstGeom prst="rect">
            <a:avLst/>
          </a:prstGeom>
        </p:spPr>
        <p:txBody>
          <a:bodyPr>
            <a:spAutoFit/>
          </a:bodyPr>
          <a:lstStyle/>
          <a:p>
            <a:pPr defTabSz="685800">
              <a:defRPr/>
            </a:pPr>
            <a:r>
              <a:rPr lang="en-US" sz="750" kern="0" dirty="0" err="1">
                <a:solidFill>
                  <a:sysClr val="windowText" lastClr="000000"/>
                </a:solidFill>
                <a:effectLst>
                  <a:outerShdw blurRad="38100" dist="38100" dir="2700000" algn="tl">
                    <a:srgbClr val="000000">
                      <a:alpha val="43137"/>
                    </a:srgbClr>
                  </a:outerShdw>
                </a:effectLst>
                <a:latin typeface="Calibri"/>
              </a:rPr>
              <a:t>Bala</a:t>
            </a:r>
            <a:r>
              <a:rPr lang="en-US" sz="750" kern="0" dirty="0" err="1">
                <a:effectLst>
                  <a:outerShdw blurRad="38100" dist="38100" dir="2700000" algn="tl">
                    <a:srgbClr val="000000">
                      <a:alpha val="43137"/>
                    </a:srgbClr>
                  </a:outerShdw>
                </a:effectLst>
                <a:latin typeface="Calibri"/>
              </a:rPr>
              <a:t>nag</a:t>
            </a:r>
            <a:r>
              <a:rPr lang="en-US" sz="750" kern="0" dirty="0">
                <a:effectLst>
                  <a:outerShdw blurRad="38100" dist="38100" dir="2700000" algn="tl">
                    <a:srgbClr val="000000">
                      <a:alpha val="43137"/>
                    </a:srgbClr>
                  </a:outerShdw>
                </a:effectLst>
                <a:latin typeface="Calibri"/>
              </a:rPr>
              <a:t> VM, et al. </a:t>
            </a:r>
            <a:r>
              <a:rPr lang="en-US" sz="750" kern="0" dirty="0" err="1">
                <a:effectLst>
                  <a:outerShdw blurRad="38100" dist="38100" dir="2700000" algn="tl">
                    <a:srgbClr val="000000">
                      <a:alpha val="43137"/>
                    </a:srgbClr>
                  </a:outerShdw>
                </a:effectLst>
                <a:latin typeface="Calibri"/>
              </a:rPr>
              <a:t>Pulm</a:t>
            </a:r>
            <a:r>
              <a:rPr lang="en-US" sz="750" kern="0" dirty="0">
                <a:effectLst>
                  <a:outerShdw blurRad="38100" dist="38100" dir="2700000" algn="tl">
                    <a:srgbClr val="000000">
                      <a:alpha val="43137"/>
                    </a:srgbClr>
                  </a:outerShdw>
                </a:effectLst>
                <a:latin typeface="Calibri"/>
              </a:rPr>
              <a:t> Pharm </a:t>
            </a:r>
            <a:r>
              <a:rPr lang="en-US" sz="750" kern="0" dirty="0" err="1">
                <a:effectLst>
                  <a:outerShdw blurRad="38100" dist="38100" dir="2700000" algn="tl">
                    <a:srgbClr val="000000">
                      <a:alpha val="43137"/>
                    </a:srgbClr>
                  </a:outerShdw>
                </a:effectLst>
                <a:latin typeface="Calibri"/>
              </a:rPr>
              <a:t>Ther</a:t>
            </a:r>
            <a:r>
              <a:rPr lang="en-US" sz="750" kern="0" dirty="0">
                <a:effectLst>
                  <a:outerShdw blurRad="38100" dist="38100" dir="2700000" algn="tl">
                    <a:srgbClr val="000000">
                      <a:alpha val="43137"/>
                    </a:srgbClr>
                  </a:outerShdw>
                </a:effectLst>
                <a:latin typeface="Calibri"/>
              </a:rPr>
              <a:t> 2006;19:139-147</a:t>
            </a:r>
          </a:p>
          <a:p>
            <a:pPr defTabSz="685800">
              <a:defRPr/>
            </a:pPr>
            <a:r>
              <a:rPr lang="en-US" sz="750" kern="0" dirty="0" err="1">
                <a:effectLst>
                  <a:outerShdw blurRad="38100" dist="38100" dir="2700000" algn="tl">
                    <a:srgbClr val="000000">
                      <a:alpha val="43137"/>
                    </a:srgbClr>
                  </a:outerShdw>
                </a:effectLst>
                <a:latin typeface="Calibri"/>
              </a:rPr>
              <a:t>Symbicort</a:t>
            </a:r>
            <a:r>
              <a:rPr lang="en-US" sz="750" kern="0" dirty="0">
                <a:effectLst>
                  <a:outerShdw blurRad="38100" dist="38100" dir="2700000" algn="tl">
                    <a:srgbClr val="000000">
                      <a:alpha val="43137"/>
                    </a:srgbClr>
                  </a:outerShdw>
                </a:effectLst>
                <a:latin typeface="Calibri"/>
              </a:rPr>
              <a:t> BPOM product monograph</a:t>
            </a:r>
            <a:endParaRPr lang="en-GB" sz="750" kern="0" dirty="0">
              <a:effectLst>
                <a:outerShdw blurRad="38100" dist="38100" dir="2700000" algn="tl">
                  <a:srgbClr val="000000">
                    <a:alpha val="43137"/>
                  </a:srgbClr>
                </a:outerShdw>
              </a:effectLst>
              <a:latin typeface="Calibri"/>
            </a:endParaRPr>
          </a:p>
        </p:txBody>
      </p:sp>
      <p:pic>
        <p:nvPicPr>
          <p:cNvPr id="29" name="image.png"/>
          <p:cNvPicPr/>
          <p:nvPr/>
        </p:nvPicPr>
        <p:blipFill>
          <a:blip r:embed="rId3">
            <a:extLst/>
          </a:blip>
          <a:stretch>
            <a:fillRect/>
          </a:stretch>
        </p:blipFill>
        <p:spPr>
          <a:xfrm>
            <a:off x="3022710" y="2778324"/>
            <a:ext cx="987602" cy="1777603"/>
          </a:xfrm>
          <a:prstGeom prst="rect">
            <a:avLst/>
          </a:prstGeom>
          <a:ln w="12700">
            <a:miter lim="400000"/>
          </a:ln>
        </p:spPr>
      </p:pic>
    </p:spTree>
    <p:extLst>
      <p:ext uri="{BB962C8B-B14F-4D97-AF65-F5344CB8AC3E}">
        <p14:creationId xmlns:p14="http://schemas.microsoft.com/office/powerpoint/2010/main" val="221936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lide Number Placeholder 2"/>
          <p:cNvSpPr>
            <a:spLocks noGrp="1"/>
          </p:cNvSpPr>
          <p:nvPr>
            <p:ph type="sldNum" sz="quarter" idx="4"/>
          </p:nvPr>
        </p:nvSpPr>
        <p:spPr/>
        <p:txBody>
          <a:bodyPr/>
          <a:lstStyle/>
          <a:p>
            <a:fld id="{3C4F54F3-C349-4609-AFEE-01462D5C7942}" type="slidenum">
              <a:rPr lang="en-GB" smtClean="0"/>
              <a:pPr/>
              <a:t>23</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1726899" y="1444977"/>
            <a:ext cx="1727501" cy="2281130"/>
          </a:xfrm>
          <a:prstGeom prst="rect">
            <a:avLst/>
          </a:prstGeom>
          <a:noFill/>
          <a:ln w="9525">
            <a:noFill/>
            <a:miter lim="800000"/>
            <a:headEnd/>
            <a:tailEnd/>
          </a:ln>
        </p:spPr>
      </p:pic>
      <p:sp>
        <p:nvSpPr>
          <p:cNvPr id="6" name="Title 1"/>
          <p:cNvSpPr txBox="1">
            <a:spLocks/>
          </p:cNvSpPr>
          <p:nvPr/>
        </p:nvSpPr>
        <p:spPr>
          <a:xfrm>
            <a:off x="3619422" y="2228805"/>
            <a:ext cx="4227689" cy="857250"/>
          </a:xfrm>
          <a:prstGeom prst="rect">
            <a:avLst/>
          </a:prstGeom>
        </p:spPr>
        <p:txBody>
          <a:bodyPr vert="horz">
            <a:noAutofit/>
          </a:bodyPr>
          <a:lstStyle>
            <a:lvl1pPr algn="l" defTabSz="457200" rtl="0" eaLnBrk="1" latinLnBrk="0" hangingPunct="1">
              <a:lnSpc>
                <a:spcPct val="100000"/>
              </a:lnSpc>
              <a:spcBef>
                <a:spcPct val="0"/>
              </a:spcBef>
              <a:buNone/>
              <a:defRPr sz="2400" b="1" kern="1200" baseline="0">
                <a:solidFill>
                  <a:srgbClr val="830051"/>
                </a:solidFill>
                <a:latin typeface="Arial" pitchFamily="34" charset="0"/>
                <a:ea typeface="+mj-ea"/>
                <a:cs typeface="Arial" pitchFamily="34" charset="0"/>
              </a:defRPr>
            </a:lvl1pPr>
          </a:lstStyle>
          <a:p>
            <a:r>
              <a:rPr lang="en-US" dirty="0" err="1">
                <a:solidFill>
                  <a:schemeClr val="tx1"/>
                </a:solidFill>
              </a:rPr>
              <a:t>Rasionalitas</a:t>
            </a:r>
            <a:r>
              <a:rPr lang="en-US" dirty="0">
                <a:solidFill>
                  <a:schemeClr val="tx1"/>
                </a:solidFill>
              </a:rPr>
              <a:t> Budesonide/Formoterol </a:t>
            </a:r>
            <a:r>
              <a:rPr lang="en-US" dirty="0" err="1">
                <a:solidFill>
                  <a:schemeClr val="tx1"/>
                </a:solidFill>
              </a:rPr>
              <a:t>sebagai</a:t>
            </a:r>
            <a:r>
              <a:rPr lang="en-US" dirty="0">
                <a:solidFill>
                  <a:schemeClr val="tx1"/>
                </a:solidFill>
              </a:rPr>
              <a:t> SMART regimen </a:t>
            </a:r>
            <a:r>
              <a:rPr lang="en-US" dirty="0" err="1">
                <a:solidFill>
                  <a:schemeClr val="tx1"/>
                </a:solidFill>
              </a:rPr>
              <a:t>untuk</a:t>
            </a:r>
            <a:r>
              <a:rPr lang="en-US" dirty="0">
                <a:solidFill>
                  <a:schemeClr val="tx1"/>
                </a:solidFill>
              </a:rPr>
              <a:t> </a:t>
            </a:r>
            <a:r>
              <a:rPr lang="en-US" dirty="0" err="1">
                <a:solidFill>
                  <a:schemeClr val="tx1"/>
                </a:solidFill>
              </a:rPr>
              <a:t>asma</a:t>
            </a:r>
            <a:r>
              <a:rPr lang="en-US" dirty="0">
                <a:solidFill>
                  <a:schemeClr val="tx1"/>
                </a:solidFill>
              </a:rPr>
              <a:t> control</a:t>
            </a:r>
          </a:p>
          <a:p>
            <a:endParaRPr lang="en-GB" dirty="0">
              <a:solidFill>
                <a:srgbClr val="C00000"/>
              </a:solidFill>
            </a:endParaRPr>
          </a:p>
        </p:txBody>
      </p:sp>
    </p:spTree>
    <p:extLst>
      <p:ext uri="{BB962C8B-B14F-4D97-AF65-F5344CB8AC3E}">
        <p14:creationId xmlns:p14="http://schemas.microsoft.com/office/powerpoint/2010/main" val="882796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890" y="189358"/>
            <a:ext cx="7061951" cy="504000"/>
          </a:xfrm>
        </p:spPr>
        <p:txBody>
          <a:bodyPr>
            <a:noAutofit/>
          </a:bodyPr>
          <a:lstStyle/>
          <a:p>
            <a:r>
              <a:rPr lang="en-US" dirty="0" err="1">
                <a:solidFill>
                  <a:srgbClr val="FFFF00"/>
                </a:solidFill>
              </a:rPr>
              <a:t>Symbicort</a:t>
            </a:r>
            <a:r>
              <a:rPr lang="en-US" dirty="0">
                <a:solidFill>
                  <a:srgbClr val="FFFF00"/>
                </a:solidFill>
              </a:rPr>
              <a:t> SMART </a:t>
            </a:r>
            <a:r>
              <a:rPr lang="en-US" dirty="0" err="1">
                <a:solidFill>
                  <a:srgbClr val="FFFF00"/>
                </a:solidFill>
              </a:rPr>
              <a:t>untuk</a:t>
            </a:r>
            <a:r>
              <a:rPr lang="en-US" dirty="0">
                <a:solidFill>
                  <a:srgbClr val="FFFF00"/>
                </a:solidFill>
              </a:rPr>
              <a:t> </a:t>
            </a:r>
            <a:r>
              <a:rPr lang="en-US" dirty="0" err="1">
                <a:solidFill>
                  <a:srgbClr val="FFFF00"/>
                </a:solidFill>
              </a:rPr>
              <a:t>kontrol</a:t>
            </a:r>
            <a:r>
              <a:rPr lang="en-US" dirty="0">
                <a:solidFill>
                  <a:srgbClr val="FFFF00"/>
                </a:solidFill>
              </a:rPr>
              <a:t> </a:t>
            </a:r>
            <a:r>
              <a:rPr lang="en-US" dirty="0" err="1">
                <a:solidFill>
                  <a:srgbClr val="FFFF00"/>
                </a:solidFill>
              </a:rPr>
              <a:t>gejala</a:t>
            </a:r>
            <a:r>
              <a:rPr lang="en-US" dirty="0">
                <a:solidFill>
                  <a:srgbClr val="FFFF00"/>
                </a:solidFill>
              </a:rPr>
              <a:t> </a:t>
            </a:r>
            <a:r>
              <a:rPr lang="en-US" dirty="0" err="1">
                <a:solidFill>
                  <a:srgbClr val="FFFF00"/>
                </a:solidFill>
              </a:rPr>
              <a:t>saat</a:t>
            </a:r>
            <a:r>
              <a:rPr lang="en-US" dirty="0">
                <a:solidFill>
                  <a:srgbClr val="FFFF00"/>
                </a:solidFill>
              </a:rPr>
              <a:t> </a:t>
            </a:r>
            <a:r>
              <a:rPr lang="en-US" dirty="0" err="1">
                <a:solidFill>
                  <a:srgbClr val="FFFF00"/>
                </a:solidFill>
              </a:rPr>
              <a:t>ini</a:t>
            </a:r>
            <a:endParaRPr lang="en-GB" dirty="0">
              <a:solidFill>
                <a:srgbClr val="FFFF00"/>
              </a:solidFill>
            </a:endParaRPr>
          </a:p>
        </p:txBody>
      </p:sp>
      <p:sp>
        <p:nvSpPr>
          <p:cNvPr id="3" name="Slide Number Placeholder 2"/>
          <p:cNvSpPr>
            <a:spLocks noGrp="1"/>
          </p:cNvSpPr>
          <p:nvPr>
            <p:ph type="sldNum" sz="quarter" idx="4"/>
          </p:nvPr>
        </p:nvSpPr>
        <p:spPr/>
        <p:txBody>
          <a:bodyPr/>
          <a:lstStyle/>
          <a:p>
            <a:fld id="{3C4F54F3-C349-4609-AFEE-01462D5C7942}" type="slidenum">
              <a:rPr lang="en-GB" smtClean="0"/>
              <a:pPr/>
              <a:t>24</a:t>
            </a:fld>
            <a:endParaRPr lang="en-GB" dirty="0"/>
          </a:p>
        </p:txBody>
      </p:sp>
      <p:grpSp>
        <p:nvGrpSpPr>
          <p:cNvPr id="5" name="Group 4"/>
          <p:cNvGrpSpPr/>
          <p:nvPr/>
        </p:nvGrpSpPr>
        <p:grpSpPr>
          <a:xfrm>
            <a:off x="258789" y="103229"/>
            <a:ext cx="1089542" cy="1089542"/>
            <a:chOff x="325076" y="184"/>
            <a:chExt cx="1089542" cy="1089542"/>
          </a:xfrm>
          <a:scene3d>
            <a:camera prst="orthographicFront">
              <a:rot lat="0" lon="0" rev="0"/>
            </a:camera>
            <a:lightRig rig="soft" dir="t">
              <a:rot lat="0" lon="0" rev="0"/>
            </a:lightRig>
          </a:scene3d>
        </p:grpSpPr>
        <p:sp>
          <p:nvSpPr>
            <p:cNvPr id="6" name="Oval 5"/>
            <p:cNvSpPr/>
            <p:nvPr/>
          </p:nvSpPr>
          <p:spPr>
            <a:xfrm>
              <a:off x="325076" y="184"/>
              <a:ext cx="1089542" cy="1089542"/>
            </a:xfrm>
            <a:prstGeom prst="ellipse">
              <a:avLst/>
            </a:prstGeom>
            <a:solidFill>
              <a:srgbClr val="9B2D1F"/>
            </a:solidFill>
            <a:ln w="12700" cap="flat" cmpd="sng" algn="ctr">
              <a:noFill/>
              <a:prstDash val="solid"/>
            </a:ln>
            <a:effectLst>
              <a:outerShdw blurRad="107950" dist="12700" dir="5400000" algn="ctr" rotWithShape="0">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7" name="Oval 4"/>
            <p:cNvSpPr txBox="1"/>
            <p:nvPr/>
          </p:nvSpPr>
          <p:spPr>
            <a:xfrm>
              <a:off x="484636" y="159744"/>
              <a:ext cx="770422" cy="770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NZ" sz="1400" b="1" kern="1200" dirty="0" err="1">
                  <a:solidFill>
                    <a:sysClr val="window" lastClr="FFFFFF"/>
                  </a:solidFill>
                  <a:latin typeface="Calibri" panose="020F0502020204030204" pitchFamily="34" charset="0"/>
                  <a:ea typeface="+mn-ea"/>
                  <a:cs typeface="+mn-cs"/>
                </a:rPr>
                <a:t>Kontrol</a:t>
              </a:r>
              <a:r>
                <a:rPr lang="en-NZ" sz="1400" b="1" kern="1200" dirty="0">
                  <a:solidFill>
                    <a:sysClr val="window" lastClr="FFFFFF"/>
                  </a:solidFill>
                  <a:latin typeface="Calibri" panose="020F0502020204030204" pitchFamily="34" charset="0"/>
                  <a:ea typeface="+mn-ea"/>
                  <a:cs typeface="+mn-cs"/>
                </a:rPr>
                <a:t> </a:t>
              </a:r>
              <a:r>
                <a:rPr lang="en-NZ" sz="1400" b="1" kern="1200" dirty="0" err="1">
                  <a:solidFill>
                    <a:sysClr val="window" lastClr="FFFFFF"/>
                  </a:solidFill>
                  <a:latin typeface="Calibri" panose="020F0502020204030204" pitchFamily="34" charset="0"/>
                  <a:ea typeface="+mn-ea"/>
                  <a:cs typeface="+mn-cs"/>
                </a:rPr>
                <a:t>gejala</a:t>
              </a:r>
              <a:r>
                <a:rPr lang="en-NZ" sz="1400" b="1" kern="1200" dirty="0">
                  <a:solidFill>
                    <a:sysClr val="window" lastClr="FFFFFF"/>
                  </a:solidFill>
                  <a:latin typeface="Calibri" panose="020F0502020204030204" pitchFamily="34" charset="0"/>
                  <a:ea typeface="+mn-ea"/>
                  <a:cs typeface="+mn-cs"/>
                </a:rPr>
                <a:t> </a:t>
              </a:r>
              <a:r>
                <a:rPr lang="en-NZ" sz="1400" b="1" kern="1200" dirty="0" err="1">
                  <a:solidFill>
                    <a:sysClr val="window" lastClr="FFFFFF"/>
                  </a:solidFill>
                  <a:latin typeface="Calibri" panose="020F0502020204030204" pitchFamily="34" charset="0"/>
                  <a:ea typeface="+mn-ea"/>
                  <a:cs typeface="+mn-cs"/>
                </a:rPr>
                <a:t>saat</a:t>
              </a:r>
              <a:r>
                <a:rPr lang="en-NZ" sz="1400" b="1" kern="1200" dirty="0">
                  <a:solidFill>
                    <a:sysClr val="window" lastClr="FFFFFF"/>
                  </a:solidFill>
                  <a:latin typeface="Calibri" panose="020F0502020204030204" pitchFamily="34" charset="0"/>
                  <a:ea typeface="+mn-ea"/>
                  <a:cs typeface="+mn-cs"/>
                </a:rPr>
                <a:t> </a:t>
              </a:r>
              <a:r>
                <a:rPr lang="en-NZ" sz="1400" b="1" kern="1200" dirty="0" err="1">
                  <a:solidFill>
                    <a:sysClr val="window" lastClr="FFFFFF"/>
                  </a:solidFill>
                  <a:latin typeface="Calibri" panose="020F0502020204030204" pitchFamily="34" charset="0"/>
                  <a:ea typeface="+mn-ea"/>
                  <a:cs typeface="+mn-cs"/>
                </a:rPr>
                <a:t>ini</a:t>
              </a:r>
              <a:endParaRPr lang="en-GB" sz="1400" b="1" kern="1200" dirty="0">
                <a:solidFill>
                  <a:sysClr val="window" lastClr="FFFFFF"/>
                </a:solidFill>
                <a:latin typeface="Calibri" panose="020F0502020204030204" pitchFamily="34" charset="0"/>
                <a:ea typeface="+mn-ea"/>
                <a:cs typeface="+mn-cs"/>
              </a:endParaRPr>
            </a:p>
          </p:txBody>
        </p:sp>
      </p:grpSp>
      <p:sp>
        <p:nvSpPr>
          <p:cNvPr id="8" name="Rectangle 41"/>
          <p:cNvSpPr txBox="1">
            <a:spLocks noChangeArrowheads="1"/>
          </p:cNvSpPr>
          <p:nvPr/>
        </p:nvSpPr>
        <p:spPr>
          <a:xfrm>
            <a:off x="880083" y="962027"/>
            <a:ext cx="8350623" cy="570098"/>
          </a:xfrm>
          <a:prstGeom prst="rect">
            <a:avLst/>
          </a:prstGeom>
        </p:spPr>
        <p:txBody>
          <a:bodyPr/>
          <a:lstStyle>
            <a:lvl1pPr algn="ctr" rtl="0" eaLnBrk="0" fontAlgn="base" hangingPunct="0">
              <a:spcBef>
                <a:spcPct val="0"/>
              </a:spcBef>
              <a:spcAft>
                <a:spcPct val="0"/>
              </a:spcAft>
              <a:defRPr sz="3300" kern="1200">
                <a:solidFill>
                  <a:schemeClr val="tx1"/>
                </a:solidFill>
                <a:latin typeface="+mj-lt"/>
                <a:ea typeface="ＭＳ Ｐゴシック" pitchFamily="-83" charset="-128"/>
                <a:cs typeface="ＭＳ Ｐゴシック" pitchFamily="-83" charset="-128"/>
              </a:defRPr>
            </a:lvl1pPr>
            <a:lvl2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2pPr>
            <a:lvl3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3pPr>
            <a:lvl4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4pPr>
            <a:lvl5pPr algn="ctr" rtl="0" eaLnBrk="0" fontAlgn="base" hangingPunct="0">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5pPr>
            <a:lvl6pPr marL="3429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6pPr>
            <a:lvl7pPr marL="6858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7pPr>
            <a:lvl8pPr marL="10287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8pPr>
            <a:lvl9pPr marL="1371600" algn="ctr" rtl="0" fontAlgn="base">
              <a:spcBef>
                <a:spcPct val="0"/>
              </a:spcBef>
              <a:spcAft>
                <a:spcPct val="0"/>
              </a:spcAft>
              <a:defRPr sz="3300">
                <a:solidFill>
                  <a:schemeClr val="tx1"/>
                </a:solidFill>
                <a:latin typeface="Arial" pitchFamily="-83" charset="0"/>
                <a:ea typeface="ＭＳ Ｐゴシック" pitchFamily="-83" charset="-128"/>
                <a:cs typeface="ＭＳ Ｐゴシック" pitchFamily="-83" charset="-128"/>
              </a:defRPr>
            </a:lvl9pPr>
          </a:lstStyle>
          <a:p>
            <a:pPr defTabSz="914400">
              <a:defRPr/>
            </a:pPr>
            <a:r>
              <a:rPr lang="en-US" sz="2400" b="1" dirty="0">
                <a:ea typeface="ＭＳ Ｐゴシック" pitchFamily="34" charset="-128"/>
              </a:rPr>
              <a:t>Budesonide/Formoterol </a:t>
            </a:r>
            <a:r>
              <a:rPr lang="en-US" sz="2400" b="1" dirty="0" err="1">
                <a:ea typeface="ＭＳ Ｐゴシック" pitchFamily="34" charset="-128"/>
              </a:rPr>
              <a:t>sebagai</a:t>
            </a:r>
            <a:r>
              <a:rPr lang="en-US" sz="2400" b="1" dirty="0">
                <a:ea typeface="ＭＳ Ｐゴシック" pitchFamily="34" charset="-128"/>
              </a:rPr>
              <a:t> PELEGA</a:t>
            </a:r>
            <a:endParaRPr lang="en-US" sz="1800" dirty="0">
              <a:ea typeface="ＭＳ Ｐゴシック" pitchFamily="34" charset="-128"/>
            </a:endParaRPr>
          </a:p>
        </p:txBody>
      </p:sp>
      <p:sp>
        <p:nvSpPr>
          <p:cNvPr id="9" name="Text Box 4"/>
          <p:cNvSpPr txBox="1">
            <a:spLocks noChangeAspect="1" noChangeArrowheads="1"/>
          </p:cNvSpPr>
          <p:nvPr/>
        </p:nvSpPr>
        <p:spPr bwMode="auto">
          <a:xfrm>
            <a:off x="3898361" y="4820842"/>
            <a:ext cx="26084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350" b="0" i="0" u="none" strike="noStrike" kern="0" cap="none" spc="0" normalizeH="0" baseline="0" noProof="0" dirty="0" err="1">
                <a:ln>
                  <a:noFill/>
                </a:ln>
                <a:effectLst/>
                <a:uLnTx/>
                <a:uFillTx/>
                <a:latin typeface="Arial" panose="020B0604020202020204" pitchFamily="34" charset="0"/>
                <a:ea typeface="ＭＳ Ｐゴシック" panose="020B0600070205080204" pitchFamily="34" charset="-128"/>
              </a:rPr>
              <a:t>Menit</a:t>
            </a:r>
            <a:r>
              <a:rPr kumimoji="0" lang="en-US" altLang="en-US" sz="13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 </a:t>
            </a:r>
            <a:r>
              <a:rPr kumimoji="0" lang="en-US" altLang="en-US" sz="1350" b="0" i="0" u="none" strike="noStrike" kern="0" cap="none" spc="0" normalizeH="0" baseline="0" noProof="0" dirty="0" err="1">
                <a:ln>
                  <a:noFill/>
                </a:ln>
                <a:effectLst/>
                <a:uLnTx/>
                <a:uFillTx/>
                <a:latin typeface="Arial" panose="020B0604020202020204" pitchFamily="34" charset="0"/>
                <a:ea typeface="ＭＳ Ｐゴシック" panose="020B0600070205080204" pitchFamily="34" charset="-128"/>
              </a:rPr>
              <a:t>setelah</a:t>
            </a:r>
            <a:r>
              <a:rPr kumimoji="0" lang="en-US" altLang="en-US" sz="13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 </a:t>
            </a:r>
            <a:r>
              <a:rPr kumimoji="0" lang="en-US" altLang="en-US" sz="1350" b="0" i="0" u="none" strike="noStrike" kern="0" cap="none" spc="0" normalizeH="0" baseline="0" noProof="0" dirty="0" err="1">
                <a:ln>
                  <a:noFill/>
                </a:ln>
                <a:effectLst/>
                <a:uLnTx/>
                <a:uFillTx/>
                <a:latin typeface="Arial" panose="020B0604020202020204" pitchFamily="34" charset="0"/>
                <a:ea typeface="ＭＳ Ｐゴシック" panose="020B0600070205080204" pitchFamily="34" charset="-128"/>
              </a:rPr>
              <a:t>penggunaan</a:t>
            </a:r>
            <a:r>
              <a:rPr kumimoji="0" lang="en-US" altLang="en-US" sz="13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 </a:t>
            </a:r>
            <a:r>
              <a:rPr kumimoji="0" lang="en-US" altLang="en-US" sz="1350" b="0" i="0" u="none" strike="noStrike" kern="0" cap="none" spc="0" normalizeH="0" baseline="0" noProof="0" dirty="0" err="1">
                <a:ln>
                  <a:noFill/>
                </a:ln>
                <a:effectLst/>
                <a:uLnTx/>
                <a:uFillTx/>
                <a:latin typeface="Arial" panose="020B0604020202020204" pitchFamily="34" charset="0"/>
                <a:ea typeface="ＭＳ Ｐゴシック" panose="020B0600070205080204" pitchFamily="34" charset="-128"/>
              </a:rPr>
              <a:t>obat</a:t>
            </a:r>
            <a:endParaRPr kumimoji="0" lang="en-US" altLang="en-US" sz="135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endParaRPr>
          </a:p>
        </p:txBody>
      </p:sp>
      <p:sp>
        <p:nvSpPr>
          <p:cNvPr id="10" name="Rectangle 5"/>
          <p:cNvSpPr>
            <a:spLocks noChangeArrowheads="1"/>
          </p:cNvSpPr>
          <p:nvPr/>
        </p:nvSpPr>
        <p:spPr bwMode="auto">
          <a:xfrm>
            <a:off x="4040982" y="1724026"/>
            <a:ext cx="2575322"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en-US" sz="1350" b="1" i="0" u="none" strike="noStrike" kern="0" cap="none" spc="0" normalizeH="0" baseline="0" noProof="0" dirty="0">
                <a:ln>
                  <a:noFill/>
                </a:ln>
                <a:solidFill>
                  <a:schemeClr val="accent6">
                    <a:lumMod val="75000"/>
                  </a:schemeClr>
                </a:solidFill>
                <a:effectLst/>
                <a:uLnTx/>
                <a:uFillTx/>
                <a:latin typeface="Arial" panose="020B0604020202020204" pitchFamily="34" charset="0"/>
                <a:ea typeface="ＭＳ Ｐゴシック" panose="020B0600070205080204" pitchFamily="34" charset="-128"/>
              </a:rPr>
              <a:t>FEV1 (% </a:t>
            </a:r>
            <a:r>
              <a:rPr kumimoji="0" lang="en-US" altLang="en-US" sz="1350" b="1" i="0" u="none" strike="noStrike" kern="0" cap="none" spc="0" normalizeH="0" baseline="0" noProof="0" dirty="0">
                <a:ln>
                  <a:noFill/>
                </a:ln>
                <a:solidFill>
                  <a:schemeClr val="accent6">
                    <a:lumMod val="75000"/>
                  </a:schemeClr>
                </a:solidFill>
                <a:effectLst/>
                <a:uLnTx/>
                <a:uFillTx/>
                <a:latin typeface="Symbol" panose="05050102010706020507" pitchFamily="18" charset="2"/>
                <a:ea typeface="ＭＳ Ｐゴシック" panose="020B0600070205080204" pitchFamily="34" charset="-128"/>
              </a:rPr>
              <a:t>D</a:t>
            </a:r>
            <a:r>
              <a:rPr kumimoji="0" lang="en-US" altLang="en-US" sz="1350" b="1" i="0" u="none" strike="noStrike" kern="0" cap="none" spc="0" normalizeH="0" baseline="0" noProof="0" dirty="0">
                <a:ln>
                  <a:noFill/>
                </a:ln>
                <a:solidFill>
                  <a:schemeClr val="accent6">
                    <a:lumMod val="75000"/>
                  </a:schemeClr>
                </a:solidFill>
                <a:effectLst/>
                <a:uLnTx/>
                <a:uFillTx/>
                <a:latin typeface="Arial" panose="020B0604020202020204" pitchFamily="34" charset="0"/>
                <a:ea typeface="ＭＳ Ｐゴシック" panose="020B0600070205080204" pitchFamily="34" charset="-128"/>
              </a:rPr>
              <a:t> from baseline)</a:t>
            </a:r>
            <a:endParaRPr kumimoji="0" lang="en-GB" altLang="en-US" sz="1350" b="1" i="0" u="none" strike="noStrike" kern="0" cap="none" spc="0" normalizeH="0" baseline="0" noProof="0" dirty="0">
              <a:ln>
                <a:noFill/>
              </a:ln>
              <a:solidFill>
                <a:schemeClr val="accent6">
                  <a:lumMod val="75000"/>
                </a:schemeClr>
              </a:solidFill>
              <a:effectLst/>
              <a:uLnTx/>
              <a:uFillTx/>
              <a:latin typeface="Arial" panose="020B0604020202020204" pitchFamily="34" charset="0"/>
              <a:ea typeface="ＭＳ Ｐゴシック" panose="020B0600070205080204" pitchFamily="34" charset="-128"/>
            </a:endParaRPr>
          </a:p>
        </p:txBody>
      </p:sp>
      <p:sp>
        <p:nvSpPr>
          <p:cNvPr id="11" name="Rectangle 77"/>
          <p:cNvSpPr>
            <a:spLocks noChangeAspect="1" noChangeArrowheads="1"/>
          </p:cNvSpPr>
          <p:nvPr/>
        </p:nvSpPr>
        <p:spPr bwMode="auto">
          <a:xfrm>
            <a:off x="4132660" y="2601517"/>
            <a:ext cx="104775" cy="107156"/>
          </a:xfrm>
          <a:prstGeom prst="rect">
            <a:avLst/>
          </a:prstGeom>
          <a:solidFill>
            <a:srgbClr val="00FFFF"/>
          </a:solidFill>
          <a:ln w="25400">
            <a:solidFill>
              <a:srgbClr val="00FFFF"/>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12" name="Oval 82"/>
          <p:cNvSpPr>
            <a:spLocks noChangeAspect="1" noChangeArrowheads="1"/>
          </p:cNvSpPr>
          <p:nvPr/>
        </p:nvSpPr>
        <p:spPr bwMode="auto">
          <a:xfrm>
            <a:off x="5074446" y="2258617"/>
            <a:ext cx="97631" cy="108347"/>
          </a:xfrm>
          <a:prstGeom prst="ellipse">
            <a:avLst/>
          </a:prstGeom>
          <a:solidFill>
            <a:srgbClr val="E0002B"/>
          </a:solidFill>
          <a:ln w="25400">
            <a:solidFill>
              <a:srgbClr val="E0002B"/>
            </a:solidFill>
            <a:round/>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13" name="Line 83"/>
          <p:cNvSpPr>
            <a:spLocks noChangeAspect="1" noChangeShapeType="1"/>
          </p:cNvSpPr>
          <p:nvPr/>
        </p:nvSpPr>
        <p:spPr bwMode="auto">
          <a:xfrm flipH="1">
            <a:off x="3929065" y="4458891"/>
            <a:ext cx="2316956" cy="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4" name="Line 84"/>
          <p:cNvSpPr>
            <a:spLocks noChangeAspect="1" noChangeShapeType="1"/>
          </p:cNvSpPr>
          <p:nvPr/>
        </p:nvSpPr>
        <p:spPr bwMode="auto">
          <a:xfrm flipH="1">
            <a:off x="3875486" y="4458891"/>
            <a:ext cx="84535" cy="0"/>
          </a:xfrm>
          <a:prstGeom prst="line">
            <a:avLst/>
          </a:prstGeom>
          <a:noFill/>
          <a:ln w="28575">
            <a:solidFill>
              <a:sysClr val="window" lastClr="FF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5" name="Line 85"/>
          <p:cNvSpPr>
            <a:spLocks noChangeAspect="1" noChangeShapeType="1"/>
          </p:cNvSpPr>
          <p:nvPr/>
        </p:nvSpPr>
        <p:spPr bwMode="auto">
          <a:xfrm flipH="1">
            <a:off x="3875487" y="4168379"/>
            <a:ext cx="41672" cy="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6" name="Line 86"/>
          <p:cNvSpPr>
            <a:spLocks noChangeAspect="1" noChangeShapeType="1"/>
          </p:cNvSpPr>
          <p:nvPr/>
        </p:nvSpPr>
        <p:spPr bwMode="auto">
          <a:xfrm flipH="1">
            <a:off x="3875487" y="3579020"/>
            <a:ext cx="41672" cy="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7" name="Line 87"/>
          <p:cNvSpPr>
            <a:spLocks noChangeAspect="1" noChangeShapeType="1"/>
          </p:cNvSpPr>
          <p:nvPr/>
        </p:nvSpPr>
        <p:spPr bwMode="auto">
          <a:xfrm flipH="1">
            <a:off x="3875487" y="2989660"/>
            <a:ext cx="41672" cy="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8" name="Line 88"/>
          <p:cNvSpPr>
            <a:spLocks noChangeAspect="1" noChangeShapeType="1"/>
          </p:cNvSpPr>
          <p:nvPr/>
        </p:nvSpPr>
        <p:spPr bwMode="auto">
          <a:xfrm flipH="1">
            <a:off x="3875487" y="2406254"/>
            <a:ext cx="41672" cy="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19" name="Line 89"/>
          <p:cNvSpPr>
            <a:spLocks noChangeAspect="1" noChangeShapeType="1"/>
          </p:cNvSpPr>
          <p:nvPr/>
        </p:nvSpPr>
        <p:spPr bwMode="auto">
          <a:xfrm flipH="1">
            <a:off x="3875487" y="1810941"/>
            <a:ext cx="41672" cy="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20" name="Text Box 94"/>
          <p:cNvSpPr txBox="1">
            <a:spLocks noChangeAspect="1" noChangeArrowheads="1"/>
          </p:cNvSpPr>
          <p:nvPr/>
        </p:nvSpPr>
        <p:spPr bwMode="auto">
          <a:xfrm>
            <a:off x="3671890" y="4527948"/>
            <a:ext cx="4881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–5 0</a:t>
            </a:r>
          </a:p>
        </p:txBody>
      </p:sp>
      <p:sp>
        <p:nvSpPr>
          <p:cNvPr id="21" name="Text Box 95"/>
          <p:cNvSpPr txBox="1">
            <a:spLocks noChangeAspect="1" noChangeArrowheads="1"/>
          </p:cNvSpPr>
          <p:nvPr/>
        </p:nvSpPr>
        <p:spPr bwMode="auto">
          <a:xfrm>
            <a:off x="4174556" y="4527948"/>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effectLst/>
                <a:uLnTx/>
                <a:uFillTx/>
                <a:latin typeface="Arial" panose="020B0604020202020204" pitchFamily="34" charset="0"/>
                <a:ea typeface="ＭＳ Ｐゴシック" panose="020B0600070205080204" pitchFamily="34" charset="-128"/>
              </a:rPr>
              <a:t>30</a:t>
            </a:r>
          </a:p>
        </p:txBody>
      </p:sp>
      <p:sp>
        <p:nvSpPr>
          <p:cNvPr id="22" name="Text Box 96"/>
          <p:cNvSpPr txBox="1">
            <a:spLocks noChangeAspect="1" noChangeArrowheads="1"/>
          </p:cNvSpPr>
          <p:nvPr/>
        </p:nvSpPr>
        <p:spPr bwMode="auto">
          <a:xfrm>
            <a:off x="4550793" y="4527948"/>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60</a:t>
            </a:r>
          </a:p>
        </p:txBody>
      </p:sp>
      <p:sp>
        <p:nvSpPr>
          <p:cNvPr id="23" name="Text Box 97"/>
          <p:cNvSpPr txBox="1">
            <a:spLocks noChangeAspect="1" noChangeArrowheads="1"/>
          </p:cNvSpPr>
          <p:nvPr/>
        </p:nvSpPr>
        <p:spPr bwMode="auto">
          <a:xfrm>
            <a:off x="4925840" y="4527948"/>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effectLst/>
                <a:uLnTx/>
                <a:uFillTx/>
                <a:latin typeface="Arial" panose="020B0604020202020204" pitchFamily="34" charset="0"/>
                <a:ea typeface="ＭＳ Ｐゴシック" panose="020B0600070205080204" pitchFamily="34" charset="-128"/>
              </a:rPr>
              <a:t>90</a:t>
            </a:r>
          </a:p>
        </p:txBody>
      </p:sp>
      <p:sp>
        <p:nvSpPr>
          <p:cNvPr id="24" name="Text Box 98"/>
          <p:cNvSpPr txBox="1">
            <a:spLocks noChangeAspect="1" noChangeArrowheads="1"/>
          </p:cNvSpPr>
          <p:nvPr/>
        </p:nvSpPr>
        <p:spPr bwMode="auto">
          <a:xfrm>
            <a:off x="5236167" y="4527948"/>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120</a:t>
            </a:r>
          </a:p>
        </p:txBody>
      </p:sp>
      <p:sp>
        <p:nvSpPr>
          <p:cNvPr id="25" name="Text Box 99"/>
          <p:cNvSpPr txBox="1">
            <a:spLocks noChangeAspect="1" noChangeArrowheads="1"/>
          </p:cNvSpPr>
          <p:nvPr/>
        </p:nvSpPr>
        <p:spPr bwMode="auto">
          <a:xfrm>
            <a:off x="3613003" y="4085035"/>
            <a:ext cx="2696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5</a:t>
            </a:r>
          </a:p>
        </p:txBody>
      </p:sp>
      <p:sp>
        <p:nvSpPr>
          <p:cNvPr id="26" name="Text Box 100"/>
          <p:cNvSpPr txBox="1">
            <a:spLocks noChangeAspect="1" noChangeArrowheads="1"/>
          </p:cNvSpPr>
          <p:nvPr/>
        </p:nvSpPr>
        <p:spPr bwMode="auto">
          <a:xfrm>
            <a:off x="3528046" y="3464720"/>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15</a:t>
            </a:r>
          </a:p>
        </p:txBody>
      </p:sp>
      <p:sp>
        <p:nvSpPr>
          <p:cNvPr id="27" name="Text Box 101"/>
          <p:cNvSpPr txBox="1">
            <a:spLocks noChangeAspect="1" noChangeArrowheads="1"/>
          </p:cNvSpPr>
          <p:nvPr/>
        </p:nvSpPr>
        <p:spPr bwMode="auto">
          <a:xfrm>
            <a:off x="3528046" y="2867026"/>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25</a:t>
            </a:r>
          </a:p>
        </p:txBody>
      </p:sp>
      <p:sp>
        <p:nvSpPr>
          <p:cNvPr id="28" name="Text Box 102"/>
          <p:cNvSpPr txBox="1">
            <a:spLocks noChangeAspect="1" noChangeArrowheads="1"/>
          </p:cNvSpPr>
          <p:nvPr/>
        </p:nvSpPr>
        <p:spPr bwMode="auto">
          <a:xfrm>
            <a:off x="3528046" y="2281239"/>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35</a:t>
            </a:r>
          </a:p>
        </p:txBody>
      </p:sp>
      <p:sp>
        <p:nvSpPr>
          <p:cNvPr id="29" name="Text Box 103"/>
          <p:cNvSpPr txBox="1">
            <a:spLocks noChangeAspect="1" noChangeArrowheads="1"/>
          </p:cNvSpPr>
          <p:nvPr/>
        </p:nvSpPr>
        <p:spPr bwMode="auto">
          <a:xfrm>
            <a:off x="3528046" y="1706167"/>
            <a:ext cx="3545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45</a:t>
            </a:r>
          </a:p>
        </p:txBody>
      </p:sp>
      <p:sp>
        <p:nvSpPr>
          <p:cNvPr id="30" name="Line 108"/>
          <p:cNvSpPr>
            <a:spLocks noChangeAspect="1" noChangeShapeType="1"/>
          </p:cNvSpPr>
          <p:nvPr/>
        </p:nvSpPr>
        <p:spPr bwMode="auto">
          <a:xfrm>
            <a:off x="3790095" y="1800226"/>
            <a:ext cx="0" cy="2647950"/>
          </a:xfrm>
          <a:prstGeom prst="line">
            <a:avLst/>
          </a:prstGeom>
          <a:noFill/>
          <a:ln w="28575">
            <a:solidFill>
              <a:sysClr val="windowText" lastClr="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31" name="Text Box 109"/>
          <p:cNvSpPr txBox="1">
            <a:spLocks noChangeAspect="1" noChangeArrowheads="1"/>
          </p:cNvSpPr>
          <p:nvPr/>
        </p:nvSpPr>
        <p:spPr bwMode="auto">
          <a:xfrm>
            <a:off x="5605261" y="4525567"/>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a:ln>
                  <a:noFill/>
                </a:ln>
                <a:effectLst/>
                <a:uLnTx/>
                <a:uFillTx/>
                <a:latin typeface="Arial" panose="020B0604020202020204" pitchFamily="34" charset="0"/>
                <a:ea typeface="ＭＳ Ｐゴシック" panose="020B0600070205080204" pitchFamily="34" charset="-128"/>
              </a:rPr>
              <a:t>150</a:t>
            </a:r>
          </a:p>
        </p:txBody>
      </p:sp>
      <p:sp>
        <p:nvSpPr>
          <p:cNvPr id="32" name="Text Box 110"/>
          <p:cNvSpPr txBox="1">
            <a:spLocks noChangeAspect="1" noChangeArrowheads="1"/>
          </p:cNvSpPr>
          <p:nvPr/>
        </p:nvSpPr>
        <p:spPr bwMode="auto">
          <a:xfrm>
            <a:off x="5987451" y="4529139"/>
            <a:ext cx="4395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algn="r" defTabSz="685800" eaLnBrk="1" fontAlgn="auto" latinLnBrk="0" hangingPunct="1">
              <a:lnSpc>
                <a:spcPct val="100000"/>
              </a:lnSpc>
              <a:spcBef>
                <a:spcPts val="0"/>
              </a:spcBef>
              <a:spcAft>
                <a:spcPts val="0"/>
              </a:spcAft>
              <a:buClrTx/>
              <a:buSzTx/>
              <a:buFontTx/>
              <a:buNone/>
              <a:tabLst/>
              <a:defRPr/>
            </a:pPr>
            <a:r>
              <a:rPr kumimoji="0" lang="en-US" altLang="en-US" sz="12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180</a:t>
            </a:r>
          </a:p>
        </p:txBody>
      </p:sp>
      <p:grpSp>
        <p:nvGrpSpPr>
          <p:cNvPr id="33" name="Group 111"/>
          <p:cNvGrpSpPr>
            <a:grpSpLocks/>
          </p:cNvGrpSpPr>
          <p:nvPr/>
        </p:nvGrpSpPr>
        <p:grpSpPr bwMode="auto">
          <a:xfrm>
            <a:off x="3925493" y="4450557"/>
            <a:ext cx="2316956" cy="80963"/>
            <a:chOff x="748" y="3501"/>
            <a:chExt cx="1946" cy="84"/>
          </a:xfrm>
        </p:grpSpPr>
        <p:sp>
          <p:nvSpPr>
            <p:cNvPr id="34" name="Line 112"/>
            <p:cNvSpPr>
              <a:spLocks noChangeAspect="1" noChangeShapeType="1"/>
            </p:cNvSpPr>
            <p:nvPr/>
          </p:nvSpPr>
          <p:spPr bwMode="auto">
            <a:xfrm>
              <a:off x="748" y="3507"/>
              <a:ext cx="0" cy="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35" name="Line 113"/>
            <p:cNvSpPr>
              <a:spLocks noChangeAspect="1" noChangeShapeType="1"/>
            </p:cNvSpPr>
            <p:nvPr/>
          </p:nvSpPr>
          <p:spPr bwMode="auto">
            <a:xfrm>
              <a:off x="1131" y="3507"/>
              <a:ext cx="0" cy="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36" name="Line 114"/>
            <p:cNvSpPr>
              <a:spLocks noChangeAspect="1" noChangeShapeType="1"/>
            </p:cNvSpPr>
            <p:nvPr/>
          </p:nvSpPr>
          <p:spPr bwMode="auto">
            <a:xfrm>
              <a:off x="1448" y="3507"/>
              <a:ext cx="0" cy="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37" name="Line 115"/>
            <p:cNvSpPr>
              <a:spLocks noChangeAspect="1" noChangeShapeType="1"/>
            </p:cNvSpPr>
            <p:nvPr/>
          </p:nvSpPr>
          <p:spPr bwMode="auto">
            <a:xfrm>
              <a:off x="1762" y="3507"/>
              <a:ext cx="0" cy="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38" name="Line 116"/>
            <p:cNvSpPr>
              <a:spLocks noChangeAspect="1" noChangeShapeType="1"/>
            </p:cNvSpPr>
            <p:nvPr/>
          </p:nvSpPr>
          <p:spPr bwMode="auto">
            <a:xfrm>
              <a:off x="2072" y="3509"/>
              <a:ext cx="0" cy="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39" name="Line 117"/>
            <p:cNvSpPr>
              <a:spLocks noChangeAspect="1" noChangeShapeType="1"/>
            </p:cNvSpPr>
            <p:nvPr/>
          </p:nvSpPr>
          <p:spPr bwMode="auto">
            <a:xfrm>
              <a:off x="2377" y="3501"/>
              <a:ext cx="0" cy="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40" name="Line 118"/>
            <p:cNvSpPr>
              <a:spLocks noChangeAspect="1" noChangeShapeType="1"/>
            </p:cNvSpPr>
            <p:nvPr/>
          </p:nvSpPr>
          <p:spPr bwMode="auto">
            <a:xfrm>
              <a:off x="2694" y="3501"/>
              <a:ext cx="0" cy="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41" name="Line 119"/>
            <p:cNvSpPr>
              <a:spLocks noChangeAspect="1" noChangeShapeType="1"/>
            </p:cNvSpPr>
            <p:nvPr/>
          </p:nvSpPr>
          <p:spPr bwMode="auto">
            <a:xfrm>
              <a:off x="808" y="3507"/>
              <a:ext cx="0" cy="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grpSp>
        <p:nvGrpSpPr>
          <p:cNvPr id="42" name="Group 70"/>
          <p:cNvGrpSpPr>
            <a:grpSpLocks/>
          </p:cNvGrpSpPr>
          <p:nvPr/>
        </p:nvGrpSpPr>
        <p:grpSpPr bwMode="auto">
          <a:xfrm>
            <a:off x="3975499" y="2318148"/>
            <a:ext cx="2321719" cy="694135"/>
            <a:chOff x="3476639" y="2789240"/>
            <a:chExt cx="3095625" cy="925512"/>
          </a:xfrm>
        </p:grpSpPr>
        <p:grpSp>
          <p:nvGrpSpPr>
            <p:cNvPr id="43" name="Group 69"/>
            <p:cNvGrpSpPr>
              <a:grpSpLocks/>
            </p:cNvGrpSpPr>
            <p:nvPr/>
          </p:nvGrpSpPr>
          <p:grpSpPr bwMode="auto">
            <a:xfrm>
              <a:off x="3546475" y="2857496"/>
              <a:ext cx="2944813" cy="598488"/>
              <a:chOff x="3546475" y="2830512"/>
              <a:chExt cx="2944813" cy="598488"/>
            </a:xfrm>
          </p:grpSpPr>
          <p:sp>
            <p:nvSpPr>
              <p:cNvPr id="52" name="Line 92"/>
              <p:cNvSpPr>
                <a:spLocks noChangeAspect="1" noChangeShapeType="1"/>
              </p:cNvSpPr>
              <p:nvPr/>
            </p:nvSpPr>
            <p:spPr bwMode="auto">
              <a:xfrm flipH="1">
                <a:off x="5570538" y="3143250"/>
                <a:ext cx="92075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53" name="Freeform 93"/>
              <p:cNvSpPr>
                <a:spLocks noChangeAspect="1"/>
              </p:cNvSpPr>
              <p:nvPr/>
            </p:nvSpPr>
            <p:spPr bwMode="auto">
              <a:xfrm>
                <a:off x="3546475" y="2830512"/>
                <a:ext cx="1952625" cy="598488"/>
              </a:xfrm>
              <a:custGeom>
                <a:avLst/>
                <a:gdLst>
                  <a:gd name="T0" fmla="*/ 2147483647 w 2356"/>
                  <a:gd name="T1" fmla="*/ 2147483647 h 456"/>
                  <a:gd name="T2" fmla="*/ 2147483647 w 2356"/>
                  <a:gd name="T3" fmla="*/ 2147483647 h 456"/>
                  <a:gd name="T4" fmla="*/ 2147483647 w 2356"/>
                  <a:gd name="T5" fmla="*/ 2147483647 h 456"/>
                  <a:gd name="T6" fmla="*/ 2147483647 w 2356"/>
                  <a:gd name="T7" fmla="*/ 2147483647 h 456"/>
                  <a:gd name="T8" fmla="*/ 2147483647 w 2356"/>
                  <a:gd name="T9" fmla="*/ 2147483647 h 456"/>
                  <a:gd name="T10" fmla="*/ 2147483647 w 2356"/>
                  <a:gd name="T11" fmla="*/ 2147483647 h 456"/>
                  <a:gd name="T12" fmla="*/ 2147483647 w 2356"/>
                  <a:gd name="T13" fmla="*/ 2147483647 h 456"/>
                  <a:gd name="T14" fmla="*/ 2147483647 w 2356"/>
                  <a:gd name="T15" fmla="*/ 2147483647 h 456"/>
                  <a:gd name="T16" fmla="*/ 0 60000 65536"/>
                  <a:gd name="T17" fmla="*/ 0 60000 65536"/>
                  <a:gd name="T18" fmla="*/ 0 60000 65536"/>
                  <a:gd name="T19" fmla="*/ 0 60000 65536"/>
                  <a:gd name="T20" fmla="*/ 0 60000 65536"/>
                  <a:gd name="T21" fmla="*/ 0 60000 65536"/>
                  <a:gd name="T22" fmla="*/ 0 60000 65536"/>
                  <a:gd name="T23" fmla="*/ 0 60000 65536"/>
                  <a:gd name="T24" fmla="*/ 0 w 2356"/>
                  <a:gd name="T25" fmla="*/ 0 h 456"/>
                  <a:gd name="T26" fmla="*/ 2356 w 2356"/>
                  <a:gd name="T27" fmla="*/ 456 h 4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6" h="456">
                    <a:moveTo>
                      <a:pt x="2356" y="269"/>
                    </a:moveTo>
                    <a:cubicBezTo>
                      <a:pt x="2266" y="228"/>
                      <a:pt x="2176" y="187"/>
                      <a:pt x="2079" y="157"/>
                    </a:cubicBezTo>
                    <a:cubicBezTo>
                      <a:pt x="1981" y="126"/>
                      <a:pt x="1913" y="113"/>
                      <a:pt x="1770" y="88"/>
                    </a:cubicBezTo>
                    <a:cubicBezTo>
                      <a:pt x="1626" y="62"/>
                      <a:pt x="1408" y="0"/>
                      <a:pt x="1215" y="3"/>
                    </a:cubicBezTo>
                    <a:cubicBezTo>
                      <a:pt x="1021" y="5"/>
                      <a:pt x="762" y="63"/>
                      <a:pt x="607" y="104"/>
                    </a:cubicBezTo>
                    <a:cubicBezTo>
                      <a:pt x="451" y="144"/>
                      <a:pt x="376" y="197"/>
                      <a:pt x="282" y="248"/>
                    </a:cubicBezTo>
                    <a:cubicBezTo>
                      <a:pt x="187" y="298"/>
                      <a:pt x="83" y="373"/>
                      <a:pt x="42" y="408"/>
                    </a:cubicBezTo>
                    <a:cubicBezTo>
                      <a:pt x="0" y="442"/>
                      <a:pt x="15" y="449"/>
                      <a:pt x="31" y="456"/>
                    </a:cubicBezTo>
                  </a:path>
                </a:pathLst>
              </a:cu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grpSp>
          <p:nvGrpSpPr>
            <p:cNvPr id="44" name="Group 68"/>
            <p:cNvGrpSpPr>
              <a:grpSpLocks/>
            </p:cNvGrpSpPr>
            <p:nvPr/>
          </p:nvGrpSpPr>
          <p:grpSpPr bwMode="auto">
            <a:xfrm>
              <a:off x="3476639" y="2789240"/>
              <a:ext cx="3095625" cy="925512"/>
              <a:chOff x="3460750" y="2751138"/>
              <a:chExt cx="3095625" cy="925512"/>
            </a:xfrm>
          </p:grpSpPr>
          <p:sp>
            <p:nvSpPr>
              <p:cNvPr id="45" name="Rectangle 76"/>
              <p:cNvSpPr>
                <a:spLocks noChangeAspect="1" noChangeArrowheads="1"/>
              </p:cNvSpPr>
              <p:nvPr/>
            </p:nvSpPr>
            <p:spPr bwMode="auto">
              <a:xfrm>
                <a:off x="4422775" y="2751138"/>
                <a:ext cx="139700" cy="142875"/>
              </a:xfrm>
              <a:prstGeom prst="rect">
                <a:avLst/>
              </a:prstGeom>
              <a:solidFill>
                <a:srgbClr val="00FFFF"/>
              </a:solidFill>
              <a:ln w="25400">
                <a:solidFill>
                  <a:srgbClr val="00FFFF"/>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46" name="Line 107"/>
              <p:cNvSpPr>
                <a:spLocks noChangeAspect="1" noChangeShapeType="1"/>
              </p:cNvSpPr>
              <p:nvPr/>
            </p:nvSpPr>
            <p:spPr bwMode="auto">
              <a:xfrm flipH="1">
                <a:off x="3532188" y="3397250"/>
                <a:ext cx="34925" cy="27940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47" name="Rectangle 127"/>
              <p:cNvSpPr>
                <a:spLocks noChangeAspect="1" noChangeArrowheads="1"/>
              </p:cNvSpPr>
              <p:nvPr/>
            </p:nvSpPr>
            <p:spPr bwMode="auto">
              <a:xfrm>
                <a:off x="4927600" y="2870200"/>
                <a:ext cx="139700" cy="142875"/>
              </a:xfrm>
              <a:prstGeom prst="rect">
                <a:avLst/>
              </a:prstGeom>
              <a:solidFill>
                <a:srgbClr val="00FFFF"/>
              </a:solidFill>
              <a:ln w="25400">
                <a:solidFill>
                  <a:srgbClr val="00FFFF"/>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48" name="Rectangle 128"/>
              <p:cNvSpPr>
                <a:spLocks noChangeAspect="1" noChangeArrowheads="1"/>
              </p:cNvSpPr>
              <p:nvPr/>
            </p:nvSpPr>
            <p:spPr bwMode="auto">
              <a:xfrm>
                <a:off x="5438775" y="3081338"/>
                <a:ext cx="139700" cy="142875"/>
              </a:xfrm>
              <a:prstGeom prst="rect">
                <a:avLst/>
              </a:prstGeom>
              <a:solidFill>
                <a:srgbClr val="00FFFF"/>
              </a:solidFill>
              <a:ln w="25400">
                <a:solidFill>
                  <a:srgbClr val="00FFFF"/>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49" name="Rectangle 129"/>
              <p:cNvSpPr>
                <a:spLocks noChangeAspect="1" noChangeArrowheads="1"/>
              </p:cNvSpPr>
              <p:nvPr/>
            </p:nvSpPr>
            <p:spPr bwMode="auto">
              <a:xfrm>
                <a:off x="6416675" y="3063875"/>
                <a:ext cx="139700" cy="142875"/>
              </a:xfrm>
              <a:prstGeom prst="rect">
                <a:avLst/>
              </a:prstGeom>
              <a:solidFill>
                <a:srgbClr val="00FFFF"/>
              </a:solidFill>
              <a:ln w="25400">
                <a:solidFill>
                  <a:srgbClr val="00FFFF"/>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50" name="Rectangle 130"/>
              <p:cNvSpPr>
                <a:spLocks noChangeAspect="1" noChangeArrowheads="1"/>
              </p:cNvSpPr>
              <p:nvPr/>
            </p:nvSpPr>
            <p:spPr bwMode="auto">
              <a:xfrm>
                <a:off x="3460750" y="3317875"/>
                <a:ext cx="139700" cy="142875"/>
              </a:xfrm>
              <a:prstGeom prst="rect">
                <a:avLst/>
              </a:prstGeom>
              <a:solidFill>
                <a:srgbClr val="00FFFF"/>
              </a:solidFill>
              <a:ln w="25400">
                <a:solidFill>
                  <a:srgbClr val="00FFFF"/>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51" name="Rectangle 131"/>
              <p:cNvSpPr>
                <a:spLocks noChangeAspect="1" noChangeArrowheads="1"/>
              </p:cNvSpPr>
              <p:nvPr/>
            </p:nvSpPr>
            <p:spPr bwMode="auto">
              <a:xfrm>
                <a:off x="3949700" y="2887663"/>
                <a:ext cx="139700" cy="142875"/>
              </a:xfrm>
              <a:prstGeom prst="rect">
                <a:avLst/>
              </a:prstGeom>
              <a:solidFill>
                <a:srgbClr val="00FFFF"/>
              </a:solidFill>
              <a:ln w="25400">
                <a:solidFill>
                  <a:srgbClr val="00FFFF"/>
                </a:solidFill>
                <a:miter lim="800000"/>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grpSp>
      </p:grpSp>
      <p:grpSp>
        <p:nvGrpSpPr>
          <p:cNvPr id="54" name="Group 74"/>
          <p:cNvGrpSpPr>
            <a:grpSpLocks/>
          </p:cNvGrpSpPr>
          <p:nvPr/>
        </p:nvGrpSpPr>
        <p:grpSpPr bwMode="auto">
          <a:xfrm>
            <a:off x="6306739" y="2091929"/>
            <a:ext cx="440084" cy="561975"/>
            <a:chOff x="6584950" y="2406650"/>
            <a:chExt cx="586778" cy="749301"/>
          </a:xfrm>
        </p:grpSpPr>
        <p:sp>
          <p:nvSpPr>
            <p:cNvPr id="55" name="Text Box 132"/>
            <p:cNvSpPr txBox="1">
              <a:spLocks noChangeArrowheads="1"/>
            </p:cNvSpPr>
            <p:nvPr/>
          </p:nvSpPr>
          <p:spPr bwMode="auto">
            <a:xfrm>
              <a:off x="6675438" y="2657474"/>
              <a:ext cx="496290" cy="3385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altLang="en-US" sz="105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rPr>
                <a:t>NS</a:t>
              </a:r>
              <a:endParaRPr kumimoji="0" lang="en-GB" altLang="en-US" sz="1050" b="1" i="0" u="none" strike="noStrike" kern="0" cap="none" spc="0" normalizeH="0" baseline="0" noProof="0">
                <a:ln>
                  <a:noFill/>
                </a:ln>
                <a:solidFill>
                  <a:srgbClr val="FF0000"/>
                </a:solidFill>
                <a:effectLst/>
                <a:uLnTx/>
                <a:uFillTx/>
                <a:latin typeface="Arial" panose="020B0604020202020204" pitchFamily="34" charset="0"/>
                <a:ea typeface="ＭＳ Ｐゴシック" panose="020B0600070205080204" pitchFamily="34" charset="-128"/>
              </a:endParaRPr>
            </a:p>
          </p:txBody>
        </p:sp>
        <p:sp>
          <p:nvSpPr>
            <p:cNvPr id="56" name="Line 133"/>
            <p:cNvSpPr>
              <a:spLocks noChangeShapeType="1"/>
            </p:cNvSpPr>
            <p:nvPr/>
          </p:nvSpPr>
          <p:spPr bwMode="auto">
            <a:xfrm>
              <a:off x="6584950" y="2406650"/>
              <a:ext cx="139700" cy="0"/>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57" name="Line 134"/>
            <p:cNvSpPr>
              <a:spLocks noChangeShapeType="1"/>
            </p:cNvSpPr>
            <p:nvPr/>
          </p:nvSpPr>
          <p:spPr bwMode="auto">
            <a:xfrm>
              <a:off x="6584950" y="3155950"/>
              <a:ext cx="139700" cy="0"/>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58" name="Line 135"/>
            <p:cNvSpPr>
              <a:spLocks noChangeShapeType="1"/>
            </p:cNvSpPr>
            <p:nvPr/>
          </p:nvSpPr>
          <p:spPr bwMode="auto">
            <a:xfrm>
              <a:off x="6719888" y="2408238"/>
              <a:ext cx="0" cy="747713"/>
            </a:xfrm>
            <a:prstGeom prst="line">
              <a:avLst/>
            </a:prstGeom>
            <a:noFill/>
            <a:ln w="1905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sp>
        <p:nvSpPr>
          <p:cNvPr id="59" name="Text Box 35"/>
          <p:cNvSpPr txBox="1">
            <a:spLocks noChangeArrowheads="1"/>
          </p:cNvSpPr>
          <p:nvPr/>
        </p:nvSpPr>
        <p:spPr bwMode="auto">
          <a:xfrm>
            <a:off x="6147199" y="3074195"/>
            <a:ext cx="2078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0" fontAlgn="auto" latinLnBrk="0" hangingPunct="0">
              <a:lnSpc>
                <a:spcPct val="100000"/>
              </a:lnSpc>
              <a:spcBef>
                <a:spcPct val="20000"/>
              </a:spcBef>
              <a:spcAft>
                <a:spcPts val="0"/>
              </a:spcAft>
              <a:buClr>
                <a:srgbClr val="E8004D"/>
              </a:buClr>
              <a:buSzPct val="125000"/>
              <a:buFontTx/>
              <a:buNone/>
              <a:tabLst/>
              <a:defRPr/>
            </a:pPr>
            <a:r>
              <a:rPr kumimoji="0" lang="en-US" altLang="en-US" sz="9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Budesonide/</a:t>
            </a:r>
            <a:r>
              <a:rPr kumimoji="0" lang="en-US" altLang="en-US" sz="900" b="1" i="0" u="none" strike="noStrike" kern="0" cap="none" spc="0" normalizeH="0" baseline="0" noProof="0" dirty="0" err="1">
                <a:ln>
                  <a:noFill/>
                </a:ln>
                <a:effectLst/>
                <a:uLnTx/>
                <a:uFillTx/>
                <a:latin typeface="Arial" panose="020B0604020202020204" pitchFamily="34" charset="0"/>
                <a:ea typeface="ＭＳ Ｐゴシック" panose="020B0600070205080204" pitchFamily="34" charset="-128"/>
              </a:rPr>
              <a:t>Formoterol</a:t>
            </a:r>
            <a:r>
              <a:rPr kumimoji="0" lang="en-US" altLang="en-US" sz="9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 1280/36 µg (n = 55)</a:t>
            </a:r>
          </a:p>
        </p:txBody>
      </p:sp>
      <p:sp>
        <p:nvSpPr>
          <p:cNvPr id="60" name="Text Box 36"/>
          <p:cNvSpPr txBox="1">
            <a:spLocks noChangeArrowheads="1"/>
          </p:cNvSpPr>
          <p:nvPr/>
        </p:nvSpPr>
        <p:spPr bwMode="auto">
          <a:xfrm>
            <a:off x="6150351" y="3364637"/>
            <a:ext cx="1670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0" fontAlgn="auto" latinLnBrk="0" hangingPunct="0">
              <a:lnSpc>
                <a:spcPct val="100000"/>
              </a:lnSpc>
              <a:spcBef>
                <a:spcPct val="20000"/>
              </a:spcBef>
              <a:spcAft>
                <a:spcPts val="0"/>
              </a:spcAft>
              <a:buClr>
                <a:srgbClr val="E8004D"/>
              </a:buClr>
              <a:buSzPct val="125000"/>
              <a:buFontTx/>
              <a:buNone/>
              <a:tabLst/>
              <a:defRPr/>
            </a:pPr>
            <a:r>
              <a:rPr kumimoji="0" lang="en-US" altLang="en-US" sz="900" b="1"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Salbutamol 1600 µg (n= 48</a:t>
            </a:r>
            <a:r>
              <a:rPr kumimoji="0" lang="en-US" altLang="en-US" sz="9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rPr>
              <a:t>)</a:t>
            </a:r>
          </a:p>
        </p:txBody>
      </p:sp>
      <p:sp>
        <p:nvSpPr>
          <p:cNvPr id="61" name="Oval 82"/>
          <p:cNvSpPr>
            <a:spLocks noChangeAspect="1" noChangeArrowheads="1"/>
          </p:cNvSpPr>
          <p:nvPr/>
        </p:nvSpPr>
        <p:spPr bwMode="auto">
          <a:xfrm>
            <a:off x="6038851" y="3128965"/>
            <a:ext cx="123825" cy="145256"/>
          </a:xfrm>
          <a:prstGeom prst="ellipse">
            <a:avLst/>
          </a:prstGeom>
          <a:solidFill>
            <a:srgbClr val="E0002B"/>
          </a:solidFill>
          <a:ln w="25400">
            <a:solidFill>
              <a:srgbClr val="E0002B"/>
            </a:solidFill>
            <a:round/>
            <a:headEnd/>
            <a:tailEnd/>
          </a:ln>
          <a:effectLst/>
        </p:spPr>
        <p:txBody>
          <a:bodyPr wrap="none" anchor="ctr"/>
          <a:lstStyle/>
          <a:p>
            <a:pPr algn="ctr" defTabSz="685800" eaLnBrk="0" hangingPunct="0">
              <a:defRPr/>
            </a:pPr>
            <a:endParaRPr lang="en-GB" sz="1875" kern="0">
              <a:solidFill>
                <a:sysClr val="windowText" lastClr="000000"/>
              </a:solidFill>
              <a:effectLst>
                <a:outerShdw blurRad="38100" dist="38100" dir="2700000" algn="tl">
                  <a:srgbClr val="000000">
                    <a:alpha val="43137"/>
                  </a:srgbClr>
                </a:outerShdw>
              </a:effectLst>
              <a:cs typeface="Arial" pitchFamily="34" charset="0"/>
            </a:endParaRPr>
          </a:p>
        </p:txBody>
      </p:sp>
      <p:sp>
        <p:nvSpPr>
          <p:cNvPr id="62" name="Rectangle 37"/>
          <p:cNvSpPr>
            <a:spLocks noChangeAspect="1" noChangeArrowheads="1"/>
          </p:cNvSpPr>
          <p:nvPr/>
        </p:nvSpPr>
        <p:spPr bwMode="auto">
          <a:xfrm>
            <a:off x="6038851" y="3399235"/>
            <a:ext cx="108347" cy="109538"/>
          </a:xfrm>
          <a:prstGeom prst="rect">
            <a:avLst/>
          </a:prstGeom>
          <a:solidFill>
            <a:srgbClr val="00FFFF"/>
          </a:solidFill>
          <a:ln w="25400">
            <a:solidFill>
              <a:srgbClr val="00FFFF"/>
            </a:solidFill>
            <a:miter lim="800000"/>
            <a:headEnd/>
            <a:tailEnd/>
          </a:ln>
          <a:effectLst/>
        </p:spPr>
        <p:txBody>
          <a:bodyPr wrap="none" anchor="ctr"/>
          <a:lstStyle/>
          <a:p>
            <a:pPr algn="ctr" defTabSz="685800" eaLnBrk="0" hangingPunct="0">
              <a:defRPr/>
            </a:pPr>
            <a:endParaRPr lang="en-GB" sz="1875" kern="0">
              <a:solidFill>
                <a:sysClr val="windowText" lastClr="000000"/>
              </a:solidFill>
              <a:effectLst>
                <a:outerShdw blurRad="38100" dist="38100" dir="2700000" algn="tl">
                  <a:srgbClr val="000000">
                    <a:alpha val="43137"/>
                  </a:srgbClr>
                </a:outerShdw>
              </a:effectLst>
              <a:cs typeface="Arial" pitchFamily="34" charset="0"/>
            </a:endParaRPr>
          </a:p>
        </p:txBody>
      </p:sp>
      <p:grpSp>
        <p:nvGrpSpPr>
          <p:cNvPr id="63" name="Group 73"/>
          <p:cNvGrpSpPr>
            <a:grpSpLocks/>
          </p:cNvGrpSpPr>
          <p:nvPr/>
        </p:nvGrpSpPr>
        <p:grpSpPr bwMode="auto">
          <a:xfrm>
            <a:off x="3935017" y="2071688"/>
            <a:ext cx="2362200" cy="2376488"/>
            <a:chOff x="3411538" y="2379664"/>
            <a:chExt cx="3149600" cy="3168649"/>
          </a:xfrm>
        </p:grpSpPr>
        <p:grpSp>
          <p:nvGrpSpPr>
            <p:cNvPr id="64" name="Group 72"/>
            <p:cNvGrpSpPr>
              <a:grpSpLocks/>
            </p:cNvGrpSpPr>
            <p:nvPr/>
          </p:nvGrpSpPr>
          <p:grpSpPr bwMode="auto">
            <a:xfrm>
              <a:off x="3411538" y="2414588"/>
              <a:ext cx="3111500" cy="3133725"/>
              <a:chOff x="3411538" y="2414588"/>
              <a:chExt cx="3111500" cy="3133725"/>
            </a:xfrm>
          </p:grpSpPr>
          <p:sp>
            <p:nvSpPr>
              <p:cNvPr id="72" name="Line 90"/>
              <p:cNvSpPr>
                <a:spLocks noChangeAspect="1" noChangeShapeType="1"/>
              </p:cNvSpPr>
              <p:nvPr/>
            </p:nvSpPr>
            <p:spPr bwMode="auto">
              <a:xfrm flipH="1">
                <a:off x="5545138" y="2414588"/>
                <a:ext cx="977900" cy="266700"/>
              </a:xfrm>
              <a:prstGeom prst="line">
                <a:avLst/>
              </a:prstGeom>
              <a:noFill/>
              <a:ln w="25400">
                <a:solidFill>
                  <a:srgbClr val="E0002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73" name="Line 91"/>
              <p:cNvSpPr>
                <a:spLocks noChangeAspect="1" noChangeShapeType="1"/>
              </p:cNvSpPr>
              <p:nvPr/>
            </p:nvSpPr>
            <p:spPr bwMode="auto">
              <a:xfrm flipV="1">
                <a:off x="3411538" y="3767138"/>
                <a:ext cx="120650" cy="1781175"/>
              </a:xfrm>
              <a:prstGeom prst="line">
                <a:avLst/>
              </a:prstGeom>
              <a:noFill/>
              <a:ln w="25400">
                <a:solidFill>
                  <a:srgbClr val="E0002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74" name="Line 104"/>
              <p:cNvSpPr>
                <a:spLocks noChangeAspect="1" noChangeShapeType="1"/>
              </p:cNvSpPr>
              <p:nvPr/>
            </p:nvSpPr>
            <p:spPr bwMode="auto">
              <a:xfrm>
                <a:off x="5060950" y="2689225"/>
                <a:ext cx="420688" cy="0"/>
              </a:xfrm>
              <a:prstGeom prst="line">
                <a:avLst/>
              </a:prstGeom>
              <a:noFill/>
              <a:ln w="25400">
                <a:solidFill>
                  <a:srgbClr val="E0002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75" name="Line 105"/>
              <p:cNvSpPr>
                <a:spLocks noChangeAspect="1" noChangeShapeType="1"/>
              </p:cNvSpPr>
              <p:nvPr/>
            </p:nvSpPr>
            <p:spPr bwMode="auto">
              <a:xfrm flipV="1">
                <a:off x="3749675" y="2695575"/>
                <a:ext cx="1260475" cy="615950"/>
              </a:xfrm>
              <a:prstGeom prst="line">
                <a:avLst/>
              </a:prstGeom>
              <a:noFill/>
              <a:ln w="25400">
                <a:solidFill>
                  <a:srgbClr val="E0002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sp>
            <p:nvSpPr>
              <p:cNvPr id="76" name="Line 106"/>
              <p:cNvSpPr>
                <a:spLocks noChangeAspect="1" noChangeShapeType="1"/>
              </p:cNvSpPr>
              <p:nvPr/>
            </p:nvSpPr>
            <p:spPr bwMode="auto">
              <a:xfrm flipH="1">
                <a:off x="3594100" y="3375025"/>
                <a:ext cx="123825" cy="307975"/>
              </a:xfrm>
              <a:prstGeom prst="line">
                <a:avLst/>
              </a:prstGeom>
              <a:noFill/>
              <a:ln w="25400">
                <a:solidFill>
                  <a:srgbClr val="E0002B"/>
                </a:solidFill>
                <a:round/>
                <a:headEnd/>
                <a:tailEnd/>
              </a:ln>
              <a:extLst>
                <a:ext uri="{909E8E84-426E-40DD-AFC4-6F175D3DCCD1}">
                  <a14:hiddenFill xmlns:a14="http://schemas.microsoft.com/office/drawing/2010/main">
                    <a:noFill/>
                  </a14:hiddenFill>
                </a:ext>
              </a:ex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sysClr val="windowText" lastClr="000000"/>
                  </a:solidFill>
                  <a:effectLst/>
                  <a:uLnTx/>
                  <a:uFillTx/>
                </a:endParaRPr>
              </a:p>
            </p:txBody>
          </p:sp>
        </p:grpSp>
        <p:grpSp>
          <p:nvGrpSpPr>
            <p:cNvPr id="65" name="Group 71"/>
            <p:cNvGrpSpPr>
              <a:grpSpLocks/>
            </p:cNvGrpSpPr>
            <p:nvPr/>
          </p:nvGrpSpPr>
          <p:grpSpPr bwMode="auto">
            <a:xfrm>
              <a:off x="3505200" y="2379664"/>
              <a:ext cx="3055938" cy="1406526"/>
              <a:chOff x="3505200" y="2365375"/>
              <a:chExt cx="3055938" cy="1406526"/>
            </a:xfrm>
          </p:grpSpPr>
          <p:sp>
            <p:nvSpPr>
              <p:cNvPr id="66" name="Oval 120"/>
              <p:cNvSpPr>
                <a:spLocks noChangeAspect="1" noChangeArrowheads="1"/>
              </p:cNvSpPr>
              <p:nvPr/>
            </p:nvSpPr>
            <p:spPr bwMode="auto">
              <a:xfrm>
                <a:off x="3505200" y="3627438"/>
                <a:ext cx="130175" cy="144463"/>
              </a:xfrm>
              <a:prstGeom prst="ellipse">
                <a:avLst/>
              </a:prstGeom>
              <a:solidFill>
                <a:srgbClr val="E0002B"/>
              </a:solidFill>
              <a:ln w="25400">
                <a:solidFill>
                  <a:srgbClr val="E0002B"/>
                </a:solidFill>
                <a:round/>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67" name="Oval 121"/>
              <p:cNvSpPr>
                <a:spLocks noChangeAspect="1" noChangeArrowheads="1"/>
              </p:cNvSpPr>
              <p:nvPr/>
            </p:nvSpPr>
            <p:spPr bwMode="auto">
              <a:xfrm>
                <a:off x="3671888" y="3282950"/>
                <a:ext cx="130175" cy="144463"/>
              </a:xfrm>
              <a:prstGeom prst="ellipse">
                <a:avLst/>
              </a:prstGeom>
              <a:solidFill>
                <a:srgbClr val="E0002B"/>
              </a:solidFill>
              <a:ln w="25400">
                <a:solidFill>
                  <a:srgbClr val="E0002B"/>
                </a:solidFill>
                <a:round/>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68" name="Oval 122"/>
              <p:cNvSpPr>
                <a:spLocks noChangeAspect="1" noChangeArrowheads="1"/>
              </p:cNvSpPr>
              <p:nvPr/>
            </p:nvSpPr>
            <p:spPr bwMode="auto">
              <a:xfrm>
                <a:off x="3935413" y="3098800"/>
                <a:ext cx="130175" cy="144463"/>
              </a:xfrm>
              <a:prstGeom prst="ellipse">
                <a:avLst/>
              </a:prstGeom>
              <a:solidFill>
                <a:srgbClr val="E0002B"/>
              </a:solidFill>
              <a:ln w="25400">
                <a:solidFill>
                  <a:srgbClr val="E0002B"/>
                </a:solidFill>
                <a:round/>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69" name="Oval 123"/>
              <p:cNvSpPr>
                <a:spLocks noChangeAspect="1" noChangeArrowheads="1"/>
              </p:cNvSpPr>
              <p:nvPr/>
            </p:nvSpPr>
            <p:spPr bwMode="auto">
              <a:xfrm>
                <a:off x="4437063" y="2867025"/>
                <a:ext cx="130175" cy="144463"/>
              </a:xfrm>
              <a:prstGeom prst="ellipse">
                <a:avLst/>
              </a:prstGeom>
              <a:solidFill>
                <a:srgbClr val="E0002B"/>
              </a:solidFill>
              <a:ln w="25400">
                <a:solidFill>
                  <a:srgbClr val="E0002B"/>
                </a:solidFill>
                <a:round/>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70" name="Oval 124"/>
              <p:cNvSpPr>
                <a:spLocks noChangeAspect="1" noChangeArrowheads="1"/>
              </p:cNvSpPr>
              <p:nvPr/>
            </p:nvSpPr>
            <p:spPr bwMode="auto">
              <a:xfrm>
                <a:off x="6430963" y="2365375"/>
                <a:ext cx="130175" cy="144463"/>
              </a:xfrm>
              <a:prstGeom prst="ellipse">
                <a:avLst/>
              </a:prstGeom>
              <a:solidFill>
                <a:srgbClr val="E0002B"/>
              </a:solidFill>
              <a:ln w="25400">
                <a:solidFill>
                  <a:srgbClr val="E0002B"/>
                </a:solidFill>
                <a:round/>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sp>
            <p:nvSpPr>
              <p:cNvPr id="71" name="Oval 125"/>
              <p:cNvSpPr>
                <a:spLocks noChangeAspect="1" noChangeArrowheads="1"/>
              </p:cNvSpPr>
              <p:nvPr/>
            </p:nvSpPr>
            <p:spPr bwMode="auto">
              <a:xfrm>
                <a:off x="5437188" y="2603500"/>
                <a:ext cx="130175" cy="144463"/>
              </a:xfrm>
              <a:prstGeom prst="ellipse">
                <a:avLst/>
              </a:prstGeom>
              <a:solidFill>
                <a:srgbClr val="E0002B"/>
              </a:solidFill>
              <a:ln w="25400">
                <a:solidFill>
                  <a:srgbClr val="E0002B"/>
                </a:solidFill>
                <a:round/>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altLang="en-US" sz="135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endParaRPr>
              </a:p>
            </p:txBody>
          </p:sp>
        </p:grpSp>
      </p:grpSp>
      <p:sp>
        <p:nvSpPr>
          <p:cNvPr id="77" name="Rectangle 76"/>
          <p:cNvSpPr/>
          <p:nvPr/>
        </p:nvSpPr>
        <p:spPr>
          <a:xfrm>
            <a:off x="188121" y="2246445"/>
            <a:ext cx="2850355" cy="1200329"/>
          </a:xfrm>
          <a:prstGeom prst="rect">
            <a:avLst/>
          </a:prstGeom>
        </p:spPr>
        <p:txBody>
          <a:bodyPr wrap="square">
            <a:spAutoFit/>
          </a:bodyPr>
          <a:lstStyle/>
          <a:p>
            <a:r>
              <a:rPr lang="en-US" dirty="0">
                <a:ea typeface="ＭＳ Ｐゴシック" pitchFamily="34" charset="-128"/>
              </a:rPr>
              <a:t>Formoterol </a:t>
            </a:r>
            <a:r>
              <a:rPr lang="en-US" dirty="0" err="1">
                <a:ea typeface="ＭＳ Ｐゴシック" pitchFamily="34" charset="-128"/>
              </a:rPr>
              <a:t>adalah</a:t>
            </a:r>
            <a:r>
              <a:rPr lang="en-US" dirty="0">
                <a:ea typeface="ＭＳ Ｐゴシック" pitchFamily="34" charset="-128"/>
              </a:rPr>
              <a:t> Long Acting </a:t>
            </a:r>
            <a:r>
              <a:rPr lang="en-US" dirty="0">
                <a:ea typeface="ＭＳ Ｐゴシック" pitchFamily="34" charset="-128"/>
                <a:cs typeface="Tahoma" pitchFamily="34" charset="0"/>
              </a:rPr>
              <a:t>β</a:t>
            </a:r>
            <a:r>
              <a:rPr lang="en-US" baseline="-25000" dirty="0">
                <a:ea typeface="ＭＳ Ｐゴシック" pitchFamily="34" charset="-128"/>
                <a:cs typeface="Tahoma" pitchFamily="34" charset="0"/>
              </a:rPr>
              <a:t>2</a:t>
            </a:r>
            <a:r>
              <a:rPr lang="en-US" dirty="0">
                <a:ea typeface="ＭＳ Ｐゴシック" pitchFamily="34" charset="-128"/>
                <a:cs typeface="Tahoma" pitchFamily="34" charset="0"/>
              </a:rPr>
              <a:t>-agonis fast onset yang </a:t>
            </a:r>
            <a:r>
              <a:rPr lang="en-US" dirty="0" err="1">
                <a:ea typeface="ＭＳ Ｐゴシック" pitchFamily="34" charset="-128"/>
                <a:cs typeface="Tahoma" pitchFamily="34" charset="0"/>
              </a:rPr>
              <a:t>bekerja</a:t>
            </a:r>
            <a:r>
              <a:rPr lang="en-US" dirty="0">
                <a:ea typeface="ＭＳ Ｐゴシック" pitchFamily="34" charset="-128"/>
                <a:cs typeface="Tahoma" pitchFamily="34" charset="0"/>
              </a:rPr>
              <a:t> </a:t>
            </a:r>
            <a:r>
              <a:rPr lang="en-US" b="1" dirty="0">
                <a:solidFill>
                  <a:schemeClr val="accent2">
                    <a:lumMod val="60000"/>
                    <a:lumOff val="40000"/>
                  </a:schemeClr>
                </a:solidFill>
                <a:ea typeface="ＭＳ Ｐゴシック" pitchFamily="34" charset="-128"/>
                <a:cs typeface="Tahoma" pitchFamily="34" charset="0"/>
              </a:rPr>
              <a:t>SECEPAT</a:t>
            </a:r>
            <a:r>
              <a:rPr lang="en-US" dirty="0">
                <a:solidFill>
                  <a:schemeClr val="accent2">
                    <a:lumMod val="60000"/>
                    <a:lumOff val="40000"/>
                  </a:schemeClr>
                </a:solidFill>
                <a:ea typeface="ＭＳ Ｐゴシック" pitchFamily="34" charset="-128"/>
                <a:cs typeface="Tahoma" pitchFamily="34" charset="0"/>
              </a:rPr>
              <a:t> </a:t>
            </a:r>
            <a:r>
              <a:rPr lang="en-US" dirty="0">
                <a:ea typeface="ＭＳ Ｐゴシック" pitchFamily="34" charset="-128"/>
                <a:cs typeface="Tahoma" pitchFamily="34" charset="0"/>
              </a:rPr>
              <a:t>Salbutamol</a:t>
            </a:r>
            <a:endParaRPr lang="en-GB" dirty="0"/>
          </a:p>
        </p:txBody>
      </p:sp>
    </p:spTree>
    <p:extLst>
      <p:ext uri="{BB962C8B-B14F-4D97-AF65-F5344CB8AC3E}">
        <p14:creationId xmlns:p14="http://schemas.microsoft.com/office/powerpoint/2010/main" val="937240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25</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228323382"/>
              </p:ext>
            </p:extLst>
          </p:nvPr>
        </p:nvGraphicFramePr>
        <p:xfrm>
          <a:off x="1439466" y="1221581"/>
          <a:ext cx="6372226" cy="3461604"/>
        </p:xfrm>
        <a:graphic>
          <a:graphicData uri="http://schemas.openxmlformats.org/drawingml/2006/table">
            <a:tbl>
              <a:tblPr/>
              <a:tblGrid>
                <a:gridCol w="1512094">
                  <a:extLst>
                    <a:ext uri="{9D8B030D-6E8A-4147-A177-3AD203B41FA5}">
                      <a16:colId xmlns:a16="http://schemas.microsoft.com/office/drawing/2014/main" xmlns="" val="20000"/>
                    </a:ext>
                  </a:extLst>
                </a:gridCol>
                <a:gridCol w="1512094">
                  <a:extLst>
                    <a:ext uri="{9D8B030D-6E8A-4147-A177-3AD203B41FA5}">
                      <a16:colId xmlns:a16="http://schemas.microsoft.com/office/drawing/2014/main" xmlns="" val="20001"/>
                    </a:ext>
                  </a:extLst>
                </a:gridCol>
                <a:gridCol w="1512094">
                  <a:extLst>
                    <a:ext uri="{9D8B030D-6E8A-4147-A177-3AD203B41FA5}">
                      <a16:colId xmlns:a16="http://schemas.microsoft.com/office/drawing/2014/main" xmlns="" val="20002"/>
                    </a:ext>
                  </a:extLst>
                </a:gridCol>
                <a:gridCol w="1835944">
                  <a:extLst>
                    <a:ext uri="{9D8B030D-6E8A-4147-A177-3AD203B41FA5}">
                      <a16:colId xmlns:a16="http://schemas.microsoft.com/office/drawing/2014/main" xmlns="" val="20003"/>
                    </a:ext>
                  </a:extLst>
                </a:gridCol>
              </a:tblGrid>
              <a:tr h="4801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Calibri" panose="020F0502020204030204" pitchFamily="34" charset="0"/>
                          <a:ea typeface="ＭＳ Ｐゴシック" pitchFamily="34" charset="-128"/>
                        </a:rPr>
                        <a:t>Onset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bg1"/>
                        </a:solidFill>
                        <a:effectLst/>
                        <a:latin typeface="Calibri" panose="020F0502020204030204" pitchFamily="34" charset="0"/>
                        <a:ea typeface="ＭＳ Ｐゴシック" pitchFamily="34" charset="-128"/>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bg1"/>
                          </a:solidFill>
                          <a:effectLst/>
                          <a:latin typeface="Calibri" panose="020F0502020204030204" pitchFamily="34" charset="0"/>
                          <a:ea typeface="ＭＳ Ｐゴシック" pitchFamily="34" charset="-128"/>
                        </a:rPr>
                        <a:t>Durasi</a:t>
                      </a:r>
                      <a:endParaRPr kumimoji="0" lang="en-GB" sz="1400" b="1" i="0" u="none" strike="noStrike" cap="none" normalizeH="0" baseline="0" dirty="0">
                        <a:ln>
                          <a:noFill/>
                        </a:ln>
                        <a:solidFill>
                          <a:schemeClr val="bg1"/>
                        </a:solidFill>
                        <a:effectLst/>
                        <a:latin typeface="Calibri" panose="020F0502020204030204" pitchFamily="34" charset="0"/>
                        <a:ea typeface="ＭＳ Ｐゴシック" pitchFamily="34" charset="-128"/>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bg1"/>
                          </a:solidFill>
                          <a:effectLst/>
                          <a:latin typeface="Calibri" panose="020F0502020204030204" pitchFamily="34" charset="0"/>
                          <a:ea typeface="ＭＳ Ｐゴシック" pitchFamily="34" charset="-128"/>
                        </a:rPr>
                        <a:t>Contoh</a:t>
                      </a:r>
                      <a:r>
                        <a:rPr kumimoji="0" lang="en-US" sz="1400" b="1" i="0" u="none" strike="noStrike" cap="none" normalizeH="0" baseline="0" dirty="0">
                          <a:ln>
                            <a:noFill/>
                          </a:ln>
                          <a:solidFill>
                            <a:schemeClr val="bg1"/>
                          </a:solidFill>
                          <a:effectLst/>
                          <a:latin typeface="Calibri" panose="020F0502020204030204" pitchFamily="34" charset="0"/>
                          <a:ea typeface="ＭＳ Ｐゴシック" pitchFamily="34" charset="-128"/>
                        </a:rPr>
                        <a:t> </a:t>
                      </a:r>
                      <a:r>
                        <a:rPr kumimoji="0" lang="en-US" sz="1400" b="1" i="0" u="none" strike="noStrike" cap="none" normalizeH="0" baseline="0" dirty="0" err="1">
                          <a:ln>
                            <a:noFill/>
                          </a:ln>
                          <a:solidFill>
                            <a:schemeClr val="bg1"/>
                          </a:solidFill>
                          <a:effectLst/>
                          <a:latin typeface="Calibri" panose="020F0502020204030204" pitchFamily="34" charset="0"/>
                          <a:ea typeface="ＭＳ Ｐゴシック" pitchFamily="34" charset="-128"/>
                        </a:rPr>
                        <a:t>obat</a:t>
                      </a:r>
                      <a:endParaRPr kumimoji="0" lang="en-GB" sz="1400" b="1" i="0" u="none" strike="noStrike" cap="none" normalizeH="0" baseline="0" dirty="0">
                        <a:ln>
                          <a:noFill/>
                        </a:ln>
                        <a:solidFill>
                          <a:schemeClr val="bg1"/>
                        </a:solidFill>
                        <a:effectLst/>
                        <a:latin typeface="Calibri" panose="020F0502020204030204" pitchFamily="34" charset="0"/>
                        <a:ea typeface="ＭＳ Ｐゴシック" pitchFamily="34" charset="-128"/>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bg1"/>
                          </a:solidFill>
                          <a:effectLst/>
                          <a:latin typeface="Calibri" panose="020F0502020204030204" pitchFamily="34" charset="0"/>
                          <a:ea typeface="ＭＳ Ｐゴシック" pitchFamily="34" charset="-128"/>
                        </a:rPr>
                        <a:t>Golongan</a:t>
                      </a:r>
                      <a:r>
                        <a:rPr kumimoji="0" lang="en-US" sz="1400" b="1" i="0" u="none" strike="noStrike" cap="none" normalizeH="0" baseline="0" dirty="0">
                          <a:ln>
                            <a:noFill/>
                          </a:ln>
                          <a:solidFill>
                            <a:schemeClr val="bg1"/>
                          </a:solidFill>
                          <a:effectLst/>
                          <a:latin typeface="Calibri" panose="020F0502020204030204" pitchFamily="34" charset="0"/>
                          <a:ea typeface="ＭＳ Ｐゴシック" pitchFamily="34" charset="-128"/>
                        </a:rPr>
                        <a:t>  </a:t>
                      </a:r>
                      <a:r>
                        <a:rPr kumimoji="0" lang="en-US" altLang="ja-JP" sz="1400" b="1" i="0" u="none" strike="noStrike" cap="none" normalizeH="0" baseline="0" dirty="0" err="1">
                          <a:ln>
                            <a:noFill/>
                          </a:ln>
                          <a:solidFill>
                            <a:schemeClr val="bg1"/>
                          </a:solidFill>
                          <a:effectLst/>
                          <a:latin typeface="Calibri" panose="020F0502020204030204" pitchFamily="34" charset="0"/>
                          <a:ea typeface="ＭＳ Ｐゴシック" pitchFamily="34" charset="-128"/>
                        </a:rPr>
                        <a:t>agonis</a:t>
                      </a:r>
                      <a:r>
                        <a:rPr kumimoji="0" lang="en-US" altLang="ja-JP" sz="1400" b="1" i="0" u="none" strike="noStrike" cap="none" normalizeH="0" baseline="0" dirty="0">
                          <a:ln>
                            <a:noFill/>
                          </a:ln>
                          <a:solidFill>
                            <a:schemeClr val="bg1"/>
                          </a:solidFill>
                          <a:effectLst/>
                          <a:latin typeface="Calibri" panose="020F0502020204030204" pitchFamily="34" charset="0"/>
                          <a:ea typeface="ＭＳ Ｐゴシック" pitchFamily="34" charset="-128"/>
                        </a:rPr>
                        <a:t> </a:t>
                      </a:r>
                      <a:r>
                        <a:rPr kumimoji="0" lang="el-GR" sz="1400" b="1" i="0" u="none" strike="noStrike" cap="none" normalizeH="0" baseline="0" dirty="0">
                          <a:ln>
                            <a:noFill/>
                          </a:ln>
                          <a:solidFill>
                            <a:schemeClr val="bg1"/>
                          </a:solidFill>
                          <a:effectLst/>
                          <a:latin typeface="Calibri" panose="020F0502020204030204" pitchFamily="34" charset="0"/>
                          <a:ea typeface="ＭＳ Ｐゴシック" pitchFamily="34" charset="-128"/>
                        </a:rPr>
                        <a:t>β</a:t>
                      </a:r>
                      <a:r>
                        <a:rPr kumimoji="0" lang="en-US" sz="1400" b="1" i="0" u="none" strike="noStrike" cap="none" normalizeH="0" baseline="-25000" dirty="0">
                          <a:ln>
                            <a:noFill/>
                          </a:ln>
                          <a:solidFill>
                            <a:schemeClr val="bg1"/>
                          </a:solidFill>
                          <a:effectLst/>
                          <a:latin typeface="Calibri" panose="020F0502020204030204" pitchFamily="34" charset="0"/>
                          <a:ea typeface="ＭＳ Ｐゴシック" pitchFamily="34" charset="-128"/>
                        </a:rPr>
                        <a:t>2</a:t>
                      </a:r>
                      <a:endParaRPr kumimoji="0" lang="en-GB" sz="1400" b="1" i="0" u="none" strike="noStrike" cap="none" normalizeH="0" baseline="-25000" dirty="0">
                        <a:ln>
                          <a:noFill/>
                        </a:ln>
                        <a:solidFill>
                          <a:schemeClr val="bg1"/>
                        </a:solidFill>
                        <a:effectLst/>
                        <a:latin typeface="Calibri" panose="020F0502020204030204" pitchFamily="34" charset="0"/>
                        <a:ea typeface="ＭＳ Ｐゴシック" pitchFamily="34" charset="-128"/>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801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rPr>
                        <a:t>Cepat (Rapid)</a:t>
                      </a: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rPr>
                        <a:t>Lama /panjang (Long)</a:t>
                      </a:r>
                      <a:endParaRPr kumimoji="0" lang="en-GB"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endParaRP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rPr>
                        <a:t>FORMOTEROL</a:t>
                      </a:r>
                      <a:endParaRPr kumimoji="0" lang="en-GB"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endParaRP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rPr>
                        <a:t> *LABA with rapid onset</a:t>
                      </a:r>
                      <a:endParaRPr kumimoji="0" lang="en-GB"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endParaRP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1"/>
                  </a:ext>
                </a:extLst>
              </a:tr>
              <a:tr h="316751">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ahoma" pitchFamily="34" charset="0"/>
                          <a:ea typeface="ＭＳ Ｐゴシック" pitchFamily="34" charset="-128"/>
                          <a:cs typeface="Tahoma" pitchFamily="34" charset="0"/>
                        </a:rPr>
                        <a:t>Cepat (Rapid)</a:t>
                      </a:r>
                      <a:endParaRPr kumimoji="0" lang="en-GB" sz="1400" b="0" i="0" u="none" strike="noStrike" cap="none" normalizeH="0" baseline="0">
                        <a:ln>
                          <a:noFill/>
                        </a:ln>
                        <a:solidFill>
                          <a:srgbClr val="000000"/>
                        </a:solidFill>
                        <a:effectLst/>
                        <a:latin typeface="Tahoma" pitchFamily="34" charset="0"/>
                        <a:ea typeface="ＭＳ Ｐゴシック" pitchFamily="34" charset="-128"/>
                        <a:cs typeface="Tahoma" pitchFamily="34" charset="0"/>
                      </a:endParaRP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7FFD1"/>
                    </a:solidFill>
                  </a:tcPr>
                </a:tc>
                <a:tc row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Tahoma" pitchFamily="34" charset="0"/>
                          <a:ea typeface="ＭＳ Ｐゴシック" pitchFamily="34" charset="-128"/>
                          <a:cs typeface="Tahoma" pitchFamily="34" charset="0"/>
                        </a:rPr>
                        <a:t>Singkat</a:t>
                      </a:r>
                      <a:r>
                        <a:rPr kumimoji="0" lang="en-US" sz="1400" b="0" i="0" u="none" strike="noStrike" cap="none" normalizeH="0" baseline="0" dirty="0">
                          <a:ln>
                            <a:noFill/>
                          </a:ln>
                          <a:solidFill>
                            <a:srgbClr val="000000"/>
                          </a:solidFill>
                          <a:effectLst/>
                          <a:latin typeface="Tahoma" pitchFamily="34" charset="0"/>
                          <a:ea typeface="ＭＳ Ｐゴシック" pitchFamily="34" charset="-128"/>
                          <a:cs typeface="Tahoma" pitchFamily="34" charset="0"/>
                        </a:rPr>
                        <a:t> (Short)</a:t>
                      </a:r>
                      <a:endParaRPr kumimoji="0" lang="en-GB" sz="1400" b="0" i="0" u="none" strike="noStrike" cap="none" normalizeH="0" baseline="0" dirty="0">
                        <a:ln>
                          <a:noFill/>
                        </a:ln>
                        <a:solidFill>
                          <a:srgbClr val="000000"/>
                        </a:solidFill>
                        <a:effectLst/>
                        <a:latin typeface="Tahoma" pitchFamily="34" charset="0"/>
                        <a:ea typeface="ＭＳ Ｐゴシック" pitchFamily="34" charset="-128"/>
                        <a:cs typeface="Tahoma" pitchFamily="34" charset="0"/>
                      </a:endParaRP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7FFD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400" b="0" i="0" u="none" strike="noStrike" cap="none" normalizeH="0" baseline="0" dirty="0" err="1">
                          <a:ln>
                            <a:noFill/>
                          </a:ln>
                          <a:solidFill>
                            <a:srgbClr val="FF0000"/>
                          </a:solidFill>
                          <a:effectLst/>
                          <a:latin typeface="Tahoma" pitchFamily="34" charset="0"/>
                          <a:ea typeface="ＭＳ Ｐゴシック" pitchFamily="34" charset="-128"/>
                          <a:cs typeface="Tahoma" pitchFamily="34" charset="0"/>
                        </a:rPr>
                        <a:t>Fenoterol</a:t>
                      </a:r>
                      <a:endParaRPr kumimoji="1" lang="en-US" altLang="ja-JP" sz="1400" b="0" i="0" u="none" strike="noStrike" cap="none" normalizeH="0" baseline="0" dirty="0">
                        <a:ln>
                          <a:noFill/>
                        </a:ln>
                        <a:solidFill>
                          <a:srgbClr val="FF0000"/>
                        </a:solidFill>
                        <a:effectLst/>
                        <a:latin typeface="Tahoma" pitchFamily="34" charset="0"/>
                        <a:ea typeface="ＭＳ Ｐゴシック" pitchFamily="34" charset="-128"/>
                        <a:cs typeface="Tahoma" pitchFamily="34" charset="0"/>
                      </a:endParaRP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7FFD1"/>
                    </a:solidFill>
                  </a:tcPr>
                </a:tc>
                <a:tc rowSpan="5">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400" b="0" i="0" u="none" strike="noStrike" cap="none" normalizeH="0" baseline="0" dirty="0">
                          <a:ln>
                            <a:noFill/>
                          </a:ln>
                          <a:solidFill>
                            <a:srgbClr val="FF0000"/>
                          </a:solidFill>
                          <a:effectLst/>
                          <a:latin typeface="Tahoma" pitchFamily="34" charset="0"/>
                          <a:ea typeface="ＭＳ Ｐゴシック" pitchFamily="34" charset="-128"/>
                          <a:cs typeface="Tahoma" pitchFamily="34" charset="0"/>
                        </a:rPr>
                        <a:t>**SABA</a:t>
                      </a: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7FFD1"/>
                    </a:solidFill>
                  </a:tcPr>
                </a:tc>
                <a:extLst>
                  <a:ext uri="{0D108BD9-81ED-4DB2-BD59-A6C34878D82A}">
                    <a16:rowId xmlns:a16="http://schemas.microsoft.com/office/drawing/2014/main" xmlns="" val="10002"/>
                  </a:ext>
                </a:extLst>
              </a:tr>
              <a:tr h="316751">
                <a:tc vMerge="1">
                  <a:txBody>
                    <a:bodyPr/>
                    <a:lstStyle/>
                    <a:p>
                      <a:endParaRPr lang="en-GB"/>
                    </a:p>
                  </a:txBody>
                  <a:tcPr/>
                </a:tc>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400" b="0" i="0" u="none" strike="noStrike" cap="none" normalizeH="0" baseline="0" dirty="0" err="1">
                          <a:ln>
                            <a:noFill/>
                          </a:ln>
                          <a:solidFill>
                            <a:srgbClr val="FF0000"/>
                          </a:solidFill>
                          <a:effectLst/>
                          <a:latin typeface="Tahoma" pitchFamily="34" charset="0"/>
                          <a:ea typeface="ＭＳ Ｐゴシック" pitchFamily="34" charset="-128"/>
                          <a:cs typeface="Tahoma" pitchFamily="34" charset="0"/>
                        </a:rPr>
                        <a:t>Pirbuterol</a:t>
                      </a:r>
                      <a:endParaRPr kumimoji="1" lang="en-US" altLang="ja-JP" sz="1400" b="0" i="0" u="none" strike="noStrike" cap="none" normalizeH="0" baseline="0" dirty="0">
                        <a:ln>
                          <a:noFill/>
                        </a:ln>
                        <a:solidFill>
                          <a:srgbClr val="FF0000"/>
                        </a:solidFill>
                        <a:effectLst/>
                        <a:latin typeface="Tahoma" pitchFamily="34" charset="0"/>
                        <a:ea typeface="ＭＳ Ｐゴシック" pitchFamily="34" charset="-128"/>
                        <a:cs typeface="Tahoma" pitchFamily="34" charset="0"/>
                      </a:endParaRP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7FFD1"/>
                    </a:solidFill>
                  </a:tcPr>
                </a:tc>
                <a:tc vMerge="1">
                  <a:txBody>
                    <a:bodyPr/>
                    <a:lstStyle/>
                    <a:p>
                      <a:endParaRPr lang="en-GB"/>
                    </a:p>
                  </a:txBody>
                  <a:tcPr/>
                </a:tc>
                <a:extLst>
                  <a:ext uri="{0D108BD9-81ED-4DB2-BD59-A6C34878D82A}">
                    <a16:rowId xmlns:a16="http://schemas.microsoft.com/office/drawing/2014/main" xmlns="" val="10003"/>
                  </a:ext>
                </a:extLst>
              </a:tr>
              <a:tr h="316751">
                <a:tc vMerge="1">
                  <a:txBody>
                    <a:bodyPr/>
                    <a:lstStyle/>
                    <a:p>
                      <a:endParaRPr lang="en-GB"/>
                    </a:p>
                  </a:txBody>
                  <a:tcPr/>
                </a:tc>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400" b="0" i="0" u="none" strike="noStrike" cap="none" normalizeH="0" baseline="0">
                          <a:ln>
                            <a:noFill/>
                          </a:ln>
                          <a:solidFill>
                            <a:srgbClr val="FF0000"/>
                          </a:solidFill>
                          <a:effectLst/>
                          <a:latin typeface="Tahoma" pitchFamily="34" charset="0"/>
                          <a:ea typeface="ＭＳ Ｐゴシック" pitchFamily="34" charset="-128"/>
                          <a:cs typeface="Tahoma" pitchFamily="34" charset="0"/>
                        </a:rPr>
                        <a:t>Procaterol</a:t>
                      </a: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7FFD1"/>
                    </a:solidFill>
                  </a:tcPr>
                </a:tc>
                <a:tc vMerge="1">
                  <a:txBody>
                    <a:bodyPr/>
                    <a:lstStyle/>
                    <a:p>
                      <a:endParaRPr lang="en-GB"/>
                    </a:p>
                  </a:txBody>
                  <a:tcPr/>
                </a:tc>
                <a:extLst>
                  <a:ext uri="{0D108BD9-81ED-4DB2-BD59-A6C34878D82A}">
                    <a16:rowId xmlns:a16="http://schemas.microsoft.com/office/drawing/2014/main" xmlns="" val="10004"/>
                  </a:ext>
                </a:extLst>
              </a:tr>
              <a:tr h="480128">
                <a:tc vMerge="1">
                  <a:txBody>
                    <a:bodyPr/>
                    <a:lstStyle/>
                    <a:p>
                      <a:endParaRPr lang="en-GB"/>
                    </a:p>
                  </a:txBody>
                  <a:tcPr/>
                </a:tc>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400" b="0" i="0" u="none" strike="noStrike" cap="none" normalizeH="0" baseline="0">
                          <a:ln>
                            <a:noFill/>
                          </a:ln>
                          <a:solidFill>
                            <a:srgbClr val="FF0000"/>
                          </a:solidFill>
                          <a:effectLst/>
                          <a:latin typeface="Tahoma" pitchFamily="34" charset="0"/>
                          <a:ea typeface="ＭＳ Ｐゴシック" pitchFamily="34" charset="-128"/>
                          <a:cs typeface="Tahoma" pitchFamily="34" charset="0"/>
                        </a:rPr>
                        <a:t>Salbutamol (Albuterol)</a:t>
                      </a: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7FFD1"/>
                    </a:solidFill>
                  </a:tcPr>
                </a:tc>
                <a:tc vMerge="1">
                  <a:txBody>
                    <a:bodyPr/>
                    <a:lstStyle/>
                    <a:p>
                      <a:endParaRPr lang="en-GB"/>
                    </a:p>
                  </a:txBody>
                  <a:tcPr/>
                </a:tc>
                <a:extLst>
                  <a:ext uri="{0D108BD9-81ED-4DB2-BD59-A6C34878D82A}">
                    <a16:rowId xmlns:a16="http://schemas.microsoft.com/office/drawing/2014/main" xmlns="" val="10005"/>
                  </a:ext>
                </a:extLst>
              </a:tr>
              <a:tr h="316751">
                <a:tc vMerge="1">
                  <a:txBody>
                    <a:bodyPr/>
                    <a:lstStyle/>
                    <a:p>
                      <a:endParaRPr lang="en-GB"/>
                    </a:p>
                  </a:txBody>
                  <a:tcPr/>
                </a:tc>
                <a:tc vMerge="1">
                  <a:txBody>
                    <a:bodyPr/>
                    <a:lstStyle/>
                    <a:p>
                      <a:endParaRPr lang="en-GB"/>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400" b="0" i="0" u="none" strike="noStrike" cap="none" normalizeH="0" baseline="0">
                          <a:ln>
                            <a:noFill/>
                          </a:ln>
                          <a:solidFill>
                            <a:srgbClr val="FF0000"/>
                          </a:solidFill>
                          <a:effectLst/>
                          <a:latin typeface="Tahoma" pitchFamily="34" charset="0"/>
                          <a:ea typeface="ＭＳ Ｐゴシック" pitchFamily="34" charset="-128"/>
                          <a:cs typeface="Tahoma" pitchFamily="34" charset="0"/>
                        </a:rPr>
                        <a:t>Terbutaline</a:t>
                      </a: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47FFD1"/>
                    </a:solidFill>
                  </a:tcPr>
                </a:tc>
                <a:tc vMerge="1">
                  <a:txBody>
                    <a:bodyPr/>
                    <a:lstStyle/>
                    <a:p>
                      <a:endParaRPr lang="en-GB"/>
                    </a:p>
                  </a:txBody>
                  <a:tcPr/>
                </a:tc>
                <a:extLst>
                  <a:ext uri="{0D108BD9-81ED-4DB2-BD59-A6C34878D82A}">
                    <a16:rowId xmlns:a16="http://schemas.microsoft.com/office/drawing/2014/main" xmlns="" val="10006"/>
                  </a:ext>
                </a:extLst>
              </a:tr>
              <a:tr h="68589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rPr>
                        <a:t>Lambat (Slow)</a:t>
                      </a:r>
                      <a:endParaRPr kumimoji="0" lang="en-GB"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endParaRP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rPr>
                        <a:t>Lama /panjang (Long)</a:t>
                      </a:r>
                      <a:endParaRPr kumimoji="0" lang="en-GB"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GB"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endParaRP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400" b="0" i="0" u="none" strike="noStrike" cap="none" normalizeH="0" baseline="0">
                          <a:ln>
                            <a:noFill/>
                          </a:ln>
                          <a:solidFill>
                            <a:schemeClr val="bg1"/>
                          </a:solidFill>
                          <a:effectLst/>
                          <a:latin typeface="Tahoma" pitchFamily="34" charset="0"/>
                          <a:ea typeface="ＭＳ Ｐゴシック" pitchFamily="34" charset="-128"/>
                          <a:cs typeface="Tahoma" pitchFamily="34" charset="0"/>
                        </a:rPr>
                        <a:t>SALMETEROL</a:t>
                      </a: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ja-JP" sz="1400" b="0" i="0" u="none" strike="noStrike" cap="none" normalizeH="0" baseline="0" dirty="0">
                          <a:ln>
                            <a:noFill/>
                          </a:ln>
                          <a:solidFill>
                            <a:schemeClr val="bg1"/>
                          </a:solidFill>
                          <a:effectLst/>
                          <a:latin typeface="Tahoma" pitchFamily="34" charset="0"/>
                          <a:ea typeface="ＭＳ Ｐゴシック" pitchFamily="34" charset="-128"/>
                          <a:cs typeface="Tahoma" pitchFamily="34" charset="0"/>
                        </a:rPr>
                        <a:t>*LABA</a:t>
                      </a:r>
                    </a:p>
                  </a:txBody>
                  <a:tcPr marL="68580" marR="68580" marT="34295" marB="3429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xmlns="" val="10007"/>
                  </a:ext>
                </a:extLst>
              </a:tr>
            </a:tbl>
          </a:graphicData>
        </a:graphic>
      </p:graphicFrame>
      <p:sp>
        <p:nvSpPr>
          <p:cNvPr id="6" name="Rectangle 2"/>
          <p:cNvSpPr txBox="1">
            <a:spLocks noChangeArrowheads="1"/>
          </p:cNvSpPr>
          <p:nvPr/>
        </p:nvSpPr>
        <p:spPr bwMode="auto">
          <a:xfrm>
            <a:off x="1296372" y="156566"/>
            <a:ext cx="6537897" cy="909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fontAlgn="base">
              <a:spcBef>
                <a:spcPct val="0"/>
              </a:spcBef>
              <a:spcAft>
                <a:spcPct val="0"/>
              </a:spcAft>
            </a:pPr>
            <a:r>
              <a:rPr lang="en-US" altLang="ja-JP" sz="2700" dirty="0">
                <a:solidFill>
                  <a:schemeClr val="accent1"/>
                </a:solidFill>
              </a:rPr>
              <a:t>Onset </a:t>
            </a:r>
            <a:r>
              <a:rPr lang="en-US" altLang="ja-JP" sz="2700" dirty="0" err="1">
                <a:solidFill>
                  <a:schemeClr val="accent1"/>
                </a:solidFill>
              </a:rPr>
              <a:t>dan</a:t>
            </a:r>
            <a:r>
              <a:rPr lang="en-US" altLang="ja-JP" sz="2700" dirty="0">
                <a:solidFill>
                  <a:schemeClr val="accent1"/>
                </a:solidFill>
              </a:rPr>
              <a:t> </a:t>
            </a:r>
            <a:r>
              <a:rPr lang="en-US" altLang="ja-JP" sz="2700" dirty="0" err="1">
                <a:solidFill>
                  <a:schemeClr val="accent1"/>
                </a:solidFill>
              </a:rPr>
              <a:t>Durasi</a:t>
            </a:r>
            <a:r>
              <a:rPr lang="en-US" altLang="ja-JP" sz="2700" dirty="0">
                <a:solidFill>
                  <a:schemeClr val="accent1"/>
                </a:solidFill>
              </a:rPr>
              <a:t> </a:t>
            </a:r>
            <a:r>
              <a:rPr lang="en-US" altLang="en-US" sz="2700" dirty="0" err="1">
                <a:solidFill>
                  <a:schemeClr val="accent1"/>
                </a:solidFill>
                <a:latin typeface="Tahoma" panose="020B0604030504040204" pitchFamily="34" charset="0"/>
                <a:cs typeface="Tahoma" panose="020B0604030504040204" pitchFamily="34" charset="0"/>
              </a:rPr>
              <a:t>Inhalasi</a:t>
            </a:r>
            <a:r>
              <a:rPr lang="en-US" altLang="en-US" sz="2700" dirty="0">
                <a:solidFill>
                  <a:schemeClr val="accent1"/>
                </a:solidFill>
                <a:latin typeface="Tahoma" panose="020B0604030504040204" pitchFamily="34" charset="0"/>
                <a:cs typeface="Tahoma" panose="020B0604030504040204" pitchFamily="34" charset="0"/>
              </a:rPr>
              <a:t> β</a:t>
            </a:r>
            <a:r>
              <a:rPr lang="en-US" altLang="en-US" sz="2700" baseline="-25000" dirty="0">
                <a:solidFill>
                  <a:schemeClr val="accent1"/>
                </a:solidFill>
                <a:latin typeface="Tahoma" panose="020B0604030504040204" pitchFamily="34" charset="0"/>
                <a:cs typeface="Tahoma" panose="020B0604030504040204" pitchFamily="34" charset="0"/>
              </a:rPr>
              <a:t>2</a:t>
            </a:r>
            <a:r>
              <a:rPr lang="en-US" altLang="en-US" sz="2700" dirty="0">
                <a:solidFill>
                  <a:schemeClr val="accent1"/>
                </a:solidFill>
                <a:latin typeface="Tahoma" panose="020B0604030504040204" pitchFamily="34" charset="0"/>
                <a:cs typeface="Tahoma" panose="020B0604030504040204" pitchFamily="34" charset="0"/>
              </a:rPr>
              <a:t>-agonis</a:t>
            </a:r>
            <a:endParaRPr lang="en-US" altLang="ja-JP" sz="2700" dirty="0">
              <a:solidFill>
                <a:schemeClr val="accent1"/>
              </a:solidFill>
            </a:endParaRPr>
          </a:p>
        </p:txBody>
      </p:sp>
      <p:sp>
        <p:nvSpPr>
          <p:cNvPr id="7" name="TextBox 3"/>
          <p:cNvSpPr txBox="1">
            <a:spLocks noChangeArrowheads="1"/>
          </p:cNvSpPr>
          <p:nvPr/>
        </p:nvSpPr>
        <p:spPr bwMode="auto">
          <a:xfrm>
            <a:off x="1601391" y="4731544"/>
            <a:ext cx="203934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900" dirty="0"/>
              <a:t>*LABA = Long-Acting </a:t>
            </a:r>
            <a:r>
              <a:rPr lang="el-GR" altLang="en-US" sz="900" dirty="0"/>
              <a:t>β</a:t>
            </a:r>
            <a:r>
              <a:rPr lang="en-US" altLang="en-US" sz="900" baseline="-25000" dirty="0"/>
              <a:t>2</a:t>
            </a:r>
            <a:r>
              <a:rPr lang="en-US" altLang="en-US" sz="900" dirty="0"/>
              <a:t> Agonist</a:t>
            </a:r>
          </a:p>
          <a:p>
            <a:pPr eaLnBrk="1" fontAlgn="base" hangingPunct="1">
              <a:spcBef>
                <a:spcPct val="0"/>
              </a:spcBef>
              <a:spcAft>
                <a:spcPct val="0"/>
              </a:spcAft>
            </a:pPr>
            <a:r>
              <a:rPr lang="en-US" altLang="en-US" sz="900" dirty="0"/>
              <a:t>**SABA = Short-Acting </a:t>
            </a:r>
            <a:r>
              <a:rPr lang="el-GR" altLang="en-US" sz="900" dirty="0"/>
              <a:t>β</a:t>
            </a:r>
            <a:r>
              <a:rPr lang="en-US" altLang="en-US" sz="900" baseline="-25000" dirty="0"/>
              <a:t>2</a:t>
            </a:r>
            <a:r>
              <a:rPr lang="en-US" altLang="en-US" sz="900" dirty="0"/>
              <a:t> Agonist</a:t>
            </a:r>
          </a:p>
          <a:p>
            <a:pPr eaLnBrk="1" fontAlgn="base" hangingPunct="1">
              <a:spcBef>
                <a:spcPct val="0"/>
              </a:spcBef>
              <a:spcAft>
                <a:spcPct val="0"/>
              </a:spcAft>
            </a:pPr>
            <a:endParaRPr lang="en-GB" altLang="en-US" sz="900" dirty="0"/>
          </a:p>
        </p:txBody>
      </p:sp>
      <p:sp>
        <p:nvSpPr>
          <p:cNvPr id="8" name="Text Box 46"/>
          <p:cNvSpPr txBox="1">
            <a:spLocks noChangeArrowheads="1"/>
          </p:cNvSpPr>
          <p:nvPr/>
        </p:nvSpPr>
        <p:spPr bwMode="auto">
          <a:xfrm>
            <a:off x="4863704" y="4731544"/>
            <a:ext cx="2852063" cy="646331"/>
          </a:xfrm>
          <a:prstGeom prst="rect">
            <a:avLst/>
          </a:prstGeom>
          <a:noFill/>
          <a:ln>
            <a:noFill/>
          </a:ln>
          <a:effectLst/>
          <a:extLst/>
        </p:spPr>
        <p:txBody>
          <a:bodyPr wrap="none">
            <a:spAutoFit/>
          </a:bodyPr>
          <a:lstStyle/>
          <a:p>
            <a:pPr fontAlgn="base">
              <a:spcBef>
                <a:spcPct val="0"/>
              </a:spcBef>
              <a:spcAft>
                <a:spcPct val="0"/>
              </a:spcAft>
              <a:defRPr/>
            </a:pPr>
            <a:r>
              <a:rPr lang="en-US" altLang="ja-JP" sz="900" b="1" dirty="0" err="1">
                <a:latin typeface="Comic Sans MS" charset="0"/>
                <a:ea typeface="ＭＳ Ｐゴシック" panose="020B0600070205080204" pitchFamily="34" charset="-128"/>
                <a:cs typeface="Arial" pitchFamily="34" charset="0"/>
              </a:rPr>
              <a:t>Konsensus</a:t>
            </a:r>
            <a:r>
              <a:rPr lang="en-US" altLang="ja-JP" sz="900" b="1" dirty="0">
                <a:latin typeface="Comic Sans MS" charset="0"/>
                <a:ea typeface="ＭＳ Ｐゴシック" panose="020B0600070205080204" pitchFamily="34" charset="-128"/>
                <a:cs typeface="Arial" pitchFamily="34" charset="0"/>
              </a:rPr>
              <a:t> </a:t>
            </a:r>
            <a:r>
              <a:rPr lang="en-US" altLang="ja-JP" sz="900" b="1" dirty="0" err="1">
                <a:latin typeface="Comic Sans MS" charset="0"/>
                <a:ea typeface="ＭＳ Ｐゴシック" panose="020B0600070205080204" pitchFamily="34" charset="-128"/>
                <a:cs typeface="Arial" pitchFamily="34" charset="0"/>
              </a:rPr>
              <a:t>asma</a:t>
            </a:r>
            <a:r>
              <a:rPr lang="en-US" altLang="ja-JP" sz="900" b="1" dirty="0">
                <a:latin typeface="Comic Sans MS" charset="0"/>
                <a:ea typeface="ＭＳ Ｐゴシック" panose="020B0600070205080204" pitchFamily="34" charset="-128"/>
                <a:cs typeface="Arial" pitchFamily="34" charset="0"/>
              </a:rPr>
              <a:t> PDPI </a:t>
            </a:r>
          </a:p>
          <a:p>
            <a:pPr fontAlgn="base">
              <a:spcBef>
                <a:spcPct val="0"/>
              </a:spcBef>
              <a:spcAft>
                <a:spcPct val="0"/>
              </a:spcAft>
              <a:defRPr/>
            </a:pPr>
            <a:r>
              <a:rPr lang="en-GB" sz="900" u="sng" dirty="0">
                <a:latin typeface="Arial" panose="020B0604020202020204" pitchFamily="34" charset="0"/>
                <a:ea typeface="ＭＳ Ｐゴシック" panose="020B0600070205080204" pitchFamily="34" charset="-128"/>
                <a:cs typeface="Arial" pitchFamily="34" charset="0"/>
                <a:hlinkClick r:id="rId2"/>
              </a:rPr>
              <a:t>http://www.klikpdpi.com/konsensus/asma/asma.html</a:t>
            </a:r>
            <a:endParaRPr lang="en-GB" sz="900" dirty="0">
              <a:latin typeface="Arial" panose="020B0604020202020204" pitchFamily="34" charset="0"/>
              <a:ea typeface="ＭＳ Ｐゴシック" panose="020B0600070205080204" pitchFamily="34" charset="-128"/>
              <a:cs typeface="Arial" pitchFamily="34" charset="0"/>
            </a:endParaRPr>
          </a:p>
          <a:p>
            <a:pPr fontAlgn="base">
              <a:spcBef>
                <a:spcPct val="0"/>
              </a:spcBef>
              <a:spcAft>
                <a:spcPct val="0"/>
              </a:spcAft>
              <a:defRPr/>
            </a:pPr>
            <a:endParaRPr lang="en-US" altLang="ja-JP" sz="900" dirty="0">
              <a:effectLst>
                <a:outerShdw blurRad="38100" dist="38100" dir="2700000" algn="tl">
                  <a:srgbClr val="FFFFFF"/>
                </a:outerShdw>
              </a:effectLst>
              <a:latin typeface="Comic Sans MS" charset="0"/>
              <a:ea typeface="ＭＳ Ｐゴシック" panose="020B0600070205080204" pitchFamily="34" charset="-128"/>
              <a:cs typeface="Arial" pitchFamily="34" charset="0"/>
            </a:endParaRPr>
          </a:p>
          <a:p>
            <a:pPr fontAlgn="base">
              <a:spcBef>
                <a:spcPct val="0"/>
              </a:spcBef>
              <a:spcAft>
                <a:spcPct val="0"/>
              </a:spcAft>
              <a:defRPr/>
            </a:pPr>
            <a:endParaRPr lang="en-US" altLang="ja-JP" sz="900" dirty="0">
              <a:effectLst>
                <a:outerShdw blurRad="38100" dist="38100" dir="2700000" algn="tl">
                  <a:srgbClr val="FFFFFF"/>
                </a:outerShdw>
              </a:effectLst>
              <a:latin typeface="Comic Sans MS" charset="0"/>
              <a:ea typeface="ＭＳ Ｐゴシック" panose="020B0600070205080204" pitchFamily="34" charset="-128"/>
              <a:cs typeface="Arial" pitchFamily="34" charset="0"/>
            </a:endParaRPr>
          </a:p>
        </p:txBody>
      </p:sp>
      <p:sp>
        <p:nvSpPr>
          <p:cNvPr id="9" name="Oval 8"/>
          <p:cNvSpPr/>
          <p:nvPr/>
        </p:nvSpPr>
        <p:spPr bwMode="auto">
          <a:xfrm>
            <a:off x="4393406" y="1532335"/>
            <a:ext cx="1510904" cy="857250"/>
          </a:xfrm>
          <a:prstGeom prst="ellipse">
            <a:avLst/>
          </a:prstGeom>
          <a:noFill/>
          <a:ln w="12700" cap="flat" cmpd="sng" algn="ctr">
            <a:noFill/>
            <a:prstDash val="solid"/>
            <a:round/>
            <a:headEnd type="none" w="med" len="med"/>
            <a:tailEnd type="none" w="med" len="med"/>
          </a:ln>
          <a:effectLst/>
        </p:spPr>
        <p:txBody>
          <a:bodyPr vert="horz" wrap="square" lIns="67865" tIns="33338" rIns="67865" bIns="33338" numCol="1" rtlCol="0" anchor="ctr" anchorCtr="0" compatLnSpc="1">
            <a:prstTxWarp prst="textNoShape">
              <a:avLst/>
            </a:prstTxWarp>
          </a:bodyPr>
          <a:lstStyle/>
          <a:p>
            <a:pPr defTabSz="685800" eaLnBrk="0" fontAlgn="base" hangingPunct="0">
              <a:lnSpc>
                <a:spcPct val="90000"/>
              </a:lnSpc>
              <a:spcBef>
                <a:spcPct val="0"/>
              </a:spcBef>
              <a:spcAft>
                <a:spcPct val="0"/>
              </a:spcAft>
            </a:pPr>
            <a:endParaRPr lang="en-GB" sz="2850" b="1">
              <a:solidFill>
                <a:srgbClr val="FFFF00"/>
              </a:solidFill>
              <a:effectLst>
                <a:outerShdw blurRad="38100" dist="38100" dir="2700000" algn="tl">
                  <a:srgbClr val="000000">
                    <a:alpha val="43137"/>
                  </a:srgbClr>
                </a:outerShdw>
              </a:effectLst>
              <a:latin typeface="Arial" charset="0"/>
            </a:endParaRPr>
          </a:p>
        </p:txBody>
      </p:sp>
      <p:sp>
        <p:nvSpPr>
          <p:cNvPr id="10" name="Oval 9"/>
          <p:cNvSpPr/>
          <p:nvPr/>
        </p:nvSpPr>
        <p:spPr bwMode="auto">
          <a:xfrm>
            <a:off x="4393406" y="1639491"/>
            <a:ext cx="1510904" cy="578644"/>
          </a:xfrm>
          <a:prstGeom prst="ellipse">
            <a:avLst/>
          </a:prstGeom>
          <a:noFill/>
          <a:ln w="38100" cap="flat" cmpd="sng" algn="ctr">
            <a:solidFill>
              <a:schemeClr val="tx1"/>
            </a:solidFill>
            <a:prstDash val="solid"/>
            <a:round/>
            <a:headEnd type="none" w="med" len="med"/>
            <a:tailEnd type="none" w="med" len="med"/>
          </a:ln>
          <a:effectLst/>
        </p:spPr>
        <p:txBody>
          <a:bodyPr vert="horz" wrap="square" lIns="67865" tIns="33338" rIns="67865" bIns="33338" numCol="1" rtlCol="0" anchor="ctr" anchorCtr="0" compatLnSpc="1">
            <a:prstTxWarp prst="textNoShape">
              <a:avLst/>
            </a:prstTxWarp>
          </a:bodyPr>
          <a:lstStyle/>
          <a:p>
            <a:pPr defTabSz="685800" eaLnBrk="0" fontAlgn="base" hangingPunct="0">
              <a:lnSpc>
                <a:spcPct val="90000"/>
              </a:lnSpc>
              <a:spcBef>
                <a:spcPct val="0"/>
              </a:spcBef>
              <a:spcAft>
                <a:spcPct val="0"/>
              </a:spcAft>
            </a:pPr>
            <a:endParaRPr lang="en-GB" sz="2850" b="1">
              <a:solidFill>
                <a:srgbClr val="FFFF00"/>
              </a:solidFill>
              <a:effectLst>
                <a:outerShdw blurRad="38100" dist="38100" dir="2700000" algn="tl">
                  <a:srgbClr val="000000">
                    <a:alpha val="43137"/>
                  </a:srgbClr>
                </a:outerShdw>
              </a:effectLst>
              <a:latin typeface="Arial" charset="0"/>
            </a:endParaRPr>
          </a:p>
        </p:txBody>
      </p:sp>
      <p:grpSp>
        <p:nvGrpSpPr>
          <p:cNvPr id="11" name="Group 10"/>
          <p:cNvGrpSpPr/>
          <p:nvPr/>
        </p:nvGrpSpPr>
        <p:grpSpPr>
          <a:xfrm>
            <a:off x="258789" y="103229"/>
            <a:ext cx="1089542" cy="1089542"/>
            <a:chOff x="325076" y="184"/>
            <a:chExt cx="1089542" cy="1089542"/>
          </a:xfrm>
          <a:scene3d>
            <a:camera prst="orthographicFront">
              <a:rot lat="0" lon="0" rev="0"/>
            </a:camera>
            <a:lightRig rig="soft" dir="t">
              <a:rot lat="0" lon="0" rev="0"/>
            </a:lightRig>
          </a:scene3d>
        </p:grpSpPr>
        <p:sp>
          <p:nvSpPr>
            <p:cNvPr id="12" name="Oval 11"/>
            <p:cNvSpPr/>
            <p:nvPr/>
          </p:nvSpPr>
          <p:spPr>
            <a:xfrm>
              <a:off x="325076" y="184"/>
              <a:ext cx="1089542" cy="1089542"/>
            </a:xfrm>
            <a:prstGeom prst="ellipse">
              <a:avLst/>
            </a:prstGeom>
            <a:solidFill>
              <a:srgbClr val="9B2D1F"/>
            </a:solidFill>
            <a:ln w="12700" cap="flat" cmpd="sng" algn="ctr">
              <a:noFill/>
              <a:prstDash val="solid"/>
            </a:ln>
            <a:effectLst>
              <a:outerShdw blurRad="107950" dist="12700" dir="5400000" algn="ctr" rotWithShape="0">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3" name="Oval 4"/>
            <p:cNvSpPr txBox="1"/>
            <p:nvPr/>
          </p:nvSpPr>
          <p:spPr>
            <a:xfrm>
              <a:off x="484636" y="159744"/>
              <a:ext cx="770422" cy="770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NZ" sz="1400" b="1" kern="1200" dirty="0" err="1">
                  <a:solidFill>
                    <a:sysClr val="window" lastClr="FFFFFF"/>
                  </a:solidFill>
                  <a:latin typeface="Calibri" panose="020F0502020204030204" pitchFamily="34" charset="0"/>
                  <a:ea typeface="+mn-ea"/>
                  <a:cs typeface="+mn-cs"/>
                </a:rPr>
                <a:t>Kontrol</a:t>
              </a:r>
              <a:r>
                <a:rPr lang="en-NZ" sz="1400" b="1" kern="1200" dirty="0">
                  <a:solidFill>
                    <a:sysClr val="window" lastClr="FFFFFF"/>
                  </a:solidFill>
                  <a:latin typeface="Calibri" panose="020F0502020204030204" pitchFamily="34" charset="0"/>
                  <a:ea typeface="+mn-ea"/>
                  <a:cs typeface="+mn-cs"/>
                </a:rPr>
                <a:t> </a:t>
              </a:r>
              <a:r>
                <a:rPr lang="en-NZ" sz="1400" b="1" kern="1200" dirty="0" err="1">
                  <a:solidFill>
                    <a:sysClr val="window" lastClr="FFFFFF"/>
                  </a:solidFill>
                  <a:latin typeface="Calibri" panose="020F0502020204030204" pitchFamily="34" charset="0"/>
                  <a:ea typeface="+mn-ea"/>
                  <a:cs typeface="+mn-cs"/>
                </a:rPr>
                <a:t>gejala</a:t>
              </a:r>
              <a:r>
                <a:rPr lang="en-NZ" sz="1400" b="1" kern="1200" dirty="0">
                  <a:solidFill>
                    <a:sysClr val="window" lastClr="FFFFFF"/>
                  </a:solidFill>
                  <a:latin typeface="Calibri" panose="020F0502020204030204" pitchFamily="34" charset="0"/>
                  <a:ea typeface="+mn-ea"/>
                  <a:cs typeface="+mn-cs"/>
                </a:rPr>
                <a:t> </a:t>
              </a:r>
              <a:r>
                <a:rPr lang="en-NZ" sz="1400" b="1" kern="1200" dirty="0" err="1">
                  <a:solidFill>
                    <a:sysClr val="window" lastClr="FFFFFF"/>
                  </a:solidFill>
                  <a:latin typeface="Calibri" panose="020F0502020204030204" pitchFamily="34" charset="0"/>
                  <a:ea typeface="+mn-ea"/>
                  <a:cs typeface="+mn-cs"/>
                </a:rPr>
                <a:t>saat</a:t>
              </a:r>
              <a:r>
                <a:rPr lang="en-NZ" sz="1400" b="1" kern="1200" dirty="0">
                  <a:solidFill>
                    <a:sysClr val="window" lastClr="FFFFFF"/>
                  </a:solidFill>
                  <a:latin typeface="Calibri" panose="020F0502020204030204" pitchFamily="34" charset="0"/>
                  <a:ea typeface="+mn-ea"/>
                  <a:cs typeface="+mn-cs"/>
                </a:rPr>
                <a:t> </a:t>
              </a:r>
              <a:r>
                <a:rPr lang="en-NZ" sz="1400" b="1" kern="1200" dirty="0" err="1">
                  <a:solidFill>
                    <a:sysClr val="window" lastClr="FFFFFF"/>
                  </a:solidFill>
                  <a:latin typeface="Calibri" panose="020F0502020204030204" pitchFamily="34" charset="0"/>
                  <a:ea typeface="+mn-ea"/>
                  <a:cs typeface="+mn-cs"/>
                </a:rPr>
                <a:t>ini</a:t>
              </a:r>
              <a:endParaRPr lang="en-GB" sz="1400" b="1" kern="1200" dirty="0">
                <a:solidFill>
                  <a:sysClr val="window" lastClr="FFFFFF"/>
                </a:solidFill>
                <a:latin typeface="Calibri" panose="020F0502020204030204" pitchFamily="34" charset="0"/>
                <a:ea typeface="+mn-ea"/>
                <a:cs typeface="+mn-cs"/>
              </a:endParaRPr>
            </a:p>
          </p:txBody>
        </p:sp>
      </p:grpSp>
      <p:sp>
        <p:nvSpPr>
          <p:cNvPr id="14" name="Oval 13"/>
          <p:cNvSpPr/>
          <p:nvPr/>
        </p:nvSpPr>
        <p:spPr bwMode="auto">
          <a:xfrm>
            <a:off x="5904309" y="1687850"/>
            <a:ext cx="1811457" cy="578644"/>
          </a:xfrm>
          <a:prstGeom prst="ellipse">
            <a:avLst/>
          </a:prstGeom>
          <a:noFill/>
          <a:ln w="38100" cap="flat" cmpd="sng" algn="ctr">
            <a:solidFill>
              <a:schemeClr val="tx1"/>
            </a:solidFill>
            <a:prstDash val="solid"/>
            <a:round/>
            <a:headEnd type="none" w="med" len="med"/>
            <a:tailEnd type="none" w="med" len="med"/>
          </a:ln>
          <a:effectLst/>
        </p:spPr>
        <p:txBody>
          <a:bodyPr vert="horz" wrap="square" lIns="67865" tIns="33338" rIns="67865" bIns="33338" numCol="1" rtlCol="0" anchor="ctr" anchorCtr="0" compatLnSpc="1">
            <a:prstTxWarp prst="textNoShape">
              <a:avLst/>
            </a:prstTxWarp>
          </a:bodyPr>
          <a:lstStyle/>
          <a:p>
            <a:pPr defTabSz="685800" eaLnBrk="0" fontAlgn="base" hangingPunct="0">
              <a:lnSpc>
                <a:spcPct val="90000"/>
              </a:lnSpc>
              <a:spcBef>
                <a:spcPct val="0"/>
              </a:spcBef>
              <a:spcAft>
                <a:spcPct val="0"/>
              </a:spcAft>
            </a:pPr>
            <a:endParaRPr lang="en-GB" sz="2850" b="1">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08275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463473" y="225652"/>
            <a:ext cx="6884996" cy="857250"/>
          </a:xfrm>
        </p:spPr>
        <p:txBody>
          <a:bodyPr/>
          <a:lstStyle/>
          <a:p>
            <a:r>
              <a:rPr lang="en-GB" altLang="en-US" sz="2100" b="1" dirty="0" err="1">
                <a:solidFill>
                  <a:schemeClr val="accent1">
                    <a:lumMod val="60000"/>
                    <a:lumOff val="40000"/>
                  </a:schemeClr>
                </a:solidFill>
                <a:latin typeface="Malgun Gothic" panose="020B0503020000020004" pitchFamily="34" charset="-127"/>
                <a:ea typeface="Malgun Gothic" panose="020B0503020000020004" pitchFamily="34" charset="-127"/>
              </a:rPr>
              <a:t>Symbicort</a:t>
            </a:r>
            <a:r>
              <a:rPr lang="en-GB" altLang="en-US" sz="2100" b="1" dirty="0">
                <a:solidFill>
                  <a:schemeClr val="accent1">
                    <a:lumMod val="60000"/>
                    <a:lumOff val="40000"/>
                  </a:schemeClr>
                </a:solidFill>
                <a:latin typeface="Malgun Gothic" panose="020B0503020000020004" pitchFamily="34" charset="-127"/>
                <a:ea typeface="Malgun Gothic" panose="020B0503020000020004" pitchFamily="34" charset="-127"/>
              </a:rPr>
              <a:t> </a:t>
            </a:r>
            <a:r>
              <a:rPr lang="en-GB" altLang="en-US" sz="2100" b="1" baseline="30000" dirty="0">
                <a:solidFill>
                  <a:schemeClr val="accent1">
                    <a:lumMod val="60000"/>
                    <a:lumOff val="40000"/>
                  </a:schemeClr>
                </a:solidFill>
                <a:latin typeface="Malgun Gothic" panose="020B0503020000020004" pitchFamily="34" charset="-127"/>
                <a:ea typeface="Malgun Gothic" panose="020B0503020000020004" pitchFamily="34" charset="-127"/>
              </a:rPr>
              <a:t>® </a:t>
            </a:r>
            <a:r>
              <a:rPr lang="en-GB" altLang="en-US" sz="1800" b="1" dirty="0" err="1">
                <a:solidFill>
                  <a:schemeClr val="accent1">
                    <a:lumMod val="60000"/>
                    <a:lumOff val="40000"/>
                  </a:schemeClr>
                </a:solidFill>
                <a:latin typeface="Malgun Gothic" panose="020B0503020000020004" pitchFamily="34" charset="-127"/>
                <a:ea typeface="Malgun Gothic" panose="020B0503020000020004" pitchFamily="34" charset="-127"/>
              </a:rPr>
              <a:t>dengan</a:t>
            </a:r>
            <a:r>
              <a:rPr lang="en-GB" altLang="en-US" sz="1800" b="1" dirty="0">
                <a:solidFill>
                  <a:schemeClr val="accent1">
                    <a:lumMod val="60000"/>
                    <a:lumOff val="40000"/>
                  </a:schemeClr>
                </a:solidFill>
                <a:latin typeface="Malgun Gothic" panose="020B0503020000020004" pitchFamily="34" charset="-127"/>
                <a:ea typeface="Malgun Gothic" panose="020B0503020000020004" pitchFamily="34" charset="-127"/>
              </a:rPr>
              <a:t> SMART strategy </a:t>
            </a:r>
            <a:r>
              <a:rPr lang="en-US" altLang="en-US" sz="2100" b="1" dirty="0" err="1">
                <a:solidFill>
                  <a:schemeClr val="accent1">
                    <a:lumMod val="60000"/>
                    <a:lumOff val="40000"/>
                  </a:schemeClr>
                </a:solidFill>
                <a:ea typeface="ＭＳ Ｐゴシック" panose="020B0600070205080204" pitchFamily="34" charset="-128"/>
              </a:rPr>
              <a:t>signifikan</a:t>
            </a:r>
            <a:r>
              <a:rPr lang="en-US" altLang="en-US" sz="2100" b="1" dirty="0">
                <a:solidFill>
                  <a:schemeClr val="accent1">
                    <a:lumMod val="60000"/>
                    <a:lumOff val="40000"/>
                  </a:schemeClr>
                </a:solidFill>
                <a:ea typeface="ＭＳ Ｐゴシック" panose="020B0600070205080204" pitchFamily="34" charset="-128"/>
              </a:rPr>
              <a:t> </a:t>
            </a:r>
            <a:r>
              <a:rPr lang="id-ID" altLang="en-US" sz="2100" b="1" dirty="0">
                <a:solidFill>
                  <a:schemeClr val="accent1">
                    <a:lumMod val="60000"/>
                    <a:lumOff val="40000"/>
                  </a:schemeClr>
                </a:solidFill>
                <a:ea typeface="ＭＳ Ｐゴシック" panose="020B0600070205080204" pitchFamily="34" charset="-128"/>
              </a:rPr>
              <a:t>mengurangi tingkat eksaserbasi </a:t>
            </a:r>
            <a:r>
              <a:rPr lang="en-US" altLang="en-US" sz="1800" b="1" dirty="0" err="1">
                <a:solidFill>
                  <a:schemeClr val="accent1">
                    <a:lumMod val="60000"/>
                    <a:lumOff val="40000"/>
                  </a:schemeClr>
                </a:solidFill>
                <a:ea typeface="ＭＳ Ｐゴシック" panose="020B0600070205080204" pitchFamily="34" charset="-128"/>
              </a:rPr>
              <a:t>Vs</a:t>
            </a:r>
            <a:r>
              <a:rPr lang="en-US" altLang="en-US" sz="1800" b="1" dirty="0">
                <a:solidFill>
                  <a:schemeClr val="accent1">
                    <a:lumMod val="60000"/>
                    <a:lumOff val="40000"/>
                  </a:schemeClr>
                </a:solidFill>
                <a:ea typeface="ＭＳ Ｐゴシック" panose="020B0600070205080204" pitchFamily="34" charset="-128"/>
              </a:rPr>
              <a:t> </a:t>
            </a:r>
            <a:r>
              <a:rPr lang="en-US" altLang="en-US" sz="1650" b="1" dirty="0">
                <a:solidFill>
                  <a:schemeClr val="accent1">
                    <a:lumMod val="60000"/>
                    <a:lumOff val="40000"/>
                  </a:schemeClr>
                </a:solidFill>
                <a:ea typeface="ＭＳ Ｐゴシック" panose="020B0600070205080204" pitchFamily="34" charset="-128"/>
              </a:rPr>
              <a:t>ICS/LABA</a:t>
            </a:r>
            <a:r>
              <a:rPr lang="en-US" altLang="en-US" sz="1650" b="1" i="1" dirty="0">
                <a:solidFill>
                  <a:schemeClr val="accent1">
                    <a:lumMod val="60000"/>
                    <a:lumOff val="40000"/>
                  </a:schemeClr>
                </a:solidFill>
                <a:ea typeface="ＭＳ Ｐゴシック" panose="020B0600070205080204" pitchFamily="34" charset="-128"/>
              </a:rPr>
              <a:t> </a:t>
            </a:r>
            <a:r>
              <a:rPr lang="en-US" altLang="en-US" sz="1650" b="1" dirty="0">
                <a:solidFill>
                  <a:schemeClr val="accent1">
                    <a:lumMod val="60000"/>
                    <a:lumOff val="40000"/>
                  </a:schemeClr>
                </a:solidFill>
                <a:ea typeface="ＭＳ Ｐゴシック" panose="020B0600070205080204" pitchFamily="34" charset="-128"/>
              </a:rPr>
              <a:t>plus SABA</a:t>
            </a:r>
          </a:p>
        </p:txBody>
      </p:sp>
      <p:grpSp>
        <p:nvGrpSpPr>
          <p:cNvPr id="152579" name="Group 3"/>
          <p:cNvGrpSpPr>
            <a:grpSpLocks/>
          </p:cNvGrpSpPr>
          <p:nvPr/>
        </p:nvGrpSpPr>
        <p:grpSpPr bwMode="auto">
          <a:xfrm>
            <a:off x="7285434" y="1947297"/>
            <a:ext cx="1028700" cy="1012031"/>
            <a:chOff x="4864" y="1419"/>
            <a:chExt cx="864" cy="850"/>
          </a:xfrm>
        </p:grpSpPr>
        <p:sp>
          <p:nvSpPr>
            <p:cNvPr id="152645" name="Text Box 4"/>
            <p:cNvSpPr txBox="1">
              <a:spLocks noChangeArrowheads="1"/>
            </p:cNvSpPr>
            <p:nvPr/>
          </p:nvSpPr>
          <p:spPr bwMode="auto">
            <a:xfrm>
              <a:off x="4955" y="1782"/>
              <a:ext cx="773"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50000"/>
                </a:spcBef>
                <a:spcAft>
                  <a:spcPct val="0"/>
                </a:spcAft>
              </a:pPr>
              <a:r>
                <a:rPr lang="en-GB" altLang="en-US" sz="1050" i="1"/>
                <a:t>P </a:t>
              </a:r>
              <a:r>
                <a:rPr lang="en-GB" altLang="en-US" sz="1050"/>
                <a:t>&lt; 0.001</a:t>
              </a:r>
              <a:endParaRPr lang="en-GB" altLang="en-US" sz="1050" baseline="30000"/>
            </a:p>
          </p:txBody>
        </p:sp>
        <p:grpSp>
          <p:nvGrpSpPr>
            <p:cNvPr id="152646" name="Group 5"/>
            <p:cNvGrpSpPr>
              <a:grpSpLocks/>
            </p:cNvGrpSpPr>
            <p:nvPr/>
          </p:nvGrpSpPr>
          <p:grpSpPr bwMode="auto">
            <a:xfrm>
              <a:off x="4864" y="1419"/>
              <a:ext cx="81" cy="850"/>
              <a:chOff x="4864" y="1419"/>
              <a:chExt cx="81" cy="850"/>
            </a:xfrm>
          </p:grpSpPr>
          <p:sp>
            <p:nvSpPr>
              <p:cNvPr id="1071110" name="Line 6"/>
              <p:cNvSpPr>
                <a:spLocks noChangeShapeType="1"/>
              </p:cNvSpPr>
              <p:nvPr/>
            </p:nvSpPr>
            <p:spPr bwMode="auto">
              <a:xfrm>
                <a:off x="4945" y="1419"/>
                <a:ext cx="0" cy="850"/>
              </a:xfrm>
              <a:prstGeom prst="line">
                <a:avLst/>
              </a:prstGeom>
              <a:noFill/>
              <a:ln w="19050">
                <a:solidFill>
                  <a:schemeClr val="tx1"/>
                </a:solidFill>
                <a:round/>
                <a:headEnd/>
                <a:tailEn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11" name="Line 7"/>
              <p:cNvSpPr>
                <a:spLocks noChangeShapeType="1"/>
              </p:cNvSpPr>
              <p:nvPr/>
            </p:nvSpPr>
            <p:spPr bwMode="auto">
              <a:xfrm flipH="1">
                <a:off x="4865" y="1419"/>
                <a:ext cx="80" cy="0"/>
              </a:xfrm>
              <a:prstGeom prst="line">
                <a:avLst/>
              </a:prstGeom>
              <a:noFill/>
              <a:ln w="19050">
                <a:solidFill>
                  <a:schemeClr val="tx1"/>
                </a:solidFill>
                <a:round/>
                <a:headEnd/>
                <a:tailEn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12" name="Line 8"/>
              <p:cNvSpPr>
                <a:spLocks noChangeShapeType="1"/>
              </p:cNvSpPr>
              <p:nvPr/>
            </p:nvSpPr>
            <p:spPr bwMode="auto">
              <a:xfrm flipH="1">
                <a:off x="4864" y="2269"/>
                <a:ext cx="80" cy="0"/>
              </a:xfrm>
              <a:prstGeom prst="line">
                <a:avLst/>
              </a:prstGeom>
              <a:noFill/>
              <a:ln w="19050">
                <a:solidFill>
                  <a:schemeClr val="tx1"/>
                </a:solidFill>
                <a:round/>
                <a:headEnd/>
                <a:tailEn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grpSp>
      </p:grpSp>
      <p:sp>
        <p:nvSpPr>
          <p:cNvPr id="1071113" name="Rectangle 9"/>
          <p:cNvSpPr>
            <a:spLocks noChangeArrowheads="1"/>
          </p:cNvSpPr>
          <p:nvPr/>
        </p:nvSpPr>
        <p:spPr bwMode="auto">
          <a:xfrm>
            <a:off x="4729162" y="985271"/>
            <a:ext cx="1060847" cy="600075"/>
          </a:xfrm>
          <a:prstGeom prst="rect">
            <a:avLst/>
          </a:prstGeom>
          <a:noFill/>
          <a:ln w="9525">
            <a:noFill/>
            <a:miter lim="800000"/>
            <a:headEnd/>
            <a:tailEnd/>
          </a:ln>
          <a:effectLst/>
        </p:spPr>
        <p:txBody>
          <a:bodyPr wrap="none" anchor="ct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15" name="Freeform 11"/>
          <p:cNvSpPr>
            <a:spLocks/>
          </p:cNvSpPr>
          <p:nvPr/>
        </p:nvSpPr>
        <p:spPr bwMode="auto">
          <a:xfrm>
            <a:off x="2191940" y="1785371"/>
            <a:ext cx="57150" cy="2771775"/>
          </a:xfrm>
          <a:custGeom>
            <a:avLst/>
            <a:gdLst/>
            <a:ahLst/>
            <a:cxnLst>
              <a:cxn ang="0">
                <a:pos x="0" y="0"/>
              </a:cxn>
              <a:cxn ang="0">
                <a:pos x="48" y="0"/>
              </a:cxn>
              <a:cxn ang="0">
                <a:pos x="48" y="2328"/>
              </a:cxn>
            </a:cxnLst>
            <a:rect l="0" t="0" r="r" b="b"/>
            <a:pathLst>
              <a:path w="48" h="2328">
                <a:moveTo>
                  <a:pt x="0" y="0"/>
                </a:moveTo>
                <a:lnTo>
                  <a:pt x="48" y="0"/>
                </a:lnTo>
                <a:lnTo>
                  <a:pt x="48" y="2328"/>
                </a:lnTo>
              </a:path>
            </a:pathLst>
          </a:custGeom>
          <a:noFill/>
          <a:ln w="28575" cmpd="sng">
            <a:solidFill>
              <a:schemeClr val="tx1"/>
            </a:solidFill>
            <a:prstDash val="solid"/>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16" name="Freeform 12"/>
          <p:cNvSpPr>
            <a:spLocks/>
          </p:cNvSpPr>
          <p:nvPr/>
        </p:nvSpPr>
        <p:spPr bwMode="auto">
          <a:xfrm>
            <a:off x="2191940" y="4490471"/>
            <a:ext cx="4124325" cy="57150"/>
          </a:xfrm>
          <a:custGeom>
            <a:avLst/>
            <a:gdLst/>
            <a:ahLst/>
            <a:cxnLst>
              <a:cxn ang="0">
                <a:pos x="0" y="0"/>
              </a:cxn>
              <a:cxn ang="0">
                <a:pos x="3464" y="0"/>
              </a:cxn>
              <a:cxn ang="0">
                <a:pos x="3464" y="48"/>
              </a:cxn>
            </a:cxnLst>
            <a:rect l="0" t="0" r="r" b="b"/>
            <a:pathLst>
              <a:path w="3464" h="48">
                <a:moveTo>
                  <a:pt x="0" y="0"/>
                </a:moveTo>
                <a:lnTo>
                  <a:pt x="3464" y="0"/>
                </a:lnTo>
                <a:lnTo>
                  <a:pt x="3464" y="48"/>
                </a:lnTo>
              </a:path>
            </a:pathLst>
          </a:custGeom>
          <a:noFill/>
          <a:ln w="28575" cmpd="sng">
            <a:solidFill>
              <a:schemeClr val="tx1"/>
            </a:solidFill>
            <a:prstDash val="solid"/>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17" name="Line 13"/>
          <p:cNvSpPr>
            <a:spLocks noChangeShapeType="1"/>
          </p:cNvSpPr>
          <p:nvPr/>
        </p:nvSpPr>
        <p:spPr bwMode="auto">
          <a:xfrm>
            <a:off x="2191940" y="2461646"/>
            <a:ext cx="57150" cy="1191"/>
          </a:xfrm>
          <a:prstGeom prst="line">
            <a:avLst/>
          </a:prstGeom>
          <a:noFill/>
          <a:ln w="28575">
            <a:solidFill>
              <a:schemeClr val="tx1"/>
            </a:solidFill>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18" name="Line 14"/>
          <p:cNvSpPr>
            <a:spLocks noChangeShapeType="1"/>
          </p:cNvSpPr>
          <p:nvPr/>
        </p:nvSpPr>
        <p:spPr bwMode="auto">
          <a:xfrm>
            <a:off x="5811440" y="4490471"/>
            <a:ext cx="1191" cy="57150"/>
          </a:xfrm>
          <a:prstGeom prst="line">
            <a:avLst/>
          </a:prstGeom>
          <a:noFill/>
          <a:ln w="28575">
            <a:solidFill>
              <a:schemeClr val="tx1"/>
            </a:solidFill>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19" name="Line 15"/>
          <p:cNvSpPr>
            <a:spLocks noChangeShapeType="1"/>
          </p:cNvSpPr>
          <p:nvPr/>
        </p:nvSpPr>
        <p:spPr bwMode="auto">
          <a:xfrm>
            <a:off x="5306615" y="4490471"/>
            <a:ext cx="1191" cy="57150"/>
          </a:xfrm>
          <a:prstGeom prst="line">
            <a:avLst/>
          </a:prstGeom>
          <a:noFill/>
          <a:ln w="28575">
            <a:solidFill>
              <a:schemeClr val="tx1"/>
            </a:solidFill>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20" name="Line 16"/>
          <p:cNvSpPr>
            <a:spLocks noChangeShapeType="1"/>
          </p:cNvSpPr>
          <p:nvPr/>
        </p:nvSpPr>
        <p:spPr bwMode="auto">
          <a:xfrm>
            <a:off x="4792265" y="4490471"/>
            <a:ext cx="1191" cy="57150"/>
          </a:xfrm>
          <a:prstGeom prst="line">
            <a:avLst/>
          </a:prstGeom>
          <a:noFill/>
          <a:ln w="28575">
            <a:solidFill>
              <a:schemeClr val="tx1"/>
            </a:solidFill>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21" name="Line 17"/>
          <p:cNvSpPr>
            <a:spLocks noChangeShapeType="1"/>
          </p:cNvSpPr>
          <p:nvPr/>
        </p:nvSpPr>
        <p:spPr bwMode="auto">
          <a:xfrm>
            <a:off x="4287440" y="4490471"/>
            <a:ext cx="1191" cy="57150"/>
          </a:xfrm>
          <a:prstGeom prst="line">
            <a:avLst/>
          </a:prstGeom>
          <a:noFill/>
          <a:ln w="28575">
            <a:solidFill>
              <a:schemeClr val="tx1"/>
            </a:solidFill>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22" name="Line 18"/>
          <p:cNvSpPr>
            <a:spLocks noChangeShapeType="1"/>
          </p:cNvSpPr>
          <p:nvPr/>
        </p:nvSpPr>
        <p:spPr bwMode="auto">
          <a:xfrm>
            <a:off x="3773090" y="4490471"/>
            <a:ext cx="1191" cy="57150"/>
          </a:xfrm>
          <a:prstGeom prst="line">
            <a:avLst/>
          </a:prstGeom>
          <a:noFill/>
          <a:ln w="28575">
            <a:solidFill>
              <a:schemeClr val="tx1"/>
            </a:solidFill>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23" name="Line 19"/>
          <p:cNvSpPr>
            <a:spLocks noChangeShapeType="1"/>
          </p:cNvSpPr>
          <p:nvPr/>
        </p:nvSpPr>
        <p:spPr bwMode="auto">
          <a:xfrm>
            <a:off x="3268265" y="4490471"/>
            <a:ext cx="1191" cy="57150"/>
          </a:xfrm>
          <a:prstGeom prst="line">
            <a:avLst/>
          </a:prstGeom>
          <a:noFill/>
          <a:ln w="28575">
            <a:solidFill>
              <a:schemeClr val="tx1"/>
            </a:solidFill>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24" name="Line 20"/>
          <p:cNvSpPr>
            <a:spLocks noChangeShapeType="1"/>
          </p:cNvSpPr>
          <p:nvPr/>
        </p:nvSpPr>
        <p:spPr bwMode="auto">
          <a:xfrm>
            <a:off x="2763440" y="4490471"/>
            <a:ext cx="1191" cy="57150"/>
          </a:xfrm>
          <a:prstGeom prst="line">
            <a:avLst/>
          </a:prstGeom>
          <a:noFill/>
          <a:ln w="28575">
            <a:solidFill>
              <a:schemeClr val="tx1"/>
            </a:solidFill>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25" name="Line 21"/>
          <p:cNvSpPr>
            <a:spLocks noChangeShapeType="1"/>
          </p:cNvSpPr>
          <p:nvPr/>
        </p:nvSpPr>
        <p:spPr bwMode="auto">
          <a:xfrm>
            <a:off x="2191940" y="3137921"/>
            <a:ext cx="57150" cy="1191"/>
          </a:xfrm>
          <a:prstGeom prst="line">
            <a:avLst/>
          </a:prstGeom>
          <a:noFill/>
          <a:ln w="28575">
            <a:solidFill>
              <a:schemeClr val="tx1"/>
            </a:solidFill>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26" name="Line 22"/>
          <p:cNvSpPr>
            <a:spLocks noChangeShapeType="1"/>
          </p:cNvSpPr>
          <p:nvPr/>
        </p:nvSpPr>
        <p:spPr bwMode="auto">
          <a:xfrm>
            <a:off x="2191940" y="3814196"/>
            <a:ext cx="57150" cy="1191"/>
          </a:xfrm>
          <a:prstGeom prst="line">
            <a:avLst/>
          </a:prstGeom>
          <a:noFill/>
          <a:ln w="28575">
            <a:solidFill>
              <a:schemeClr val="tx1"/>
            </a:solidFill>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27" name="Rectangle 23"/>
          <p:cNvSpPr>
            <a:spLocks noChangeArrowheads="1"/>
          </p:cNvSpPr>
          <p:nvPr/>
        </p:nvSpPr>
        <p:spPr bwMode="auto">
          <a:xfrm>
            <a:off x="1815703" y="1685359"/>
            <a:ext cx="298159"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0.20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28" name="Rectangle 24"/>
          <p:cNvSpPr>
            <a:spLocks noChangeArrowheads="1"/>
          </p:cNvSpPr>
          <p:nvPr/>
        </p:nvSpPr>
        <p:spPr bwMode="auto">
          <a:xfrm>
            <a:off x="1815703" y="2352109"/>
            <a:ext cx="298159"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0.15</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29" name="Rectangle 25"/>
          <p:cNvSpPr>
            <a:spLocks noChangeArrowheads="1"/>
          </p:cNvSpPr>
          <p:nvPr/>
        </p:nvSpPr>
        <p:spPr bwMode="auto">
          <a:xfrm>
            <a:off x="1815703" y="3037909"/>
            <a:ext cx="298159"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0.10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30" name="Rectangle 26"/>
          <p:cNvSpPr>
            <a:spLocks noChangeArrowheads="1"/>
          </p:cNvSpPr>
          <p:nvPr/>
        </p:nvSpPr>
        <p:spPr bwMode="auto">
          <a:xfrm>
            <a:off x="1815703" y="3723709"/>
            <a:ext cx="298159"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0.05</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31" name="Rectangle 27"/>
          <p:cNvSpPr>
            <a:spLocks noChangeArrowheads="1"/>
          </p:cNvSpPr>
          <p:nvPr/>
        </p:nvSpPr>
        <p:spPr bwMode="auto">
          <a:xfrm>
            <a:off x="2031206" y="4409509"/>
            <a:ext cx="84960"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32" name="Rectangle 28"/>
          <p:cNvSpPr>
            <a:spLocks noChangeArrowheads="1"/>
          </p:cNvSpPr>
          <p:nvPr/>
        </p:nvSpPr>
        <p:spPr bwMode="auto">
          <a:xfrm>
            <a:off x="3183732" y="4571434"/>
            <a:ext cx="169918"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40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33" name="Rectangle 29"/>
          <p:cNvSpPr>
            <a:spLocks noChangeArrowheads="1"/>
          </p:cNvSpPr>
          <p:nvPr/>
        </p:nvSpPr>
        <p:spPr bwMode="auto">
          <a:xfrm>
            <a:off x="2212181" y="4571434"/>
            <a:ext cx="84960"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34" name="Rectangle 30"/>
          <p:cNvSpPr>
            <a:spLocks noChangeArrowheads="1"/>
          </p:cNvSpPr>
          <p:nvPr/>
        </p:nvSpPr>
        <p:spPr bwMode="auto">
          <a:xfrm>
            <a:off x="3679032" y="4571434"/>
            <a:ext cx="169918"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60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35" name="Rectangle 31"/>
          <p:cNvSpPr>
            <a:spLocks noChangeArrowheads="1"/>
          </p:cNvSpPr>
          <p:nvPr/>
        </p:nvSpPr>
        <p:spPr bwMode="auto">
          <a:xfrm>
            <a:off x="4202907" y="4571434"/>
            <a:ext cx="169918"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80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36" name="Rectangle 32"/>
          <p:cNvSpPr>
            <a:spLocks noChangeArrowheads="1"/>
          </p:cNvSpPr>
          <p:nvPr/>
        </p:nvSpPr>
        <p:spPr bwMode="auto">
          <a:xfrm>
            <a:off x="4670821" y="4571434"/>
            <a:ext cx="254878"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100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37" name="Rectangle 33"/>
          <p:cNvSpPr>
            <a:spLocks noChangeArrowheads="1"/>
          </p:cNvSpPr>
          <p:nvPr/>
        </p:nvSpPr>
        <p:spPr bwMode="auto">
          <a:xfrm>
            <a:off x="5185171" y="4571434"/>
            <a:ext cx="254878"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120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38" name="Rectangle 34"/>
          <p:cNvSpPr>
            <a:spLocks noChangeArrowheads="1"/>
          </p:cNvSpPr>
          <p:nvPr/>
        </p:nvSpPr>
        <p:spPr bwMode="auto">
          <a:xfrm>
            <a:off x="5689996" y="4571434"/>
            <a:ext cx="254878"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140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39" name="Rectangle 35"/>
          <p:cNvSpPr>
            <a:spLocks noChangeArrowheads="1"/>
          </p:cNvSpPr>
          <p:nvPr/>
        </p:nvSpPr>
        <p:spPr bwMode="auto">
          <a:xfrm>
            <a:off x="6185296" y="4571434"/>
            <a:ext cx="254878"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160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071140" name="Rectangle 36"/>
          <p:cNvSpPr>
            <a:spLocks noChangeArrowheads="1"/>
          </p:cNvSpPr>
          <p:nvPr/>
        </p:nvSpPr>
        <p:spPr bwMode="auto">
          <a:xfrm>
            <a:off x="2678907" y="4571434"/>
            <a:ext cx="169918" cy="184666"/>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r>
              <a:rPr lang="en-US" sz="1200" b="1">
                <a:ea typeface="ＭＳ Ｐゴシック" panose="020B0600070205080204" pitchFamily="34" charset="-128"/>
                <a:cs typeface="Arial" charset="0"/>
              </a:rPr>
              <a:t>20</a:t>
            </a:r>
            <a:endParaRPr lang="en-US" sz="1200" b="1">
              <a:effectLst>
                <a:outerShdw blurRad="38100" dist="38100" dir="2700000" algn="tl">
                  <a:srgbClr val="000000"/>
                </a:outerShdw>
              </a:effectLst>
              <a:ea typeface="ＭＳ Ｐゴシック" panose="020B0600070205080204" pitchFamily="34" charset="-128"/>
              <a:cs typeface="Arial" charset="0"/>
            </a:endParaRPr>
          </a:p>
        </p:txBody>
      </p:sp>
      <p:sp>
        <p:nvSpPr>
          <p:cNvPr id="152607" name="Text Box 37"/>
          <p:cNvSpPr txBox="1">
            <a:spLocks noChangeArrowheads="1"/>
          </p:cNvSpPr>
          <p:nvPr/>
        </p:nvSpPr>
        <p:spPr bwMode="auto">
          <a:xfrm>
            <a:off x="3309937" y="4759553"/>
            <a:ext cx="20697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350" dirty="0"/>
              <a:t>Hari </a:t>
            </a:r>
            <a:r>
              <a:rPr lang="en-US" altLang="en-US" sz="1350" dirty="0" err="1"/>
              <a:t>sejak</a:t>
            </a:r>
            <a:r>
              <a:rPr lang="en-US" altLang="en-US" sz="1350" dirty="0"/>
              <a:t> </a:t>
            </a:r>
            <a:r>
              <a:rPr lang="en-US" altLang="en-US" sz="1350" dirty="0" err="1"/>
              <a:t>randomisasi</a:t>
            </a:r>
            <a:endParaRPr lang="en-US" altLang="en-US" sz="1350" dirty="0"/>
          </a:p>
        </p:txBody>
      </p:sp>
      <p:sp>
        <p:nvSpPr>
          <p:cNvPr id="1071142" name="Freeform 38"/>
          <p:cNvSpPr>
            <a:spLocks/>
          </p:cNvSpPr>
          <p:nvPr/>
        </p:nvSpPr>
        <p:spPr bwMode="auto">
          <a:xfrm>
            <a:off x="2314575" y="3028384"/>
            <a:ext cx="3990975" cy="1447800"/>
          </a:xfrm>
          <a:custGeom>
            <a:avLst/>
            <a:gdLst/>
            <a:ahLst/>
            <a:cxnLst>
              <a:cxn ang="0">
                <a:pos x="3256" y="8"/>
              </a:cxn>
              <a:cxn ang="0">
                <a:pos x="3128" y="56"/>
              </a:cxn>
              <a:cxn ang="0">
                <a:pos x="3056" y="88"/>
              </a:cxn>
              <a:cxn ang="0">
                <a:pos x="2848" y="128"/>
              </a:cxn>
              <a:cxn ang="0">
                <a:pos x="2800" y="144"/>
              </a:cxn>
              <a:cxn ang="0">
                <a:pos x="2736" y="160"/>
              </a:cxn>
              <a:cxn ang="0">
                <a:pos x="2720" y="184"/>
              </a:cxn>
              <a:cxn ang="0">
                <a:pos x="2640" y="200"/>
              </a:cxn>
              <a:cxn ang="0">
                <a:pos x="2632" y="232"/>
              </a:cxn>
              <a:cxn ang="0">
                <a:pos x="2544" y="256"/>
              </a:cxn>
              <a:cxn ang="0">
                <a:pos x="2520" y="280"/>
              </a:cxn>
              <a:cxn ang="0">
                <a:pos x="2376" y="288"/>
              </a:cxn>
              <a:cxn ang="0">
                <a:pos x="2352" y="328"/>
              </a:cxn>
              <a:cxn ang="0">
                <a:pos x="2312" y="360"/>
              </a:cxn>
              <a:cxn ang="0">
                <a:pos x="2296" y="416"/>
              </a:cxn>
              <a:cxn ang="0">
                <a:pos x="2176" y="432"/>
              </a:cxn>
              <a:cxn ang="0">
                <a:pos x="2136" y="464"/>
              </a:cxn>
              <a:cxn ang="0">
                <a:pos x="2072" y="472"/>
              </a:cxn>
              <a:cxn ang="0">
                <a:pos x="2008" y="512"/>
              </a:cxn>
              <a:cxn ang="0">
                <a:pos x="1824" y="520"/>
              </a:cxn>
              <a:cxn ang="0">
                <a:pos x="1704" y="592"/>
              </a:cxn>
              <a:cxn ang="0">
                <a:pos x="1528" y="616"/>
              </a:cxn>
              <a:cxn ang="0">
                <a:pos x="1512" y="640"/>
              </a:cxn>
              <a:cxn ang="0">
                <a:pos x="1392" y="656"/>
              </a:cxn>
              <a:cxn ang="0">
                <a:pos x="1280" y="696"/>
              </a:cxn>
              <a:cxn ang="0">
                <a:pos x="1176" y="712"/>
              </a:cxn>
              <a:cxn ang="0">
                <a:pos x="1136" y="752"/>
              </a:cxn>
              <a:cxn ang="0">
                <a:pos x="984" y="760"/>
              </a:cxn>
              <a:cxn ang="0">
                <a:pos x="960" y="784"/>
              </a:cxn>
              <a:cxn ang="0">
                <a:pos x="912" y="800"/>
              </a:cxn>
              <a:cxn ang="0">
                <a:pos x="896" y="840"/>
              </a:cxn>
              <a:cxn ang="0">
                <a:pos x="824" y="856"/>
              </a:cxn>
              <a:cxn ang="0">
                <a:pos x="792" y="888"/>
              </a:cxn>
              <a:cxn ang="0">
                <a:pos x="728" y="904"/>
              </a:cxn>
              <a:cxn ang="0">
                <a:pos x="680" y="928"/>
              </a:cxn>
              <a:cxn ang="0">
                <a:pos x="648" y="952"/>
              </a:cxn>
              <a:cxn ang="0">
                <a:pos x="608" y="968"/>
              </a:cxn>
              <a:cxn ang="0">
                <a:pos x="584" y="1000"/>
              </a:cxn>
              <a:cxn ang="0">
                <a:pos x="456" y="1024"/>
              </a:cxn>
              <a:cxn ang="0">
                <a:pos x="280" y="1048"/>
              </a:cxn>
              <a:cxn ang="0">
                <a:pos x="232" y="1128"/>
              </a:cxn>
              <a:cxn ang="0">
                <a:pos x="104" y="1160"/>
              </a:cxn>
              <a:cxn ang="0">
                <a:pos x="0" y="1216"/>
              </a:cxn>
            </a:cxnLst>
            <a:rect l="0" t="0" r="r" b="b"/>
            <a:pathLst>
              <a:path w="3352" h="1216">
                <a:moveTo>
                  <a:pt x="3352" y="0"/>
                </a:moveTo>
                <a:lnTo>
                  <a:pt x="3256" y="0"/>
                </a:lnTo>
                <a:lnTo>
                  <a:pt x="3256" y="8"/>
                </a:lnTo>
                <a:lnTo>
                  <a:pt x="3144" y="8"/>
                </a:lnTo>
                <a:lnTo>
                  <a:pt x="3144" y="56"/>
                </a:lnTo>
                <a:lnTo>
                  <a:pt x="3128" y="56"/>
                </a:lnTo>
                <a:lnTo>
                  <a:pt x="3128" y="64"/>
                </a:lnTo>
                <a:lnTo>
                  <a:pt x="3056" y="64"/>
                </a:lnTo>
                <a:lnTo>
                  <a:pt x="3056" y="88"/>
                </a:lnTo>
                <a:lnTo>
                  <a:pt x="2928" y="88"/>
                </a:lnTo>
                <a:lnTo>
                  <a:pt x="2928" y="128"/>
                </a:lnTo>
                <a:lnTo>
                  <a:pt x="2848" y="128"/>
                </a:lnTo>
                <a:lnTo>
                  <a:pt x="2848" y="136"/>
                </a:lnTo>
                <a:lnTo>
                  <a:pt x="2800" y="136"/>
                </a:lnTo>
                <a:lnTo>
                  <a:pt x="2800" y="144"/>
                </a:lnTo>
                <a:lnTo>
                  <a:pt x="2768" y="144"/>
                </a:lnTo>
                <a:lnTo>
                  <a:pt x="2768" y="160"/>
                </a:lnTo>
                <a:lnTo>
                  <a:pt x="2736" y="160"/>
                </a:lnTo>
                <a:lnTo>
                  <a:pt x="2736" y="176"/>
                </a:lnTo>
                <a:lnTo>
                  <a:pt x="2720" y="176"/>
                </a:lnTo>
                <a:lnTo>
                  <a:pt x="2720" y="184"/>
                </a:lnTo>
                <a:lnTo>
                  <a:pt x="2696" y="184"/>
                </a:lnTo>
                <a:lnTo>
                  <a:pt x="2696" y="200"/>
                </a:lnTo>
                <a:lnTo>
                  <a:pt x="2640" y="200"/>
                </a:lnTo>
                <a:lnTo>
                  <a:pt x="2640" y="216"/>
                </a:lnTo>
                <a:lnTo>
                  <a:pt x="2632" y="216"/>
                </a:lnTo>
                <a:lnTo>
                  <a:pt x="2632" y="232"/>
                </a:lnTo>
                <a:lnTo>
                  <a:pt x="2568" y="232"/>
                </a:lnTo>
                <a:lnTo>
                  <a:pt x="2568" y="256"/>
                </a:lnTo>
                <a:lnTo>
                  <a:pt x="2544" y="256"/>
                </a:lnTo>
                <a:lnTo>
                  <a:pt x="2544" y="264"/>
                </a:lnTo>
                <a:lnTo>
                  <a:pt x="2520" y="264"/>
                </a:lnTo>
                <a:lnTo>
                  <a:pt x="2520" y="280"/>
                </a:lnTo>
                <a:lnTo>
                  <a:pt x="2504" y="280"/>
                </a:lnTo>
                <a:lnTo>
                  <a:pt x="2504" y="288"/>
                </a:lnTo>
                <a:lnTo>
                  <a:pt x="2376" y="288"/>
                </a:lnTo>
                <a:lnTo>
                  <a:pt x="2376" y="304"/>
                </a:lnTo>
                <a:lnTo>
                  <a:pt x="2352" y="304"/>
                </a:lnTo>
                <a:lnTo>
                  <a:pt x="2352" y="328"/>
                </a:lnTo>
                <a:lnTo>
                  <a:pt x="2328" y="328"/>
                </a:lnTo>
                <a:lnTo>
                  <a:pt x="2328" y="360"/>
                </a:lnTo>
                <a:lnTo>
                  <a:pt x="2312" y="360"/>
                </a:lnTo>
                <a:lnTo>
                  <a:pt x="2312" y="392"/>
                </a:lnTo>
                <a:lnTo>
                  <a:pt x="2296" y="392"/>
                </a:lnTo>
                <a:lnTo>
                  <a:pt x="2296" y="416"/>
                </a:lnTo>
                <a:lnTo>
                  <a:pt x="2280" y="416"/>
                </a:lnTo>
                <a:lnTo>
                  <a:pt x="2280" y="432"/>
                </a:lnTo>
                <a:lnTo>
                  <a:pt x="2176" y="432"/>
                </a:lnTo>
                <a:lnTo>
                  <a:pt x="2176" y="440"/>
                </a:lnTo>
                <a:lnTo>
                  <a:pt x="2136" y="440"/>
                </a:lnTo>
                <a:lnTo>
                  <a:pt x="2136" y="464"/>
                </a:lnTo>
                <a:lnTo>
                  <a:pt x="2080" y="464"/>
                </a:lnTo>
                <a:lnTo>
                  <a:pt x="2080" y="472"/>
                </a:lnTo>
                <a:lnTo>
                  <a:pt x="2072" y="472"/>
                </a:lnTo>
                <a:lnTo>
                  <a:pt x="2072" y="488"/>
                </a:lnTo>
                <a:lnTo>
                  <a:pt x="2008" y="488"/>
                </a:lnTo>
                <a:lnTo>
                  <a:pt x="2008" y="512"/>
                </a:lnTo>
                <a:lnTo>
                  <a:pt x="1920" y="512"/>
                </a:lnTo>
                <a:lnTo>
                  <a:pt x="1920" y="520"/>
                </a:lnTo>
                <a:lnTo>
                  <a:pt x="1824" y="520"/>
                </a:lnTo>
                <a:lnTo>
                  <a:pt x="1824" y="552"/>
                </a:lnTo>
                <a:lnTo>
                  <a:pt x="1704" y="552"/>
                </a:lnTo>
                <a:lnTo>
                  <a:pt x="1704" y="592"/>
                </a:lnTo>
                <a:lnTo>
                  <a:pt x="1576" y="592"/>
                </a:lnTo>
                <a:lnTo>
                  <a:pt x="1576" y="616"/>
                </a:lnTo>
                <a:lnTo>
                  <a:pt x="1528" y="616"/>
                </a:lnTo>
                <a:lnTo>
                  <a:pt x="1528" y="632"/>
                </a:lnTo>
                <a:lnTo>
                  <a:pt x="1512" y="632"/>
                </a:lnTo>
                <a:lnTo>
                  <a:pt x="1512" y="640"/>
                </a:lnTo>
                <a:lnTo>
                  <a:pt x="1488" y="640"/>
                </a:lnTo>
                <a:lnTo>
                  <a:pt x="1488" y="656"/>
                </a:lnTo>
                <a:lnTo>
                  <a:pt x="1392" y="656"/>
                </a:lnTo>
                <a:lnTo>
                  <a:pt x="1392" y="680"/>
                </a:lnTo>
                <a:lnTo>
                  <a:pt x="1280" y="680"/>
                </a:lnTo>
                <a:lnTo>
                  <a:pt x="1280" y="696"/>
                </a:lnTo>
                <a:lnTo>
                  <a:pt x="1256" y="696"/>
                </a:lnTo>
                <a:lnTo>
                  <a:pt x="1256" y="712"/>
                </a:lnTo>
                <a:lnTo>
                  <a:pt x="1176" y="712"/>
                </a:lnTo>
                <a:lnTo>
                  <a:pt x="1176" y="728"/>
                </a:lnTo>
                <a:lnTo>
                  <a:pt x="1136" y="728"/>
                </a:lnTo>
                <a:lnTo>
                  <a:pt x="1136" y="752"/>
                </a:lnTo>
                <a:lnTo>
                  <a:pt x="1104" y="752"/>
                </a:lnTo>
                <a:lnTo>
                  <a:pt x="1104" y="760"/>
                </a:lnTo>
                <a:lnTo>
                  <a:pt x="984" y="760"/>
                </a:lnTo>
                <a:lnTo>
                  <a:pt x="984" y="776"/>
                </a:lnTo>
                <a:lnTo>
                  <a:pt x="960" y="776"/>
                </a:lnTo>
                <a:lnTo>
                  <a:pt x="960" y="784"/>
                </a:lnTo>
                <a:lnTo>
                  <a:pt x="936" y="784"/>
                </a:lnTo>
                <a:lnTo>
                  <a:pt x="936" y="800"/>
                </a:lnTo>
                <a:lnTo>
                  <a:pt x="912" y="800"/>
                </a:lnTo>
                <a:lnTo>
                  <a:pt x="912" y="816"/>
                </a:lnTo>
                <a:lnTo>
                  <a:pt x="896" y="816"/>
                </a:lnTo>
                <a:lnTo>
                  <a:pt x="896" y="840"/>
                </a:lnTo>
                <a:lnTo>
                  <a:pt x="880" y="840"/>
                </a:lnTo>
                <a:lnTo>
                  <a:pt x="880" y="856"/>
                </a:lnTo>
                <a:lnTo>
                  <a:pt x="824" y="856"/>
                </a:lnTo>
                <a:lnTo>
                  <a:pt x="824" y="872"/>
                </a:lnTo>
                <a:lnTo>
                  <a:pt x="792" y="872"/>
                </a:lnTo>
                <a:lnTo>
                  <a:pt x="792" y="888"/>
                </a:lnTo>
                <a:lnTo>
                  <a:pt x="776" y="888"/>
                </a:lnTo>
                <a:lnTo>
                  <a:pt x="776" y="904"/>
                </a:lnTo>
                <a:lnTo>
                  <a:pt x="728" y="904"/>
                </a:lnTo>
                <a:lnTo>
                  <a:pt x="728" y="912"/>
                </a:lnTo>
                <a:lnTo>
                  <a:pt x="680" y="912"/>
                </a:lnTo>
                <a:lnTo>
                  <a:pt x="680" y="928"/>
                </a:lnTo>
                <a:lnTo>
                  <a:pt x="664" y="928"/>
                </a:lnTo>
                <a:lnTo>
                  <a:pt x="664" y="952"/>
                </a:lnTo>
                <a:lnTo>
                  <a:pt x="648" y="952"/>
                </a:lnTo>
                <a:lnTo>
                  <a:pt x="648" y="960"/>
                </a:lnTo>
                <a:lnTo>
                  <a:pt x="608" y="960"/>
                </a:lnTo>
                <a:lnTo>
                  <a:pt x="608" y="968"/>
                </a:lnTo>
                <a:lnTo>
                  <a:pt x="592" y="968"/>
                </a:lnTo>
                <a:lnTo>
                  <a:pt x="592" y="992"/>
                </a:lnTo>
                <a:lnTo>
                  <a:pt x="584" y="1000"/>
                </a:lnTo>
                <a:lnTo>
                  <a:pt x="584" y="1008"/>
                </a:lnTo>
                <a:lnTo>
                  <a:pt x="456" y="1008"/>
                </a:lnTo>
                <a:lnTo>
                  <a:pt x="456" y="1024"/>
                </a:lnTo>
                <a:lnTo>
                  <a:pt x="400" y="1024"/>
                </a:lnTo>
                <a:lnTo>
                  <a:pt x="400" y="1048"/>
                </a:lnTo>
                <a:lnTo>
                  <a:pt x="280" y="1048"/>
                </a:lnTo>
                <a:lnTo>
                  <a:pt x="280" y="1104"/>
                </a:lnTo>
                <a:lnTo>
                  <a:pt x="232" y="1104"/>
                </a:lnTo>
                <a:lnTo>
                  <a:pt x="232" y="1128"/>
                </a:lnTo>
                <a:lnTo>
                  <a:pt x="200" y="1128"/>
                </a:lnTo>
                <a:lnTo>
                  <a:pt x="200" y="1160"/>
                </a:lnTo>
                <a:lnTo>
                  <a:pt x="104" y="1160"/>
                </a:lnTo>
                <a:lnTo>
                  <a:pt x="104" y="1168"/>
                </a:lnTo>
                <a:lnTo>
                  <a:pt x="0" y="1168"/>
                </a:lnTo>
                <a:lnTo>
                  <a:pt x="0" y="1216"/>
                </a:lnTo>
              </a:path>
            </a:pathLst>
          </a:custGeom>
          <a:noFill/>
          <a:ln w="25400">
            <a:solidFill>
              <a:schemeClr val="accent1"/>
            </a:solidFill>
            <a:prstDash val="solid"/>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43" name="Freeform 39"/>
          <p:cNvSpPr>
            <a:spLocks/>
          </p:cNvSpPr>
          <p:nvPr/>
        </p:nvSpPr>
        <p:spPr bwMode="auto">
          <a:xfrm>
            <a:off x="2257425" y="2437834"/>
            <a:ext cx="4057650" cy="1981200"/>
          </a:xfrm>
          <a:custGeom>
            <a:avLst/>
            <a:gdLst/>
            <a:ahLst/>
            <a:cxnLst>
              <a:cxn ang="0">
                <a:pos x="3360" y="8"/>
              </a:cxn>
              <a:cxn ang="0">
                <a:pos x="3328" y="16"/>
              </a:cxn>
              <a:cxn ang="0">
                <a:pos x="3312" y="40"/>
              </a:cxn>
              <a:cxn ang="0">
                <a:pos x="3272" y="48"/>
              </a:cxn>
              <a:cxn ang="0">
                <a:pos x="3144" y="80"/>
              </a:cxn>
              <a:cxn ang="0">
                <a:pos x="3080" y="96"/>
              </a:cxn>
              <a:cxn ang="0">
                <a:pos x="3032" y="136"/>
              </a:cxn>
              <a:cxn ang="0">
                <a:pos x="3000" y="144"/>
              </a:cxn>
              <a:cxn ang="0">
                <a:pos x="2976" y="200"/>
              </a:cxn>
              <a:cxn ang="0">
                <a:pos x="2872" y="224"/>
              </a:cxn>
              <a:cxn ang="0">
                <a:pos x="2848" y="304"/>
              </a:cxn>
              <a:cxn ang="0">
                <a:pos x="2680" y="336"/>
              </a:cxn>
              <a:cxn ang="0">
                <a:pos x="2600" y="376"/>
              </a:cxn>
              <a:cxn ang="0">
                <a:pos x="2512" y="408"/>
              </a:cxn>
              <a:cxn ang="0">
                <a:pos x="2472" y="472"/>
              </a:cxn>
              <a:cxn ang="0">
                <a:pos x="2408" y="488"/>
              </a:cxn>
              <a:cxn ang="0">
                <a:pos x="2392" y="544"/>
              </a:cxn>
              <a:cxn ang="0">
                <a:pos x="2344" y="568"/>
              </a:cxn>
              <a:cxn ang="0">
                <a:pos x="2320" y="592"/>
              </a:cxn>
              <a:cxn ang="0">
                <a:pos x="2280" y="608"/>
              </a:cxn>
              <a:cxn ang="0">
                <a:pos x="2232" y="648"/>
              </a:cxn>
              <a:cxn ang="0">
                <a:pos x="2152" y="680"/>
              </a:cxn>
              <a:cxn ang="0">
                <a:pos x="2128" y="736"/>
              </a:cxn>
              <a:cxn ang="0">
                <a:pos x="2056" y="760"/>
              </a:cxn>
              <a:cxn ang="0">
                <a:pos x="2032" y="808"/>
              </a:cxn>
              <a:cxn ang="0">
                <a:pos x="1864" y="824"/>
              </a:cxn>
              <a:cxn ang="0">
                <a:pos x="1840" y="848"/>
              </a:cxn>
              <a:cxn ang="0">
                <a:pos x="1776" y="856"/>
              </a:cxn>
              <a:cxn ang="0">
                <a:pos x="1752" y="880"/>
              </a:cxn>
              <a:cxn ang="0">
                <a:pos x="1608" y="896"/>
              </a:cxn>
              <a:cxn ang="0">
                <a:pos x="1592" y="928"/>
              </a:cxn>
              <a:cxn ang="0">
                <a:pos x="1496" y="944"/>
              </a:cxn>
              <a:cxn ang="0">
                <a:pos x="1448" y="984"/>
              </a:cxn>
              <a:cxn ang="0">
                <a:pos x="1352" y="1008"/>
              </a:cxn>
              <a:cxn ang="0">
                <a:pos x="1320" y="1032"/>
              </a:cxn>
              <a:cxn ang="0">
                <a:pos x="1264" y="1040"/>
              </a:cxn>
              <a:cxn ang="0">
                <a:pos x="1248" y="1088"/>
              </a:cxn>
              <a:cxn ang="0">
                <a:pos x="1128" y="1152"/>
              </a:cxn>
              <a:cxn ang="0">
                <a:pos x="1088" y="1184"/>
              </a:cxn>
              <a:cxn ang="0">
                <a:pos x="1000" y="1200"/>
              </a:cxn>
              <a:cxn ang="0">
                <a:pos x="984" y="1256"/>
              </a:cxn>
              <a:cxn ang="0">
                <a:pos x="872" y="1280"/>
              </a:cxn>
              <a:cxn ang="0">
                <a:pos x="856" y="1312"/>
              </a:cxn>
              <a:cxn ang="0">
                <a:pos x="736" y="1336"/>
              </a:cxn>
              <a:cxn ang="0">
                <a:pos x="704" y="1360"/>
              </a:cxn>
              <a:cxn ang="0">
                <a:pos x="624" y="1392"/>
              </a:cxn>
              <a:cxn ang="0">
                <a:pos x="600" y="1432"/>
              </a:cxn>
              <a:cxn ang="0">
                <a:pos x="536" y="1440"/>
              </a:cxn>
              <a:cxn ang="0">
                <a:pos x="488" y="1472"/>
              </a:cxn>
              <a:cxn ang="0">
                <a:pos x="328" y="1520"/>
              </a:cxn>
              <a:cxn ang="0">
                <a:pos x="296" y="1568"/>
              </a:cxn>
              <a:cxn ang="0">
                <a:pos x="256" y="1592"/>
              </a:cxn>
              <a:cxn ang="0">
                <a:pos x="216" y="1648"/>
              </a:cxn>
              <a:cxn ang="0">
                <a:pos x="48" y="1664"/>
              </a:cxn>
            </a:cxnLst>
            <a:rect l="0" t="0" r="r" b="b"/>
            <a:pathLst>
              <a:path w="3408" h="1664">
                <a:moveTo>
                  <a:pt x="3408" y="0"/>
                </a:moveTo>
                <a:lnTo>
                  <a:pt x="3360" y="0"/>
                </a:lnTo>
                <a:lnTo>
                  <a:pt x="3360" y="8"/>
                </a:lnTo>
                <a:lnTo>
                  <a:pt x="3344" y="8"/>
                </a:lnTo>
                <a:lnTo>
                  <a:pt x="3344" y="16"/>
                </a:lnTo>
                <a:lnTo>
                  <a:pt x="3328" y="16"/>
                </a:lnTo>
                <a:lnTo>
                  <a:pt x="3328" y="24"/>
                </a:lnTo>
                <a:lnTo>
                  <a:pt x="3312" y="24"/>
                </a:lnTo>
                <a:lnTo>
                  <a:pt x="3312" y="40"/>
                </a:lnTo>
                <a:lnTo>
                  <a:pt x="3304" y="40"/>
                </a:lnTo>
                <a:lnTo>
                  <a:pt x="3304" y="48"/>
                </a:lnTo>
                <a:lnTo>
                  <a:pt x="3272" y="48"/>
                </a:lnTo>
                <a:lnTo>
                  <a:pt x="3272" y="64"/>
                </a:lnTo>
                <a:lnTo>
                  <a:pt x="3144" y="64"/>
                </a:lnTo>
                <a:lnTo>
                  <a:pt x="3144" y="80"/>
                </a:lnTo>
                <a:lnTo>
                  <a:pt x="3128" y="80"/>
                </a:lnTo>
                <a:lnTo>
                  <a:pt x="3128" y="96"/>
                </a:lnTo>
                <a:lnTo>
                  <a:pt x="3080" y="96"/>
                </a:lnTo>
                <a:lnTo>
                  <a:pt x="3080" y="120"/>
                </a:lnTo>
                <a:lnTo>
                  <a:pt x="3032" y="120"/>
                </a:lnTo>
                <a:lnTo>
                  <a:pt x="3032" y="136"/>
                </a:lnTo>
                <a:lnTo>
                  <a:pt x="3016" y="136"/>
                </a:lnTo>
                <a:lnTo>
                  <a:pt x="3016" y="144"/>
                </a:lnTo>
                <a:lnTo>
                  <a:pt x="3000" y="144"/>
                </a:lnTo>
                <a:lnTo>
                  <a:pt x="3000" y="160"/>
                </a:lnTo>
                <a:lnTo>
                  <a:pt x="2976" y="160"/>
                </a:lnTo>
                <a:lnTo>
                  <a:pt x="2976" y="200"/>
                </a:lnTo>
                <a:lnTo>
                  <a:pt x="2952" y="200"/>
                </a:lnTo>
                <a:lnTo>
                  <a:pt x="2952" y="224"/>
                </a:lnTo>
                <a:lnTo>
                  <a:pt x="2872" y="224"/>
                </a:lnTo>
                <a:lnTo>
                  <a:pt x="2872" y="256"/>
                </a:lnTo>
                <a:lnTo>
                  <a:pt x="2848" y="256"/>
                </a:lnTo>
                <a:lnTo>
                  <a:pt x="2848" y="304"/>
                </a:lnTo>
                <a:lnTo>
                  <a:pt x="2784" y="304"/>
                </a:lnTo>
                <a:lnTo>
                  <a:pt x="2784" y="336"/>
                </a:lnTo>
                <a:lnTo>
                  <a:pt x="2680" y="336"/>
                </a:lnTo>
                <a:lnTo>
                  <a:pt x="2680" y="352"/>
                </a:lnTo>
                <a:lnTo>
                  <a:pt x="2600" y="352"/>
                </a:lnTo>
                <a:lnTo>
                  <a:pt x="2600" y="376"/>
                </a:lnTo>
                <a:lnTo>
                  <a:pt x="2568" y="376"/>
                </a:lnTo>
                <a:lnTo>
                  <a:pt x="2568" y="408"/>
                </a:lnTo>
                <a:lnTo>
                  <a:pt x="2512" y="408"/>
                </a:lnTo>
                <a:lnTo>
                  <a:pt x="2512" y="432"/>
                </a:lnTo>
                <a:lnTo>
                  <a:pt x="2472" y="432"/>
                </a:lnTo>
                <a:lnTo>
                  <a:pt x="2472" y="472"/>
                </a:lnTo>
                <a:lnTo>
                  <a:pt x="2432" y="472"/>
                </a:lnTo>
                <a:lnTo>
                  <a:pt x="2432" y="488"/>
                </a:lnTo>
                <a:lnTo>
                  <a:pt x="2408" y="488"/>
                </a:lnTo>
                <a:lnTo>
                  <a:pt x="2408" y="512"/>
                </a:lnTo>
                <a:lnTo>
                  <a:pt x="2392" y="512"/>
                </a:lnTo>
                <a:lnTo>
                  <a:pt x="2392" y="544"/>
                </a:lnTo>
                <a:lnTo>
                  <a:pt x="2368" y="544"/>
                </a:lnTo>
                <a:lnTo>
                  <a:pt x="2368" y="568"/>
                </a:lnTo>
                <a:lnTo>
                  <a:pt x="2344" y="568"/>
                </a:lnTo>
                <a:lnTo>
                  <a:pt x="2344" y="584"/>
                </a:lnTo>
                <a:lnTo>
                  <a:pt x="2320" y="584"/>
                </a:lnTo>
                <a:lnTo>
                  <a:pt x="2320" y="592"/>
                </a:lnTo>
                <a:lnTo>
                  <a:pt x="2312" y="592"/>
                </a:lnTo>
                <a:lnTo>
                  <a:pt x="2312" y="608"/>
                </a:lnTo>
                <a:lnTo>
                  <a:pt x="2280" y="608"/>
                </a:lnTo>
                <a:lnTo>
                  <a:pt x="2280" y="624"/>
                </a:lnTo>
                <a:lnTo>
                  <a:pt x="2232" y="624"/>
                </a:lnTo>
                <a:lnTo>
                  <a:pt x="2232" y="648"/>
                </a:lnTo>
                <a:lnTo>
                  <a:pt x="2192" y="648"/>
                </a:lnTo>
                <a:lnTo>
                  <a:pt x="2192" y="680"/>
                </a:lnTo>
                <a:lnTo>
                  <a:pt x="2152" y="680"/>
                </a:lnTo>
                <a:lnTo>
                  <a:pt x="2152" y="704"/>
                </a:lnTo>
                <a:lnTo>
                  <a:pt x="2128" y="704"/>
                </a:lnTo>
                <a:lnTo>
                  <a:pt x="2128" y="736"/>
                </a:lnTo>
                <a:lnTo>
                  <a:pt x="2072" y="736"/>
                </a:lnTo>
                <a:lnTo>
                  <a:pt x="2072" y="760"/>
                </a:lnTo>
                <a:lnTo>
                  <a:pt x="2056" y="760"/>
                </a:lnTo>
                <a:lnTo>
                  <a:pt x="2056" y="792"/>
                </a:lnTo>
                <a:lnTo>
                  <a:pt x="2032" y="792"/>
                </a:lnTo>
                <a:lnTo>
                  <a:pt x="2032" y="808"/>
                </a:lnTo>
                <a:lnTo>
                  <a:pt x="1976" y="808"/>
                </a:lnTo>
                <a:lnTo>
                  <a:pt x="1976" y="824"/>
                </a:lnTo>
                <a:lnTo>
                  <a:pt x="1864" y="824"/>
                </a:lnTo>
                <a:lnTo>
                  <a:pt x="1864" y="832"/>
                </a:lnTo>
                <a:lnTo>
                  <a:pt x="1840" y="832"/>
                </a:lnTo>
                <a:lnTo>
                  <a:pt x="1840" y="848"/>
                </a:lnTo>
                <a:lnTo>
                  <a:pt x="1784" y="848"/>
                </a:lnTo>
                <a:lnTo>
                  <a:pt x="1784" y="856"/>
                </a:lnTo>
                <a:lnTo>
                  <a:pt x="1776" y="856"/>
                </a:lnTo>
                <a:lnTo>
                  <a:pt x="1776" y="864"/>
                </a:lnTo>
                <a:lnTo>
                  <a:pt x="1752" y="864"/>
                </a:lnTo>
                <a:lnTo>
                  <a:pt x="1752" y="880"/>
                </a:lnTo>
                <a:lnTo>
                  <a:pt x="1624" y="880"/>
                </a:lnTo>
                <a:lnTo>
                  <a:pt x="1624" y="896"/>
                </a:lnTo>
                <a:lnTo>
                  <a:pt x="1608" y="896"/>
                </a:lnTo>
                <a:lnTo>
                  <a:pt x="1608" y="912"/>
                </a:lnTo>
                <a:lnTo>
                  <a:pt x="1592" y="912"/>
                </a:lnTo>
                <a:lnTo>
                  <a:pt x="1592" y="928"/>
                </a:lnTo>
                <a:lnTo>
                  <a:pt x="1512" y="928"/>
                </a:lnTo>
                <a:lnTo>
                  <a:pt x="1512" y="944"/>
                </a:lnTo>
                <a:lnTo>
                  <a:pt x="1496" y="944"/>
                </a:lnTo>
                <a:lnTo>
                  <a:pt x="1496" y="976"/>
                </a:lnTo>
                <a:lnTo>
                  <a:pt x="1448" y="976"/>
                </a:lnTo>
                <a:lnTo>
                  <a:pt x="1448" y="984"/>
                </a:lnTo>
                <a:lnTo>
                  <a:pt x="1384" y="984"/>
                </a:lnTo>
                <a:lnTo>
                  <a:pt x="1384" y="1008"/>
                </a:lnTo>
                <a:lnTo>
                  <a:pt x="1352" y="1008"/>
                </a:lnTo>
                <a:lnTo>
                  <a:pt x="1352" y="1016"/>
                </a:lnTo>
                <a:lnTo>
                  <a:pt x="1320" y="1016"/>
                </a:lnTo>
                <a:lnTo>
                  <a:pt x="1320" y="1032"/>
                </a:lnTo>
                <a:lnTo>
                  <a:pt x="1280" y="1032"/>
                </a:lnTo>
                <a:lnTo>
                  <a:pt x="1280" y="1040"/>
                </a:lnTo>
                <a:lnTo>
                  <a:pt x="1264" y="1040"/>
                </a:lnTo>
                <a:lnTo>
                  <a:pt x="1264" y="1064"/>
                </a:lnTo>
                <a:lnTo>
                  <a:pt x="1248" y="1064"/>
                </a:lnTo>
                <a:lnTo>
                  <a:pt x="1248" y="1088"/>
                </a:lnTo>
                <a:lnTo>
                  <a:pt x="1184" y="1088"/>
                </a:lnTo>
                <a:lnTo>
                  <a:pt x="1184" y="1152"/>
                </a:lnTo>
                <a:lnTo>
                  <a:pt x="1128" y="1152"/>
                </a:lnTo>
                <a:lnTo>
                  <a:pt x="1128" y="1168"/>
                </a:lnTo>
                <a:lnTo>
                  <a:pt x="1088" y="1168"/>
                </a:lnTo>
                <a:lnTo>
                  <a:pt x="1088" y="1184"/>
                </a:lnTo>
                <a:lnTo>
                  <a:pt x="1040" y="1184"/>
                </a:lnTo>
                <a:lnTo>
                  <a:pt x="1040" y="1200"/>
                </a:lnTo>
                <a:lnTo>
                  <a:pt x="1000" y="1200"/>
                </a:lnTo>
                <a:lnTo>
                  <a:pt x="1000" y="1232"/>
                </a:lnTo>
                <a:lnTo>
                  <a:pt x="984" y="1232"/>
                </a:lnTo>
                <a:lnTo>
                  <a:pt x="984" y="1256"/>
                </a:lnTo>
                <a:lnTo>
                  <a:pt x="904" y="1256"/>
                </a:lnTo>
                <a:lnTo>
                  <a:pt x="904" y="1280"/>
                </a:lnTo>
                <a:lnTo>
                  <a:pt x="872" y="1280"/>
                </a:lnTo>
                <a:lnTo>
                  <a:pt x="872" y="1296"/>
                </a:lnTo>
                <a:lnTo>
                  <a:pt x="856" y="1296"/>
                </a:lnTo>
                <a:lnTo>
                  <a:pt x="856" y="1312"/>
                </a:lnTo>
                <a:lnTo>
                  <a:pt x="776" y="1312"/>
                </a:lnTo>
                <a:lnTo>
                  <a:pt x="776" y="1336"/>
                </a:lnTo>
                <a:lnTo>
                  <a:pt x="736" y="1336"/>
                </a:lnTo>
                <a:lnTo>
                  <a:pt x="736" y="1344"/>
                </a:lnTo>
                <a:lnTo>
                  <a:pt x="704" y="1344"/>
                </a:lnTo>
                <a:lnTo>
                  <a:pt x="704" y="1360"/>
                </a:lnTo>
                <a:lnTo>
                  <a:pt x="640" y="1360"/>
                </a:lnTo>
                <a:lnTo>
                  <a:pt x="640" y="1392"/>
                </a:lnTo>
                <a:lnTo>
                  <a:pt x="624" y="1392"/>
                </a:lnTo>
                <a:lnTo>
                  <a:pt x="624" y="1400"/>
                </a:lnTo>
                <a:lnTo>
                  <a:pt x="600" y="1400"/>
                </a:lnTo>
                <a:lnTo>
                  <a:pt x="600" y="1432"/>
                </a:lnTo>
                <a:lnTo>
                  <a:pt x="560" y="1432"/>
                </a:lnTo>
                <a:lnTo>
                  <a:pt x="560" y="1440"/>
                </a:lnTo>
                <a:lnTo>
                  <a:pt x="536" y="1440"/>
                </a:lnTo>
                <a:lnTo>
                  <a:pt x="536" y="1456"/>
                </a:lnTo>
                <a:lnTo>
                  <a:pt x="488" y="1456"/>
                </a:lnTo>
                <a:lnTo>
                  <a:pt x="488" y="1472"/>
                </a:lnTo>
                <a:lnTo>
                  <a:pt x="432" y="1472"/>
                </a:lnTo>
                <a:lnTo>
                  <a:pt x="432" y="1520"/>
                </a:lnTo>
                <a:lnTo>
                  <a:pt x="328" y="1520"/>
                </a:lnTo>
                <a:lnTo>
                  <a:pt x="328" y="1544"/>
                </a:lnTo>
                <a:lnTo>
                  <a:pt x="296" y="1544"/>
                </a:lnTo>
                <a:lnTo>
                  <a:pt x="296" y="1568"/>
                </a:lnTo>
                <a:lnTo>
                  <a:pt x="288" y="1568"/>
                </a:lnTo>
                <a:lnTo>
                  <a:pt x="288" y="1592"/>
                </a:lnTo>
                <a:lnTo>
                  <a:pt x="256" y="1592"/>
                </a:lnTo>
                <a:lnTo>
                  <a:pt x="256" y="1616"/>
                </a:lnTo>
                <a:lnTo>
                  <a:pt x="216" y="1616"/>
                </a:lnTo>
                <a:lnTo>
                  <a:pt x="216" y="1648"/>
                </a:lnTo>
                <a:lnTo>
                  <a:pt x="160" y="1648"/>
                </a:lnTo>
                <a:lnTo>
                  <a:pt x="160" y="1664"/>
                </a:lnTo>
                <a:lnTo>
                  <a:pt x="48" y="1664"/>
                </a:lnTo>
                <a:lnTo>
                  <a:pt x="0" y="1664"/>
                </a:lnTo>
              </a:path>
            </a:pathLst>
          </a:custGeom>
          <a:noFill/>
          <a:ln w="25400">
            <a:solidFill>
              <a:schemeClr val="accent1">
                <a:lumMod val="60000"/>
                <a:lumOff val="40000"/>
              </a:schemeClr>
            </a:solidFill>
            <a:prstDash val="solid"/>
            <a:round/>
            <a:headEnd/>
            <a:tailEnd/>
          </a:ln>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44" name="Freeform 40"/>
          <p:cNvSpPr>
            <a:spLocks/>
          </p:cNvSpPr>
          <p:nvPr/>
        </p:nvSpPr>
        <p:spPr bwMode="auto">
          <a:xfrm>
            <a:off x="2314575" y="2009209"/>
            <a:ext cx="3990975" cy="2457450"/>
          </a:xfrm>
          <a:custGeom>
            <a:avLst/>
            <a:gdLst/>
            <a:ahLst/>
            <a:cxnLst>
              <a:cxn ang="0">
                <a:pos x="3312" y="32"/>
              </a:cxn>
              <a:cxn ang="0">
                <a:pos x="3232" y="40"/>
              </a:cxn>
              <a:cxn ang="0">
                <a:pos x="3152" y="72"/>
              </a:cxn>
              <a:cxn ang="0">
                <a:pos x="3072" y="104"/>
              </a:cxn>
              <a:cxn ang="0">
                <a:pos x="2976" y="128"/>
              </a:cxn>
              <a:cxn ang="0">
                <a:pos x="2912" y="168"/>
              </a:cxn>
              <a:cxn ang="0">
                <a:pos x="2888" y="216"/>
              </a:cxn>
              <a:cxn ang="0">
                <a:pos x="2800" y="232"/>
              </a:cxn>
              <a:cxn ang="0">
                <a:pos x="2768" y="272"/>
              </a:cxn>
              <a:cxn ang="0">
                <a:pos x="2680" y="296"/>
              </a:cxn>
              <a:cxn ang="0">
                <a:pos x="2648" y="320"/>
              </a:cxn>
              <a:cxn ang="0">
                <a:pos x="2608" y="336"/>
              </a:cxn>
              <a:cxn ang="0">
                <a:pos x="2568" y="368"/>
              </a:cxn>
              <a:cxn ang="0">
                <a:pos x="2480" y="408"/>
              </a:cxn>
              <a:cxn ang="0">
                <a:pos x="2448" y="448"/>
              </a:cxn>
              <a:cxn ang="0">
                <a:pos x="2368" y="464"/>
              </a:cxn>
              <a:cxn ang="0">
                <a:pos x="2344" y="536"/>
              </a:cxn>
              <a:cxn ang="0">
                <a:pos x="2280" y="552"/>
              </a:cxn>
              <a:cxn ang="0">
                <a:pos x="2248" y="624"/>
              </a:cxn>
              <a:cxn ang="0">
                <a:pos x="2176" y="632"/>
              </a:cxn>
              <a:cxn ang="0">
                <a:pos x="2136" y="696"/>
              </a:cxn>
              <a:cxn ang="0">
                <a:pos x="2080" y="712"/>
              </a:cxn>
              <a:cxn ang="0">
                <a:pos x="2024" y="744"/>
              </a:cxn>
              <a:cxn ang="0">
                <a:pos x="1936" y="752"/>
              </a:cxn>
              <a:cxn ang="0">
                <a:pos x="1928" y="776"/>
              </a:cxn>
              <a:cxn ang="0">
                <a:pos x="1840" y="800"/>
              </a:cxn>
              <a:cxn ang="0">
                <a:pos x="1800" y="856"/>
              </a:cxn>
              <a:cxn ang="0">
                <a:pos x="1688" y="920"/>
              </a:cxn>
              <a:cxn ang="0">
                <a:pos x="1656" y="976"/>
              </a:cxn>
              <a:cxn ang="0">
                <a:pos x="1576" y="1024"/>
              </a:cxn>
              <a:cxn ang="0">
                <a:pos x="1560" y="1064"/>
              </a:cxn>
              <a:cxn ang="0">
                <a:pos x="1408" y="1080"/>
              </a:cxn>
              <a:cxn ang="0">
                <a:pos x="1392" y="1112"/>
              </a:cxn>
              <a:cxn ang="0">
                <a:pos x="1296" y="1144"/>
              </a:cxn>
              <a:cxn ang="0">
                <a:pos x="1264" y="1176"/>
              </a:cxn>
              <a:cxn ang="0">
                <a:pos x="1152" y="1200"/>
              </a:cxn>
              <a:cxn ang="0">
                <a:pos x="1136" y="1232"/>
              </a:cxn>
              <a:cxn ang="0">
                <a:pos x="1096" y="1272"/>
              </a:cxn>
              <a:cxn ang="0">
                <a:pos x="1080" y="1360"/>
              </a:cxn>
              <a:cxn ang="0">
                <a:pos x="992" y="1400"/>
              </a:cxn>
              <a:cxn ang="0">
                <a:pos x="912" y="1456"/>
              </a:cxn>
              <a:cxn ang="0">
                <a:pos x="744" y="1472"/>
              </a:cxn>
              <a:cxn ang="0">
                <a:pos x="704" y="1536"/>
              </a:cxn>
              <a:cxn ang="0">
                <a:pos x="648" y="1560"/>
              </a:cxn>
              <a:cxn ang="0">
                <a:pos x="584" y="1608"/>
              </a:cxn>
              <a:cxn ang="0">
                <a:pos x="528" y="1624"/>
              </a:cxn>
              <a:cxn ang="0">
                <a:pos x="512" y="1680"/>
              </a:cxn>
              <a:cxn ang="0">
                <a:pos x="440" y="1712"/>
              </a:cxn>
              <a:cxn ang="0">
                <a:pos x="368" y="1784"/>
              </a:cxn>
              <a:cxn ang="0">
                <a:pos x="312" y="1808"/>
              </a:cxn>
              <a:cxn ang="0">
                <a:pos x="240" y="1856"/>
              </a:cxn>
              <a:cxn ang="0">
                <a:pos x="160" y="1872"/>
              </a:cxn>
              <a:cxn ang="0">
                <a:pos x="144" y="1928"/>
              </a:cxn>
              <a:cxn ang="0">
                <a:pos x="104" y="1960"/>
              </a:cxn>
              <a:cxn ang="0">
                <a:pos x="72" y="1992"/>
              </a:cxn>
            </a:cxnLst>
            <a:rect l="0" t="0" r="r" b="b"/>
            <a:pathLst>
              <a:path w="3352" h="2064">
                <a:moveTo>
                  <a:pt x="3352" y="0"/>
                </a:moveTo>
                <a:lnTo>
                  <a:pt x="3312" y="0"/>
                </a:lnTo>
                <a:lnTo>
                  <a:pt x="3312" y="32"/>
                </a:lnTo>
                <a:lnTo>
                  <a:pt x="3264" y="32"/>
                </a:lnTo>
                <a:lnTo>
                  <a:pt x="3264" y="40"/>
                </a:lnTo>
                <a:lnTo>
                  <a:pt x="3232" y="40"/>
                </a:lnTo>
                <a:lnTo>
                  <a:pt x="3232" y="56"/>
                </a:lnTo>
                <a:lnTo>
                  <a:pt x="3152" y="56"/>
                </a:lnTo>
                <a:lnTo>
                  <a:pt x="3152" y="72"/>
                </a:lnTo>
                <a:lnTo>
                  <a:pt x="3128" y="72"/>
                </a:lnTo>
                <a:lnTo>
                  <a:pt x="3128" y="104"/>
                </a:lnTo>
                <a:lnTo>
                  <a:pt x="3072" y="104"/>
                </a:lnTo>
                <a:lnTo>
                  <a:pt x="3072" y="120"/>
                </a:lnTo>
                <a:lnTo>
                  <a:pt x="2976" y="120"/>
                </a:lnTo>
                <a:lnTo>
                  <a:pt x="2976" y="128"/>
                </a:lnTo>
                <a:lnTo>
                  <a:pt x="2960" y="128"/>
                </a:lnTo>
                <a:lnTo>
                  <a:pt x="2960" y="168"/>
                </a:lnTo>
                <a:lnTo>
                  <a:pt x="2912" y="168"/>
                </a:lnTo>
                <a:lnTo>
                  <a:pt x="2912" y="200"/>
                </a:lnTo>
                <a:lnTo>
                  <a:pt x="2888" y="200"/>
                </a:lnTo>
                <a:lnTo>
                  <a:pt x="2888" y="216"/>
                </a:lnTo>
                <a:lnTo>
                  <a:pt x="2824" y="216"/>
                </a:lnTo>
                <a:lnTo>
                  <a:pt x="2824" y="232"/>
                </a:lnTo>
                <a:lnTo>
                  <a:pt x="2800" y="232"/>
                </a:lnTo>
                <a:lnTo>
                  <a:pt x="2800" y="256"/>
                </a:lnTo>
                <a:lnTo>
                  <a:pt x="2768" y="256"/>
                </a:lnTo>
                <a:lnTo>
                  <a:pt x="2768" y="272"/>
                </a:lnTo>
                <a:lnTo>
                  <a:pt x="2744" y="272"/>
                </a:lnTo>
                <a:lnTo>
                  <a:pt x="2744" y="296"/>
                </a:lnTo>
                <a:lnTo>
                  <a:pt x="2680" y="296"/>
                </a:lnTo>
                <a:lnTo>
                  <a:pt x="2680" y="304"/>
                </a:lnTo>
                <a:lnTo>
                  <a:pt x="2648" y="304"/>
                </a:lnTo>
                <a:lnTo>
                  <a:pt x="2648" y="320"/>
                </a:lnTo>
                <a:lnTo>
                  <a:pt x="2632" y="320"/>
                </a:lnTo>
                <a:lnTo>
                  <a:pt x="2632" y="336"/>
                </a:lnTo>
                <a:lnTo>
                  <a:pt x="2608" y="336"/>
                </a:lnTo>
                <a:lnTo>
                  <a:pt x="2608" y="360"/>
                </a:lnTo>
                <a:lnTo>
                  <a:pt x="2568" y="360"/>
                </a:lnTo>
                <a:lnTo>
                  <a:pt x="2568" y="368"/>
                </a:lnTo>
                <a:lnTo>
                  <a:pt x="2520" y="368"/>
                </a:lnTo>
                <a:lnTo>
                  <a:pt x="2520" y="408"/>
                </a:lnTo>
                <a:lnTo>
                  <a:pt x="2480" y="408"/>
                </a:lnTo>
                <a:lnTo>
                  <a:pt x="2480" y="432"/>
                </a:lnTo>
                <a:lnTo>
                  <a:pt x="2448" y="432"/>
                </a:lnTo>
                <a:lnTo>
                  <a:pt x="2448" y="448"/>
                </a:lnTo>
                <a:lnTo>
                  <a:pt x="2424" y="448"/>
                </a:lnTo>
                <a:lnTo>
                  <a:pt x="2424" y="464"/>
                </a:lnTo>
                <a:lnTo>
                  <a:pt x="2368" y="464"/>
                </a:lnTo>
                <a:lnTo>
                  <a:pt x="2368" y="504"/>
                </a:lnTo>
                <a:lnTo>
                  <a:pt x="2344" y="504"/>
                </a:lnTo>
                <a:lnTo>
                  <a:pt x="2344" y="536"/>
                </a:lnTo>
                <a:lnTo>
                  <a:pt x="2304" y="536"/>
                </a:lnTo>
                <a:lnTo>
                  <a:pt x="2304" y="552"/>
                </a:lnTo>
                <a:lnTo>
                  <a:pt x="2280" y="552"/>
                </a:lnTo>
                <a:lnTo>
                  <a:pt x="2280" y="584"/>
                </a:lnTo>
                <a:lnTo>
                  <a:pt x="2248" y="584"/>
                </a:lnTo>
                <a:lnTo>
                  <a:pt x="2248" y="624"/>
                </a:lnTo>
                <a:lnTo>
                  <a:pt x="2224" y="624"/>
                </a:lnTo>
                <a:lnTo>
                  <a:pt x="2224" y="632"/>
                </a:lnTo>
                <a:lnTo>
                  <a:pt x="2176" y="632"/>
                </a:lnTo>
                <a:lnTo>
                  <a:pt x="2176" y="664"/>
                </a:lnTo>
                <a:lnTo>
                  <a:pt x="2136" y="664"/>
                </a:lnTo>
                <a:lnTo>
                  <a:pt x="2136" y="696"/>
                </a:lnTo>
                <a:lnTo>
                  <a:pt x="2112" y="696"/>
                </a:lnTo>
                <a:lnTo>
                  <a:pt x="2112" y="712"/>
                </a:lnTo>
                <a:lnTo>
                  <a:pt x="2080" y="712"/>
                </a:lnTo>
                <a:lnTo>
                  <a:pt x="2080" y="728"/>
                </a:lnTo>
                <a:lnTo>
                  <a:pt x="2024" y="728"/>
                </a:lnTo>
                <a:lnTo>
                  <a:pt x="2024" y="744"/>
                </a:lnTo>
                <a:lnTo>
                  <a:pt x="1984" y="744"/>
                </a:lnTo>
                <a:lnTo>
                  <a:pt x="1984" y="752"/>
                </a:lnTo>
                <a:lnTo>
                  <a:pt x="1936" y="752"/>
                </a:lnTo>
                <a:lnTo>
                  <a:pt x="1936" y="768"/>
                </a:lnTo>
                <a:lnTo>
                  <a:pt x="1928" y="768"/>
                </a:lnTo>
                <a:lnTo>
                  <a:pt x="1928" y="776"/>
                </a:lnTo>
                <a:lnTo>
                  <a:pt x="1896" y="776"/>
                </a:lnTo>
                <a:lnTo>
                  <a:pt x="1896" y="800"/>
                </a:lnTo>
                <a:lnTo>
                  <a:pt x="1840" y="800"/>
                </a:lnTo>
                <a:lnTo>
                  <a:pt x="1840" y="824"/>
                </a:lnTo>
                <a:lnTo>
                  <a:pt x="1800" y="824"/>
                </a:lnTo>
                <a:lnTo>
                  <a:pt x="1800" y="856"/>
                </a:lnTo>
                <a:lnTo>
                  <a:pt x="1728" y="856"/>
                </a:lnTo>
                <a:lnTo>
                  <a:pt x="1728" y="920"/>
                </a:lnTo>
                <a:lnTo>
                  <a:pt x="1688" y="920"/>
                </a:lnTo>
                <a:lnTo>
                  <a:pt x="1688" y="960"/>
                </a:lnTo>
                <a:lnTo>
                  <a:pt x="1656" y="960"/>
                </a:lnTo>
                <a:lnTo>
                  <a:pt x="1656" y="976"/>
                </a:lnTo>
                <a:lnTo>
                  <a:pt x="1600" y="976"/>
                </a:lnTo>
                <a:lnTo>
                  <a:pt x="1600" y="1024"/>
                </a:lnTo>
                <a:lnTo>
                  <a:pt x="1576" y="1024"/>
                </a:lnTo>
                <a:lnTo>
                  <a:pt x="1576" y="1048"/>
                </a:lnTo>
                <a:lnTo>
                  <a:pt x="1560" y="1048"/>
                </a:lnTo>
                <a:lnTo>
                  <a:pt x="1560" y="1064"/>
                </a:lnTo>
                <a:lnTo>
                  <a:pt x="1496" y="1064"/>
                </a:lnTo>
                <a:lnTo>
                  <a:pt x="1496" y="1080"/>
                </a:lnTo>
                <a:lnTo>
                  <a:pt x="1408" y="1080"/>
                </a:lnTo>
                <a:lnTo>
                  <a:pt x="1408" y="1096"/>
                </a:lnTo>
                <a:lnTo>
                  <a:pt x="1392" y="1096"/>
                </a:lnTo>
                <a:lnTo>
                  <a:pt x="1392" y="1112"/>
                </a:lnTo>
                <a:lnTo>
                  <a:pt x="1328" y="1112"/>
                </a:lnTo>
                <a:lnTo>
                  <a:pt x="1328" y="1144"/>
                </a:lnTo>
                <a:lnTo>
                  <a:pt x="1296" y="1144"/>
                </a:lnTo>
                <a:lnTo>
                  <a:pt x="1296" y="1168"/>
                </a:lnTo>
                <a:lnTo>
                  <a:pt x="1264" y="1168"/>
                </a:lnTo>
                <a:lnTo>
                  <a:pt x="1264" y="1176"/>
                </a:lnTo>
                <a:lnTo>
                  <a:pt x="1232" y="1176"/>
                </a:lnTo>
                <a:lnTo>
                  <a:pt x="1232" y="1200"/>
                </a:lnTo>
                <a:lnTo>
                  <a:pt x="1152" y="1200"/>
                </a:lnTo>
                <a:lnTo>
                  <a:pt x="1152" y="1216"/>
                </a:lnTo>
                <a:lnTo>
                  <a:pt x="1136" y="1216"/>
                </a:lnTo>
                <a:lnTo>
                  <a:pt x="1136" y="1232"/>
                </a:lnTo>
                <a:lnTo>
                  <a:pt x="1120" y="1232"/>
                </a:lnTo>
                <a:lnTo>
                  <a:pt x="1120" y="1272"/>
                </a:lnTo>
                <a:lnTo>
                  <a:pt x="1096" y="1272"/>
                </a:lnTo>
                <a:lnTo>
                  <a:pt x="1096" y="1320"/>
                </a:lnTo>
                <a:lnTo>
                  <a:pt x="1080" y="1320"/>
                </a:lnTo>
                <a:lnTo>
                  <a:pt x="1080" y="1360"/>
                </a:lnTo>
                <a:lnTo>
                  <a:pt x="1032" y="1360"/>
                </a:lnTo>
                <a:lnTo>
                  <a:pt x="1032" y="1400"/>
                </a:lnTo>
                <a:lnTo>
                  <a:pt x="992" y="1400"/>
                </a:lnTo>
                <a:lnTo>
                  <a:pt x="992" y="1424"/>
                </a:lnTo>
                <a:lnTo>
                  <a:pt x="912" y="1424"/>
                </a:lnTo>
                <a:lnTo>
                  <a:pt x="912" y="1456"/>
                </a:lnTo>
                <a:lnTo>
                  <a:pt x="848" y="1456"/>
                </a:lnTo>
                <a:lnTo>
                  <a:pt x="848" y="1472"/>
                </a:lnTo>
                <a:lnTo>
                  <a:pt x="744" y="1472"/>
                </a:lnTo>
                <a:lnTo>
                  <a:pt x="744" y="1520"/>
                </a:lnTo>
                <a:lnTo>
                  <a:pt x="704" y="1520"/>
                </a:lnTo>
                <a:lnTo>
                  <a:pt x="704" y="1536"/>
                </a:lnTo>
                <a:lnTo>
                  <a:pt x="680" y="1536"/>
                </a:lnTo>
                <a:lnTo>
                  <a:pt x="680" y="1560"/>
                </a:lnTo>
                <a:lnTo>
                  <a:pt x="648" y="1560"/>
                </a:lnTo>
                <a:lnTo>
                  <a:pt x="648" y="1576"/>
                </a:lnTo>
                <a:lnTo>
                  <a:pt x="584" y="1576"/>
                </a:lnTo>
                <a:lnTo>
                  <a:pt x="584" y="1608"/>
                </a:lnTo>
                <a:lnTo>
                  <a:pt x="560" y="1608"/>
                </a:lnTo>
                <a:lnTo>
                  <a:pt x="560" y="1624"/>
                </a:lnTo>
                <a:lnTo>
                  <a:pt x="528" y="1624"/>
                </a:lnTo>
                <a:lnTo>
                  <a:pt x="528" y="1664"/>
                </a:lnTo>
                <a:lnTo>
                  <a:pt x="512" y="1664"/>
                </a:lnTo>
                <a:lnTo>
                  <a:pt x="512" y="1680"/>
                </a:lnTo>
                <a:lnTo>
                  <a:pt x="456" y="1680"/>
                </a:lnTo>
                <a:lnTo>
                  <a:pt x="456" y="1712"/>
                </a:lnTo>
                <a:lnTo>
                  <a:pt x="440" y="1712"/>
                </a:lnTo>
                <a:lnTo>
                  <a:pt x="440" y="1720"/>
                </a:lnTo>
                <a:lnTo>
                  <a:pt x="368" y="1720"/>
                </a:lnTo>
                <a:lnTo>
                  <a:pt x="368" y="1784"/>
                </a:lnTo>
                <a:lnTo>
                  <a:pt x="336" y="1784"/>
                </a:lnTo>
                <a:lnTo>
                  <a:pt x="336" y="1808"/>
                </a:lnTo>
                <a:lnTo>
                  <a:pt x="312" y="1808"/>
                </a:lnTo>
                <a:lnTo>
                  <a:pt x="312" y="1832"/>
                </a:lnTo>
                <a:lnTo>
                  <a:pt x="240" y="1832"/>
                </a:lnTo>
                <a:lnTo>
                  <a:pt x="240" y="1856"/>
                </a:lnTo>
                <a:lnTo>
                  <a:pt x="208" y="1856"/>
                </a:lnTo>
                <a:lnTo>
                  <a:pt x="208" y="1872"/>
                </a:lnTo>
                <a:lnTo>
                  <a:pt x="160" y="1872"/>
                </a:lnTo>
                <a:lnTo>
                  <a:pt x="160" y="1920"/>
                </a:lnTo>
                <a:lnTo>
                  <a:pt x="144" y="1920"/>
                </a:lnTo>
                <a:lnTo>
                  <a:pt x="144" y="1928"/>
                </a:lnTo>
                <a:lnTo>
                  <a:pt x="120" y="1928"/>
                </a:lnTo>
                <a:lnTo>
                  <a:pt x="120" y="1960"/>
                </a:lnTo>
                <a:lnTo>
                  <a:pt x="104" y="1960"/>
                </a:lnTo>
                <a:lnTo>
                  <a:pt x="104" y="1976"/>
                </a:lnTo>
                <a:lnTo>
                  <a:pt x="72" y="1976"/>
                </a:lnTo>
                <a:lnTo>
                  <a:pt x="72" y="1992"/>
                </a:lnTo>
                <a:lnTo>
                  <a:pt x="0" y="1992"/>
                </a:lnTo>
                <a:lnTo>
                  <a:pt x="0" y="2064"/>
                </a:lnTo>
              </a:path>
            </a:pathLst>
          </a:custGeom>
          <a:noFill/>
          <a:ln w="28575" cap="flat" cmpd="sng">
            <a:solidFill>
              <a:srgbClr val="7030A0"/>
            </a:solidFill>
            <a:prstDash val="solid"/>
            <a:round/>
            <a:headEnd type="none" w="med" len="med"/>
            <a:tailEnd type="none" w="med" len="me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grpSp>
        <p:nvGrpSpPr>
          <p:cNvPr id="152611" name="Group 63"/>
          <p:cNvGrpSpPr>
            <a:grpSpLocks/>
          </p:cNvGrpSpPr>
          <p:nvPr/>
        </p:nvGrpSpPr>
        <p:grpSpPr bwMode="auto">
          <a:xfrm>
            <a:off x="6348516" y="2441405"/>
            <a:ext cx="750094" cy="645942"/>
            <a:chOff x="7024688" y="3008313"/>
            <a:chExt cx="787672" cy="861257"/>
          </a:xfrm>
        </p:grpSpPr>
        <p:sp>
          <p:nvSpPr>
            <p:cNvPr id="152640" name="Text Box 41"/>
            <p:cNvSpPr txBox="1">
              <a:spLocks noChangeArrowheads="1"/>
            </p:cNvSpPr>
            <p:nvPr/>
          </p:nvSpPr>
          <p:spPr bwMode="auto">
            <a:xfrm>
              <a:off x="7140575" y="3192462"/>
              <a:ext cx="67178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50000"/>
                </a:spcBef>
                <a:spcAft>
                  <a:spcPct val="0"/>
                </a:spcAft>
              </a:pPr>
              <a:r>
                <a:rPr lang="en-GB" altLang="en-US" sz="900" i="1"/>
                <a:t>P </a:t>
              </a:r>
              <a:r>
                <a:rPr lang="en-GB" altLang="en-US" sz="900"/>
                <a:t>= 0.0048</a:t>
              </a:r>
              <a:endParaRPr lang="en-GB" altLang="en-US" sz="900" baseline="30000"/>
            </a:p>
          </p:txBody>
        </p:sp>
        <p:grpSp>
          <p:nvGrpSpPr>
            <p:cNvPr id="152641" name="Group 62"/>
            <p:cNvGrpSpPr>
              <a:grpSpLocks/>
            </p:cNvGrpSpPr>
            <p:nvPr/>
          </p:nvGrpSpPr>
          <p:grpSpPr bwMode="auto">
            <a:xfrm>
              <a:off x="7024688" y="3008313"/>
              <a:ext cx="128587" cy="765175"/>
              <a:chOff x="7024688" y="3008313"/>
              <a:chExt cx="128587" cy="765175"/>
            </a:xfrm>
          </p:grpSpPr>
          <p:sp>
            <p:nvSpPr>
              <p:cNvPr id="1071146" name="Line 42"/>
              <p:cNvSpPr>
                <a:spLocks noChangeShapeType="1"/>
              </p:cNvSpPr>
              <p:nvPr/>
            </p:nvSpPr>
            <p:spPr bwMode="auto">
              <a:xfrm>
                <a:off x="7151731" y="3008313"/>
                <a:ext cx="0" cy="765175"/>
              </a:xfrm>
              <a:prstGeom prst="line">
                <a:avLst/>
              </a:prstGeom>
              <a:noFill/>
              <a:ln w="19050">
                <a:solidFill>
                  <a:schemeClr val="tx1"/>
                </a:solidFill>
                <a:round/>
                <a:headEnd/>
                <a:tailEn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47" name="Line 43"/>
              <p:cNvSpPr>
                <a:spLocks noChangeShapeType="1"/>
              </p:cNvSpPr>
              <p:nvPr/>
            </p:nvSpPr>
            <p:spPr bwMode="auto">
              <a:xfrm flipH="1">
                <a:off x="7024688" y="3009900"/>
                <a:ext cx="127043" cy="0"/>
              </a:xfrm>
              <a:prstGeom prst="line">
                <a:avLst/>
              </a:prstGeom>
              <a:noFill/>
              <a:ln w="19050">
                <a:solidFill>
                  <a:schemeClr val="tx1"/>
                </a:solidFill>
                <a:round/>
                <a:headEnd/>
                <a:tailEn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48" name="Line 44"/>
              <p:cNvSpPr>
                <a:spLocks noChangeShapeType="1"/>
              </p:cNvSpPr>
              <p:nvPr/>
            </p:nvSpPr>
            <p:spPr bwMode="auto">
              <a:xfrm flipH="1">
                <a:off x="7026276" y="3773488"/>
                <a:ext cx="127043" cy="0"/>
              </a:xfrm>
              <a:prstGeom prst="line">
                <a:avLst/>
              </a:prstGeom>
              <a:noFill/>
              <a:ln w="19050">
                <a:solidFill>
                  <a:schemeClr val="tx1"/>
                </a:solidFill>
                <a:round/>
                <a:headEnd/>
                <a:tailEn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grpSp>
      </p:grpSp>
      <p:grpSp>
        <p:nvGrpSpPr>
          <p:cNvPr id="152612" name="Group 61"/>
          <p:cNvGrpSpPr>
            <a:grpSpLocks/>
          </p:cNvGrpSpPr>
          <p:nvPr/>
        </p:nvGrpSpPr>
        <p:grpSpPr bwMode="auto">
          <a:xfrm>
            <a:off x="6362023" y="2006522"/>
            <a:ext cx="586466" cy="522654"/>
            <a:chOff x="7016658" y="2428868"/>
            <a:chExt cx="555738" cy="696872"/>
          </a:xfrm>
        </p:grpSpPr>
        <p:grpSp>
          <p:nvGrpSpPr>
            <p:cNvPr id="152635" name="Group 60"/>
            <p:cNvGrpSpPr>
              <a:grpSpLocks/>
            </p:cNvGrpSpPr>
            <p:nvPr/>
          </p:nvGrpSpPr>
          <p:grpSpPr bwMode="auto">
            <a:xfrm>
              <a:off x="7016658" y="2428868"/>
              <a:ext cx="128588" cy="508000"/>
              <a:chOff x="7026275" y="2422525"/>
              <a:chExt cx="128588" cy="508000"/>
            </a:xfrm>
          </p:grpSpPr>
          <p:sp>
            <p:nvSpPr>
              <p:cNvPr id="1071149" name="Line 45"/>
              <p:cNvSpPr>
                <a:spLocks noChangeShapeType="1"/>
              </p:cNvSpPr>
              <p:nvPr/>
            </p:nvSpPr>
            <p:spPr bwMode="auto">
              <a:xfrm>
                <a:off x="7151713" y="2422525"/>
                <a:ext cx="0" cy="504825"/>
              </a:xfrm>
              <a:prstGeom prst="line">
                <a:avLst/>
              </a:prstGeom>
              <a:noFill/>
              <a:ln w="19050">
                <a:solidFill>
                  <a:schemeClr val="tx1"/>
                </a:solidFill>
                <a:round/>
                <a:headEnd/>
                <a:tailEn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50" name="Line 46"/>
              <p:cNvSpPr>
                <a:spLocks noChangeShapeType="1"/>
              </p:cNvSpPr>
              <p:nvPr/>
            </p:nvSpPr>
            <p:spPr bwMode="auto">
              <a:xfrm flipH="1">
                <a:off x="7026275" y="2424113"/>
                <a:ext cx="127026" cy="0"/>
              </a:xfrm>
              <a:prstGeom prst="line">
                <a:avLst/>
              </a:prstGeom>
              <a:noFill/>
              <a:ln w="19050">
                <a:solidFill>
                  <a:schemeClr val="tx1"/>
                </a:solidFill>
                <a:round/>
                <a:headEnd/>
                <a:tailEn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071151" name="Line 47"/>
              <p:cNvSpPr>
                <a:spLocks noChangeShapeType="1"/>
              </p:cNvSpPr>
              <p:nvPr/>
            </p:nvSpPr>
            <p:spPr bwMode="auto">
              <a:xfrm flipH="1">
                <a:off x="7027863" y="2930525"/>
                <a:ext cx="127026" cy="0"/>
              </a:xfrm>
              <a:prstGeom prst="line">
                <a:avLst/>
              </a:prstGeom>
              <a:noFill/>
              <a:ln w="19050">
                <a:solidFill>
                  <a:schemeClr val="tx1"/>
                </a:solidFill>
                <a:round/>
                <a:headEnd/>
                <a:tailEn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grpSp>
        <p:sp>
          <p:nvSpPr>
            <p:cNvPr id="152636" name="Text Box 48"/>
            <p:cNvSpPr txBox="1">
              <a:spLocks noChangeArrowheads="1"/>
            </p:cNvSpPr>
            <p:nvPr/>
          </p:nvSpPr>
          <p:spPr bwMode="auto">
            <a:xfrm>
              <a:off x="7131076" y="2571743"/>
              <a:ext cx="44132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50000"/>
                </a:spcBef>
                <a:spcAft>
                  <a:spcPct val="0"/>
                </a:spcAft>
              </a:pPr>
              <a:r>
                <a:rPr lang="en-GB" altLang="en-US" sz="1050"/>
                <a:t>NS</a:t>
              </a:r>
              <a:endParaRPr lang="en-GB" altLang="en-US" sz="1050" baseline="30000"/>
            </a:p>
          </p:txBody>
        </p:sp>
      </p:grpSp>
      <p:grpSp>
        <p:nvGrpSpPr>
          <p:cNvPr id="152613" name="Group 59"/>
          <p:cNvGrpSpPr>
            <a:grpSpLocks/>
          </p:cNvGrpSpPr>
          <p:nvPr/>
        </p:nvGrpSpPr>
        <p:grpSpPr bwMode="auto">
          <a:xfrm>
            <a:off x="5180409" y="1240065"/>
            <a:ext cx="1404521" cy="253916"/>
            <a:chOff x="5368925" y="1374775"/>
            <a:chExt cx="1872694" cy="338555"/>
          </a:xfrm>
        </p:grpSpPr>
        <p:sp>
          <p:nvSpPr>
            <p:cNvPr id="1071153" name="Line 49"/>
            <p:cNvSpPr>
              <a:spLocks noChangeShapeType="1"/>
            </p:cNvSpPr>
            <p:nvPr/>
          </p:nvSpPr>
          <p:spPr bwMode="auto">
            <a:xfrm flipH="1">
              <a:off x="5368925" y="1535113"/>
              <a:ext cx="317500" cy="0"/>
            </a:xfrm>
            <a:prstGeom prst="line">
              <a:avLst/>
            </a:prstGeom>
            <a:noFill/>
            <a:ln w="28575">
              <a:solidFill>
                <a:srgbClr val="CC99FF"/>
              </a:solidFill>
              <a:round/>
              <a:headEnd/>
              <a:tailEnd/>
            </a:ln>
            <a:effectLst/>
          </p:spPr>
          <p:txBody>
            <a:bodyP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52634" name="Text Box 52"/>
            <p:cNvSpPr txBox="1">
              <a:spLocks noChangeArrowheads="1"/>
            </p:cNvSpPr>
            <p:nvPr/>
          </p:nvSpPr>
          <p:spPr bwMode="auto">
            <a:xfrm flipH="1">
              <a:off x="5646738" y="1374775"/>
              <a:ext cx="159488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050"/>
                <a:t>Sal/Flu + SABA </a:t>
              </a:r>
            </a:p>
          </p:txBody>
        </p:sp>
      </p:grpSp>
      <p:grpSp>
        <p:nvGrpSpPr>
          <p:cNvPr id="152614" name="Group 57"/>
          <p:cNvGrpSpPr>
            <a:grpSpLocks/>
          </p:cNvGrpSpPr>
          <p:nvPr/>
        </p:nvGrpSpPr>
        <p:grpSpPr bwMode="auto">
          <a:xfrm>
            <a:off x="5172076" y="1417468"/>
            <a:ext cx="1727914" cy="253916"/>
            <a:chOff x="5368925" y="1603375"/>
            <a:chExt cx="2303885" cy="338555"/>
          </a:xfrm>
        </p:grpSpPr>
        <p:sp>
          <p:nvSpPr>
            <p:cNvPr id="1071154" name="Line 50"/>
            <p:cNvSpPr>
              <a:spLocks noChangeShapeType="1"/>
            </p:cNvSpPr>
            <p:nvPr/>
          </p:nvSpPr>
          <p:spPr bwMode="auto">
            <a:xfrm flipH="1">
              <a:off x="5368925" y="1754187"/>
              <a:ext cx="317500" cy="0"/>
            </a:xfrm>
            <a:prstGeom prst="line">
              <a:avLst/>
            </a:prstGeom>
            <a:noFill/>
            <a:ln w="28575">
              <a:solidFill>
                <a:srgbClr val="FF758F"/>
              </a:solidFill>
              <a:round/>
              <a:headEnd/>
              <a:tailEnd/>
            </a:ln>
            <a:effectLst/>
          </p:spPr>
          <p:txBody>
            <a:bodyPr wrap="none" anchor="ct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52632" name="Text Box 53"/>
            <p:cNvSpPr txBox="1">
              <a:spLocks noChangeArrowheads="1"/>
            </p:cNvSpPr>
            <p:nvPr/>
          </p:nvSpPr>
          <p:spPr bwMode="auto">
            <a:xfrm flipH="1">
              <a:off x="5648325" y="1603375"/>
              <a:ext cx="2024485"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050"/>
                <a:t>Symbicort</a:t>
              </a:r>
              <a:r>
                <a:rPr lang="en-US" altLang="en-US" sz="1050" baseline="30000"/>
                <a:t>®</a:t>
              </a:r>
              <a:r>
                <a:rPr lang="en-US" altLang="en-US" sz="1050"/>
                <a:t> + SABA  </a:t>
              </a:r>
            </a:p>
          </p:txBody>
        </p:sp>
      </p:grpSp>
      <p:grpSp>
        <p:nvGrpSpPr>
          <p:cNvPr id="152615" name="Group 58"/>
          <p:cNvGrpSpPr>
            <a:grpSpLocks/>
          </p:cNvGrpSpPr>
          <p:nvPr/>
        </p:nvGrpSpPr>
        <p:grpSpPr bwMode="auto">
          <a:xfrm>
            <a:off x="5180411" y="1615112"/>
            <a:ext cx="1721138" cy="253916"/>
            <a:chOff x="5368925" y="1838325"/>
            <a:chExt cx="2294850" cy="338555"/>
          </a:xfrm>
        </p:grpSpPr>
        <p:sp>
          <p:nvSpPr>
            <p:cNvPr id="1071155" name="Line 51"/>
            <p:cNvSpPr>
              <a:spLocks noChangeShapeType="1"/>
            </p:cNvSpPr>
            <p:nvPr/>
          </p:nvSpPr>
          <p:spPr bwMode="auto">
            <a:xfrm flipH="1">
              <a:off x="5368925" y="1973262"/>
              <a:ext cx="317500" cy="0"/>
            </a:xfrm>
            <a:prstGeom prst="line">
              <a:avLst/>
            </a:prstGeom>
            <a:noFill/>
            <a:ln w="28575">
              <a:solidFill>
                <a:srgbClr val="FF3300"/>
              </a:solidFill>
              <a:round/>
              <a:headEnd/>
              <a:tailEnd/>
            </a:ln>
            <a:effectLst/>
          </p:spPr>
          <p:txBody>
            <a:bodyPr wrap="none" anchor="ctr"/>
            <a:lstStyle/>
            <a:p>
              <a:pPr fontAlgn="base">
                <a:spcBef>
                  <a:spcPct val="0"/>
                </a:spcBef>
                <a:spcAft>
                  <a:spcPct val="0"/>
                </a:spcAft>
                <a:defRPr/>
              </a:pPr>
              <a:endParaRPr lang="en-GB" sz="1350" b="1">
                <a:effectLst>
                  <a:outerShdw blurRad="38100" dist="38100" dir="2700000" algn="tl">
                    <a:srgbClr val="000000">
                      <a:alpha val="43137"/>
                    </a:srgbClr>
                  </a:outerShdw>
                </a:effectLst>
                <a:ea typeface="ＭＳ Ｐゴシック" panose="020B0600070205080204" pitchFamily="34" charset="-128"/>
                <a:cs typeface="Arial" charset="0"/>
              </a:endParaRPr>
            </a:p>
          </p:txBody>
        </p:sp>
        <p:sp>
          <p:nvSpPr>
            <p:cNvPr id="152630" name="Text Box 54"/>
            <p:cNvSpPr txBox="1">
              <a:spLocks noChangeArrowheads="1"/>
            </p:cNvSpPr>
            <p:nvPr/>
          </p:nvSpPr>
          <p:spPr bwMode="auto">
            <a:xfrm flipH="1">
              <a:off x="5643564" y="1838325"/>
              <a:ext cx="202021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050"/>
                <a:t>Symbicort</a:t>
              </a:r>
              <a:r>
                <a:rPr lang="en-US" altLang="en-US" sz="1050" baseline="30000"/>
                <a:t>®</a:t>
              </a:r>
              <a:r>
                <a:rPr lang="en-US" altLang="en-US" sz="1050"/>
                <a:t> SMART</a:t>
              </a:r>
              <a:r>
                <a:rPr lang="en-US" altLang="en-US" sz="1050" baseline="30000"/>
                <a:t>™</a:t>
              </a:r>
              <a:endParaRPr lang="en-US" altLang="en-US" sz="1350" baseline="30000"/>
            </a:p>
          </p:txBody>
        </p:sp>
      </p:grpSp>
      <p:sp>
        <p:nvSpPr>
          <p:cNvPr id="152616" name="Text Box 56"/>
          <p:cNvSpPr txBox="1">
            <a:spLocks noChangeArrowheads="1"/>
          </p:cNvSpPr>
          <p:nvPr/>
        </p:nvSpPr>
        <p:spPr bwMode="auto">
          <a:xfrm>
            <a:off x="1118481" y="1328734"/>
            <a:ext cx="242566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350" dirty="0" err="1"/>
              <a:t>Jumlah</a:t>
            </a:r>
            <a:r>
              <a:rPr lang="en-US" altLang="en-US" sz="1350" dirty="0"/>
              <a:t> </a:t>
            </a:r>
            <a:r>
              <a:rPr lang="en-US" altLang="en-US" sz="1350" dirty="0" err="1"/>
              <a:t>eksaserbasi</a:t>
            </a:r>
            <a:r>
              <a:rPr lang="en-US" altLang="en-US" sz="1350" dirty="0"/>
              <a:t>/</a:t>
            </a:r>
            <a:r>
              <a:rPr lang="en-US" altLang="en-US" sz="1350" dirty="0" err="1"/>
              <a:t>pasien</a:t>
            </a:r>
            <a:endParaRPr lang="en-US" altLang="en-US" sz="1350" dirty="0"/>
          </a:p>
        </p:txBody>
      </p:sp>
      <p:sp>
        <p:nvSpPr>
          <p:cNvPr id="152617" name="Rectangle 56"/>
          <p:cNvSpPr>
            <a:spLocks noChangeArrowheads="1"/>
          </p:cNvSpPr>
          <p:nvPr/>
        </p:nvSpPr>
        <p:spPr bwMode="auto">
          <a:xfrm>
            <a:off x="5449491" y="4958954"/>
            <a:ext cx="255150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GB" altLang="en-US" sz="750">
                <a:solidFill>
                  <a:srgbClr val="FFFFFF"/>
                </a:solidFill>
              </a:rPr>
              <a:t>Kuna P, et al. Int J Clin Pract 2007:61(5) :725-36</a:t>
            </a:r>
          </a:p>
        </p:txBody>
      </p:sp>
      <p:sp>
        <p:nvSpPr>
          <p:cNvPr id="152626" name="Rectangle 10"/>
          <p:cNvSpPr>
            <a:spLocks noChangeArrowheads="1"/>
          </p:cNvSpPr>
          <p:nvPr/>
        </p:nvSpPr>
        <p:spPr bwMode="auto">
          <a:xfrm>
            <a:off x="2422922" y="1838949"/>
            <a:ext cx="2226469" cy="96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20000"/>
              </a:spcBef>
              <a:spcAft>
                <a:spcPct val="0"/>
              </a:spcAft>
              <a:buClr>
                <a:srgbClr val="E8004D"/>
              </a:buClr>
              <a:buSzPct val="125000"/>
              <a:buFont typeface="Symbol" panose="05050102010706020507" pitchFamily="18" charset="2"/>
              <a:buNone/>
            </a:pPr>
            <a:r>
              <a:rPr lang="en-GB" altLang="en-US" sz="1050" dirty="0" err="1"/>
              <a:t>Symbicort</a:t>
            </a:r>
            <a:r>
              <a:rPr lang="en-GB" altLang="en-US" sz="1050" baseline="30000" dirty="0"/>
              <a:t>®</a:t>
            </a:r>
            <a:r>
              <a:rPr lang="en-GB" altLang="en-US" sz="1050" dirty="0"/>
              <a:t> SMART</a:t>
            </a:r>
            <a:r>
              <a:rPr lang="en-GB" altLang="en-US" sz="1050" baseline="30000" dirty="0"/>
              <a:t>™</a:t>
            </a:r>
            <a:r>
              <a:rPr lang="en-GB" altLang="en-US" sz="1050" dirty="0"/>
              <a:t> </a:t>
            </a:r>
            <a:r>
              <a:rPr lang="en-GB" altLang="en-US" sz="1050" dirty="0" err="1"/>
              <a:t>menurunkan</a:t>
            </a:r>
            <a:r>
              <a:rPr lang="en-GB" altLang="en-US" sz="1050" dirty="0"/>
              <a:t> </a:t>
            </a:r>
            <a:r>
              <a:rPr lang="en-GB" altLang="en-US" sz="1050" dirty="0" err="1"/>
              <a:t>jumlah</a:t>
            </a:r>
            <a:r>
              <a:rPr lang="en-GB" altLang="en-US" sz="1050" dirty="0"/>
              <a:t> </a:t>
            </a:r>
            <a:r>
              <a:rPr lang="en-GB" altLang="en-US" sz="1050" dirty="0" err="1"/>
              <a:t>eksaserbasi</a:t>
            </a:r>
            <a:r>
              <a:rPr lang="en-GB" altLang="en-US" sz="1050" dirty="0"/>
              <a:t> </a:t>
            </a:r>
            <a:r>
              <a:rPr lang="en-GB" altLang="en-US" sz="1050" dirty="0" err="1"/>
              <a:t>sebesar</a:t>
            </a:r>
            <a:r>
              <a:rPr lang="en-GB" altLang="en-US" sz="1050" dirty="0"/>
              <a:t>: </a:t>
            </a:r>
          </a:p>
          <a:p>
            <a:pPr eaLnBrk="1" fontAlgn="base" hangingPunct="1">
              <a:spcBef>
                <a:spcPct val="20000"/>
              </a:spcBef>
              <a:spcAft>
                <a:spcPct val="0"/>
              </a:spcAft>
              <a:buClr>
                <a:srgbClr val="E8004D"/>
              </a:buClr>
              <a:buSzPct val="125000"/>
              <a:buFont typeface="Symbol" panose="05050102010706020507" pitchFamily="18" charset="2"/>
              <a:buChar char="·"/>
            </a:pPr>
            <a:r>
              <a:rPr lang="en-GB" altLang="en-US" sz="1050" dirty="0"/>
              <a:t> 39% vs Sal/Flu + SABA </a:t>
            </a:r>
          </a:p>
          <a:p>
            <a:pPr eaLnBrk="1" fontAlgn="base" hangingPunct="1">
              <a:spcBef>
                <a:spcPct val="20000"/>
              </a:spcBef>
              <a:spcAft>
                <a:spcPct val="0"/>
              </a:spcAft>
              <a:buClr>
                <a:srgbClr val="E8004D"/>
              </a:buClr>
              <a:buSzPct val="125000"/>
              <a:buFont typeface="Symbol" panose="05050102010706020507" pitchFamily="18" charset="2"/>
              <a:buChar char="·"/>
            </a:pPr>
            <a:r>
              <a:rPr lang="en-GB" altLang="en-US" sz="1050" dirty="0"/>
              <a:t> 29% vs </a:t>
            </a:r>
            <a:r>
              <a:rPr lang="en-GB" altLang="en-US" sz="1050" dirty="0" err="1"/>
              <a:t>Symbicort</a:t>
            </a:r>
            <a:r>
              <a:rPr lang="en-GB" altLang="en-US" sz="1050" baseline="30000" dirty="0"/>
              <a:t>®</a:t>
            </a:r>
            <a:r>
              <a:rPr lang="en-GB" altLang="en-US" sz="1050" dirty="0"/>
              <a:t> + SABA </a:t>
            </a:r>
          </a:p>
        </p:txBody>
      </p:sp>
      <p:sp>
        <p:nvSpPr>
          <p:cNvPr id="152619" name="Down Arrow 69"/>
          <p:cNvSpPr>
            <a:spLocks noChangeArrowheads="1"/>
          </p:cNvSpPr>
          <p:nvPr/>
        </p:nvSpPr>
        <p:spPr bwMode="auto">
          <a:xfrm>
            <a:off x="5879307" y="2594996"/>
            <a:ext cx="363140" cy="377429"/>
          </a:xfrm>
          <a:prstGeom prst="downArrow">
            <a:avLst>
              <a:gd name="adj1" fmla="val 50000"/>
              <a:gd name="adj2" fmla="val 49966"/>
            </a:avLst>
          </a:prstGeom>
          <a:solidFill>
            <a:srgbClr val="FF0000"/>
          </a:solidFill>
          <a:ln w="2857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fontAlgn="base">
              <a:spcBef>
                <a:spcPct val="20000"/>
              </a:spcBef>
              <a:spcAft>
                <a:spcPct val="0"/>
              </a:spcAft>
              <a:buClr>
                <a:srgbClr val="E8004D"/>
              </a:buClr>
              <a:buSzPct val="125000"/>
              <a:buFont typeface="Symbol" panose="05050102010706020507" pitchFamily="18" charset="2"/>
              <a:buNone/>
            </a:pPr>
            <a:endParaRPr lang="en-US" altLang="en-US" baseline="-25000"/>
          </a:p>
        </p:txBody>
      </p:sp>
      <p:sp>
        <p:nvSpPr>
          <p:cNvPr id="152620" name="TextBox 70"/>
          <p:cNvSpPr txBox="1">
            <a:spLocks noChangeArrowheads="1"/>
          </p:cNvSpPr>
          <p:nvPr/>
        </p:nvSpPr>
        <p:spPr bwMode="auto">
          <a:xfrm>
            <a:off x="5554266" y="2810500"/>
            <a:ext cx="5309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350" dirty="0"/>
              <a:t>29%</a:t>
            </a:r>
            <a:endParaRPr lang="en-GB" altLang="en-US" sz="1350" dirty="0"/>
          </a:p>
        </p:txBody>
      </p:sp>
      <p:sp>
        <p:nvSpPr>
          <p:cNvPr id="152621" name="Down Arrow 71"/>
          <p:cNvSpPr>
            <a:spLocks noChangeArrowheads="1"/>
          </p:cNvSpPr>
          <p:nvPr/>
        </p:nvSpPr>
        <p:spPr bwMode="auto">
          <a:xfrm>
            <a:off x="6960394" y="2000876"/>
            <a:ext cx="364331" cy="1026319"/>
          </a:xfrm>
          <a:prstGeom prst="downArrow">
            <a:avLst>
              <a:gd name="adj1" fmla="val 50000"/>
              <a:gd name="adj2" fmla="val 49897"/>
            </a:avLst>
          </a:prstGeom>
          <a:solidFill>
            <a:srgbClr val="FF0000"/>
          </a:solidFill>
          <a:ln w="28575">
            <a:solidFill>
              <a:schemeClr val="tx1"/>
            </a:solidFill>
            <a:round/>
            <a:headEnd/>
            <a:tailEnd/>
          </a:ln>
        </p:spPr>
        <p:txBody>
          <a:bodyPr wrap="none" anchor="ct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algn="ctr" fontAlgn="base">
              <a:spcBef>
                <a:spcPct val="20000"/>
              </a:spcBef>
              <a:spcAft>
                <a:spcPct val="0"/>
              </a:spcAft>
              <a:buClr>
                <a:srgbClr val="E8004D"/>
              </a:buClr>
              <a:buSzPct val="125000"/>
              <a:buFont typeface="Symbol" panose="05050102010706020507" pitchFamily="18" charset="2"/>
              <a:buNone/>
            </a:pPr>
            <a:endParaRPr lang="en-US" altLang="en-US" baseline="-25000"/>
          </a:p>
        </p:txBody>
      </p:sp>
      <p:sp>
        <p:nvSpPr>
          <p:cNvPr id="152622" name="TextBox 72"/>
          <p:cNvSpPr txBox="1">
            <a:spLocks noChangeArrowheads="1"/>
          </p:cNvSpPr>
          <p:nvPr/>
        </p:nvSpPr>
        <p:spPr bwMode="auto">
          <a:xfrm>
            <a:off x="6954389" y="1639304"/>
            <a:ext cx="53091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350" dirty="0"/>
              <a:t>39%</a:t>
            </a:r>
            <a:endParaRPr lang="en-GB" altLang="en-US" sz="1350" dirty="0"/>
          </a:p>
        </p:txBody>
      </p:sp>
      <p:sp>
        <p:nvSpPr>
          <p:cNvPr id="152623" name="Rectangle 73"/>
          <p:cNvSpPr>
            <a:spLocks noChangeArrowheads="1"/>
          </p:cNvSpPr>
          <p:nvPr/>
        </p:nvSpPr>
        <p:spPr bwMode="auto">
          <a:xfrm rot="-2002372">
            <a:off x="3977699" y="2577115"/>
            <a:ext cx="14814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350"/>
              <a:t>Sal/Flu + SABA </a:t>
            </a:r>
          </a:p>
        </p:txBody>
      </p:sp>
      <p:sp>
        <p:nvSpPr>
          <p:cNvPr id="152624" name="Rectangle 74"/>
          <p:cNvSpPr>
            <a:spLocks noChangeArrowheads="1"/>
          </p:cNvSpPr>
          <p:nvPr/>
        </p:nvSpPr>
        <p:spPr bwMode="auto">
          <a:xfrm rot="-1701259">
            <a:off x="3749688" y="3069438"/>
            <a:ext cx="189346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350" dirty="0" err="1"/>
              <a:t>Symbicort</a:t>
            </a:r>
            <a:r>
              <a:rPr lang="en-US" altLang="en-US" sz="1350" baseline="30000" dirty="0"/>
              <a:t>®</a:t>
            </a:r>
            <a:r>
              <a:rPr lang="en-US" altLang="en-US" sz="1350" dirty="0"/>
              <a:t> + SABA  </a:t>
            </a:r>
          </a:p>
        </p:txBody>
      </p:sp>
      <p:sp>
        <p:nvSpPr>
          <p:cNvPr id="152625" name="Rectangle 75"/>
          <p:cNvSpPr>
            <a:spLocks noChangeArrowheads="1"/>
          </p:cNvSpPr>
          <p:nvPr/>
        </p:nvSpPr>
        <p:spPr bwMode="auto">
          <a:xfrm rot="-1173779">
            <a:off x="3927178" y="3475166"/>
            <a:ext cx="19575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pPr>
            <a:r>
              <a:rPr lang="en-US" altLang="en-US" sz="1400" dirty="0" err="1">
                <a:solidFill>
                  <a:srgbClr val="C00000"/>
                </a:solidFill>
              </a:rPr>
              <a:t>Symbicort</a:t>
            </a:r>
            <a:r>
              <a:rPr lang="en-US" altLang="en-US" sz="1400" baseline="30000" dirty="0">
                <a:solidFill>
                  <a:srgbClr val="C00000"/>
                </a:solidFill>
              </a:rPr>
              <a:t>®</a:t>
            </a:r>
            <a:r>
              <a:rPr lang="en-US" altLang="en-US" sz="1400" dirty="0">
                <a:solidFill>
                  <a:srgbClr val="C00000"/>
                </a:solidFill>
              </a:rPr>
              <a:t> SMART</a:t>
            </a:r>
            <a:r>
              <a:rPr lang="en-US" altLang="en-US" sz="1400" baseline="30000" dirty="0">
                <a:solidFill>
                  <a:srgbClr val="C00000"/>
                </a:solidFill>
              </a:rPr>
              <a:t>™</a:t>
            </a:r>
          </a:p>
        </p:txBody>
      </p:sp>
      <p:grpSp>
        <p:nvGrpSpPr>
          <p:cNvPr id="74" name="Group 73"/>
          <p:cNvGrpSpPr/>
          <p:nvPr/>
        </p:nvGrpSpPr>
        <p:grpSpPr>
          <a:xfrm>
            <a:off x="264835" y="186890"/>
            <a:ext cx="1089542" cy="1089542"/>
            <a:chOff x="325076" y="1898604"/>
            <a:chExt cx="1089542" cy="1089542"/>
          </a:xfrm>
          <a:scene3d>
            <a:camera prst="orthographicFront">
              <a:rot lat="0" lon="0" rev="0"/>
            </a:camera>
            <a:lightRig rig="soft" dir="t">
              <a:rot lat="0" lon="0" rev="0"/>
            </a:lightRig>
          </a:scene3d>
        </p:grpSpPr>
        <p:sp>
          <p:nvSpPr>
            <p:cNvPr id="75" name="Oval 74"/>
            <p:cNvSpPr/>
            <p:nvPr/>
          </p:nvSpPr>
          <p:spPr>
            <a:xfrm>
              <a:off x="325076" y="1898604"/>
              <a:ext cx="1089542" cy="1089542"/>
            </a:xfrm>
            <a:prstGeom prst="ellipse">
              <a:avLst/>
            </a:prstGeom>
            <a:solidFill>
              <a:srgbClr val="98C6EA"/>
            </a:solidFill>
            <a:ln w="12700" cap="flat" cmpd="sng" algn="ctr">
              <a:noFill/>
              <a:prstDash val="solid"/>
            </a:ln>
            <a:effectLst>
              <a:outerShdw blurRad="107950" dist="12700" dir="5400000" algn="ctr" rotWithShape="0">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76" name="Oval 4"/>
            <p:cNvSpPr txBox="1"/>
            <p:nvPr/>
          </p:nvSpPr>
          <p:spPr>
            <a:xfrm>
              <a:off x="484636" y="2058164"/>
              <a:ext cx="770422" cy="770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NZ" sz="1400" b="1" kern="1200" dirty="0" err="1">
                  <a:solidFill>
                    <a:sysClr val="windowText" lastClr="000000"/>
                  </a:solidFill>
                  <a:latin typeface="Calibri" panose="020F0502020204030204" pitchFamily="34" charset="0"/>
                  <a:ea typeface="+mn-ea"/>
                  <a:cs typeface="+mn-cs"/>
                </a:rPr>
                <a:t>Turunkan</a:t>
              </a:r>
              <a:r>
                <a:rPr lang="en-NZ" sz="1400" b="1" kern="1200" dirty="0">
                  <a:solidFill>
                    <a:sysClr val="windowText" lastClr="000000"/>
                  </a:solidFill>
                  <a:latin typeface="Calibri" panose="020F0502020204030204" pitchFamily="34" charset="0"/>
                  <a:ea typeface="+mn-ea"/>
                  <a:cs typeface="+mn-cs"/>
                </a:rPr>
                <a:t> </a:t>
              </a:r>
              <a:r>
                <a:rPr lang="en-NZ" sz="1400" b="1" kern="1200" dirty="0" err="1" smtClean="0">
                  <a:solidFill>
                    <a:sysClr val="windowText" lastClr="000000"/>
                  </a:solidFill>
                  <a:latin typeface="Calibri" panose="020F0502020204030204" pitchFamily="34" charset="0"/>
                  <a:ea typeface="+mn-ea"/>
                  <a:cs typeface="+mn-cs"/>
                </a:rPr>
                <a:t>risiko</a:t>
              </a:r>
              <a:endParaRPr lang="en-GB" sz="1400" b="1" kern="1200" dirty="0">
                <a:solidFill>
                  <a:sysClr val="windowText" lastClr="000000"/>
                </a:solidFill>
                <a:latin typeface="Calibri" panose="020F0502020204030204" pitchFamily="34" charset="0"/>
                <a:ea typeface="+mn-ea"/>
                <a:cs typeface="+mn-cs"/>
              </a:endParaRPr>
            </a:p>
          </p:txBody>
        </p:sp>
      </p:grpSp>
      <p:sp>
        <p:nvSpPr>
          <p:cNvPr id="77" name="Rectangle 76"/>
          <p:cNvSpPr/>
          <p:nvPr/>
        </p:nvSpPr>
        <p:spPr>
          <a:xfrm>
            <a:off x="6494397" y="3863393"/>
            <a:ext cx="2716697" cy="646331"/>
          </a:xfrm>
          <a:prstGeom prst="rect">
            <a:avLst/>
          </a:prstGeom>
        </p:spPr>
        <p:txBody>
          <a:bodyPr wrap="square">
            <a:spAutoFit/>
          </a:bodyPr>
          <a:lstStyle/>
          <a:p>
            <a:pPr>
              <a:spcBef>
                <a:spcPct val="50000"/>
              </a:spcBef>
              <a:buClrTx/>
              <a:buSzTx/>
              <a:buFontTx/>
              <a:buNone/>
            </a:pPr>
            <a:r>
              <a:rPr lang="en-GB" altLang="id-ID" sz="900" dirty="0"/>
              <a:t>Kuna, P. et al., Effect of Budesonide/formoterol maintenance and reliever therapy on asthma exacerbations, </a:t>
            </a:r>
            <a:r>
              <a:rPr lang="en-GB" altLang="id-ID" sz="900" dirty="0" err="1"/>
              <a:t>Clin</a:t>
            </a:r>
            <a:r>
              <a:rPr lang="en-GB" altLang="id-ID" sz="900" dirty="0"/>
              <a:t> Practice, 2007 (Compass study)</a:t>
            </a:r>
          </a:p>
        </p:txBody>
      </p:sp>
    </p:spTree>
    <p:extLst>
      <p:ext uri="{BB962C8B-B14F-4D97-AF65-F5344CB8AC3E}">
        <p14:creationId xmlns:p14="http://schemas.microsoft.com/office/powerpoint/2010/main" val="166298680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663" y="144000"/>
            <a:ext cx="7556050" cy="504000"/>
          </a:xfrm>
        </p:spPr>
        <p:txBody>
          <a:bodyPr>
            <a:normAutofit fontScale="90000"/>
          </a:bodyPr>
          <a:lstStyle/>
          <a:p>
            <a:r>
              <a:rPr lang="en-US" sz="1800" dirty="0" err="1">
                <a:solidFill>
                  <a:schemeClr val="tx1"/>
                </a:solidFill>
              </a:rPr>
              <a:t>Symbicort</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strategi</a:t>
            </a:r>
            <a:r>
              <a:rPr lang="en-US" sz="1800" dirty="0">
                <a:solidFill>
                  <a:schemeClr val="tx1"/>
                </a:solidFill>
              </a:rPr>
              <a:t> SMART </a:t>
            </a:r>
            <a:r>
              <a:rPr lang="en-US" sz="1800" dirty="0" err="1">
                <a:solidFill>
                  <a:schemeClr val="tx1"/>
                </a:solidFill>
              </a:rPr>
              <a:t>menurunkan</a:t>
            </a:r>
            <a:r>
              <a:rPr lang="en-US" sz="1800" dirty="0">
                <a:solidFill>
                  <a:schemeClr val="tx1"/>
                </a:solidFill>
              </a:rPr>
              <a:t> </a:t>
            </a:r>
            <a:r>
              <a:rPr lang="en-US" sz="1800" dirty="0" err="1">
                <a:solidFill>
                  <a:schemeClr val="tx1"/>
                </a:solidFill>
              </a:rPr>
              <a:t>jumlah</a:t>
            </a:r>
            <a:r>
              <a:rPr lang="en-US" sz="1800" dirty="0">
                <a:solidFill>
                  <a:schemeClr val="tx1"/>
                </a:solidFill>
              </a:rPr>
              <a:t> </a:t>
            </a:r>
            <a:r>
              <a:rPr lang="en-US" sz="1800" dirty="0" err="1">
                <a:solidFill>
                  <a:schemeClr val="tx1"/>
                </a:solidFill>
              </a:rPr>
              <a:t>eksaserbasi</a:t>
            </a:r>
            <a:r>
              <a:rPr lang="en-US" sz="1800" dirty="0">
                <a:solidFill>
                  <a:schemeClr val="tx1"/>
                </a:solidFill>
              </a:rPr>
              <a:t> </a:t>
            </a:r>
            <a:r>
              <a:rPr lang="en-US" sz="1800" dirty="0" err="1">
                <a:solidFill>
                  <a:schemeClr val="tx1"/>
                </a:solidFill>
              </a:rPr>
              <a:t>berat</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kunjungan</a:t>
            </a:r>
            <a:r>
              <a:rPr lang="en-US" sz="1800" dirty="0">
                <a:solidFill>
                  <a:schemeClr val="tx1"/>
                </a:solidFill>
              </a:rPr>
              <a:t> UGD Vs. Sal/</a:t>
            </a:r>
            <a:r>
              <a:rPr lang="en-US" sz="1800" dirty="0" err="1">
                <a:solidFill>
                  <a:schemeClr val="tx1"/>
                </a:solidFill>
              </a:rPr>
              <a:t>Flut</a:t>
            </a:r>
            <a:r>
              <a:rPr lang="en-US" sz="1800" dirty="0">
                <a:solidFill>
                  <a:schemeClr val="tx1"/>
                </a:solidFill>
              </a:rPr>
              <a:t> + SABA, </a:t>
            </a:r>
            <a:r>
              <a:rPr lang="en-US" sz="1800" dirty="0" err="1">
                <a:solidFill>
                  <a:schemeClr val="tx1"/>
                </a:solidFill>
              </a:rPr>
              <a:t>secara</a:t>
            </a:r>
            <a:r>
              <a:rPr lang="en-US" sz="1800" dirty="0">
                <a:solidFill>
                  <a:schemeClr val="tx1"/>
                </a:solidFill>
              </a:rPr>
              <a:t> </a:t>
            </a:r>
            <a:r>
              <a:rPr lang="en-US" sz="1800" dirty="0" err="1">
                <a:solidFill>
                  <a:schemeClr val="tx1"/>
                </a:solidFill>
              </a:rPr>
              <a:t>signifikan</a:t>
            </a:r>
            <a:r>
              <a:rPr lang="en-US" sz="1800" dirty="0">
                <a:solidFill>
                  <a:schemeClr val="tx1"/>
                </a:solidFill>
              </a:rPr>
              <a:t> </a:t>
            </a:r>
            <a:r>
              <a:rPr lang="en-US" sz="1800" dirty="0" err="1">
                <a:solidFill>
                  <a:schemeClr val="tx1"/>
                </a:solidFill>
              </a:rPr>
              <a:t>lebih</a:t>
            </a:r>
            <a:r>
              <a:rPr lang="en-US" sz="1800" dirty="0">
                <a:solidFill>
                  <a:schemeClr val="tx1"/>
                </a:solidFill>
              </a:rPr>
              <a:t> </a:t>
            </a:r>
            <a:r>
              <a:rPr lang="en-US" sz="1800" dirty="0" err="1">
                <a:solidFill>
                  <a:schemeClr val="tx1"/>
                </a:solidFill>
              </a:rPr>
              <a:t>baik</a:t>
            </a:r>
            <a:endParaRPr lang="en-GB" sz="1800" dirty="0">
              <a:solidFill>
                <a:schemeClr val="tx1"/>
              </a:solidFill>
            </a:endParaRPr>
          </a:p>
        </p:txBody>
      </p:sp>
      <p:graphicFrame>
        <p:nvGraphicFramePr>
          <p:cNvPr id="5" name="Content Placeholder 10"/>
          <p:cNvGraphicFramePr>
            <a:graphicFrameLocks/>
          </p:cNvGraphicFramePr>
          <p:nvPr>
            <p:extLst>
              <p:ext uri="{D42A27DB-BD31-4B8C-83A1-F6EECF244321}">
                <p14:modId xmlns:p14="http://schemas.microsoft.com/office/powerpoint/2010/main" val="1526343243"/>
              </p:ext>
            </p:extLst>
          </p:nvPr>
        </p:nvGraphicFramePr>
        <p:xfrm>
          <a:off x="1194817" y="1074894"/>
          <a:ext cx="7265284" cy="383721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3539045" y="1679249"/>
            <a:ext cx="180304" cy="0"/>
          </a:xfrm>
          <a:prstGeom prst="line">
            <a:avLst/>
          </a:prstGeom>
          <a:noFill/>
          <a:ln w="9525" cap="flat" cmpd="sng" algn="ctr">
            <a:solidFill>
              <a:srgbClr val="4F81BD">
                <a:shade val="95000"/>
                <a:satMod val="105000"/>
              </a:srgbClr>
            </a:solidFill>
            <a:prstDash val="solid"/>
          </a:ln>
          <a:effectLst/>
        </p:spPr>
      </p:cxnSp>
      <p:cxnSp>
        <p:nvCxnSpPr>
          <p:cNvPr id="7" name="Straight Connector 6"/>
          <p:cNvCxnSpPr/>
          <p:nvPr/>
        </p:nvCxnSpPr>
        <p:spPr>
          <a:xfrm>
            <a:off x="3719349" y="1679248"/>
            <a:ext cx="0" cy="309093"/>
          </a:xfrm>
          <a:prstGeom prst="line">
            <a:avLst/>
          </a:prstGeom>
          <a:noFill/>
          <a:ln w="9525" cap="flat" cmpd="sng" algn="ctr">
            <a:solidFill>
              <a:srgbClr val="4F81BD">
                <a:shade val="95000"/>
                <a:satMod val="105000"/>
              </a:srgbClr>
            </a:solidFill>
            <a:prstDash val="solid"/>
          </a:ln>
          <a:effectLst/>
        </p:spPr>
      </p:cxnSp>
      <p:cxnSp>
        <p:nvCxnSpPr>
          <p:cNvPr id="8" name="Straight Connector 7"/>
          <p:cNvCxnSpPr/>
          <p:nvPr/>
        </p:nvCxnSpPr>
        <p:spPr>
          <a:xfrm>
            <a:off x="3551924" y="1988341"/>
            <a:ext cx="180304" cy="0"/>
          </a:xfrm>
          <a:prstGeom prst="line">
            <a:avLst/>
          </a:prstGeom>
          <a:noFill/>
          <a:ln w="9525" cap="flat" cmpd="sng" algn="ctr">
            <a:solidFill>
              <a:srgbClr val="4F81BD">
                <a:shade val="95000"/>
                <a:satMod val="105000"/>
              </a:srgbClr>
            </a:solidFill>
            <a:prstDash val="solid"/>
          </a:ln>
          <a:effectLst/>
        </p:spPr>
      </p:cxnSp>
      <p:sp>
        <p:nvSpPr>
          <p:cNvPr id="9" name="TextBox 8"/>
          <p:cNvSpPr txBox="1"/>
          <p:nvPr/>
        </p:nvSpPr>
        <p:spPr>
          <a:xfrm>
            <a:off x="4112092" y="1342010"/>
            <a:ext cx="2930070" cy="646331"/>
          </a:xfrm>
          <a:prstGeom prst="rect">
            <a:avLst/>
          </a:prstGeom>
          <a:noFill/>
        </p:spPr>
        <p:txBody>
          <a:bodyPr wrap="square" rtlCol="0">
            <a:spAutoFit/>
          </a:bodyPr>
          <a:lstStyle/>
          <a:p>
            <a:pPr defTabSz="914377"/>
            <a:r>
              <a:rPr lang="en-US" b="1" dirty="0">
                <a:solidFill>
                  <a:srgbClr val="FF0000"/>
                </a:solidFill>
                <a:latin typeface="Calibri"/>
              </a:rPr>
              <a:t>21% Risk rate reduction; P=0.039</a:t>
            </a:r>
            <a:endParaRPr lang="en-GB" b="1" dirty="0">
              <a:solidFill>
                <a:srgbClr val="FF0000"/>
              </a:solidFill>
              <a:latin typeface="Calibri"/>
            </a:endParaRPr>
          </a:p>
        </p:txBody>
      </p:sp>
      <p:cxnSp>
        <p:nvCxnSpPr>
          <p:cNvPr id="10" name="Straight Connector 9"/>
          <p:cNvCxnSpPr/>
          <p:nvPr/>
        </p:nvCxnSpPr>
        <p:spPr>
          <a:xfrm>
            <a:off x="6708511" y="3099755"/>
            <a:ext cx="180304" cy="0"/>
          </a:xfrm>
          <a:prstGeom prst="line">
            <a:avLst/>
          </a:prstGeom>
          <a:noFill/>
          <a:ln w="9525" cap="flat" cmpd="sng" algn="ctr">
            <a:solidFill>
              <a:srgbClr val="4F81BD">
                <a:shade val="95000"/>
                <a:satMod val="105000"/>
              </a:srgbClr>
            </a:solidFill>
            <a:prstDash val="solid"/>
          </a:ln>
          <a:effectLst/>
        </p:spPr>
      </p:cxnSp>
      <p:cxnSp>
        <p:nvCxnSpPr>
          <p:cNvPr id="11" name="Straight Connector 10"/>
          <p:cNvCxnSpPr/>
          <p:nvPr/>
        </p:nvCxnSpPr>
        <p:spPr>
          <a:xfrm>
            <a:off x="6888815" y="3099754"/>
            <a:ext cx="0" cy="309093"/>
          </a:xfrm>
          <a:prstGeom prst="line">
            <a:avLst/>
          </a:prstGeom>
          <a:noFill/>
          <a:ln w="9525" cap="flat" cmpd="sng" algn="ctr">
            <a:solidFill>
              <a:srgbClr val="4F81BD">
                <a:shade val="95000"/>
                <a:satMod val="105000"/>
              </a:srgbClr>
            </a:solidFill>
            <a:prstDash val="solid"/>
          </a:ln>
          <a:effectLst/>
        </p:spPr>
      </p:cxnSp>
      <p:cxnSp>
        <p:nvCxnSpPr>
          <p:cNvPr id="12" name="Straight Connector 11"/>
          <p:cNvCxnSpPr/>
          <p:nvPr/>
        </p:nvCxnSpPr>
        <p:spPr>
          <a:xfrm>
            <a:off x="6721390" y="3408847"/>
            <a:ext cx="180304" cy="0"/>
          </a:xfrm>
          <a:prstGeom prst="line">
            <a:avLst/>
          </a:prstGeom>
          <a:noFill/>
          <a:ln w="9525" cap="flat" cmpd="sng" algn="ctr">
            <a:solidFill>
              <a:srgbClr val="4F81BD">
                <a:shade val="95000"/>
                <a:satMod val="105000"/>
              </a:srgbClr>
            </a:solidFill>
            <a:prstDash val="solid"/>
          </a:ln>
          <a:effectLst/>
        </p:spPr>
      </p:cxnSp>
      <p:sp>
        <p:nvSpPr>
          <p:cNvPr id="13" name="TextBox 12"/>
          <p:cNvSpPr txBox="1"/>
          <p:nvPr/>
        </p:nvSpPr>
        <p:spPr>
          <a:xfrm>
            <a:off x="6888815" y="2565829"/>
            <a:ext cx="2327914" cy="646331"/>
          </a:xfrm>
          <a:prstGeom prst="rect">
            <a:avLst/>
          </a:prstGeom>
          <a:noFill/>
        </p:spPr>
        <p:txBody>
          <a:bodyPr wrap="square" rtlCol="0">
            <a:spAutoFit/>
          </a:bodyPr>
          <a:lstStyle/>
          <a:p>
            <a:pPr defTabSz="914377"/>
            <a:r>
              <a:rPr lang="en-US" b="1" dirty="0">
                <a:solidFill>
                  <a:srgbClr val="FF0000"/>
                </a:solidFill>
                <a:latin typeface="Calibri"/>
              </a:rPr>
              <a:t>31% risk rate reduction; P=0.046</a:t>
            </a:r>
            <a:endParaRPr lang="en-GB" b="1" dirty="0">
              <a:solidFill>
                <a:srgbClr val="FF0000"/>
              </a:solidFill>
              <a:latin typeface="Calibri"/>
            </a:endParaRPr>
          </a:p>
        </p:txBody>
      </p:sp>
      <p:grpSp>
        <p:nvGrpSpPr>
          <p:cNvPr id="14" name="Group 13"/>
          <p:cNvGrpSpPr/>
          <p:nvPr/>
        </p:nvGrpSpPr>
        <p:grpSpPr>
          <a:xfrm>
            <a:off x="264835" y="186890"/>
            <a:ext cx="1089542" cy="1089542"/>
            <a:chOff x="325076" y="1898604"/>
            <a:chExt cx="1089542" cy="1089542"/>
          </a:xfrm>
          <a:scene3d>
            <a:camera prst="orthographicFront">
              <a:rot lat="0" lon="0" rev="0"/>
            </a:camera>
            <a:lightRig rig="soft" dir="t">
              <a:rot lat="0" lon="0" rev="0"/>
            </a:lightRig>
          </a:scene3d>
        </p:grpSpPr>
        <p:sp>
          <p:nvSpPr>
            <p:cNvPr id="15" name="Oval 14"/>
            <p:cNvSpPr/>
            <p:nvPr/>
          </p:nvSpPr>
          <p:spPr>
            <a:xfrm>
              <a:off x="325076" y="1898604"/>
              <a:ext cx="1089542" cy="1089542"/>
            </a:xfrm>
            <a:prstGeom prst="ellipse">
              <a:avLst/>
            </a:prstGeom>
            <a:solidFill>
              <a:srgbClr val="98C6EA"/>
            </a:solidFill>
            <a:ln w="12700" cap="flat" cmpd="sng" algn="ctr">
              <a:noFill/>
              <a:prstDash val="solid"/>
            </a:ln>
            <a:effectLst>
              <a:outerShdw blurRad="107950" dist="12700" dir="5400000" algn="ctr" rotWithShape="0">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Oval 4"/>
            <p:cNvSpPr txBox="1"/>
            <p:nvPr/>
          </p:nvSpPr>
          <p:spPr>
            <a:xfrm>
              <a:off x="484636" y="2058164"/>
              <a:ext cx="770422" cy="770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NZ" sz="1400" b="1" kern="1200" dirty="0" err="1">
                  <a:solidFill>
                    <a:sysClr val="windowText" lastClr="000000"/>
                  </a:solidFill>
                  <a:latin typeface="Calibri" panose="020F0502020204030204" pitchFamily="34" charset="0"/>
                  <a:ea typeface="+mn-ea"/>
                  <a:cs typeface="+mn-cs"/>
                </a:rPr>
                <a:t>Turunkan</a:t>
              </a:r>
              <a:r>
                <a:rPr lang="en-NZ" sz="1400" b="1" kern="1200" dirty="0">
                  <a:solidFill>
                    <a:sysClr val="windowText" lastClr="000000"/>
                  </a:solidFill>
                  <a:latin typeface="Calibri" panose="020F0502020204030204" pitchFamily="34" charset="0"/>
                  <a:ea typeface="+mn-ea"/>
                  <a:cs typeface="+mn-cs"/>
                </a:rPr>
                <a:t> </a:t>
              </a:r>
              <a:r>
                <a:rPr lang="en-NZ" sz="1400" b="1" kern="1200" dirty="0" err="1" smtClean="0">
                  <a:solidFill>
                    <a:sysClr val="windowText" lastClr="000000"/>
                  </a:solidFill>
                  <a:latin typeface="Calibri" panose="020F0502020204030204" pitchFamily="34" charset="0"/>
                  <a:ea typeface="+mn-ea"/>
                  <a:cs typeface="+mn-cs"/>
                </a:rPr>
                <a:t>risiko</a:t>
              </a:r>
              <a:endParaRPr lang="en-GB" sz="1400" b="1" kern="1200" dirty="0">
                <a:solidFill>
                  <a:sysClr val="windowText" lastClr="000000"/>
                </a:solidFill>
                <a:latin typeface="Calibri" panose="020F0502020204030204" pitchFamily="34" charset="0"/>
                <a:ea typeface="+mn-ea"/>
                <a:cs typeface="+mn-cs"/>
              </a:endParaRPr>
            </a:p>
          </p:txBody>
        </p:sp>
      </p:grpSp>
      <p:sp>
        <p:nvSpPr>
          <p:cNvPr id="17" name="Rectangle 16"/>
          <p:cNvSpPr/>
          <p:nvPr/>
        </p:nvSpPr>
        <p:spPr>
          <a:xfrm>
            <a:off x="0" y="4912104"/>
            <a:ext cx="3736920" cy="261610"/>
          </a:xfrm>
          <a:prstGeom prst="rect">
            <a:avLst/>
          </a:prstGeom>
        </p:spPr>
        <p:txBody>
          <a:bodyPr wrap="none">
            <a:spAutoFit/>
          </a:bodyPr>
          <a:lstStyle/>
          <a:p>
            <a:r>
              <a:rPr lang="en-GB" sz="1100" dirty="0" err="1">
                <a:latin typeface="Calibri" panose="020F0502020204030204" pitchFamily="34" charset="0"/>
              </a:rPr>
              <a:t>Bousquet</a:t>
            </a:r>
            <a:r>
              <a:rPr lang="en-GB" sz="1100" dirty="0">
                <a:latin typeface="Calibri" panose="020F0502020204030204" pitchFamily="34" charset="0"/>
              </a:rPr>
              <a:t>, et all. Respiratory Medicine (2007) 101, 2437–2446</a:t>
            </a:r>
          </a:p>
        </p:txBody>
      </p:sp>
    </p:spTree>
    <p:extLst>
      <p:ext uri="{BB962C8B-B14F-4D97-AF65-F5344CB8AC3E}">
        <p14:creationId xmlns:p14="http://schemas.microsoft.com/office/powerpoint/2010/main" val="226552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28</a:t>
            </a:fld>
            <a:endParaRPr lang="en-GB" dirty="0"/>
          </a:p>
        </p:txBody>
      </p:sp>
      <p:grpSp>
        <p:nvGrpSpPr>
          <p:cNvPr id="13" name="Group 12"/>
          <p:cNvGrpSpPr/>
          <p:nvPr/>
        </p:nvGrpSpPr>
        <p:grpSpPr>
          <a:xfrm>
            <a:off x="2213811" y="144379"/>
            <a:ext cx="3863088" cy="4756163"/>
            <a:chOff x="2420935" y="436728"/>
            <a:chExt cx="3655964" cy="4463814"/>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935" y="436728"/>
              <a:ext cx="3655964" cy="218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028" y="1733516"/>
              <a:ext cx="3653870" cy="145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0935" y="3113418"/>
              <a:ext cx="3655964" cy="1787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bwMode="auto">
            <a:xfrm>
              <a:off x="4652402" y="3138870"/>
              <a:ext cx="1379491" cy="1732901"/>
            </a:xfrm>
            <a:prstGeom prst="rect">
              <a:avLst/>
            </a:prstGeom>
            <a:noFill/>
            <a:ln w="28575" cap="flat" cmpd="sng" algn="ctr">
              <a:solidFill>
                <a:srgbClr val="FF0000"/>
              </a:solidFill>
              <a:prstDash val="solid"/>
              <a:round/>
              <a:headEnd type="none" w="med" len="med"/>
              <a:tailEnd type="none" w="med" len="med"/>
            </a:ln>
            <a:effectLst/>
          </p:spPr>
          <p:txBody>
            <a:bodyPr lIns="90487" tIns="44450" rIns="90487" bIns="44450" anchor="ctr"/>
            <a:lstStyle/>
            <a:p>
              <a:pPr defTabSz="914400" eaLnBrk="0" fontAlgn="base" hangingPunct="0">
                <a:lnSpc>
                  <a:spcPct val="90000"/>
                </a:lnSpc>
                <a:spcBef>
                  <a:spcPct val="0"/>
                </a:spcBef>
                <a:spcAft>
                  <a:spcPct val="0"/>
                </a:spcAft>
                <a:defRPr/>
              </a:pPr>
              <a:endParaRPr lang="en-GB" sz="3800" b="1">
                <a:solidFill>
                  <a:srgbClr val="FFFF00"/>
                </a:solidFill>
                <a:effectLst>
                  <a:outerShdw blurRad="38100" dist="38100" dir="2700000" algn="tl">
                    <a:srgbClr val="000000">
                      <a:alpha val="43137"/>
                    </a:srgbClr>
                  </a:outerShdw>
                </a:effectLst>
                <a:ea typeface="MS PGothic" pitchFamily="34" charset="-128"/>
              </a:endParaRPr>
            </a:p>
          </p:txBody>
        </p:sp>
      </p:grpSp>
      <p:sp>
        <p:nvSpPr>
          <p:cNvPr id="10" name="AutoShape 4"/>
          <p:cNvSpPr>
            <a:spLocks noChangeArrowheads="1"/>
          </p:cNvSpPr>
          <p:nvPr/>
        </p:nvSpPr>
        <p:spPr bwMode="auto">
          <a:xfrm>
            <a:off x="5649864" y="779645"/>
            <a:ext cx="2610650" cy="1915429"/>
          </a:xfrm>
          <a:prstGeom prst="wedgeRectCallout">
            <a:avLst>
              <a:gd name="adj1" fmla="val -81236"/>
              <a:gd name="adj2" fmla="val 66326"/>
            </a:avLst>
          </a:prstGeom>
          <a:solidFill>
            <a:srgbClr val="FF0000"/>
          </a:solidFill>
          <a:ln w="57150">
            <a:solidFill>
              <a:srgbClr val="00B0F0"/>
            </a:solidFill>
            <a:miter lim="800000"/>
            <a:headEnd/>
            <a:tailEnd/>
          </a:ln>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spcBef>
                <a:spcPct val="0"/>
              </a:spcBef>
              <a:spcAft>
                <a:spcPct val="0"/>
              </a:spcAft>
            </a:pPr>
            <a:r>
              <a:rPr lang="en-GB" altLang="en-US" sz="1600" dirty="0">
                <a:solidFill>
                  <a:srgbClr val="FFFF00"/>
                </a:solidFill>
                <a:latin typeface="Malgun Gothic" panose="020B0503020000020004" pitchFamily="34" charset="-127"/>
                <a:ea typeface="Malgun Gothic" panose="020B0503020000020004" pitchFamily="34" charset="-127"/>
              </a:rPr>
              <a:t>Budesonide/</a:t>
            </a:r>
            <a:r>
              <a:rPr lang="en-GB" altLang="en-US" sz="1600" dirty="0" err="1">
                <a:solidFill>
                  <a:srgbClr val="FFFF00"/>
                </a:solidFill>
                <a:latin typeface="Malgun Gothic" panose="020B0503020000020004" pitchFamily="34" charset="-127"/>
                <a:ea typeface="Malgun Gothic" panose="020B0503020000020004" pitchFamily="34" charset="-127"/>
              </a:rPr>
              <a:t>Formoterol</a:t>
            </a:r>
            <a:r>
              <a:rPr lang="en-GB" altLang="en-US" sz="1600" dirty="0">
                <a:solidFill>
                  <a:srgbClr val="FFFF00"/>
                </a:solidFill>
                <a:latin typeface="Malgun Gothic" panose="020B0503020000020004" pitchFamily="34" charset="-127"/>
                <a:ea typeface="Malgun Gothic" panose="020B0503020000020004" pitchFamily="34" charset="-127"/>
              </a:rPr>
              <a:t> </a:t>
            </a:r>
            <a:r>
              <a:rPr lang="en-GB" altLang="en-US" sz="1600" dirty="0" err="1">
                <a:solidFill>
                  <a:srgbClr val="FFFF00"/>
                </a:solidFill>
                <a:latin typeface="Malgun Gothic" panose="020B0503020000020004" pitchFamily="34" charset="-127"/>
                <a:ea typeface="Malgun Gothic" panose="020B0503020000020004" pitchFamily="34" charset="-127"/>
              </a:rPr>
              <a:t>dengan</a:t>
            </a:r>
            <a:r>
              <a:rPr lang="en-GB" altLang="en-US" sz="1600" dirty="0">
                <a:solidFill>
                  <a:srgbClr val="FFFF00"/>
                </a:solidFill>
                <a:latin typeface="Malgun Gothic" panose="020B0503020000020004" pitchFamily="34" charset="-127"/>
                <a:ea typeface="Malgun Gothic" panose="020B0503020000020004" pitchFamily="34" charset="-127"/>
              </a:rPr>
              <a:t> SMART strategy </a:t>
            </a:r>
            <a:r>
              <a:rPr lang="en-GB" altLang="en-US" sz="1600" dirty="0" err="1">
                <a:solidFill>
                  <a:srgbClr val="FFFFFF"/>
                </a:solidFill>
                <a:latin typeface="Malgun Gothic" panose="020B0503020000020004" pitchFamily="34" charset="-127"/>
                <a:ea typeface="Malgun Gothic" panose="020B0503020000020004" pitchFamily="34" charset="-127"/>
              </a:rPr>
              <a:t>mengurangi</a:t>
            </a:r>
            <a:r>
              <a:rPr lang="en-GB" altLang="en-US" sz="1600" dirty="0">
                <a:solidFill>
                  <a:srgbClr val="FFFFFF"/>
                </a:solidFill>
                <a:latin typeface="Malgun Gothic" panose="020B0503020000020004" pitchFamily="34" charset="-127"/>
                <a:ea typeface="Malgun Gothic" panose="020B0503020000020004" pitchFamily="34" charset="-127"/>
              </a:rPr>
              <a:t> </a:t>
            </a:r>
            <a:r>
              <a:rPr lang="en-GB" altLang="en-US" sz="1600" dirty="0" err="1">
                <a:solidFill>
                  <a:srgbClr val="FFFFFF"/>
                </a:solidFill>
                <a:latin typeface="Malgun Gothic" panose="020B0503020000020004" pitchFamily="34" charset="-127"/>
                <a:ea typeface="Malgun Gothic" panose="020B0503020000020004" pitchFamily="34" charset="-127"/>
              </a:rPr>
              <a:t>penggunaan</a:t>
            </a:r>
            <a:r>
              <a:rPr lang="en-GB" altLang="en-US" sz="1600" dirty="0">
                <a:solidFill>
                  <a:srgbClr val="FFFFFF"/>
                </a:solidFill>
                <a:latin typeface="Malgun Gothic" panose="020B0503020000020004" pitchFamily="34" charset="-127"/>
                <a:ea typeface="Malgun Gothic" panose="020B0503020000020004" pitchFamily="34" charset="-127"/>
              </a:rPr>
              <a:t> </a:t>
            </a:r>
            <a:r>
              <a:rPr lang="en-GB" altLang="en-US" sz="1600" dirty="0" err="1">
                <a:solidFill>
                  <a:srgbClr val="FFFFFF"/>
                </a:solidFill>
                <a:latin typeface="Malgun Gothic" panose="020B0503020000020004" pitchFamily="34" charset="-127"/>
                <a:ea typeface="Malgun Gothic" panose="020B0503020000020004" pitchFamily="34" charset="-127"/>
              </a:rPr>
              <a:t>obat</a:t>
            </a:r>
            <a:r>
              <a:rPr lang="en-GB" altLang="en-US" sz="1600" dirty="0">
                <a:solidFill>
                  <a:srgbClr val="FFFFFF"/>
                </a:solidFill>
                <a:latin typeface="Malgun Gothic" panose="020B0503020000020004" pitchFamily="34" charset="-127"/>
                <a:ea typeface="Malgun Gothic" panose="020B0503020000020004" pitchFamily="34" charset="-127"/>
              </a:rPr>
              <a:t> </a:t>
            </a:r>
            <a:r>
              <a:rPr lang="en-GB" altLang="en-US" sz="1600" dirty="0" err="1">
                <a:solidFill>
                  <a:srgbClr val="FFFFFF"/>
                </a:solidFill>
                <a:latin typeface="Malgun Gothic" panose="020B0503020000020004" pitchFamily="34" charset="-127"/>
                <a:ea typeface="Malgun Gothic" panose="020B0503020000020004" pitchFamily="34" charset="-127"/>
              </a:rPr>
              <a:t>Pelega</a:t>
            </a:r>
            <a:r>
              <a:rPr lang="en-GB" altLang="en-US" sz="1600" dirty="0">
                <a:solidFill>
                  <a:srgbClr val="FFFFFF"/>
                </a:solidFill>
                <a:latin typeface="Malgun Gothic" panose="020B0503020000020004" pitchFamily="34" charset="-127"/>
                <a:ea typeface="Malgun Gothic" panose="020B0503020000020004" pitchFamily="34" charset="-127"/>
              </a:rPr>
              <a:t> </a:t>
            </a:r>
            <a:r>
              <a:rPr lang="en-GB" altLang="en-US" sz="1600" dirty="0" err="1">
                <a:solidFill>
                  <a:srgbClr val="FFFFFF"/>
                </a:solidFill>
                <a:latin typeface="Malgun Gothic" panose="020B0503020000020004" pitchFamily="34" charset="-127"/>
                <a:ea typeface="Malgun Gothic" panose="020B0503020000020004" pitchFamily="34" charset="-127"/>
              </a:rPr>
              <a:t>atau</a:t>
            </a:r>
            <a:r>
              <a:rPr lang="en-GB" altLang="en-US" sz="1600" dirty="0">
                <a:solidFill>
                  <a:srgbClr val="FFFFFF"/>
                </a:solidFill>
                <a:latin typeface="Malgun Gothic" panose="020B0503020000020004" pitchFamily="34" charset="-127"/>
                <a:ea typeface="Malgun Gothic" panose="020B0503020000020004" pitchFamily="34" charset="-127"/>
              </a:rPr>
              <a:t> Reliever</a:t>
            </a:r>
          </a:p>
          <a:p>
            <a:pPr defTabSz="914400" eaLnBrk="1" fontAlgn="base" hangingPunct="1">
              <a:spcBef>
                <a:spcPct val="0"/>
              </a:spcBef>
              <a:spcAft>
                <a:spcPct val="0"/>
              </a:spcAft>
            </a:pPr>
            <a:r>
              <a:rPr lang="en-GB" altLang="en-US" sz="1600" dirty="0">
                <a:solidFill>
                  <a:srgbClr val="00B0F0"/>
                </a:solidFill>
                <a:latin typeface="Malgun Gothic" panose="020B0503020000020004" pitchFamily="34" charset="-127"/>
                <a:ea typeface="Malgun Gothic" panose="020B0503020000020004" pitchFamily="34" charset="-127"/>
              </a:rPr>
              <a:t>Vs </a:t>
            </a:r>
            <a:r>
              <a:rPr lang="en-GB" altLang="en-US" sz="1600" dirty="0">
                <a:solidFill>
                  <a:srgbClr val="FFFF00"/>
                </a:solidFill>
                <a:latin typeface="Malgun Gothic" panose="020B0503020000020004" pitchFamily="34" charset="-127"/>
                <a:ea typeface="Malgun Gothic" panose="020B0503020000020004" pitchFamily="34" charset="-127"/>
              </a:rPr>
              <a:t>Budesonide+ Terbutaline plus SABA</a:t>
            </a:r>
          </a:p>
        </p:txBody>
      </p:sp>
      <p:sp>
        <p:nvSpPr>
          <p:cNvPr id="11" name="Rectangle 10"/>
          <p:cNvSpPr/>
          <p:nvPr/>
        </p:nvSpPr>
        <p:spPr>
          <a:xfrm>
            <a:off x="253723" y="4954330"/>
            <a:ext cx="4572000" cy="246221"/>
          </a:xfrm>
          <a:prstGeom prst="rect">
            <a:avLst/>
          </a:prstGeom>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da-DK" altLang="en-US" sz="1000" b="1" i="0" u="none" strike="noStrike" kern="0" cap="none" spc="0" normalizeH="0" baseline="0" noProof="0" dirty="0" err="1">
                <a:ln>
                  <a:noFill/>
                </a:ln>
                <a:solidFill>
                  <a:srgbClr val="000000"/>
                </a:solidFill>
                <a:effectLst/>
                <a:uLnTx/>
                <a:uFillTx/>
              </a:rPr>
              <a:t>Scicchitano</a:t>
            </a:r>
            <a:r>
              <a:rPr kumimoji="0" lang="da-DK" altLang="en-US" sz="1000" b="1" i="0" u="none" strike="noStrike" kern="0" cap="none" spc="0" normalizeH="0" baseline="0" noProof="0" dirty="0">
                <a:ln>
                  <a:noFill/>
                </a:ln>
                <a:solidFill>
                  <a:srgbClr val="000000"/>
                </a:solidFill>
                <a:effectLst/>
                <a:uLnTx/>
                <a:uFillTx/>
              </a:rPr>
              <a:t>, et al. </a:t>
            </a:r>
            <a:r>
              <a:rPr kumimoji="0" lang="da-DK" altLang="en-US" sz="1000" b="1" i="0" u="none" strike="noStrike" kern="0" cap="none" spc="0" normalizeH="0" baseline="0" noProof="0" dirty="0" err="1">
                <a:ln>
                  <a:noFill/>
                </a:ln>
                <a:solidFill>
                  <a:srgbClr val="000000"/>
                </a:solidFill>
                <a:effectLst/>
                <a:uLnTx/>
                <a:uFillTx/>
              </a:rPr>
              <a:t>Curr</a:t>
            </a:r>
            <a:r>
              <a:rPr kumimoji="0" lang="da-DK" altLang="en-US" sz="1000" b="1" i="0" u="none" strike="noStrike" kern="0" cap="none" spc="0" normalizeH="0" baseline="0" noProof="0" dirty="0">
                <a:ln>
                  <a:noFill/>
                </a:ln>
                <a:solidFill>
                  <a:srgbClr val="000000"/>
                </a:solidFill>
                <a:effectLst/>
                <a:uLnTx/>
                <a:uFillTx/>
              </a:rPr>
              <a:t> Med Res </a:t>
            </a:r>
            <a:r>
              <a:rPr kumimoji="0" lang="da-DK" altLang="en-US" sz="1000" b="1" i="0" u="none" strike="noStrike" kern="0" cap="none" spc="0" normalizeH="0" baseline="0" noProof="0" dirty="0" err="1">
                <a:ln>
                  <a:noFill/>
                </a:ln>
                <a:solidFill>
                  <a:srgbClr val="000000"/>
                </a:solidFill>
                <a:effectLst/>
                <a:uLnTx/>
                <a:uFillTx/>
              </a:rPr>
              <a:t>Opin</a:t>
            </a:r>
            <a:r>
              <a:rPr kumimoji="0" lang="da-DK" altLang="en-US" sz="1000" b="1" i="0" u="none" strike="noStrike" kern="0" cap="none" spc="0" normalizeH="0" baseline="0" noProof="0" dirty="0">
                <a:ln>
                  <a:noFill/>
                </a:ln>
                <a:solidFill>
                  <a:srgbClr val="000000"/>
                </a:solidFill>
                <a:effectLst/>
                <a:uLnTx/>
                <a:uFillTx/>
              </a:rPr>
              <a:t> 2004; 20:1403-1418</a:t>
            </a:r>
            <a:endParaRPr kumimoji="0" lang="en-GB" altLang="en-US" sz="1000" b="1" i="0" u="none" strike="noStrike" kern="0" cap="none" spc="0" normalizeH="0" baseline="0" noProof="0" dirty="0">
              <a:ln>
                <a:noFill/>
              </a:ln>
              <a:solidFill>
                <a:srgbClr val="000000"/>
              </a:solidFill>
              <a:effectLst/>
              <a:uLnTx/>
              <a:uFillTx/>
            </a:endParaRPr>
          </a:p>
        </p:txBody>
      </p:sp>
      <p:sp>
        <p:nvSpPr>
          <p:cNvPr id="12" name="TextBox 11"/>
          <p:cNvSpPr txBox="1"/>
          <p:nvPr/>
        </p:nvSpPr>
        <p:spPr>
          <a:xfrm>
            <a:off x="6308713" y="4531210"/>
            <a:ext cx="2167212" cy="369332"/>
          </a:xfrm>
          <a:prstGeom prst="rect">
            <a:avLst/>
          </a:prstGeom>
          <a:noFill/>
        </p:spPr>
        <p:txBody>
          <a:bodyPr wrap="square" rtlCol="0">
            <a:spAutoFit/>
          </a:bodyPr>
          <a:lstStyle/>
          <a:p>
            <a:pPr defTabSz="914400" fontAlgn="base">
              <a:spcBef>
                <a:spcPct val="0"/>
              </a:spcBef>
              <a:spcAft>
                <a:spcPct val="0"/>
              </a:spcAft>
            </a:pPr>
            <a:r>
              <a:rPr lang="en-US" sz="900" b="1" dirty="0">
                <a:solidFill>
                  <a:srgbClr val="FF0000"/>
                </a:solidFill>
                <a:latin typeface="Trebuchet MS" pitchFamily="34" charset="0"/>
              </a:rPr>
              <a:t>ICS    :  inhaled corticosteroid</a:t>
            </a:r>
          </a:p>
          <a:p>
            <a:pPr defTabSz="914400" fontAlgn="base">
              <a:spcBef>
                <a:spcPct val="0"/>
              </a:spcBef>
              <a:spcAft>
                <a:spcPct val="0"/>
              </a:spcAft>
            </a:pPr>
            <a:r>
              <a:rPr lang="en-US" sz="900" b="1" dirty="0">
                <a:solidFill>
                  <a:srgbClr val="FF0000"/>
                </a:solidFill>
                <a:latin typeface="Trebuchet MS" pitchFamily="34" charset="0"/>
              </a:rPr>
              <a:t>SABA :  short acting beta 2 agonist</a:t>
            </a:r>
          </a:p>
        </p:txBody>
      </p:sp>
      <p:grpSp>
        <p:nvGrpSpPr>
          <p:cNvPr id="14" name="Group 13"/>
          <p:cNvGrpSpPr/>
          <p:nvPr/>
        </p:nvGrpSpPr>
        <p:grpSpPr>
          <a:xfrm>
            <a:off x="264835" y="186890"/>
            <a:ext cx="1089542" cy="1089542"/>
            <a:chOff x="325076" y="1898604"/>
            <a:chExt cx="1089542" cy="1089542"/>
          </a:xfrm>
          <a:scene3d>
            <a:camera prst="orthographicFront">
              <a:rot lat="0" lon="0" rev="0"/>
            </a:camera>
            <a:lightRig rig="soft" dir="t">
              <a:rot lat="0" lon="0" rev="0"/>
            </a:lightRig>
          </a:scene3d>
        </p:grpSpPr>
        <p:sp>
          <p:nvSpPr>
            <p:cNvPr id="15" name="Oval 14"/>
            <p:cNvSpPr/>
            <p:nvPr/>
          </p:nvSpPr>
          <p:spPr>
            <a:xfrm>
              <a:off x="325076" y="1898604"/>
              <a:ext cx="1089542" cy="1089542"/>
            </a:xfrm>
            <a:prstGeom prst="ellipse">
              <a:avLst/>
            </a:prstGeom>
            <a:solidFill>
              <a:srgbClr val="98C6EA"/>
            </a:solidFill>
            <a:ln w="12700" cap="flat" cmpd="sng" algn="ctr">
              <a:noFill/>
              <a:prstDash val="solid"/>
            </a:ln>
            <a:effectLst>
              <a:outerShdw blurRad="107950" dist="12700" dir="5400000" algn="ctr" rotWithShape="0">
                <a:srgbClr val="000000"/>
              </a:outerShdw>
            </a:effectLst>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sp>
        <p:sp>
          <p:nvSpPr>
            <p:cNvPr id="16" name="Oval 4"/>
            <p:cNvSpPr txBox="1"/>
            <p:nvPr/>
          </p:nvSpPr>
          <p:spPr>
            <a:xfrm>
              <a:off x="484636" y="2058164"/>
              <a:ext cx="770422" cy="77042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NZ" sz="1400" b="1" kern="1200" dirty="0" err="1">
                  <a:solidFill>
                    <a:sysClr val="windowText" lastClr="000000"/>
                  </a:solidFill>
                  <a:latin typeface="Calibri" panose="020F0502020204030204" pitchFamily="34" charset="0"/>
                  <a:ea typeface="+mn-ea"/>
                  <a:cs typeface="+mn-cs"/>
                </a:rPr>
                <a:t>Turunkan</a:t>
              </a:r>
              <a:r>
                <a:rPr lang="en-NZ" sz="1400" b="1" kern="1200" dirty="0">
                  <a:solidFill>
                    <a:sysClr val="windowText" lastClr="000000"/>
                  </a:solidFill>
                  <a:latin typeface="Calibri" panose="020F0502020204030204" pitchFamily="34" charset="0"/>
                  <a:ea typeface="+mn-ea"/>
                  <a:cs typeface="+mn-cs"/>
                </a:rPr>
                <a:t> </a:t>
              </a:r>
              <a:r>
                <a:rPr lang="en-NZ" sz="1400" b="1" kern="1200" dirty="0" err="1" smtClean="0">
                  <a:solidFill>
                    <a:sysClr val="windowText" lastClr="000000"/>
                  </a:solidFill>
                  <a:latin typeface="Calibri" panose="020F0502020204030204" pitchFamily="34" charset="0"/>
                  <a:ea typeface="+mn-ea"/>
                  <a:cs typeface="+mn-cs"/>
                </a:rPr>
                <a:t>risiko</a:t>
              </a:r>
              <a:endParaRPr lang="en-GB" sz="1400" b="1" kern="1200" dirty="0">
                <a:solidFill>
                  <a:sysClr val="windowText" lastClr="000000"/>
                </a:solidFill>
                <a:latin typeface="Calibri" panose="020F0502020204030204" pitchFamily="34" charset="0"/>
                <a:ea typeface="+mn-ea"/>
                <a:cs typeface="+mn-cs"/>
              </a:endParaRPr>
            </a:p>
          </p:txBody>
        </p:sp>
      </p:grpSp>
    </p:spTree>
    <p:extLst>
      <p:ext uri="{BB962C8B-B14F-4D97-AF65-F5344CB8AC3E}">
        <p14:creationId xmlns:p14="http://schemas.microsoft.com/office/powerpoint/2010/main" val="3901413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Slide Number Placeholder 2"/>
          <p:cNvSpPr>
            <a:spLocks noGrp="1"/>
          </p:cNvSpPr>
          <p:nvPr>
            <p:ph type="sldNum" sz="quarter" idx="4"/>
          </p:nvPr>
        </p:nvSpPr>
        <p:spPr/>
        <p:txBody>
          <a:bodyPr/>
          <a:lstStyle/>
          <a:p>
            <a:fld id="{3C4F54F3-C349-4609-AFEE-01462D5C7942}" type="slidenum">
              <a:rPr lang="en-GB" smtClean="0"/>
              <a:pPr/>
              <a:t>29</a:t>
            </a:fld>
            <a:endParaRPr lang="en-GB" dirty="0"/>
          </a:p>
        </p:txBody>
      </p:sp>
      <p:pic>
        <p:nvPicPr>
          <p:cNvPr id="5" name="Picture 2"/>
          <p:cNvPicPr>
            <a:picLocks noChangeAspect="1" noChangeArrowheads="1"/>
          </p:cNvPicPr>
          <p:nvPr/>
        </p:nvPicPr>
        <p:blipFill>
          <a:blip r:embed="rId2" cstate="print"/>
          <a:srcRect/>
          <a:stretch>
            <a:fillRect/>
          </a:stretch>
        </p:blipFill>
        <p:spPr bwMode="auto">
          <a:xfrm>
            <a:off x="1726899" y="1444977"/>
            <a:ext cx="1727501" cy="2281130"/>
          </a:xfrm>
          <a:prstGeom prst="rect">
            <a:avLst/>
          </a:prstGeom>
          <a:noFill/>
          <a:ln w="9525">
            <a:noFill/>
            <a:miter lim="800000"/>
            <a:headEnd/>
            <a:tailEnd/>
          </a:ln>
        </p:spPr>
      </p:pic>
      <p:sp>
        <p:nvSpPr>
          <p:cNvPr id="7" name="Title 1"/>
          <p:cNvSpPr txBox="1">
            <a:spLocks/>
          </p:cNvSpPr>
          <p:nvPr/>
        </p:nvSpPr>
        <p:spPr>
          <a:xfrm>
            <a:off x="3619422" y="2228805"/>
            <a:ext cx="4227689" cy="857250"/>
          </a:xfrm>
          <a:prstGeom prst="rect">
            <a:avLst/>
          </a:prstGeom>
        </p:spPr>
        <p:txBody>
          <a:bodyPr vert="horz">
            <a:noAutofit/>
          </a:bodyPr>
          <a:lstStyle>
            <a:lvl1pPr algn="l" defTabSz="457200" rtl="0" eaLnBrk="1" latinLnBrk="0" hangingPunct="1">
              <a:lnSpc>
                <a:spcPct val="100000"/>
              </a:lnSpc>
              <a:spcBef>
                <a:spcPct val="0"/>
              </a:spcBef>
              <a:buNone/>
              <a:defRPr sz="2400" b="1" kern="1200" baseline="0">
                <a:solidFill>
                  <a:srgbClr val="830051"/>
                </a:solidFill>
                <a:latin typeface="Arial" pitchFamily="34" charset="0"/>
                <a:ea typeface="+mj-ea"/>
                <a:cs typeface="Arial" pitchFamily="34" charset="0"/>
              </a:defRPr>
            </a:lvl1pPr>
          </a:lstStyle>
          <a:p>
            <a:r>
              <a:rPr lang="en-US" dirty="0" err="1">
                <a:solidFill>
                  <a:schemeClr val="accent1"/>
                </a:solidFill>
              </a:rPr>
              <a:t>Kenapa</a:t>
            </a:r>
            <a:r>
              <a:rPr lang="en-US" dirty="0">
                <a:solidFill>
                  <a:schemeClr val="accent1"/>
                </a:solidFill>
              </a:rPr>
              <a:t> </a:t>
            </a:r>
            <a:r>
              <a:rPr lang="en-US" dirty="0" err="1">
                <a:solidFill>
                  <a:schemeClr val="accent1"/>
                </a:solidFill>
              </a:rPr>
              <a:t>Symbicort</a:t>
            </a:r>
            <a:r>
              <a:rPr lang="en-US" dirty="0">
                <a:solidFill>
                  <a:schemeClr val="accent1"/>
                </a:solidFill>
              </a:rPr>
              <a:t> SMART </a:t>
            </a:r>
            <a:r>
              <a:rPr lang="en-US" dirty="0" err="1">
                <a:solidFill>
                  <a:schemeClr val="accent1"/>
                </a:solidFill>
              </a:rPr>
              <a:t>lebih</a:t>
            </a:r>
            <a:r>
              <a:rPr lang="en-US" dirty="0">
                <a:solidFill>
                  <a:schemeClr val="accent1"/>
                </a:solidFill>
              </a:rPr>
              <a:t> </a:t>
            </a:r>
            <a:r>
              <a:rPr lang="en-US" dirty="0" err="1">
                <a:solidFill>
                  <a:schemeClr val="accent1"/>
                </a:solidFill>
              </a:rPr>
              <a:t>baik</a:t>
            </a:r>
            <a:r>
              <a:rPr lang="en-US" dirty="0">
                <a:solidFill>
                  <a:schemeClr val="accent1"/>
                </a:solidFill>
              </a:rPr>
              <a:t> </a:t>
            </a:r>
            <a:r>
              <a:rPr lang="en-US" dirty="0" err="1">
                <a:solidFill>
                  <a:schemeClr val="accent1"/>
                </a:solidFill>
              </a:rPr>
              <a:t>daripada</a:t>
            </a:r>
            <a:r>
              <a:rPr lang="en-US" dirty="0">
                <a:solidFill>
                  <a:schemeClr val="accent1"/>
                </a:solidFill>
              </a:rPr>
              <a:t> ICS/LABA+SABA as needed?</a:t>
            </a:r>
            <a:endParaRPr lang="en-GB" dirty="0">
              <a:solidFill>
                <a:schemeClr val="accent1"/>
              </a:solidFill>
            </a:endParaRPr>
          </a:p>
        </p:txBody>
      </p:sp>
    </p:spTree>
    <p:extLst>
      <p:ext uri="{BB962C8B-B14F-4D97-AF65-F5344CB8AC3E}">
        <p14:creationId xmlns:p14="http://schemas.microsoft.com/office/powerpoint/2010/main" val="26168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C00000"/>
                </a:solidFill>
              </a:rPr>
              <a:t>Definisi</a:t>
            </a:r>
            <a:r>
              <a:rPr lang="en-US" dirty="0">
                <a:solidFill>
                  <a:srgbClr val="C00000"/>
                </a:solidFill>
              </a:rPr>
              <a:t> </a:t>
            </a:r>
            <a:r>
              <a:rPr lang="en-US" dirty="0" err="1">
                <a:solidFill>
                  <a:srgbClr val="C00000"/>
                </a:solidFill>
              </a:rPr>
              <a:t>asma</a:t>
            </a:r>
            <a:endParaRPr lang="en-GB" dirty="0"/>
          </a:p>
        </p:txBody>
      </p:sp>
      <p:sp>
        <p:nvSpPr>
          <p:cNvPr id="11" name="Content Placeholder 35"/>
          <p:cNvSpPr>
            <a:spLocks noGrp="1"/>
          </p:cNvSpPr>
          <p:nvPr>
            <p:ph idx="16"/>
          </p:nvPr>
        </p:nvSpPr>
        <p:spPr>
          <a:xfrm>
            <a:off x="2844800" y="2558346"/>
            <a:ext cx="5618921" cy="1618488"/>
          </a:xfrm>
        </p:spPr>
        <p:txBody>
          <a:bodyPr>
            <a:normAutofit fontScale="92500" lnSpcReduction="10000"/>
          </a:bodyPr>
          <a:lstStyle/>
          <a:p>
            <a:pPr marL="0" indent="0">
              <a:buNone/>
            </a:pPr>
            <a:r>
              <a:rPr lang="en-US" b="1" dirty="0" err="1"/>
              <a:t>Asma</a:t>
            </a:r>
            <a:r>
              <a:rPr lang="en-US" b="1" dirty="0"/>
              <a:t> </a:t>
            </a:r>
            <a:r>
              <a:rPr lang="en-US" b="1" dirty="0" err="1"/>
              <a:t>memiliki</a:t>
            </a:r>
            <a:r>
              <a:rPr lang="en-US" b="1" dirty="0"/>
              <a:t> </a:t>
            </a:r>
            <a:r>
              <a:rPr lang="en-US" b="1" dirty="0" err="1"/>
              <a:t>dua</a:t>
            </a:r>
            <a:r>
              <a:rPr lang="en-US" b="1" dirty="0"/>
              <a:t> </a:t>
            </a:r>
            <a:r>
              <a:rPr lang="en-US" b="1" dirty="0" err="1"/>
              <a:t>fitur</a:t>
            </a:r>
            <a:r>
              <a:rPr lang="en-US" b="1" dirty="0"/>
              <a:t> </a:t>
            </a:r>
            <a:r>
              <a:rPr lang="en-US" b="1" dirty="0" err="1"/>
              <a:t>utama</a:t>
            </a:r>
            <a:r>
              <a:rPr lang="en-US" b="1" dirty="0"/>
              <a:t>:</a:t>
            </a:r>
          </a:p>
          <a:p>
            <a:pPr marL="0" indent="0">
              <a:buNone/>
            </a:pPr>
            <a:endParaRPr lang="en-US" b="1" dirty="0"/>
          </a:p>
          <a:p>
            <a:pPr marL="342900" indent="-342900">
              <a:buFont typeface="+mj-lt"/>
              <a:buAutoNum type="arabicPeriod"/>
            </a:pPr>
            <a:r>
              <a:rPr lang="en-US" dirty="0" err="1" smtClean="0"/>
              <a:t>Riwayat</a:t>
            </a:r>
            <a:r>
              <a:rPr lang="en-US" dirty="0" smtClean="0"/>
              <a:t> </a:t>
            </a:r>
            <a:r>
              <a:rPr lang="en-US" dirty="0" err="1"/>
              <a:t>gejala</a:t>
            </a:r>
            <a:r>
              <a:rPr lang="en-US" dirty="0"/>
              <a:t> </a:t>
            </a:r>
            <a:r>
              <a:rPr lang="en-US" dirty="0" err="1"/>
              <a:t>pernapasan</a:t>
            </a:r>
            <a:r>
              <a:rPr lang="en-US" dirty="0"/>
              <a:t> </a:t>
            </a:r>
            <a:r>
              <a:rPr lang="en-US" dirty="0" err="1"/>
              <a:t>seperti</a:t>
            </a:r>
            <a:r>
              <a:rPr lang="en-US" dirty="0"/>
              <a:t> </a:t>
            </a:r>
            <a:r>
              <a:rPr lang="en-US" i="1" dirty="0" err="1" smtClean="0"/>
              <a:t>mengi</a:t>
            </a:r>
            <a:r>
              <a:rPr lang="en-US" i="1" dirty="0" smtClean="0"/>
              <a:t>, </a:t>
            </a:r>
            <a:r>
              <a:rPr lang="en-US" i="1" dirty="0" err="1"/>
              <a:t>napas</a:t>
            </a:r>
            <a:r>
              <a:rPr lang="en-US" i="1" dirty="0"/>
              <a:t> </a:t>
            </a:r>
            <a:r>
              <a:rPr lang="en-US" i="1" dirty="0" err="1"/>
              <a:t>pendek</a:t>
            </a:r>
            <a:r>
              <a:rPr lang="en-US" i="1" dirty="0"/>
              <a:t>, dada </a:t>
            </a:r>
            <a:r>
              <a:rPr lang="en-US" i="1" dirty="0" err="1"/>
              <a:t>sesak</a:t>
            </a:r>
            <a:r>
              <a:rPr lang="en-US" i="1" dirty="0"/>
              <a:t> </a:t>
            </a:r>
            <a:r>
              <a:rPr lang="en-US" i="1" dirty="0" err="1"/>
              <a:t>dan</a:t>
            </a:r>
            <a:r>
              <a:rPr lang="en-US" i="1" dirty="0"/>
              <a:t> </a:t>
            </a:r>
            <a:r>
              <a:rPr lang="en-US" i="1" dirty="0" err="1"/>
              <a:t>batuk</a:t>
            </a:r>
            <a:r>
              <a:rPr lang="en-US" dirty="0"/>
              <a:t>, yang </a:t>
            </a:r>
            <a:r>
              <a:rPr lang="en-US" dirty="0" err="1"/>
              <a:t>bervariasi</a:t>
            </a:r>
            <a:r>
              <a:rPr lang="en-US" dirty="0"/>
              <a:t> </a:t>
            </a:r>
            <a:r>
              <a:rPr lang="en-US" dirty="0" err="1"/>
              <a:t>sepanjang</a:t>
            </a:r>
            <a:r>
              <a:rPr lang="en-US" dirty="0"/>
              <a:t> </a:t>
            </a:r>
            <a:r>
              <a:rPr lang="en-US" dirty="0" err="1"/>
              <a:t>waktu</a:t>
            </a:r>
            <a:r>
              <a:rPr lang="en-US" dirty="0"/>
              <a:t> </a:t>
            </a:r>
            <a:r>
              <a:rPr lang="en-US" dirty="0" err="1"/>
              <a:t>dan</a:t>
            </a:r>
            <a:r>
              <a:rPr lang="en-US" dirty="0"/>
              <a:t> </a:t>
            </a:r>
            <a:r>
              <a:rPr lang="en-US" dirty="0" err="1"/>
              <a:t>variasi</a:t>
            </a:r>
            <a:r>
              <a:rPr lang="en-US" dirty="0"/>
              <a:t> </a:t>
            </a:r>
            <a:r>
              <a:rPr lang="en-US" dirty="0" err="1"/>
              <a:t>dalam</a:t>
            </a:r>
            <a:r>
              <a:rPr lang="en-US" dirty="0"/>
              <a:t> </a:t>
            </a:r>
            <a:r>
              <a:rPr lang="en-US" dirty="0" err="1"/>
              <a:t>intensitas</a:t>
            </a:r>
            <a:r>
              <a:rPr lang="en-US" i="1" dirty="0"/>
              <a:t>, </a:t>
            </a:r>
            <a:r>
              <a:rPr lang="en-US" b="1" i="1" dirty="0"/>
              <a:t>DAN</a:t>
            </a:r>
          </a:p>
          <a:p>
            <a:pPr marL="342900" indent="-342900">
              <a:buFont typeface="+mj-lt"/>
              <a:buAutoNum type="arabicPeriod"/>
            </a:pPr>
            <a:endParaRPr lang="en-US" sz="500" i="1" dirty="0"/>
          </a:p>
          <a:p>
            <a:pPr marL="342900" indent="-342900">
              <a:buFont typeface="+mj-lt"/>
              <a:buAutoNum type="arabicPeriod"/>
            </a:pPr>
            <a:r>
              <a:rPr lang="en-US" dirty="0"/>
              <a:t>Expiratory airflow limitation yang </a:t>
            </a:r>
            <a:r>
              <a:rPr lang="en-US" dirty="0" err="1"/>
              <a:t>bervariasi</a:t>
            </a:r>
            <a:endParaRPr lang="en-US" dirty="0"/>
          </a:p>
          <a:p>
            <a:pPr marL="342900" indent="-342900">
              <a:buFont typeface="+mj-lt"/>
              <a:buAutoNum type="arabicPeriod"/>
            </a:pPr>
            <a:endParaRPr lang="en-GB" dirty="0"/>
          </a:p>
        </p:txBody>
      </p:sp>
      <p:sp>
        <p:nvSpPr>
          <p:cNvPr id="7" name="Rectangle 6"/>
          <p:cNvSpPr/>
          <p:nvPr/>
        </p:nvSpPr>
        <p:spPr>
          <a:xfrm>
            <a:off x="1730556" y="759894"/>
            <a:ext cx="6553200" cy="1384995"/>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white"/>
                </a:solidFill>
                <a:effectLst/>
                <a:uLnTx/>
                <a:uFillTx/>
                <a:latin typeface="Calibri"/>
                <a:ea typeface="+mn-ea"/>
                <a:cs typeface="+mn-cs"/>
              </a:rPr>
              <a:t>Asma</a:t>
            </a:r>
            <a:r>
              <a:rPr kumimoji="0" lang="en-US" sz="2800" b="0" i="0" u="none" strike="noStrike" kern="0" cap="none" spc="0" normalizeH="0" baseline="0" noProof="0" dirty="0">
                <a:ln>
                  <a:noFill/>
                </a:ln>
                <a:solidFill>
                  <a:prstClr val="white"/>
                </a:solidFill>
                <a:effectLst/>
                <a:uLnTx/>
                <a:uFillTx/>
                <a:latin typeface="Calibri"/>
                <a:ea typeface="+mn-ea"/>
                <a:cs typeface="+mn-cs"/>
              </a:rPr>
              <a:t> </a:t>
            </a:r>
            <a:r>
              <a:rPr kumimoji="0" lang="en-US" sz="2800" b="0" i="0" u="none" strike="noStrike" kern="0" cap="none" spc="0" normalizeH="0" baseline="0" noProof="0" dirty="0" err="1">
                <a:ln>
                  <a:noFill/>
                </a:ln>
                <a:solidFill>
                  <a:prstClr val="white"/>
                </a:solidFill>
                <a:effectLst/>
                <a:uLnTx/>
                <a:uFillTx/>
                <a:latin typeface="Calibri"/>
                <a:ea typeface="+mn-ea"/>
                <a:cs typeface="+mn-cs"/>
              </a:rPr>
              <a:t>adalah</a:t>
            </a:r>
            <a:r>
              <a:rPr kumimoji="0" lang="en-US" sz="2800" b="0" i="0" u="none" strike="noStrike" kern="0" cap="none" spc="0" normalizeH="0" baseline="0" noProof="0" dirty="0">
                <a:ln>
                  <a:noFill/>
                </a:ln>
                <a:solidFill>
                  <a:prstClr val="white"/>
                </a:solidFill>
                <a:effectLst/>
                <a:uLnTx/>
                <a:uFillTx/>
                <a:latin typeface="Calibri"/>
                <a:ea typeface="+mn-ea"/>
                <a:cs typeface="+mn-cs"/>
              </a:rPr>
              <a:t> </a:t>
            </a:r>
            <a:r>
              <a:rPr kumimoji="0" lang="en-US" sz="2800" b="0" i="0" u="none" strike="noStrike" kern="0" cap="none" spc="0" normalizeH="0" baseline="0" noProof="0" dirty="0" err="1">
                <a:ln>
                  <a:noFill/>
                </a:ln>
                <a:solidFill>
                  <a:prstClr val="white"/>
                </a:solidFill>
                <a:effectLst/>
                <a:uLnTx/>
                <a:uFillTx/>
                <a:latin typeface="Calibri"/>
                <a:ea typeface="+mn-ea"/>
                <a:cs typeface="+mn-cs"/>
              </a:rPr>
              <a:t>penyakit</a:t>
            </a:r>
            <a:r>
              <a:rPr kumimoji="0" lang="en-US" sz="2800" b="0" i="0" u="none" strike="noStrike" kern="0" cap="none" spc="0" normalizeH="0" baseline="0" noProof="0" dirty="0">
                <a:ln>
                  <a:noFill/>
                </a:ln>
                <a:solidFill>
                  <a:prstClr val="white"/>
                </a:solidFill>
                <a:effectLst/>
                <a:uLnTx/>
                <a:uFillTx/>
                <a:latin typeface="Calibri"/>
                <a:ea typeface="+mn-ea"/>
                <a:cs typeface="+mn-cs"/>
              </a:rPr>
              <a:t> </a:t>
            </a:r>
            <a:r>
              <a:rPr kumimoji="0" lang="en-US" sz="2800" b="0" i="0" u="none" strike="noStrike" kern="0" cap="none" spc="0" normalizeH="0" baseline="0" noProof="0" dirty="0" err="1">
                <a:ln>
                  <a:noFill/>
                </a:ln>
                <a:solidFill>
                  <a:prstClr val="white"/>
                </a:solidFill>
                <a:effectLst/>
                <a:uLnTx/>
                <a:uFillTx/>
                <a:latin typeface="Calibri"/>
                <a:ea typeface="+mn-ea"/>
                <a:cs typeface="+mn-cs"/>
              </a:rPr>
              <a:t>heterogen</a:t>
            </a:r>
            <a:r>
              <a:rPr kumimoji="0" lang="en-US" sz="2800" b="0" i="0" u="none" strike="noStrike" kern="0" cap="none" spc="0" normalizeH="0" baseline="0" noProof="0" dirty="0">
                <a:ln>
                  <a:noFill/>
                </a:ln>
                <a:solidFill>
                  <a:prstClr val="white"/>
                </a:solidFill>
                <a:effectLst/>
                <a:uLnTx/>
                <a:uFillTx/>
                <a:latin typeface="Calibri"/>
                <a:ea typeface="+mn-ea"/>
                <a:cs typeface="+mn-cs"/>
              </a:rPr>
              <a:t>, </a:t>
            </a:r>
            <a:r>
              <a:rPr kumimoji="0" lang="en-US" sz="2800" b="0" i="0" u="none" strike="noStrike" kern="0" cap="none" spc="0" normalizeH="0" baseline="0" noProof="0" dirty="0" err="1">
                <a:ln>
                  <a:noFill/>
                </a:ln>
                <a:solidFill>
                  <a:prstClr val="white"/>
                </a:solidFill>
                <a:effectLst/>
                <a:uLnTx/>
                <a:uFillTx/>
                <a:latin typeface="Calibri"/>
                <a:ea typeface="+mn-ea"/>
                <a:cs typeface="+mn-cs"/>
              </a:rPr>
              <a:t>biasanya</a:t>
            </a:r>
            <a:r>
              <a:rPr kumimoji="0" lang="en-US" sz="2800" b="0" i="0" u="none" strike="noStrike" kern="0" cap="none" spc="0" normalizeH="0" baseline="0" noProof="0" dirty="0">
                <a:ln>
                  <a:noFill/>
                </a:ln>
                <a:solidFill>
                  <a:prstClr val="white"/>
                </a:solidFill>
                <a:effectLst/>
                <a:uLnTx/>
                <a:uFillTx/>
                <a:latin typeface="Calibri"/>
                <a:ea typeface="+mn-ea"/>
                <a:cs typeface="+mn-cs"/>
              </a:rPr>
              <a:t> </a:t>
            </a:r>
            <a:r>
              <a:rPr kumimoji="0" lang="en-US" sz="2800" b="0" i="0" u="none" strike="noStrike" kern="0" cap="none" spc="0" normalizeH="0" baseline="0" noProof="0" dirty="0" err="1">
                <a:ln>
                  <a:noFill/>
                </a:ln>
                <a:solidFill>
                  <a:prstClr val="white"/>
                </a:solidFill>
                <a:effectLst/>
                <a:uLnTx/>
                <a:uFillTx/>
                <a:latin typeface="Calibri"/>
                <a:ea typeface="+mn-ea"/>
                <a:cs typeface="+mn-cs"/>
              </a:rPr>
              <a:t>ditandai</a:t>
            </a:r>
            <a:r>
              <a:rPr kumimoji="0" lang="en-US" sz="2800" b="0" i="0" u="none" strike="noStrike" kern="0" cap="none" spc="0" normalizeH="0" baseline="0" noProof="0" dirty="0">
                <a:ln>
                  <a:noFill/>
                </a:ln>
                <a:solidFill>
                  <a:prstClr val="white"/>
                </a:solidFill>
                <a:effectLst/>
                <a:uLnTx/>
                <a:uFillTx/>
                <a:latin typeface="Calibri"/>
                <a:ea typeface="+mn-ea"/>
                <a:cs typeface="+mn-cs"/>
              </a:rPr>
              <a:t> </a:t>
            </a:r>
            <a:r>
              <a:rPr kumimoji="0" lang="en-US" sz="2800" b="0" i="0" u="none" strike="noStrike" kern="0" cap="none" spc="0" normalizeH="0" baseline="0" noProof="0" dirty="0" err="1">
                <a:ln>
                  <a:noFill/>
                </a:ln>
                <a:solidFill>
                  <a:prstClr val="white"/>
                </a:solidFill>
                <a:effectLst/>
                <a:uLnTx/>
                <a:uFillTx/>
                <a:latin typeface="Calibri"/>
                <a:ea typeface="+mn-ea"/>
                <a:cs typeface="+mn-cs"/>
              </a:rPr>
              <a:t>dengan</a:t>
            </a:r>
            <a:r>
              <a:rPr kumimoji="0" lang="en-US" sz="2800" b="0" i="0" u="none" strike="noStrike" kern="0" cap="none" spc="0" normalizeH="0" baseline="0" noProof="0" dirty="0">
                <a:ln>
                  <a:noFill/>
                </a:ln>
                <a:solidFill>
                  <a:prstClr val="white"/>
                </a:solidFill>
                <a:effectLst/>
                <a:uLnTx/>
                <a:uFillTx/>
                <a:latin typeface="Calibri"/>
                <a:ea typeface="+mn-ea"/>
                <a:cs typeface="+mn-cs"/>
              </a:rPr>
              <a:t> </a:t>
            </a:r>
            <a:r>
              <a:rPr kumimoji="0" lang="en-US" sz="2800" b="0" i="0" u="none" strike="noStrike" kern="0" cap="none" spc="0" normalizeH="0" baseline="0" noProof="0" dirty="0" err="1">
                <a:ln>
                  <a:noFill/>
                </a:ln>
                <a:solidFill>
                  <a:prstClr val="white"/>
                </a:solidFill>
                <a:effectLst/>
                <a:uLnTx/>
                <a:uFillTx/>
                <a:latin typeface="Calibri"/>
                <a:ea typeface="+mn-ea"/>
                <a:cs typeface="+mn-cs"/>
              </a:rPr>
              <a:t>inflamasi</a:t>
            </a:r>
            <a:r>
              <a:rPr kumimoji="0" lang="en-US" sz="2800" b="0" i="0" u="none" strike="noStrike" kern="0" cap="none" spc="0" normalizeH="0" baseline="0" noProof="0" dirty="0">
                <a:ln>
                  <a:noFill/>
                </a:ln>
                <a:solidFill>
                  <a:prstClr val="white"/>
                </a:solidFill>
                <a:effectLst/>
                <a:uLnTx/>
                <a:uFillTx/>
                <a:latin typeface="Calibri"/>
                <a:ea typeface="+mn-ea"/>
                <a:cs typeface="+mn-cs"/>
              </a:rPr>
              <a:t> </a:t>
            </a:r>
            <a:r>
              <a:rPr kumimoji="0" lang="en-US" sz="2800" b="0" i="0" u="none" strike="noStrike" kern="0" cap="none" spc="0" normalizeH="0" baseline="0" noProof="0" dirty="0" err="1">
                <a:ln>
                  <a:noFill/>
                </a:ln>
                <a:solidFill>
                  <a:prstClr val="white"/>
                </a:solidFill>
                <a:effectLst/>
                <a:uLnTx/>
                <a:uFillTx/>
                <a:latin typeface="Calibri"/>
                <a:ea typeface="+mn-ea"/>
                <a:cs typeface="+mn-cs"/>
              </a:rPr>
              <a:t>kronis</a:t>
            </a:r>
            <a:r>
              <a:rPr kumimoji="0" lang="en-US" sz="2800" b="0" i="0" u="none" strike="noStrike" kern="0" cap="none" spc="0" normalizeH="0" baseline="0" noProof="0" dirty="0">
                <a:ln>
                  <a:noFill/>
                </a:ln>
                <a:solidFill>
                  <a:prstClr val="white"/>
                </a:solidFill>
                <a:effectLst/>
                <a:uLnTx/>
                <a:uFillTx/>
                <a:latin typeface="Calibri"/>
                <a:ea typeface="+mn-ea"/>
                <a:cs typeface="+mn-cs"/>
              </a:rPr>
              <a:t> </a:t>
            </a:r>
            <a:r>
              <a:rPr kumimoji="0" lang="en-US" sz="2800" b="0" i="0" u="none" strike="noStrike" kern="0" cap="none" spc="0" normalizeH="0" baseline="0" noProof="0" dirty="0" err="1">
                <a:ln>
                  <a:noFill/>
                </a:ln>
                <a:solidFill>
                  <a:prstClr val="white"/>
                </a:solidFill>
                <a:effectLst/>
                <a:uLnTx/>
                <a:uFillTx/>
                <a:latin typeface="Calibri"/>
                <a:ea typeface="+mn-ea"/>
                <a:cs typeface="+mn-cs"/>
              </a:rPr>
              <a:t>saluran</a:t>
            </a:r>
            <a:r>
              <a:rPr kumimoji="0" lang="en-US" sz="2800" b="0" i="0" u="none" strike="noStrike" kern="0" cap="none" spc="0" normalizeH="0" baseline="0" noProof="0" dirty="0">
                <a:ln>
                  <a:noFill/>
                </a:ln>
                <a:solidFill>
                  <a:prstClr val="white"/>
                </a:solidFill>
                <a:effectLst/>
                <a:uLnTx/>
                <a:uFillTx/>
                <a:latin typeface="Calibri"/>
                <a:ea typeface="+mn-ea"/>
                <a:cs typeface="+mn-cs"/>
              </a:rPr>
              <a:t> </a:t>
            </a:r>
            <a:r>
              <a:rPr kumimoji="0" lang="en-US" sz="2800" b="0" i="0" u="none" strike="noStrike" kern="0" cap="none" spc="0" normalizeH="0" baseline="0" noProof="0" dirty="0" err="1">
                <a:ln>
                  <a:noFill/>
                </a:ln>
                <a:solidFill>
                  <a:prstClr val="white"/>
                </a:solidFill>
                <a:effectLst/>
                <a:uLnTx/>
                <a:uFillTx/>
                <a:latin typeface="Calibri"/>
                <a:ea typeface="+mn-ea"/>
                <a:cs typeface="+mn-cs"/>
              </a:rPr>
              <a:t>napas</a:t>
            </a:r>
            <a:r>
              <a:rPr kumimoji="0" lang="en-US" sz="2800" b="0" i="0" u="none" strike="noStrike" kern="0" cap="none" spc="0" normalizeH="0" baseline="0" noProof="0" dirty="0">
                <a:ln>
                  <a:noFill/>
                </a:ln>
                <a:solidFill>
                  <a:prstClr val="white"/>
                </a:solidFill>
                <a:effectLst/>
                <a:uLnTx/>
                <a:uFillTx/>
                <a:latin typeface="Calibri"/>
                <a:ea typeface="+mn-ea"/>
                <a:cs typeface="+mn-cs"/>
              </a:rPr>
              <a:t>.</a:t>
            </a:r>
          </a:p>
        </p:txBody>
      </p:sp>
      <p:pic>
        <p:nvPicPr>
          <p:cNvPr id="8" name="Picture 8" descr="asthma : Asthma - Chronic Inflammatory Disease Stock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062" y="799434"/>
            <a:ext cx="1452090" cy="13454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sthma : Asthma Symptoms Word Circles Concept with great terms such as coughing, wheezing and 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18" y="2422664"/>
            <a:ext cx="2012867" cy="20737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4774168"/>
            <a:ext cx="6264696" cy="369332"/>
          </a:xfrm>
          <a:prstGeom prst="rect">
            <a:avLst/>
          </a:prstGeom>
          <a:noFill/>
        </p:spPr>
        <p:txBody>
          <a:bodyPr wrap="square" rtlCol="0">
            <a:spAutoFit/>
          </a:bodyPr>
          <a:lstStyle/>
          <a:p>
            <a:r>
              <a:rPr lang="en-US" sz="900" b="0" dirty="0"/>
              <a:t>Global Strategy for Asthma Management and Prevention, Global Initiative for Asthma (Updated </a:t>
            </a:r>
            <a:r>
              <a:rPr lang="en-US" sz="900" b="0" dirty="0" smtClean="0"/>
              <a:t>2017). </a:t>
            </a:r>
            <a:r>
              <a:rPr lang="en-US" sz="900" b="0" dirty="0"/>
              <a:t>Available from </a:t>
            </a:r>
            <a:r>
              <a:rPr lang="en-US" sz="900" b="0" i="1" dirty="0"/>
              <a:t>www.ginaasthma.org</a:t>
            </a:r>
            <a:r>
              <a:rPr lang="en-US" sz="900" b="0" dirty="0"/>
              <a:t>. </a:t>
            </a:r>
          </a:p>
        </p:txBody>
      </p:sp>
    </p:spTree>
    <p:extLst>
      <p:ext uri="{BB962C8B-B14F-4D97-AF65-F5344CB8AC3E}">
        <p14:creationId xmlns:p14="http://schemas.microsoft.com/office/powerpoint/2010/main" val="1492219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30</a:t>
            </a:fld>
            <a:endParaRPr lang="en-GB" dirty="0"/>
          </a:p>
        </p:txBody>
      </p:sp>
      <p:pic>
        <p:nvPicPr>
          <p:cNvPr id="5" name="Picture 4"/>
          <p:cNvPicPr>
            <a:picLocks noChangeAspect="1"/>
          </p:cNvPicPr>
          <p:nvPr/>
        </p:nvPicPr>
        <p:blipFill>
          <a:blip r:embed="rId2"/>
          <a:stretch>
            <a:fillRect/>
          </a:stretch>
        </p:blipFill>
        <p:spPr>
          <a:xfrm>
            <a:off x="1383832" y="85725"/>
            <a:ext cx="3295650" cy="4972050"/>
          </a:xfrm>
          <a:prstGeom prst="rect">
            <a:avLst/>
          </a:prstGeom>
        </p:spPr>
      </p:pic>
      <p:pic>
        <p:nvPicPr>
          <p:cNvPr id="6" name="Picture 5"/>
          <p:cNvPicPr>
            <a:picLocks noChangeAspect="1"/>
          </p:cNvPicPr>
          <p:nvPr/>
        </p:nvPicPr>
        <p:blipFill>
          <a:blip r:embed="rId3"/>
          <a:stretch>
            <a:fillRect/>
          </a:stretch>
        </p:blipFill>
        <p:spPr>
          <a:xfrm>
            <a:off x="1036073" y="2154585"/>
            <a:ext cx="3953670" cy="8578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p:cNvSpPr/>
          <p:nvPr/>
        </p:nvSpPr>
        <p:spPr bwMode="auto">
          <a:xfrm>
            <a:off x="1383832" y="4162425"/>
            <a:ext cx="1629076" cy="707462"/>
          </a:xfrm>
          <a:prstGeom prst="rect">
            <a:avLst/>
          </a:prstGeom>
          <a:noFill/>
          <a:ln w="28575" cap="flat" cmpd="sng" algn="ctr">
            <a:solidFill>
              <a:srgbClr val="FF0000"/>
            </a:solidFill>
            <a:prstDash val="solid"/>
            <a:round/>
            <a:headEnd type="none" w="med" len="med"/>
            <a:tailEnd type="none" w="med" len="med"/>
          </a:ln>
          <a:effectLst/>
        </p:spPr>
        <p:txBody>
          <a:bodyPr lIns="90487" tIns="44450" rIns="90487" bIns="44450" anchor="ctr"/>
          <a:lstStyle/>
          <a:p>
            <a:pPr defTabSz="914400" eaLnBrk="0" fontAlgn="base" hangingPunct="0">
              <a:lnSpc>
                <a:spcPct val="90000"/>
              </a:lnSpc>
              <a:spcBef>
                <a:spcPct val="0"/>
              </a:spcBef>
              <a:spcAft>
                <a:spcPct val="0"/>
              </a:spcAft>
              <a:defRPr/>
            </a:pPr>
            <a:endParaRPr lang="en-GB" sz="3800" b="1">
              <a:solidFill>
                <a:srgbClr val="FFFF00"/>
              </a:solidFill>
              <a:effectLst>
                <a:outerShdw blurRad="38100" dist="38100" dir="2700000" algn="tl">
                  <a:srgbClr val="000000">
                    <a:alpha val="43137"/>
                  </a:srgbClr>
                </a:outerShdw>
              </a:effectLst>
              <a:ea typeface="MS PGothic" pitchFamily="34" charset="-128"/>
            </a:endParaRPr>
          </a:p>
        </p:txBody>
      </p:sp>
      <p:sp>
        <p:nvSpPr>
          <p:cNvPr id="8" name="Rectangle 7"/>
          <p:cNvSpPr/>
          <p:nvPr/>
        </p:nvSpPr>
        <p:spPr bwMode="auto">
          <a:xfrm>
            <a:off x="3031657" y="294269"/>
            <a:ext cx="1629076" cy="1467856"/>
          </a:xfrm>
          <a:prstGeom prst="rect">
            <a:avLst/>
          </a:prstGeom>
          <a:noFill/>
          <a:ln w="28575" cap="flat" cmpd="sng" algn="ctr">
            <a:solidFill>
              <a:srgbClr val="FF0000"/>
            </a:solidFill>
            <a:prstDash val="solid"/>
            <a:round/>
            <a:headEnd type="none" w="med" len="med"/>
            <a:tailEnd type="none" w="med" len="med"/>
          </a:ln>
          <a:effectLst/>
        </p:spPr>
        <p:txBody>
          <a:bodyPr lIns="90487" tIns="44450" rIns="90487" bIns="44450" anchor="ctr"/>
          <a:lstStyle/>
          <a:p>
            <a:pPr defTabSz="914400" eaLnBrk="0" fontAlgn="base" hangingPunct="0">
              <a:lnSpc>
                <a:spcPct val="90000"/>
              </a:lnSpc>
              <a:spcBef>
                <a:spcPct val="0"/>
              </a:spcBef>
              <a:spcAft>
                <a:spcPct val="0"/>
              </a:spcAft>
              <a:defRPr/>
            </a:pPr>
            <a:endParaRPr lang="en-GB" sz="3800" b="1">
              <a:solidFill>
                <a:srgbClr val="FFFF00"/>
              </a:solidFill>
              <a:effectLst>
                <a:outerShdw blurRad="38100" dist="38100" dir="2700000" algn="tl">
                  <a:srgbClr val="000000">
                    <a:alpha val="43137"/>
                  </a:srgbClr>
                </a:outerShdw>
              </a:effectLst>
              <a:ea typeface="MS PGothic" pitchFamily="34" charset="-128"/>
            </a:endParaRPr>
          </a:p>
        </p:txBody>
      </p:sp>
      <p:sp>
        <p:nvSpPr>
          <p:cNvPr id="9" name="AutoShape 4"/>
          <p:cNvSpPr>
            <a:spLocks noChangeArrowheads="1"/>
          </p:cNvSpPr>
          <p:nvPr/>
        </p:nvSpPr>
        <p:spPr bwMode="auto">
          <a:xfrm>
            <a:off x="5649864" y="180474"/>
            <a:ext cx="3157252" cy="4689413"/>
          </a:xfrm>
          <a:prstGeom prst="wedgeRectCallout">
            <a:avLst>
              <a:gd name="adj1" fmla="val -94726"/>
              <a:gd name="adj2" fmla="val -32212"/>
            </a:avLst>
          </a:prstGeom>
          <a:solidFill>
            <a:srgbClr val="FF0000"/>
          </a:solidFill>
          <a:ln w="57150">
            <a:solidFill>
              <a:srgbClr val="00B0F0"/>
            </a:solidFill>
            <a:miter lim="800000"/>
            <a:headEnd/>
            <a:tailEnd/>
          </a:ln>
        </p:spPr>
        <p:txBody>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defTabSz="914400" eaLnBrk="1" fontAlgn="base" hangingPunct="1">
              <a:spcBef>
                <a:spcPct val="0"/>
              </a:spcBef>
              <a:spcAft>
                <a:spcPct val="0"/>
              </a:spcAft>
            </a:pPr>
            <a:r>
              <a:rPr lang="en-US" altLang="en-US" sz="1500" dirty="0" err="1">
                <a:solidFill>
                  <a:schemeClr val="bg1"/>
                </a:solidFill>
                <a:latin typeface="Malgun Gothic" panose="020B0503020000020004" pitchFamily="34" charset="-127"/>
                <a:ea typeface="Malgun Gothic" panose="020B0503020000020004" pitchFamily="34" charset="-127"/>
              </a:rPr>
              <a:t>Setelah</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inhalasi</a:t>
            </a:r>
            <a:r>
              <a:rPr lang="en-US" altLang="en-US" sz="1500" dirty="0">
                <a:solidFill>
                  <a:schemeClr val="bg1"/>
                </a:solidFill>
                <a:latin typeface="Malgun Gothic" panose="020B0503020000020004" pitchFamily="34" charset="-127"/>
                <a:ea typeface="Malgun Gothic" panose="020B0503020000020004" pitchFamily="34" charset="-127"/>
              </a:rPr>
              <a:t> ICS, </a:t>
            </a:r>
            <a:r>
              <a:rPr lang="en-US" altLang="en-US" sz="1500" dirty="0" err="1">
                <a:solidFill>
                  <a:schemeClr val="bg1"/>
                </a:solidFill>
                <a:latin typeface="Malgun Gothic" panose="020B0503020000020004" pitchFamily="34" charset="-127"/>
                <a:ea typeface="Malgun Gothic" panose="020B0503020000020004" pitchFamily="34" charset="-127"/>
              </a:rPr>
              <a:t>konsentrasi</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kortikosteroi</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pada</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jaringan</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paru</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menurun</a:t>
            </a:r>
            <a:r>
              <a:rPr lang="en-US" altLang="en-US" sz="1500" dirty="0">
                <a:solidFill>
                  <a:srgbClr val="FFFF00"/>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seiring</a:t>
            </a:r>
            <a:r>
              <a:rPr lang="en-US" altLang="en-US" sz="1500" dirty="0">
                <a:solidFill>
                  <a:srgbClr val="FFFF00"/>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waktu</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dan</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dalam</a:t>
            </a:r>
            <a:r>
              <a:rPr lang="en-US" altLang="en-US" sz="1500" dirty="0">
                <a:solidFill>
                  <a:schemeClr val="bg1"/>
                </a:solidFill>
                <a:latin typeface="Malgun Gothic" panose="020B0503020000020004" pitchFamily="34" charset="-127"/>
                <a:ea typeface="Malgun Gothic" panose="020B0503020000020004" pitchFamily="34" charset="-127"/>
              </a:rPr>
              <a:t> 6 jam </a:t>
            </a:r>
            <a:r>
              <a:rPr lang="en-US" altLang="en-US" sz="1500" dirty="0" err="1">
                <a:solidFill>
                  <a:schemeClr val="bg1"/>
                </a:solidFill>
                <a:latin typeface="Malgun Gothic" panose="020B0503020000020004" pitchFamily="34" charset="-127"/>
                <a:ea typeface="Malgun Gothic" panose="020B0503020000020004" pitchFamily="34" charset="-127"/>
              </a:rPr>
              <a:t>konsentrasi</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bisa</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tersisa</a:t>
            </a:r>
            <a:r>
              <a:rPr lang="en-US" altLang="en-US" sz="1500" dirty="0">
                <a:solidFill>
                  <a:schemeClr val="bg1"/>
                </a:solidFill>
                <a:latin typeface="Malgun Gothic" panose="020B0503020000020004" pitchFamily="34" charset="-127"/>
                <a:ea typeface="Malgun Gothic" panose="020B0503020000020004" pitchFamily="34" charset="-127"/>
              </a:rPr>
              <a:t> 10% </a:t>
            </a:r>
            <a:r>
              <a:rPr lang="en-US" altLang="en-US" sz="1500" dirty="0" err="1">
                <a:solidFill>
                  <a:schemeClr val="bg1"/>
                </a:solidFill>
                <a:latin typeface="Malgun Gothic" panose="020B0503020000020004" pitchFamily="34" charset="-127"/>
                <a:ea typeface="Malgun Gothic" panose="020B0503020000020004" pitchFamily="34" charset="-127"/>
              </a:rPr>
              <a:t>dari</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puncak</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maksimal</a:t>
            </a:r>
            <a:r>
              <a:rPr lang="en-US" altLang="en-US" sz="1500" dirty="0">
                <a:solidFill>
                  <a:schemeClr val="bg1"/>
                </a:solidFill>
                <a:latin typeface="Malgun Gothic" panose="020B0503020000020004" pitchFamily="34" charset="-127"/>
                <a:ea typeface="Malgun Gothic" panose="020B0503020000020004" pitchFamily="34" charset="-127"/>
              </a:rPr>
              <a:t>.</a:t>
            </a:r>
          </a:p>
          <a:p>
            <a:pPr defTabSz="914400" eaLnBrk="1" fontAlgn="base" hangingPunct="1">
              <a:spcBef>
                <a:spcPct val="0"/>
              </a:spcBef>
              <a:spcAft>
                <a:spcPct val="0"/>
              </a:spcAft>
            </a:pPr>
            <a:endParaRPr lang="en-US" altLang="en-US" sz="1500" dirty="0">
              <a:solidFill>
                <a:schemeClr val="bg1"/>
              </a:solidFill>
              <a:latin typeface="Malgun Gothic" panose="020B0503020000020004" pitchFamily="34" charset="-127"/>
              <a:ea typeface="Malgun Gothic" panose="020B0503020000020004" pitchFamily="34" charset="-127"/>
            </a:endParaRPr>
          </a:p>
          <a:p>
            <a:pPr defTabSz="914400" eaLnBrk="1" fontAlgn="base" hangingPunct="1">
              <a:spcBef>
                <a:spcPct val="0"/>
              </a:spcBef>
              <a:spcAft>
                <a:spcPct val="0"/>
              </a:spcAft>
            </a:pPr>
            <a:r>
              <a:rPr lang="en-US" altLang="en-US" sz="1500" dirty="0" err="1">
                <a:solidFill>
                  <a:schemeClr val="bg1"/>
                </a:solidFill>
                <a:latin typeface="Malgun Gothic" panose="020B0503020000020004" pitchFamily="34" charset="-127"/>
                <a:ea typeface="Malgun Gothic" panose="020B0503020000020004" pitchFamily="34" charset="-127"/>
              </a:rPr>
              <a:t>Oleh</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karena</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itu</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penggunaan</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Symbicort</a:t>
            </a:r>
            <a:r>
              <a:rPr lang="en-US" altLang="en-US" sz="1500" dirty="0">
                <a:solidFill>
                  <a:srgbClr val="FFFF00"/>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sebagai</a:t>
            </a:r>
            <a:r>
              <a:rPr lang="en-US" altLang="en-US" sz="1500" dirty="0">
                <a:solidFill>
                  <a:srgbClr val="FFFF00"/>
                </a:solidFill>
                <a:latin typeface="Malgun Gothic" panose="020B0503020000020004" pitchFamily="34" charset="-127"/>
                <a:ea typeface="Malgun Gothic" panose="020B0503020000020004" pitchFamily="34" charset="-127"/>
              </a:rPr>
              <a:t> reliever </a:t>
            </a:r>
            <a:r>
              <a:rPr lang="en-US" altLang="en-US" sz="1500" dirty="0">
                <a:solidFill>
                  <a:schemeClr val="bg1"/>
                </a:solidFill>
                <a:latin typeface="Malgun Gothic" panose="020B0503020000020004" pitchFamily="34" charset="-127"/>
                <a:ea typeface="Malgun Gothic" panose="020B0503020000020004" pitchFamily="34" charset="-127"/>
              </a:rPr>
              <a:t>(</a:t>
            </a:r>
            <a:r>
              <a:rPr lang="en-US" altLang="en-US" sz="1500" dirty="0" err="1">
                <a:solidFill>
                  <a:schemeClr val="bg1"/>
                </a:solidFill>
                <a:latin typeface="Malgun Gothic" panose="020B0503020000020004" pitchFamily="34" charset="-127"/>
                <a:ea typeface="Malgun Gothic" panose="020B0503020000020004" pitchFamily="34" charset="-127"/>
              </a:rPr>
              <a:t>mengandung</a:t>
            </a:r>
            <a:r>
              <a:rPr lang="en-US" altLang="en-US" sz="1500" dirty="0">
                <a:solidFill>
                  <a:schemeClr val="bg1"/>
                </a:solidFill>
                <a:latin typeface="Malgun Gothic" panose="020B0503020000020004" pitchFamily="34" charset="-127"/>
                <a:ea typeface="Malgun Gothic" panose="020B0503020000020004" pitchFamily="34" charset="-127"/>
              </a:rPr>
              <a:t> Budesonide) </a:t>
            </a:r>
            <a:r>
              <a:rPr lang="en-US" altLang="en-US" sz="1500" dirty="0" err="1">
                <a:solidFill>
                  <a:srgbClr val="FFFF00"/>
                </a:solidFill>
                <a:latin typeface="Malgun Gothic" panose="020B0503020000020004" pitchFamily="34" charset="-127"/>
                <a:ea typeface="Malgun Gothic" panose="020B0503020000020004" pitchFamily="34" charset="-127"/>
              </a:rPr>
              <a:t>menaikkan</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kembali</a:t>
            </a:r>
            <a:r>
              <a:rPr lang="en-US" altLang="en-US" sz="1500" dirty="0">
                <a:solidFill>
                  <a:srgbClr val="FFFF00"/>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konsentrasi</a:t>
            </a:r>
            <a:r>
              <a:rPr lang="en-US" altLang="en-US" sz="1500" dirty="0">
                <a:solidFill>
                  <a:srgbClr val="FFFF00"/>
                </a:solidFill>
                <a:latin typeface="Malgun Gothic" panose="020B0503020000020004" pitchFamily="34" charset="-127"/>
                <a:ea typeface="Malgun Gothic" panose="020B0503020000020004" pitchFamily="34" charset="-127"/>
              </a:rPr>
              <a:t> steroid </a:t>
            </a:r>
            <a:r>
              <a:rPr lang="en-US" altLang="en-US" sz="1500" dirty="0" err="1">
                <a:solidFill>
                  <a:schemeClr val="bg1"/>
                </a:solidFill>
                <a:latin typeface="Malgun Gothic" panose="020B0503020000020004" pitchFamily="34" charset="-127"/>
                <a:ea typeface="Malgun Gothic" panose="020B0503020000020004" pitchFamily="34" charset="-127"/>
              </a:rPr>
              <a:t>pada</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saat</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serangan</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akut</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sebelum</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jadwal</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dosis</a:t>
            </a:r>
            <a:r>
              <a:rPr lang="en-US" altLang="en-US" sz="1500" dirty="0">
                <a:solidFill>
                  <a:schemeClr val="bg1"/>
                </a:solidFill>
                <a:latin typeface="Malgun Gothic" panose="020B0503020000020004" pitchFamily="34" charset="-127"/>
                <a:ea typeface="Malgun Gothic" panose="020B0503020000020004" pitchFamily="34" charset="-127"/>
              </a:rPr>
              <a:t> maintenance </a:t>
            </a:r>
            <a:r>
              <a:rPr lang="en-US" altLang="en-US" sz="1500" dirty="0" err="1">
                <a:solidFill>
                  <a:schemeClr val="bg1"/>
                </a:solidFill>
                <a:latin typeface="Malgun Gothic" panose="020B0503020000020004" pitchFamily="34" charset="-127"/>
                <a:ea typeface="Malgun Gothic" panose="020B0503020000020004" pitchFamily="34" charset="-127"/>
              </a:rPr>
              <a:t>berikutnya</a:t>
            </a:r>
            <a:r>
              <a:rPr lang="en-US" altLang="en-US" sz="1500" dirty="0">
                <a:solidFill>
                  <a:schemeClr val="bg1"/>
                </a:solidFill>
                <a:latin typeface="Malgun Gothic" panose="020B0503020000020004" pitchFamily="34" charset="-127"/>
                <a:ea typeface="Malgun Gothic" panose="020B0503020000020004" pitchFamily="34" charset="-127"/>
              </a:rPr>
              <a:t>.</a:t>
            </a:r>
          </a:p>
          <a:p>
            <a:pPr defTabSz="914400" eaLnBrk="1" fontAlgn="base" hangingPunct="1">
              <a:spcBef>
                <a:spcPct val="0"/>
              </a:spcBef>
              <a:spcAft>
                <a:spcPct val="0"/>
              </a:spcAft>
            </a:pPr>
            <a:endParaRPr lang="en-US" altLang="en-US" sz="1500" dirty="0">
              <a:solidFill>
                <a:schemeClr val="bg1"/>
              </a:solidFill>
              <a:latin typeface="Malgun Gothic" panose="020B0503020000020004" pitchFamily="34" charset="-127"/>
              <a:ea typeface="Malgun Gothic" panose="020B0503020000020004" pitchFamily="34" charset="-127"/>
            </a:endParaRPr>
          </a:p>
          <a:p>
            <a:pPr defTabSz="914400" eaLnBrk="1" fontAlgn="base" hangingPunct="1">
              <a:spcBef>
                <a:spcPct val="0"/>
              </a:spcBef>
              <a:spcAft>
                <a:spcPct val="0"/>
              </a:spcAft>
            </a:pPr>
            <a:r>
              <a:rPr lang="en-US" altLang="en-US" sz="1500" dirty="0">
                <a:solidFill>
                  <a:schemeClr val="bg1"/>
                </a:solidFill>
                <a:latin typeface="Malgun Gothic" panose="020B0503020000020004" pitchFamily="34" charset="-127"/>
                <a:ea typeface="Malgun Gothic" panose="020B0503020000020004" pitchFamily="34" charset="-127"/>
              </a:rPr>
              <a:t>Di </a:t>
            </a:r>
            <a:r>
              <a:rPr lang="en-US" altLang="en-US" sz="1500" dirty="0" err="1">
                <a:solidFill>
                  <a:schemeClr val="bg1"/>
                </a:solidFill>
                <a:latin typeface="Malgun Gothic" panose="020B0503020000020004" pitchFamily="34" charset="-127"/>
                <a:ea typeface="Malgun Gothic" panose="020B0503020000020004" pitchFamily="34" charset="-127"/>
              </a:rPr>
              <a:t>sisi</a:t>
            </a:r>
            <a:r>
              <a:rPr lang="en-US" altLang="en-US" sz="1500" dirty="0">
                <a:solidFill>
                  <a:schemeClr val="bg1"/>
                </a:solidFill>
                <a:latin typeface="Malgun Gothic" panose="020B0503020000020004" pitchFamily="34" charset="-127"/>
                <a:ea typeface="Malgun Gothic" panose="020B0503020000020004" pitchFamily="34" charset="-127"/>
              </a:rPr>
              <a:t> lain, Formoterol </a:t>
            </a:r>
            <a:r>
              <a:rPr lang="en-US" altLang="en-US" sz="1500" dirty="0" err="1">
                <a:solidFill>
                  <a:schemeClr val="bg1"/>
                </a:solidFill>
                <a:latin typeface="Malgun Gothic" panose="020B0503020000020004" pitchFamily="34" charset="-127"/>
                <a:ea typeface="Malgun Gothic" panose="020B0503020000020004" pitchFamily="34" charset="-127"/>
              </a:rPr>
              <a:t>diduga</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mencegah</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eksaserbasi</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karena</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akibat</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stabilisasi</a:t>
            </a:r>
            <a:r>
              <a:rPr lang="en-US" altLang="en-US" sz="1500" dirty="0">
                <a:solidFill>
                  <a:srgbClr val="FFFF00"/>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otot</a:t>
            </a:r>
            <a:r>
              <a:rPr lang="en-US" altLang="en-US" sz="1500" dirty="0">
                <a:solidFill>
                  <a:srgbClr val="FFFF00"/>
                </a:solidFill>
                <a:latin typeface="Malgun Gothic" panose="020B0503020000020004" pitchFamily="34" charset="-127"/>
                <a:ea typeface="Malgun Gothic" panose="020B0503020000020004" pitchFamily="34" charset="-127"/>
              </a:rPr>
              <a:t> </a:t>
            </a:r>
            <a:r>
              <a:rPr lang="en-US" altLang="en-US" sz="1500" dirty="0">
                <a:solidFill>
                  <a:schemeClr val="bg1"/>
                </a:solidFill>
                <a:latin typeface="Malgun Gothic" panose="020B0503020000020004" pitchFamily="34" charset="-127"/>
                <a:ea typeface="Malgun Gothic" panose="020B0503020000020004" pitchFamily="34" charset="-127"/>
              </a:rPr>
              <a:t>polos </a:t>
            </a:r>
            <a:r>
              <a:rPr lang="en-US" altLang="en-US" sz="1500" dirty="0" err="1">
                <a:solidFill>
                  <a:schemeClr val="bg1"/>
                </a:solidFill>
                <a:latin typeface="Malgun Gothic" panose="020B0503020000020004" pitchFamily="34" charset="-127"/>
                <a:ea typeface="Malgun Gothic" panose="020B0503020000020004" pitchFamily="34" charset="-127"/>
              </a:rPr>
              <a:t>pernapasan</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dan</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chemeClr val="bg1"/>
                </a:solidFill>
                <a:latin typeface="Malgun Gothic" panose="020B0503020000020004" pitchFamily="34" charset="-127"/>
                <a:ea typeface="Malgun Gothic" panose="020B0503020000020004" pitchFamily="34" charset="-127"/>
              </a:rPr>
              <a:t>menurunkan</a:t>
            </a:r>
            <a:r>
              <a:rPr lang="en-US" altLang="en-US" sz="1500" dirty="0">
                <a:solidFill>
                  <a:schemeClr val="bg1"/>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inflamasi</a:t>
            </a:r>
            <a:r>
              <a:rPr lang="en-US" altLang="en-US" sz="1500" dirty="0">
                <a:solidFill>
                  <a:srgbClr val="FFFF00"/>
                </a:solidFill>
                <a:latin typeface="Malgun Gothic" panose="020B0503020000020004" pitchFamily="34" charset="-127"/>
                <a:ea typeface="Malgun Gothic" panose="020B0503020000020004" pitchFamily="34" charset="-127"/>
              </a:rPr>
              <a:t> </a:t>
            </a:r>
            <a:r>
              <a:rPr lang="en-US" altLang="en-US" sz="1500" dirty="0" err="1">
                <a:solidFill>
                  <a:srgbClr val="FFFF00"/>
                </a:solidFill>
                <a:latin typeface="Malgun Gothic" panose="020B0503020000020004" pitchFamily="34" charset="-127"/>
                <a:ea typeface="Malgun Gothic" panose="020B0503020000020004" pitchFamily="34" charset="-127"/>
              </a:rPr>
              <a:t>neutrofilic</a:t>
            </a:r>
            <a:endParaRPr lang="en-US" altLang="en-US" sz="1500" dirty="0">
              <a:solidFill>
                <a:srgbClr val="FFFF00"/>
              </a:solidFill>
              <a:latin typeface="Malgun Gothic" panose="020B0503020000020004" pitchFamily="34" charset="-127"/>
              <a:ea typeface="Malgun Gothic" panose="020B0503020000020004" pitchFamily="34" charset="-127"/>
            </a:endParaRPr>
          </a:p>
          <a:p>
            <a:pPr defTabSz="914400" eaLnBrk="1" fontAlgn="base" hangingPunct="1">
              <a:spcBef>
                <a:spcPct val="0"/>
              </a:spcBef>
              <a:spcAft>
                <a:spcPct val="0"/>
              </a:spcAft>
            </a:pPr>
            <a:endParaRPr lang="en-GB" altLang="en-US" sz="1500" dirty="0">
              <a:solidFill>
                <a:schemeClr val="bg1"/>
              </a:solidFill>
              <a:latin typeface="Malgun Gothic" panose="020B0503020000020004" pitchFamily="34" charset="-127"/>
              <a:ea typeface="Malgun Gothic" panose="020B0503020000020004" pitchFamily="34" charset="-127"/>
            </a:endParaRPr>
          </a:p>
        </p:txBody>
      </p:sp>
      <p:sp>
        <p:nvSpPr>
          <p:cNvPr id="4" name="TextBox 3"/>
          <p:cNvSpPr txBox="1"/>
          <p:nvPr/>
        </p:nvSpPr>
        <p:spPr>
          <a:xfrm>
            <a:off x="3401132" y="4869887"/>
            <a:ext cx="5641269" cy="307777"/>
          </a:xfrm>
          <a:prstGeom prst="rect">
            <a:avLst/>
          </a:prstGeom>
          <a:noFill/>
        </p:spPr>
        <p:txBody>
          <a:bodyPr wrap="square" rtlCol="0">
            <a:spAutoFit/>
          </a:bodyPr>
          <a:lstStyle/>
          <a:p>
            <a:r>
              <a:rPr lang="en-US" sz="700" dirty="0" err="1"/>
              <a:t>Rabe</a:t>
            </a:r>
            <a:r>
              <a:rPr lang="en-US" sz="700" dirty="0"/>
              <a:t>, Klaus F., et al., Effect of budesonide in combination with formoterol for reliever therapy in asthma exacerbations: a randomized controlled, double-blind study, Lancet 2006; 368</a:t>
            </a:r>
            <a:endParaRPr lang="en-GB" sz="700" dirty="0"/>
          </a:p>
        </p:txBody>
      </p:sp>
    </p:spTree>
    <p:extLst>
      <p:ext uri="{BB962C8B-B14F-4D97-AF65-F5344CB8AC3E}">
        <p14:creationId xmlns:p14="http://schemas.microsoft.com/office/powerpoint/2010/main" val="2778631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31</a:t>
            </a:fld>
            <a:endParaRPr lang="en-GB" dirty="0"/>
          </a:p>
        </p:txBody>
      </p:sp>
      <p:pic>
        <p:nvPicPr>
          <p:cNvPr id="5" name="Picture 24" descr="Window of opp"/>
          <p:cNvPicPr>
            <a:picLocks noChangeAspect="1" noChangeArrowheads="1"/>
          </p:cNvPicPr>
          <p:nvPr/>
        </p:nvPicPr>
        <p:blipFill>
          <a:blip r:embed="rId2">
            <a:extLst>
              <a:ext uri="{28A0092B-C50C-407E-A947-70E740481C1C}">
                <a14:useLocalDpi xmlns:a14="http://schemas.microsoft.com/office/drawing/2010/main" val="0"/>
              </a:ext>
            </a:extLst>
          </a:blip>
          <a:srcRect l="569" t="978"/>
          <a:stretch>
            <a:fillRect/>
          </a:stretch>
        </p:blipFill>
        <p:spPr bwMode="auto">
          <a:xfrm>
            <a:off x="1372356" y="1323474"/>
            <a:ext cx="6530869" cy="32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516375" y="4750782"/>
            <a:ext cx="881662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ＭＳ Ｐゴシック" panose="020B0600070205080204" pitchFamily="34" charset="-128"/>
              </a:defRPr>
            </a:lvl9pPr>
          </a:lstStyle>
          <a:p>
            <a:pPr marL="0" marR="0" lvl="0" indent="0" defTabSz="685800" eaLnBrk="0" fontAlgn="auto" latinLnBrk="0" hangingPunct="0">
              <a:lnSpc>
                <a:spcPct val="100000"/>
              </a:lnSpc>
              <a:spcBef>
                <a:spcPct val="50000"/>
              </a:spcBef>
              <a:spcAft>
                <a:spcPts val="0"/>
              </a:spcAft>
              <a:buClrTx/>
              <a:buSzTx/>
              <a:buFontTx/>
              <a:buNone/>
              <a:tabLst/>
              <a:defRPr/>
            </a:pPr>
            <a:r>
              <a:rPr kumimoji="0" lang="en-GB" altLang="en-US" sz="900" b="0" i="0" u="none" strike="noStrike" kern="0" cap="none" spc="0" normalizeH="0" baseline="0" noProof="0" dirty="0" err="1">
                <a:ln>
                  <a:noFill/>
                </a:ln>
                <a:effectLst/>
                <a:uLnTx/>
                <a:uFillTx/>
                <a:latin typeface="Arial" panose="020B0604020202020204" pitchFamily="34" charset="0"/>
                <a:ea typeface="ＭＳ Ｐゴシック" panose="020B0600070205080204" pitchFamily="34" charset="-128"/>
              </a:rPr>
              <a:t>Tattersfield</a:t>
            </a:r>
            <a:r>
              <a:rPr kumimoji="0" lang="en-GB" altLang="en-US" sz="90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 et al. Am </a:t>
            </a:r>
            <a:r>
              <a:rPr kumimoji="0" lang="en-GB" altLang="en-US" sz="900" b="0" i="1"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J </a:t>
            </a:r>
            <a:r>
              <a:rPr kumimoji="0" lang="en-GB" altLang="en-US" sz="900" b="0" i="1" u="none" strike="noStrike" kern="0" cap="none" spc="0" normalizeH="0" baseline="0" noProof="0" dirty="0" err="1">
                <a:ln>
                  <a:noFill/>
                </a:ln>
                <a:effectLst/>
                <a:uLnTx/>
                <a:uFillTx/>
                <a:latin typeface="Arial" panose="020B0604020202020204" pitchFamily="34" charset="0"/>
                <a:ea typeface="ＭＳ Ｐゴシック" panose="020B0600070205080204" pitchFamily="34" charset="-128"/>
              </a:rPr>
              <a:t>Respir</a:t>
            </a:r>
            <a:r>
              <a:rPr kumimoji="0" lang="en-GB" altLang="en-US" sz="900" b="0" i="1"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 </a:t>
            </a:r>
            <a:r>
              <a:rPr kumimoji="0" lang="en-GB" altLang="en-US" sz="900" b="0" i="1" u="none" strike="noStrike" kern="0" cap="none" spc="0" normalizeH="0" baseline="0" noProof="0" dirty="0" err="1">
                <a:ln>
                  <a:noFill/>
                </a:ln>
                <a:effectLst/>
                <a:uLnTx/>
                <a:uFillTx/>
                <a:latin typeface="Arial" panose="020B0604020202020204" pitchFamily="34" charset="0"/>
                <a:ea typeface="ＭＳ Ｐゴシック" panose="020B0600070205080204" pitchFamily="34" charset="-128"/>
              </a:rPr>
              <a:t>Crit</a:t>
            </a:r>
            <a:r>
              <a:rPr kumimoji="0" lang="en-GB" altLang="en-US" sz="900" b="0" i="1"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 Care Med </a:t>
            </a:r>
            <a:r>
              <a:rPr kumimoji="0" lang="en-GB" altLang="en-US" sz="900" b="0" i="0" u="none" strike="noStrike" kern="0" cap="none" spc="0" normalizeH="0" baseline="0" noProof="0" dirty="0">
                <a:ln>
                  <a:noFill/>
                </a:ln>
                <a:effectLst/>
                <a:uLnTx/>
                <a:uFillTx/>
                <a:latin typeface="Arial" panose="020B0604020202020204" pitchFamily="34" charset="0"/>
                <a:ea typeface="ＭＳ Ｐゴシック" panose="020B0600070205080204" pitchFamily="34" charset="-128"/>
              </a:rPr>
              <a:t>1999</a:t>
            </a:r>
          </a:p>
          <a:p>
            <a:pPr lvl="0" defTabSz="685800" eaLnBrk="1" hangingPunct="1">
              <a:defRPr/>
            </a:pPr>
            <a:r>
              <a:rPr lang="en-US" sz="800" b="0" kern="0" dirty="0">
                <a:latin typeface="ZapfHumanist601BT-Bold"/>
              </a:rPr>
              <a:t>Asthma worsening: Approaches to prevention </a:t>
            </a:r>
            <a:r>
              <a:rPr lang="en-GB" sz="800" b="0" kern="0" dirty="0">
                <a:latin typeface="ZapfHumanist601BT-Bold"/>
              </a:rPr>
              <a:t>and management from the Asthma </a:t>
            </a:r>
            <a:r>
              <a:rPr lang="en-GB" sz="800" b="0" kern="0" dirty="0" err="1">
                <a:latin typeface="ZapfHumanist601BT-Bold"/>
              </a:rPr>
              <a:t>Worsenings</a:t>
            </a:r>
            <a:r>
              <a:rPr lang="en-GB" sz="800" b="0" kern="0" dirty="0">
                <a:latin typeface="ZapfHumanist601BT-Bold"/>
              </a:rPr>
              <a:t> Working Group, </a:t>
            </a:r>
            <a:r>
              <a:rPr lang="en-US" sz="800" b="0" kern="0" dirty="0"/>
              <a:t>Can </a:t>
            </a:r>
            <a:r>
              <a:rPr lang="en-US" sz="800" b="0" kern="0" dirty="0" err="1"/>
              <a:t>Respir</a:t>
            </a:r>
            <a:r>
              <a:rPr lang="en-US" sz="800" b="0" kern="0" dirty="0"/>
              <a:t> J Vol 15 </a:t>
            </a:r>
            <a:r>
              <a:rPr lang="en-US" sz="800" b="0" kern="0" dirty="0" err="1"/>
              <a:t>Suppl</a:t>
            </a:r>
            <a:r>
              <a:rPr lang="en-US" sz="800" b="0" kern="0" dirty="0"/>
              <a:t> B November/December 2008</a:t>
            </a:r>
            <a:endParaRPr lang="en-GB" sz="800" b="0" kern="0" dirty="0">
              <a:latin typeface="Rockwell" panose="02060603020205020403"/>
            </a:endParaRPr>
          </a:p>
        </p:txBody>
      </p:sp>
      <p:sp>
        <p:nvSpPr>
          <p:cNvPr id="7" name="Rectangle 6"/>
          <p:cNvSpPr/>
          <p:nvPr/>
        </p:nvSpPr>
        <p:spPr>
          <a:xfrm>
            <a:off x="675716" y="229216"/>
            <a:ext cx="7846359" cy="830997"/>
          </a:xfrm>
          <a:prstGeom prst="rect">
            <a:avLst/>
          </a:prstGeom>
        </p:spPr>
        <p:txBody>
          <a:bodyPr wrap="square">
            <a:spAutoFit/>
          </a:bodyPr>
          <a:lstStyle/>
          <a:p>
            <a:pPr algn="ctr" defTabSz="685800"/>
            <a:r>
              <a:rPr lang="en-US" sz="2400" b="1" kern="0" dirty="0" err="1">
                <a:latin typeface="Calibri" panose="020F0502020204030204" pitchFamily="34" charset="0"/>
              </a:rPr>
              <a:t>Intervensi</a:t>
            </a:r>
            <a:r>
              <a:rPr lang="en-US" sz="2400" b="1" kern="0" dirty="0">
                <a:latin typeface="Calibri" panose="020F0502020204030204" pitchFamily="34" charset="0"/>
              </a:rPr>
              <a:t> </a:t>
            </a:r>
            <a:r>
              <a:rPr lang="en-US" sz="2400" b="1" kern="0" dirty="0" err="1">
                <a:latin typeface="Calibri" panose="020F0502020204030204" pitchFamily="34" charset="0"/>
              </a:rPr>
              <a:t>dini</a:t>
            </a:r>
            <a:r>
              <a:rPr lang="en-US" sz="2400" b="1" kern="0" dirty="0">
                <a:latin typeface="Calibri" panose="020F0502020204030204" pitchFamily="34" charset="0"/>
              </a:rPr>
              <a:t> </a:t>
            </a:r>
            <a:r>
              <a:rPr lang="en-US" sz="2400" b="1" kern="0" dirty="0" err="1">
                <a:latin typeface="Calibri" panose="020F0502020204030204" pitchFamily="34" charset="0"/>
              </a:rPr>
              <a:t>dengan</a:t>
            </a:r>
            <a:r>
              <a:rPr lang="en-US" sz="2400" b="1" kern="0" dirty="0">
                <a:latin typeface="Calibri" panose="020F0502020204030204" pitchFamily="34" charset="0"/>
              </a:rPr>
              <a:t> anti-</a:t>
            </a:r>
            <a:r>
              <a:rPr lang="en-US" sz="2400" b="1" kern="0" dirty="0" err="1">
                <a:latin typeface="Calibri" panose="020F0502020204030204" pitchFamily="34" charset="0"/>
              </a:rPr>
              <a:t>inflamatori</a:t>
            </a:r>
            <a:r>
              <a:rPr lang="en-US" sz="2400" b="1" kern="0" dirty="0">
                <a:latin typeface="Calibri" panose="020F0502020204030204" pitchFamily="34" charset="0"/>
              </a:rPr>
              <a:t> </a:t>
            </a:r>
            <a:r>
              <a:rPr lang="en-US" sz="2400" b="1" kern="0" dirty="0" err="1">
                <a:latin typeface="Calibri" panose="020F0502020204030204" pitchFamily="34" charset="0"/>
              </a:rPr>
              <a:t>dapat</a:t>
            </a:r>
            <a:r>
              <a:rPr lang="en-US" sz="2400" b="1" kern="0" dirty="0">
                <a:latin typeface="Calibri" panose="020F0502020204030204" pitchFamily="34" charset="0"/>
              </a:rPr>
              <a:t> </a:t>
            </a:r>
            <a:r>
              <a:rPr lang="en-US" sz="2400" b="1" kern="0" dirty="0" err="1">
                <a:latin typeface="Calibri" panose="020F0502020204030204" pitchFamily="34" charset="0"/>
              </a:rPr>
              <a:t>menurunkan</a:t>
            </a:r>
            <a:r>
              <a:rPr lang="en-US" sz="2400" b="1" kern="0" dirty="0">
                <a:latin typeface="Calibri" panose="020F0502020204030204" pitchFamily="34" charset="0"/>
              </a:rPr>
              <a:t> </a:t>
            </a:r>
            <a:r>
              <a:rPr lang="en-US" sz="2400" b="1" kern="0" dirty="0" err="1">
                <a:latin typeface="Calibri" panose="020F0502020204030204" pitchFamily="34" charset="0"/>
              </a:rPr>
              <a:t>dan</a:t>
            </a:r>
            <a:r>
              <a:rPr lang="en-US" sz="2400" b="1" kern="0" dirty="0">
                <a:latin typeface="Calibri" panose="020F0502020204030204" pitchFamily="34" charset="0"/>
              </a:rPr>
              <a:t> </a:t>
            </a:r>
            <a:r>
              <a:rPr lang="en-US" sz="2400" b="1" kern="0" dirty="0" err="1">
                <a:latin typeface="Calibri" panose="020F0502020204030204" pitchFamily="34" charset="0"/>
              </a:rPr>
              <a:t>mencegah</a:t>
            </a:r>
            <a:r>
              <a:rPr lang="en-US" sz="2400" b="1" kern="0" dirty="0">
                <a:latin typeface="Calibri" panose="020F0502020204030204" pitchFamily="34" charset="0"/>
              </a:rPr>
              <a:t> </a:t>
            </a:r>
            <a:r>
              <a:rPr lang="en-US" sz="2400" b="1" kern="0" dirty="0" err="1">
                <a:latin typeface="Calibri" panose="020F0502020204030204" pitchFamily="34" charset="0"/>
              </a:rPr>
              <a:t>perburukan</a:t>
            </a:r>
            <a:r>
              <a:rPr lang="en-US" sz="2400" b="1" kern="0" dirty="0">
                <a:latin typeface="Calibri" panose="020F0502020204030204" pitchFamily="34" charset="0"/>
              </a:rPr>
              <a:t> </a:t>
            </a:r>
            <a:r>
              <a:rPr lang="en-US" sz="2400" b="1" kern="0" dirty="0" err="1">
                <a:latin typeface="Calibri" panose="020F0502020204030204" pitchFamily="34" charset="0"/>
              </a:rPr>
              <a:t>asma</a:t>
            </a:r>
            <a:r>
              <a:rPr lang="en-US" sz="2400" b="1" kern="0" dirty="0">
                <a:latin typeface="Calibri" panose="020F0502020204030204" pitchFamily="34" charset="0"/>
              </a:rPr>
              <a:t> </a:t>
            </a:r>
            <a:r>
              <a:rPr lang="en-US" sz="2400" b="1" kern="0" dirty="0" err="1">
                <a:latin typeface="Calibri" panose="020F0502020204030204" pitchFamily="34" charset="0"/>
              </a:rPr>
              <a:t>dan</a:t>
            </a:r>
            <a:r>
              <a:rPr lang="en-US" sz="2400" b="1" kern="0" dirty="0">
                <a:latin typeface="Calibri" panose="020F0502020204030204" pitchFamily="34" charset="0"/>
              </a:rPr>
              <a:t> </a:t>
            </a:r>
            <a:r>
              <a:rPr lang="en-US" sz="2400" b="1" kern="0" dirty="0" err="1">
                <a:latin typeface="Calibri" panose="020F0502020204030204" pitchFamily="34" charset="0"/>
              </a:rPr>
              <a:t>eksaserbasi</a:t>
            </a:r>
            <a:endParaRPr lang="en-GB" sz="2100" b="1" kern="0" dirty="0">
              <a:latin typeface="Calibri" panose="020F0502020204030204" pitchFamily="34" charset="0"/>
            </a:endParaRPr>
          </a:p>
        </p:txBody>
      </p:sp>
      <p:sp>
        <p:nvSpPr>
          <p:cNvPr id="8" name="TextBox 7"/>
          <p:cNvSpPr txBox="1"/>
          <p:nvPr/>
        </p:nvSpPr>
        <p:spPr>
          <a:xfrm>
            <a:off x="6134792" y="4363118"/>
            <a:ext cx="1768433" cy="230832"/>
          </a:xfrm>
          <a:prstGeom prst="rect">
            <a:avLst/>
          </a:prstGeom>
          <a:noFill/>
        </p:spPr>
        <p:txBody>
          <a:bodyPr wrap="none" rtlCol="0">
            <a:spAutoFit/>
          </a:bodyPr>
          <a:lstStyle/>
          <a:p>
            <a:pPr defTabSz="685800" eaLnBrk="0" hangingPunct="0">
              <a:spcBef>
                <a:spcPct val="50000"/>
              </a:spcBef>
            </a:pPr>
            <a:r>
              <a:rPr lang="en-US" sz="900" kern="0" dirty="0">
                <a:solidFill>
                  <a:prstClr val="black"/>
                </a:solidFill>
                <a:ea typeface="ＭＳ Ｐゴシック" panose="020B0600070205080204" pitchFamily="34" charset="-128"/>
              </a:rPr>
              <a:t>Adapted from </a:t>
            </a:r>
            <a:r>
              <a:rPr lang="en-US" sz="900" kern="0" dirty="0" err="1">
                <a:solidFill>
                  <a:prstClr val="black"/>
                </a:solidFill>
                <a:ea typeface="ＭＳ Ｐゴシック" panose="020B0600070205080204" pitchFamily="34" charset="-128"/>
              </a:rPr>
              <a:t>Tattersfield</a:t>
            </a:r>
            <a:r>
              <a:rPr lang="en-US" sz="900" kern="0" dirty="0">
                <a:solidFill>
                  <a:prstClr val="black"/>
                </a:solidFill>
                <a:ea typeface="ＭＳ Ｐゴシック" panose="020B0600070205080204" pitchFamily="34" charset="-128"/>
              </a:rPr>
              <a:t> 1999</a:t>
            </a:r>
            <a:endParaRPr lang="en-GB" sz="900" kern="0" dirty="0">
              <a:solidFill>
                <a:prstClr val="black"/>
              </a:solidFill>
              <a:ea typeface="ＭＳ Ｐゴシック" panose="020B0600070205080204" pitchFamily="34" charset="-128"/>
            </a:endParaRPr>
          </a:p>
        </p:txBody>
      </p:sp>
    </p:spTree>
    <p:extLst>
      <p:ext uri="{BB962C8B-B14F-4D97-AF65-F5344CB8AC3E}">
        <p14:creationId xmlns:p14="http://schemas.microsoft.com/office/powerpoint/2010/main" val="52809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974" y="702754"/>
            <a:ext cx="5960538" cy="504000"/>
          </a:xfrm>
        </p:spPr>
        <p:txBody>
          <a:bodyPr>
            <a:normAutofit fontScale="90000"/>
          </a:bodyPr>
          <a:lstStyle/>
          <a:p>
            <a:pPr algn="ctr"/>
            <a:r>
              <a:rPr lang="en-US" dirty="0" err="1">
                <a:solidFill>
                  <a:schemeClr val="accent1"/>
                </a:solidFill>
              </a:rPr>
              <a:t>Rekomendasi</a:t>
            </a:r>
            <a:r>
              <a:rPr lang="en-US" dirty="0">
                <a:solidFill>
                  <a:schemeClr val="accent1"/>
                </a:solidFill>
              </a:rPr>
              <a:t> GINA </a:t>
            </a:r>
            <a:r>
              <a:rPr lang="en-US" dirty="0" smtClean="0">
                <a:solidFill>
                  <a:schemeClr val="accent1"/>
                </a:solidFill>
              </a:rPr>
              <a:t>2017 </a:t>
            </a:r>
            <a:r>
              <a:rPr lang="en-US" dirty="0">
                <a:solidFill>
                  <a:schemeClr val="accent1"/>
                </a:solidFill>
              </a:rPr>
              <a:t/>
            </a:r>
            <a:br>
              <a:rPr lang="en-US" dirty="0">
                <a:solidFill>
                  <a:schemeClr val="accent1"/>
                </a:solidFill>
              </a:rPr>
            </a:br>
            <a:r>
              <a:rPr lang="en-US" dirty="0" err="1">
                <a:solidFill>
                  <a:schemeClr val="accent1"/>
                </a:solidFill>
              </a:rPr>
              <a:t>terhadap</a:t>
            </a:r>
            <a:r>
              <a:rPr lang="en-US" dirty="0">
                <a:solidFill>
                  <a:schemeClr val="accent1"/>
                </a:solidFill>
              </a:rPr>
              <a:t> regimen SMART</a:t>
            </a:r>
            <a:endParaRPr lang="en-GB" dirty="0">
              <a:solidFill>
                <a:schemeClr val="accent1"/>
              </a:solidFill>
            </a:endParaRPr>
          </a:p>
        </p:txBody>
      </p:sp>
      <p:sp>
        <p:nvSpPr>
          <p:cNvPr id="3" name="Slide Number Placeholder 2"/>
          <p:cNvSpPr>
            <a:spLocks noGrp="1"/>
          </p:cNvSpPr>
          <p:nvPr>
            <p:ph type="sldNum" sz="quarter" idx="4"/>
          </p:nvPr>
        </p:nvSpPr>
        <p:spPr/>
        <p:txBody>
          <a:bodyPr/>
          <a:lstStyle/>
          <a:p>
            <a:fld id="{3C4F54F3-C349-4609-AFEE-01462D5C7942}" type="slidenum">
              <a:rPr lang="en-GB" smtClean="0"/>
              <a:pPr/>
              <a:t>32</a:t>
            </a:fld>
            <a:endParaRPr lang="en-GB" dirty="0"/>
          </a:p>
        </p:txBody>
      </p:sp>
      <p:sp>
        <p:nvSpPr>
          <p:cNvPr id="6" name="Rectangle 5"/>
          <p:cNvSpPr/>
          <p:nvPr/>
        </p:nvSpPr>
        <p:spPr>
          <a:xfrm>
            <a:off x="2099733" y="1703846"/>
            <a:ext cx="4910667" cy="2311396"/>
          </a:xfrm>
          <a:prstGeom prst="rect">
            <a:avLst/>
          </a:prstGeom>
          <a:no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Untuk</a:t>
            </a:r>
            <a:r>
              <a:rPr lang="en-US" dirty="0">
                <a:solidFill>
                  <a:schemeClr val="tx1"/>
                </a:solidFill>
              </a:rPr>
              <a:t> </a:t>
            </a:r>
            <a:r>
              <a:rPr lang="en-US" dirty="0" err="1">
                <a:solidFill>
                  <a:schemeClr val="tx1"/>
                </a:solidFill>
              </a:rPr>
              <a:t>pasien</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eksaserbasi</a:t>
            </a:r>
            <a:r>
              <a:rPr lang="en-US" dirty="0">
                <a:solidFill>
                  <a:schemeClr val="tx1"/>
                </a:solidFill>
              </a:rPr>
              <a:t> ≥1 </a:t>
            </a:r>
            <a:r>
              <a:rPr lang="en-US" dirty="0" err="1">
                <a:solidFill>
                  <a:schemeClr val="tx1"/>
                </a:solidFill>
              </a:rPr>
              <a:t>dalam</a:t>
            </a:r>
            <a:r>
              <a:rPr lang="en-US" dirty="0">
                <a:solidFill>
                  <a:schemeClr val="tx1"/>
                </a:solidFill>
              </a:rPr>
              <a:t> 1 </a:t>
            </a:r>
            <a:r>
              <a:rPr lang="en-US" dirty="0" err="1">
                <a:solidFill>
                  <a:schemeClr val="tx1"/>
                </a:solidFill>
              </a:rPr>
              <a:t>tahun</a:t>
            </a:r>
            <a:r>
              <a:rPr lang="en-US" dirty="0">
                <a:solidFill>
                  <a:schemeClr val="tx1"/>
                </a:solidFill>
              </a:rPr>
              <a:t> </a:t>
            </a:r>
            <a:r>
              <a:rPr lang="en-US" dirty="0" err="1">
                <a:solidFill>
                  <a:schemeClr val="tx1"/>
                </a:solidFill>
              </a:rPr>
              <a:t>terakhir</a:t>
            </a:r>
            <a:r>
              <a:rPr lang="en-US" dirty="0">
                <a:solidFill>
                  <a:schemeClr val="tx1"/>
                </a:solidFill>
              </a:rPr>
              <a:t>, </a:t>
            </a:r>
            <a:r>
              <a:rPr lang="en-US" dirty="0" err="1">
                <a:solidFill>
                  <a:schemeClr val="tx1"/>
                </a:solidFill>
              </a:rPr>
              <a:t>dosis</a:t>
            </a:r>
            <a:r>
              <a:rPr lang="en-US" dirty="0">
                <a:solidFill>
                  <a:schemeClr val="tx1"/>
                </a:solidFill>
              </a:rPr>
              <a:t> </a:t>
            </a:r>
            <a:r>
              <a:rPr lang="en-US" dirty="0" err="1">
                <a:solidFill>
                  <a:schemeClr val="tx1"/>
                </a:solidFill>
              </a:rPr>
              <a:t>rendah</a:t>
            </a:r>
            <a:r>
              <a:rPr lang="en-US" dirty="0">
                <a:solidFill>
                  <a:schemeClr val="tx1"/>
                </a:solidFill>
              </a:rPr>
              <a:t> </a:t>
            </a:r>
            <a:r>
              <a:rPr lang="en-US" b="1" dirty="0">
                <a:solidFill>
                  <a:schemeClr val="tx1"/>
                </a:solidFill>
              </a:rPr>
              <a:t>Budesonide/Formoterol</a:t>
            </a:r>
            <a:r>
              <a:rPr lang="en-US" dirty="0">
                <a:solidFill>
                  <a:schemeClr val="tx1"/>
                </a:solidFill>
              </a:rPr>
              <a:t> </a:t>
            </a:r>
            <a:r>
              <a:rPr lang="en-US" dirty="0" err="1">
                <a:solidFill>
                  <a:schemeClr val="tx1"/>
                </a:solidFill>
              </a:rPr>
              <a:t>atau</a:t>
            </a:r>
            <a:r>
              <a:rPr lang="en-US" dirty="0">
                <a:solidFill>
                  <a:schemeClr val="tx1"/>
                </a:solidFill>
              </a:rPr>
              <a:t> </a:t>
            </a:r>
            <a:r>
              <a:rPr lang="en-US" b="1" dirty="0">
                <a:solidFill>
                  <a:schemeClr val="tx1"/>
                </a:solidFill>
              </a:rPr>
              <a:t>Budesonide/Formoterol </a:t>
            </a:r>
            <a:r>
              <a:rPr lang="en-US" b="1" dirty="0" err="1">
                <a:solidFill>
                  <a:schemeClr val="tx1"/>
                </a:solidFill>
              </a:rPr>
              <a:t>sebagai</a:t>
            </a:r>
            <a:r>
              <a:rPr lang="en-US" b="1" dirty="0">
                <a:solidFill>
                  <a:schemeClr val="tx1"/>
                </a:solidFill>
              </a:rPr>
              <a:t> </a:t>
            </a:r>
            <a:r>
              <a:rPr lang="en-US" b="1" dirty="0" err="1">
                <a:solidFill>
                  <a:schemeClr val="tx1"/>
                </a:solidFill>
              </a:rPr>
              <a:t>terapi</a:t>
            </a:r>
            <a:r>
              <a:rPr lang="en-US" b="1" dirty="0">
                <a:solidFill>
                  <a:schemeClr val="tx1"/>
                </a:solidFill>
              </a:rPr>
              <a:t> </a:t>
            </a:r>
            <a:r>
              <a:rPr lang="en-US" b="1" i="1" dirty="0">
                <a:solidFill>
                  <a:schemeClr val="tx1"/>
                </a:solidFill>
              </a:rPr>
              <a:t>maintenance</a:t>
            </a:r>
            <a:r>
              <a:rPr lang="en-US" b="1" dirty="0">
                <a:solidFill>
                  <a:schemeClr val="tx1"/>
                </a:solidFill>
              </a:rPr>
              <a:t> </a:t>
            </a:r>
            <a:r>
              <a:rPr lang="en-US" b="1" dirty="0" err="1">
                <a:solidFill>
                  <a:schemeClr val="tx1"/>
                </a:solidFill>
              </a:rPr>
              <a:t>dan</a:t>
            </a:r>
            <a:r>
              <a:rPr lang="en-US" b="1" dirty="0">
                <a:solidFill>
                  <a:schemeClr val="tx1"/>
                </a:solidFill>
              </a:rPr>
              <a:t> </a:t>
            </a:r>
            <a:r>
              <a:rPr lang="en-US" b="1" i="1" dirty="0">
                <a:solidFill>
                  <a:schemeClr val="tx1"/>
                </a:solidFill>
              </a:rPr>
              <a:t>reliever </a:t>
            </a:r>
            <a:r>
              <a:rPr lang="en-US" b="1" dirty="0" err="1">
                <a:solidFill>
                  <a:srgbClr val="FFFF00"/>
                </a:solidFill>
              </a:rPr>
              <a:t>lebih</a:t>
            </a:r>
            <a:r>
              <a:rPr lang="en-US" b="1" dirty="0">
                <a:solidFill>
                  <a:srgbClr val="FFFF00"/>
                </a:solidFill>
              </a:rPr>
              <a:t> </a:t>
            </a:r>
            <a:r>
              <a:rPr lang="en-US" b="1" dirty="0" err="1">
                <a:solidFill>
                  <a:srgbClr val="FFFF00"/>
                </a:solidFill>
              </a:rPr>
              <a:t>efektif</a:t>
            </a:r>
            <a:r>
              <a:rPr lang="en-US" b="1" dirty="0">
                <a:solidFill>
                  <a:srgbClr val="FFFF00"/>
                </a:solidFill>
              </a:rPr>
              <a:t> </a:t>
            </a:r>
            <a:r>
              <a:rPr lang="en-US" dirty="0" err="1">
                <a:solidFill>
                  <a:schemeClr val="tx1"/>
                </a:solidFill>
              </a:rPr>
              <a:t>daripada</a:t>
            </a:r>
            <a:r>
              <a:rPr lang="en-US" dirty="0">
                <a:solidFill>
                  <a:schemeClr val="tx1"/>
                </a:solidFill>
              </a:rPr>
              <a:t> </a:t>
            </a:r>
            <a:r>
              <a:rPr lang="en-US" b="1" dirty="0" err="1">
                <a:solidFill>
                  <a:schemeClr val="tx1"/>
                </a:solidFill>
              </a:rPr>
              <a:t>terapi</a:t>
            </a:r>
            <a:r>
              <a:rPr lang="en-US" b="1" dirty="0">
                <a:solidFill>
                  <a:schemeClr val="tx1"/>
                </a:solidFill>
              </a:rPr>
              <a:t> ICS/LABA+SABA </a:t>
            </a:r>
            <a:r>
              <a:rPr lang="en-US" b="1" i="1" dirty="0">
                <a:solidFill>
                  <a:schemeClr val="tx1"/>
                </a:solidFill>
              </a:rPr>
              <a:t>as needed</a:t>
            </a:r>
            <a:endParaRPr lang="en-GB" b="1" i="1" dirty="0">
              <a:solidFill>
                <a:schemeClr val="tx1"/>
              </a:solidFill>
            </a:endParaRPr>
          </a:p>
        </p:txBody>
      </p:sp>
      <p:sp>
        <p:nvSpPr>
          <p:cNvPr id="7" name="Rectangle 5"/>
          <p:cNvSpPr>
            <a:spLocks noChangeArrowheads="1"/>
          </p:cNvSpPr>
          <p:nvPr/>
        </p:nvSpPr>
        <p:spPr bwMode="auto">
          <a:xfrm>
            <a:off x="554566" y="4209656"/>
            <a:ext cx="8001000" cy="424732"/>
          </a:xfrm>
          <a:prstGeom prst="rect">
            <a:avLst/>
          </a:prstGeom>
          <a:noFill/>
          <a:ln w="9525">
            <a:noFill/>
            <a:miter lim="800000"/>
            <a:headEnd/>
            <a:tailEnd/>
          </a:ln>
        </p:spPr>
        <p:txBody>
          <a:bodyPr>
            <a:spAutoFit/>
          </a:bodyPr>
          <a:lstStyle/>
          <a:p>
            <a:pPr algn="ctr">
              <a:lnSpc>
                <a:spcPct val="90000"/>
              </a:lnSpc>
            </a:pPr>
            <a:r>
              <a:rPr lang="en-US" sz="1200" b="0" dirty="0">
                <a:latin typeface="+mj-lt"/>
              </a:rPr>
              <a:t>Global Strategy for Asthma Management and Prevention, Global initiative for Asthma Pocket Guide updated </a:t>
            </a:r>
            <a:r>
              <a:rPr lang="en-US" sz="1200" b="0" dirty="0" smtClean="0">
                <a:latin typeface="+mj-lt"/>
              </a:rPr>
              <a:t>2017. </a:t>
            </a:r>
            <a:endParaRPr lang="en-US" sz="1200" b="0" dirty="0">
              <a:latin typeface="+mj-lt"/>
            </a:endParaRPr>
          </a:p>
          <a:p>
            <a:pPr algn="ctr">
              <a:lnSpc>
                <a:spcPct val="90000"/>
              </a:lnSpc>
            </a:pPr>
            <a:r>
              <a:rPr lang="en-US" sz="1200" b="0" dirty="0">
                <a:latin typeface="+mj-lt"/>
              </a:rPr>
              <a:t>Available from http//www.ginaasthma.org.</a:t>
            </a:r>
          </a:p>
        </p:txBody>
      </p:sp>
    </p:spTree>
    <p:extLst>
      <p:ext uri="{BB962C8B-B14F-4D97-AF65-F5344CB8AC3E}">
        <p14:creationId xmlns:p14="http://schemas.microsoft.com/office/powerpoint/2010/main" val="36421564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33</a:t>
            </a:fld>
            <a:endParaRPr lang="en-GB" dirty="0"/>
          </a:p>
        </p:txBody>
      </p:sp>
      <p:sp>
        <p:nvSpPr>
          <p:cNvPr id="12" name="Content Placeholder 2"/>
          <p:cNvSpPr>
            <a:spLocks noGrp="1"/>
          </p:cNvSpPr>
          <p:nvPr>
            <p:ph idx="16"/>
          </p:nvPr>
        </p:nvSpPr>
        <p:spPr>
          <a:xfrm>
            <a:off x="5035275" y="2021241"/>
            <a:ext cx="3740333" cy="1749247"/>
          </a:xfrm>
          <a:prstGeom prst="rect">
            <a:avLst/>
          </a:prstGeom>
        </p:spPr>
        <p:txBody>
          <a:bodyPr>
            <a:normAutofit lnSpcReduction="10000"/>
          </a:bodyPr>
          <a:lstStyle/>
          <a:p>
            <a:pPr algn="just" eaLnBrk="1" hangingPunct="1"/>
            <a:r>
              <a:rPr lang="en-MY" altLang="en-US" sz="1600" dirty="0" err="1">
                <a:latin typeface="Tahoma" panose="020B0604030504040204" pitchFamily="34" charset="0"/>
                <a:cs typeface="Angsana New" panose="02020603050405020304" pitchFamily="18" charset="-34"/>
              </a:rPr>
              <a:t>Turbuhaler</a:t>
            </a:r>
            <a:r>
              <a:rPr lang="en-MY" altLang="en-US" sz="1600" dirty="0">
                <a:latin typeface="Tahoma" panose="020B0604030504040204" pitchFamily="34" charset="0"/>
                <a:cs typeface="Angsana New" panose="02020603050405020304" pitchFamily="18" charset="-34"/>
              </a:rPr>
              <a:t>® </a:t>
            </a:r>
            <a:r>
              <a:rPr lang="en-MY" altLang="en-US" sz="1600" dirty="0" err="1">
                <a:latin typeface="Tahoma" panose="020B0604030504040204" pitchFamily="34" charset="0"/>
                <a:cs typeface="Angsana New" panose="02020603050405020304" pitchFamily="18" charset="-34"/>
              </a:rPr>
              <a:t>menghantarkan</a:t>
            </a:r>
            <a:r>
              <a:rPr lang="en-MY" altLang="en-US" sz="1600" dirty="0">
                <a:latin typeface="Tahoma" panose="020B0604030504040204" pitchFamily="34" charset="0"/>
                <a:cs typeface="Angsana New" panose="02020603050405020304" pitchFamily="18" charset="-34"/>
              </a:rPr>
              <a:t> </a:t>
            </a:r>
          </a:p>
          <a:p>
            <a:pPr marL="0" indent="0" algn="just" eaLnBrk="1" hangingPunct="1">
              <a:buNone/>
              <a:tabLst>
                <a:tab pos="271463" algn="l"/>
              </a:tabLst>
            </a:pPr>
            <a:r>
              <a:rPr lang="en-MY" altLang="en-US" sz="1600" dirty="0">
                <a:latin typeface="Tahoma" panose="020B0604030504040204" pitchFamily="34" charset="0"/>
                <a:cs typeface="Angsana New" panose="02020603050405020304" pitchFamily="18" charset="-34"/>
              </a:rPr>
              <a:t>		</a:t>
            </a:r>
            <a:r>
              <a:rPr lang="en-MY" altLang="en-US" sz="1600" b="1" dirty="0">
                <a:solidFill>
                  <a:srgbClr val="FF0000"/>
                </a:solidFill>
                <a:latin typeface="Tahoma" panose="020B0604030504040204" pitchFamily="34" charset="0"/>
                <a:cs typeface="Angsana New" panose="02020603050405020304" pitchFamily="18" charset="-34"/>
              </a:rPr>
              <a:t>3x</a:t>
            </a:r>
            <a:r>
              <a:rPr lang="en-MY" altLang="en-US" sz="1600" dirty="0">
                <a:latin typeface="Tahoma" panose="020B0604030504040204" pitchFamily="34" charset="0"/>
                <a:cs typeface="Angsana New" panose="02020603050405020304" pitchFamily="18" charset="-34"/>
              </a:rPr>
              <a:t> </a:t>
            </a:r>
            <a:r>
              <a:rPr lang="en-MY" altLang="en-US" sz="1600" dirty="0" err="1">
                <a:latin typeface="Tahoma" panose="020B0604030504040204" pitchFamily="34" charset="0"/>
                <a:cs typeface="Angsana New" panose="02020603050405020304" pitchFamily="18" charset="-34"/>
              </a:rPr>
              <a:t>lebih</a:t>
            </a:r>
            <a:r>
              <a:rPr lang="en-MY" altLang="en-US" sz="1600" dirty="0">
                <a:latin typeface="Tahoma" panose="020B0604030504040204" pitchFamily="34" charset="0"/>
                <a:cs typeface="Angsana New" panose="02020603050405020304" pitchFamily="18" charset="-34"/>
              </a:rPr>
              <a:t> </a:t>
            </a:r>
            <a:r>
              <a:rPr lang="en-MY" altLang="en-US" sz="1600" dirty="0" err="1">
                <a:latin typeface="Tahoma" panose="020B0604030504040204" pitchFamily="34" charset="0"/>
                <a:cs typeface="Angsana New" panose="02020603050405020304" pitchFamily="18" charset="-34"/>
              </a:rPr>
              <a:t>baik</a:t>
            </a:r>
            <a:r>
              <a:rPr lang="en-MY" altLang="en-US" sz="1600" dirty="0">
                <a:latin typeface="Tahoma" panose="020B0604030504040204" pitchFamily="34" charset="0"/>
                <a:cs typeface="Angsana New" panose="02020603050405020304" pitchFamily="18" charset="-34"/>
              </a:rPr>
              <a:t> </a:t>
            </a:r>
            <a:r>
              <a:rPr lang="en-MY" altLang="en-US" sz="1600" dirty="0" err="1">
                <a:latin typeface="Tahoma" panose="020B0604030504040204" pitchFamily="34" charset="0"/>
                <a:cs typeface="Angsana New" panose="02020603050405020304" pitchFamily="18" charset="-34"/>
              </a:rPr>
              <a:t>deposisi</a:t>
            </a:r>
            <a:r>
              <a:rPr lang="en-MY" altLang="en-US" sz="1600" dirty="0">
                <a:latin typeface="Tahoma" panose="020B0604030504040204" pitchFamily="34" charset="0"/>
                <a:cs typeface="Angsana New" panose="02020603050405020304" pitchFamily="18" charset="-34"/>
              </a:rPr>
              <a:t> </a:t>
            </a:r>
            <a:r>
              <a:rPr lang="en-MY" altLang="en-US" sz="1600" dirty="0" err="1">
                <a:latin typeface="Tahoma" panose="020B0604030504040204" pitchFamily="34" charset="0"/>
                <a:cs typeface="Angsana New" panose="02020603050405020304" pitchFamily="18" charset="-34"/>
              </a:rPr>
              <a:t>paru</a:t>
            </a:r>
            <a:r>
              <a:rPr lang="en-MY" altLang="en-US" sz="1600" dirty="0">
                <a:latin typeface="Tahoma" panose="020B0604030504040204" pitchFamily="34" charset="0"/>
                <a:cs typeface="Angsana New" panose="02020603050405020304" pitchFamily="18" charset="-34"/>
              </a:rPr>
              <a:t> Vs.   		</a:t>
            </a:r>
            <a:r>
              <a:rPr lang="en-MY" altLang="en-US" sz="1600" dirty="0" err="1">
                <a:latin typeface="Tahoma" panose="020B0604030504040204" pitchFamily="34" charset="0"/>
                <a:cs typeface="Angsana New" panose="02020603050405020304" pitchFamily="18" charset="-34"/>
              </a:rPr>
              <a:t>Diskus</a:t>
            </a:r>
            <a:r>
              <a:rPr lang="en-MY" altLang="en-US" sz="1600" dirty="0">
                <a:latin typeface="Tahoma" panose="020B0604030504040204" pitchFamily="34" charset="0"/>
                <a:cs typeface="Angsana New" panose="02020603050405020304" pitchFamily="18" charset="-34"/>
              </a:rPr>
              <a:t>® </a:t>
            </a:r>
            <a:endParaRPr lang="en-MY" altLang="en-US" sz="1600" baseline="30000" dirty="0">
              <a:latin typeface="Tahoma" panose="020B0604030504040204" pitchFamily="34" charset="0"/>
              <a:cs typeface="Angsana New" panose="02020603050405020304" pitchFamily="18" charset="-34"/>
            </a:endParaRPr>
          </a:p>
          <a:p>
            <a:pPr algn="just" eaLnBrk="1" hangingPunct="1">
              <a:buFont typeface="Arial" panose="020B0604020202020204" pitchFamily="34" charset="0"/>
              <a:buNone/>
            </a:pPr>
            <a:endParaRPr lang="en-MY" altLang="en-US" sz="1600" dirty="0">
              <a:latin typeface="Tahoma" panose="020B0604030504040204" pitchFamily="34" charset="0"/>
              <a:cs typeface="Angsana New" panose="02020603050405020304" pitchFamily="18" charset="-34"/>
            </a:endParaRPr>
          </a:p>
          <a:p>
            <a:pPr algn="just" eaLnBrk="1" hangingPunct="1"/>
            <a:r>
              <a:rPr lang="en-MY" altLang="en-US" sz="1600" dirty="0" err="1">
                <a:latin typeface="Tahoma" panose="020B0604030504040204" pitchFamily="34" charset="0"/>
                <a:cs typeface="Angsana New" panose="02020603050405020304" pitchFamily="18" charset="-34"/>
              </a:rPr>
              <a:t>Turbuhaler</a:t>
            </a:r>
            <a:r>
              <a:rPr lang="en-MY" altLang="en-US" sz="1600" dirty="0">
                <a:latin typeface="Tahoma" panose="020B0604030504040204" pitchFamily="34" charset="0"/>
                <a:cs typeface="Angsana New" panose="02020603050405020304" pitchFamily="18" charset="-34"/>
              </a:rPr>
              <a:t>® </a:t>
            </a:r>
            <a:r>
              <a:rPr lang="en-MY" altLang="en-US" sz="1600" dirty="0" err="1">
                <a:latin typeface="Tahoma" panose="020B0604030504040204" pitchFamily="34" charset="0"/>
                <a:cs typeface="Angsana New" panose="02020603050405020304" pitchFamily="18" charset="-34"/>
              </a:rPr>
              <a:t>menghantarkan</a:t>
            </a:r>
            <a:r>
              <a:rPr lang="en-MY" altLang="en-US" sz="1600" dirty="0">
                <a:latin typeface="Tahoma" panose="020B0604030504040204" pitchFamily="34" charset="0"/>
                <a:cs typeface="Angsana New" panose="02020603050405020304" pitchFamily="18" charset="-34"/>
              </a:rPr>
              <a:t> </a:t>
            </a:r>
          </a:p>
          <a:p>
            <a:pPr marL="0" indent="0" algn="just" eaLnBrk="1" hangingPunct="1">
              <a:buNone/>
            </a:pPr>
            <a:r>
              <a:rPr lang="en-MY" altLang="en-US" sz="1600" dirty="0">
                <a:latin typeface="Tahoma" panose="020B0604030504040204" pitchFamily="34" charset="0"/>
                <a:cs typeface="Angsana New" panose="02020603050405020304" pitchFamily="18" charset="-34"/>
              </a:rPr>
              <a:t>	</a:t>
            </a:r>
            <a:r>
              <a:rPr lang="en-MY" altLang="en-US" sz="1600" b="1" dirty="0">
                <a:solidFill>
                  <a:srgbClr val="FF0000"/>
                </a:solidFill>
                <a:latin typeface="Tahoma" panose="020B0604030504040204" pitchFamily="34" charset="0"/>
                <a:cs typeface="Angsana New" panose="02020603050405020304" pitchFamily="18" charset="-34"/>
              </a:rPr>
              <a:t>2x</a:t>
            </a:r>
            <a:r>
              <a:rPr lang="en-MY" altLang="en-US" sz="1600" dirty="0">
                <a:latin typeface="Tahoma" panose="020B0604030504040204" pitchFamily="34" charset="0"/>
                <a:cs typeface="Angsana New" panose="02020603050405020304" pitchFamily="18" charset="-34"/>
              </a:rPr>
              <a:t> </a:t>
            </a:r>
            <a:r>
              <a:rPr lang="en-MY" altLang="en-US" sz="1600" dirty="0" err="1">
                <a:latin typeface="Tahoma" panose="020B0604030504040204" pitchFamily="34" charset="0"/>
                <a:cs typeface="Angsana New" panose="02020603050405020304" pitchFamily="18" charset="-34"/>
              </a:rPr>
              <a:t>lebih</a:t>
            </a:r>
            <a:r>
              <a:rPr lang="en-MY" altLang="en-US" sz="1600" dirty="0">
                <a:latin typeface="Tahoma" panose="020B0604030504040204" pitchFamily="34" charset="0"/>
                <a:cs typeface="Angsana New" panose="02020603050405020304" pitchFamily="18" charset="-34"/>
              </a:rPr>
              <a:t> </a:t>
            </a:r>
            <a:r>
              <a:rPr lang="en-MY" altLang="en-US" sz="1600" dirty="0" err="1">
                <a:latin typeface="Tahoma" panose="020B0604030504040204" pitchFamily="34" charset="0"/>
                <a:cs typeface="Angsana New" panose="02020603050405020304" pitchFamily="18" charset="-34"/>
              </a:rPr>
              <a:t>baik</a:t>
            </a:r>
            <a:r>
              <a:rPr lang="en-MY" altLang="en-US" sz="1600" dirty="0">
                <a:latin typeface="Tahoma" panose="020B0604030504040204" pitchFamily="34" charset="0"/>
                <a:cs typeface="Angsana New" panose="02020603050405020304" pitchFamily="18" charset="-34"/>
              </a:rPr>
              <a:t> </a:t>
            </a:r>
            <a:r>
              <a:rPr lang="en-MY" altLang="en-US" sz="1600" dirty="0" err="1">
                <a:latin typeface="Tahoma" panose="020B0604030504040204" pitchFamily="34" charset="0"/>
                <a:cs typeface="Angsana New" panose="02020603050405020304" pitchFamily="18" charset="-34"/>
              </a:rPr>
              <a:t>deposisi</a:t>
            </a:r>
            <a:r>
              <a:rPr lang="en-MY" altLang="en-US" sz="1600" dirty="0">
                <a:latin typeface="Tahoma" panose="020B0604030504040204" pitchFamily="34" charset="0"/>
                <a:cs typeface="Angsana New" panose="02020603050405020304" pitchFamily="18" charset="-34"/>
              </a:rPr>
              <a:t> </a:t>
            </a:r>
            <a:r>
              <a:rPr lang="en-MY" altLang="en-US" sz="1600" dirty="0" err="1">
                <a:latin typeface="Tahoma" panose="020B0604030504040204" pitchFamily="34" charset="0"/>
                <a:cs typeface="Angsana New" panose="02020603050405020304" pitchFamily="18" charset="-34"/>
              </a:rPr>
              <a:t>paru</a:t>
            </a:r>
            <a:r>
              <a:rPr lang="en-MY" altLang="en-US" sz="1600" dirty="0">
                <a:latin typeface="Tahoma" panose="020B0604030504040204" pitchFamily="34" charset="0"/>
                <a:cs typeface="Angsana New" panose="02020603050405020304" pitchFamily="18" charset="-34"/>
              </a:rPr>
              <a:t> Vs </a:t>
            </a:r>
            <a:r>
              <a:rPr lang="en-MY" altLang="en-US" sz="1600" dirty="0" err="1">
                <a:latin typeface="Tahoma" panose="020B0604030504040204" pitchFamily="34" charset="0"/>
                <a:cs typeface="Angsana New" panose="02020603050405020304" pitchFamily="18" charset="-34"/>
              </a:rPr>
              <a:t>pMDI</a:t>
            </a:r>
            <a:endParaRPr lang="en-MY" altLang="en-US" sz="1600" dirty="0">
              <a:latin typeface="Tahoma" panose="020B0604030504040204" pitchFamily="34" charset="0"/>
              <a:cs typeface="Angsana New" panose="02020603050405020304" pitchFamily="18" charset="-34"/>
            </a:endParaRPr>
          </a:p>
          <a:p>
            <a:pPr marL="0" indent="0" algn="just" eaLnBrk="1" hangingPunct="1">
              <a:buNone/>
            </a:pPr>
            <a:endParaRPr lang="en-MY" altLang="en-US" sz="1600" baseline="30000" dirty="0">
              <a:latin typeface="Tahoma" panose="020B0604030504040204" pitchFamily="34" charset="0"/>
              <a:cs typeface="Angsana New" panose="02020603050405020304" pitchFamily="18" charset="-34"/>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t="3265" b="5827"/>
          <a:stretch>
            <a:fillRect/>
          </a:stretch>
        </p:blipFill>
        <p:spPr bwMode="auto">
          <a:xfrm>
            <a:off x="322258" y="195264"/>
            <a:ext cx="4219575"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568820" y="1182689"/>
            <a:ext cx="550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ngsana New" panose="02020603050405020304" pitchFamily="18" charset="-34"/>
              </a:defRPr>
            </a:lvl1pPr>
            <a:lvl2pPr marL="742950" indent="-285750">
              <a:defRPr>
                <a:solidFill>
                  <a:schemeClr val="tx1"/>
                </a:solidFill>
                <a:latin typeface="Tahoma" panose="020B0604030504040204" pitchFamily="34" charset="0"/>
                <a:cs typeface="Angsana New" panose="02020603050405020304" pitchFamily="18" charset="-34"/>
              </a:defRPr>
            </a:lvl2pPr>
            <a:lvl3pPr marL="1143000" indent="-228600">
              <a:defRPr>
                <a:solidFill>
                  <a:schemeClr val="tx1"/>
                </a:solidFill>
                <a:latin typeface="Tahoma" panose="020B0604030504040204" pitchFamily="34" charset="0"/>
                <a:cs typeface="Angsana New" panose="02020603050405020304" pitchFamily="18" charset="-34"/>
              </a:defRPr>
            </a:lvl3pPr>
            <a:lvl4pPr marL="1600200" indent="-228600">
              <a:defRPr>
                <a:solidFill>
                  <a:schemeClr val="tx1"/>
                </a:solidFill>
                <a:latin typeface="Tahoma" panose="020B0604030504040204" pitchFamily="34" charset="0"/>
                <a:cs typeface="Angsana New" panose="02020603050405020304" pitchFamily="18" charset="-34"/>
              </a:defRPr>
            </a:lvl4pPr>
            <a:lvl5pPr marL="2057400" indent="-228600">
              <a:defRPr>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ahoma" panose="020B0604030504040204" pitchFamily="34" charset="0"/>
                <a:cs typeface="Angsana New" panose="02020603050405020304" pitchFamily="18" charset="-34"/>
              </a:rPr>
              <a:t>3x</a:t>
            </a:r>
          </a:p>
        </p:txBody>
      </p:sp>
      <p:sp>
        <p:nvSpPr>
          <p:cNvPr id="7" name="Curved Up Arrow 6"/>
          <p:cNvSpPr/>
          <p:nvPr/>
        </p:nvSpPr>
        <p:spPr>
          <a:xfrm rot="16200000">
            <a:off x="2928139" y="1424782"/>
            <a:ext cx="2514600" cy="658813"/>
          </a:xfrm>
          <a:prstGeom prst="curvedUpArrow">
            <a:avLst/>
          </a:prstGeom>
          <a:solidFill>
            <a:sysClr val="windowText" lastClr="000000">
              <a:lumMod val="85000"/>
              <a:lumOff val="1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8" name="Curved Up Arrow 7"/>
          <p:cNvSpPr/>
          <p:nvPr/>
        </p:nvSpPr>
        <p:spPr>
          <a:xfrm rot="16200000">
            <a:off x="1711321" y="1139826"/>
            <a:ext cx="1779587" cy="601663"/>
          </a:xfrm>
          <a:prstGeom prst="curvedUpArrow">
            <a:avLst/>
          </a:prstGeom>
          <a:solidFill>
            <a:sysClr val="windowText" lastClr="000000">
              <a:lumMod val="85000"/>
              <a:lumOff val="1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9" name="TextBox 10"/>
          <p:cNvSpPr txBox="1">
            <a:spLocks noChangeArrowheads="1"/>
          </p:cNvSpPr>
          <p:nvPr/>
        </p:nvSpPr>
        <p:spPr bwMode="auto">
          <a:xfrm>
            <a:off x="2933695" y="1389064"/>
            <a:ext cx="550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ngsana New" panose="02020603050405020304" pitchFamily="18" charset="-34"/>
              </a:defRPr>
            </a:lvl1pPr>
            <a:lvl2pPr marL="742950" indent="-285750">
              <a:defRPr>
                <a:solidFill>
                  <a:schemeClr val="tx1"/>
                </a:solidFill>
                <a:latin typeface="Tahoma" panose="020B0604030504040204" pitchFamily="34" charset="0"/>
                <a:cs typeface="Angsana New" panose="02020603050405020304" pitchFamily="18" charset="-34"/>
              </a:defRPr>
            </a:lvl2pPr>
            <a:lvl3pPr marL="1143000" indent="-228600">
              <a:defRPr>
                <a:solidFill>
                  <a:schemeClr val="tx1"/>
                </a:solidFill>
                <a:latin typeface="Tahoma" panose="020B0604030504040204" pitchFamily="34" charset="0"/>
                <a:cs typeface="Angsana New" panose="02020603050405020304" pitchFamily="18" charset="-34"/>
              </a:defRPr>
            </a:lvl3pPr>
            <a:lvl4pPr marL="1600200" indent="-228600">
              <a:defRPr>
                <a:solidFill>
                  <a:schemeClr val="tx1"/>
                </a:solidFill>
                <a:latin typeface="Tahoma" panose="020B0604030504040204" pitchFamily="34" charset="0"/>
                <a:cs typeface="Angsana New" panose="02020603050405020304" pitchFamily="18" charset="-34"/>
              </a:defRPr>
            </a:lvl4pPr>
            <a:lvl5pPr marL="2057400" indent="-228600">
              <a:defRPr>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a:ln>
                  <a:noFill/>
                </a:ln>
                <a:solidFill>
                  <a:srgbClr val="000000"/>
                </a:solidFill>
                <a:effectLst/>
                <a:uLnTx/>
                <a:uFillTx/>
                <a:latin typeface="Tahoma" panose="020B0604030504040204" pitchFamily="34" charset="0"/>
                <a:cs typeface="Angsana New" panose="02020603050405020304" pitchFamily="18" charset="-34"/>
              </a:rPr>
              <a:t>2x</a:t>
            </a:r>
          </a:p>
        </p:txBody>
      </p:sp>
      <p:pic>
        <p:nvPicPr>
          <p:cNvPr id="10" name="Picture 6"/>
          <p:cNvPicPr>
            <a:picLocks noChangeAspect="1"/>
          </p:cNvPicPr>
          <p:nvPr/>
        </p:nvPicPr>
        <p:blipFill>
          <a:blip r:embed="rId3" cstate="print">
            <a:extLst>
              <a:ext uri="{28A0092B-C50C-407E-A947-70E740481C1C}">
                <a14:useLocalDpi xmlns:a14="http://schemas.microsoft.com/office/drawing/2010/main" val="0"/>
              </a:ext>
            </a:extLst>
          </a:blip>
          <a:srcRect l="30423" t="4321" r="45482" b="6606"/>
          <a:stretch>
            <a:fillRect/>
          </a:stretch>
        </p:blipFill>
        <p:spPr bwMode="auto">
          <a:xfrm>
            <a:off x="1300158" y="3295651"/>
            <a:ext cx="460375"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4"/>
          <p:cNvSpPr txBox="1">
            <a:spLocks noChangeArrowheads="1"/>
          </p:cNvSpPr>
          <p:nvPr/>
        </p:nvSpPr>
        <p:spPr bwMode="auto">
          <a:xfrm>
            <a:off x="757232" y="4808699"/>
            <a:ext cx="87249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Tahoma" panose="020B0604030504040204" pitchFamily="34" charset="0"/>
                <a:cs typeface="Angsana New" panose="02020603050405020304" pitchFamily="18" charset="-34"/>
              </a:defRPr>
            </a:lvl1pPr>
            <a:lvl2pPr marL="742950" indent="-285750">
              <a:defRPr>
                <a:solidFill>
                  <a:schemeClr val="tx1"/>
                </a:solidFill>
                <a:latin typeface="Tahoma" panose="020B0604030504040204" pitchFamily="34" charset="0"/>
                <a:cs typeface="Angsana New" panose="02020603050405020304" pitchFamily="18" charset="-34"/>
              </a:defRPr>
            </a:lvl2pPr>
            <a:lvl3pPr marL="1143000" indent="-228600">
              <a:defRPr>
                <a:solidFill>
                  <a:schemeClr val="tx1"/>
                </a:solidFill>
                <a:latin typeface="Tahoma" panose="020B0604030504040204" pitchFamily="34" charset="0"/>
                <a:cs typeface="Angsana New" panose="02020603050405020304" pitchFamily="18" charset="-34"/>
              </a:defRPr>
            </a:lvl3pPr>
            <a:lvl4pPr marL="1600200" indent="-228600">
              <a:defRPr>
                <a:solidFill>
                  <a:schemeClr val="tx1"/>
                </a:solidFill>
                <a:latin typeface="Tahoma" panose="020B0604030504040204" pitchFamily="34" charset="0"/>
                <a:cs typeface="Angsana New" panose="02020603050405020304" pitchFamily="18" charset="-34"/>
              </a:defRPr>
            </a:lvl4pPr>
            <a:lvl5pPr marL="2057400" indent="-228600">
              <a:defRPr>
                <a:solidFill>
                  <a:schemeClr val="tx1"/>
                </a:solidFill>
                <a:latin typeface="Tahoma" panose="020B0604030504040204" pitchFamily="34" charset="0"/>
                <a:cs typeface="Angsana New" panose="02020603050405020304" pitchFamily="18" charset="-34"/>
              </a:defRPr>
            </a:lvl5pPr>
            <a:lvl6pPr marL="25146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6pPr>
            <a:lvl7pPr marL="29718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7pPr>
            <a:lvl8pPr marL="34290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8pPr>
            <a:lvl9pPr marL="3886200" indent="-228600" eaLnBrk="0" fontAlgn="base" hangingPunct="0">
              <a:spcBef>
                <a:spcPct val="0"/>
              </a:spcBef>
              <a:spcAft>
                <a:spcPct val="0"/>
              </a:spcAft>
              <a:defRPr>
                <a:solidFill>
                  <a:schemeClr val="tx1"/>
                </a:solidFill>
                <a:latin typeface="Tahoma" panose="020B0604030504040204" pitchFamily="34" charset="0"/>
                <a:cs typeface="Angsana New" panose="02020603050405020304" pitchFamily="18" charset="-34"/>
              </a:defRPr>
            </a:lvl9pPr>
          </a:lstStyle>
          <a:p>
            <a:pPr marL="0" indent="0"/>
            <a:r>
              <a:rPr lang="en-US" altLang="en-US" sz="700" dirty="0" err="1">
                <a:solidFill>
                  <a:srgbClr val="000000"/>
                </a:solidFill>
              </a:rPr>
              <a:t>Thorsson</a:t>
            </a:r>
            <a:r>
              <a:rPr lang="en-US" altLang="en-US" sz="700" dirty="0">
                <a:solidFill>
                  <a:srgbClr val="000000"/>
                </a:solidFill>
              </a:rPr>
              <a:t> et al., Pharmacokinetics &amp; Systemic Activity of Fluticasone vs </a:t>
            </a:r>
            <a:r>
              <a:rPr lang="en-US" altLang="en-US" sz="700" dirty="0" err="1">
                <a:solidFill>
                  <a:srgbClr val="000000"/>
                </a:solidFill>
              </a:rPr>
              <a:t>Diskus</a:t>
            </a:r>
            <a:r>
              <a:rPr lang="en-US" altLang="en-US" sz="700" dirty="0">
                <a:solidFill>
                  <a:srgbClr val="000000"/>
                </a:solidFill>
              </a:rPr>
              <a:t> &amp; </a:t>
            </a:r>
            <a:r>
              <a:rPr lang="en-US" altLang="en-US" sz="700" dirty="0" err="1">
                <a:solidFill>
                  <a:srgbClr val="000000"/>
                </a:solidFill>
              </a:rPr>
              <a:t>pMDI</a:t>
            </a:r>
            <a:r>
              <a:rPr lang="en-US" altLang="en-US" sz="700" dirty="0">
                <a:solidFill>
                  <a:srgbClr val="000000"/>
                </a:solidFill>
              </a:rPr>
              <a:t>, &amp; </a:t>
            </a:r>
            <a:r>
              <a:rPr lang="en-US" altLang="en-US" sz="700" dirty="0" err="1">
                <a:solidFill>
                  <a:srgbClr val="000000"/>
                </a:solidFill>
              </a:rPr>
              <a:t>Budisonide</a:t>
            </a:r>
            <a:r>
              <a:rPr lang="en-US" altLang="en-US" sz="700" dirty="0">
                <a:solidFill>
                  <a:srgbClr val="000000"/>
                </a:solidFill>
              </a:rPr>
              <a:t> via </a:t>
            </a:r>
            <a:r>
              <a:rPr lang="en-US" altLang="en-US" sz="700" dirty="0" err="1">
                <a:solidFill>
                  <a:srgbClr val="000000"/>
                </a:solidFill>
              </a:rPr>
              <a:t>Turbuhaler</a:t>
            </a:r>
            <a:r>
              <a:rPr lang="en-US" altLang="en-US" sz="700" dirty="0">
                <a:solidFill>
                  <a:srgbClr val="000000"/>
                </a:solidFill>
              </a:rPr>
              <a:t>, Blackwell Science Ltd BRJ </a:t>
            </a:r>
            <a:r>
              <a:rPr lang="en-US" altLang="en-US" sz="700" dirty="0" err="1">
                <a:solidFill>
                  <a:srgbClr val="000000"/>
                </a:solidFill>
              </a:rPr>
              <a:t>ClinPharmacol</a:t>
            </a:r>
            <a:r>
              <a:rPr lang="en-US" altLang="en-US" sz="700" dirty="0">
                <a:solidFill>
                  <a:srgbClr val="000000"/>
                </a:solidFill>
              </a:rPr>
              <a:t>, 52:529-538</a:t>
            </a:r>
          </a:p>
        </p:txBody>
      </p:sp>
    </p:spTree>
    <p:extLst>
      <p:ext uri="{BB962C8B-B14F-4D97-AF65-F5344CB8AC3E}">
        <p14:creationId xmlns:p14="http://schemas.microsoft.com/office/powerpoint/2010/main" val="1716396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34</a:t>
            </a:fld>
            <a:endParaRPr lang="en-GB" dirty="0"/>
          </a:p>
        </p:txBody>
      </p:sp>
      <p:sp>
        <p:nvSpPr>
          <p:cNvPr id="5" name="Rectangle 2"/>
          <p:cNvSpPr>
            <a:spLocks noChangeArrowheads="1"/>
          </p:cNvSpPr>
          <p:nvPr/>
        </p:nvSpPr>
        <p:spPr bwMode="auto">
          <a:xfrm>
            <a:off x="1657350" y="1485900"/>
            <a:ext cx="58293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500" b="1">
                <a:solidFill>
                  <a:schemeClr val="tx1"/>
                </a:solidFill>
                <a:latin typeface="Arial" panose="020B0604020202020204" pitchFamily="34" charset="0"/>
              </a:defRPr>
            </a:lvl1pPr>
            <a:lvl2pPr marL="742950" indent="-285750">
              <a:defRPr sz="2500" b="1">
                <a:solidFill>
                  <a:schemeClr val="tx1"/>
                </a:solidFill>
                <a:latin typeface="Arial" panose="020B0604020202020204" pitchFamily="34" charset="0"/>
              </a:defRPr>
            </a:lvl2pPr>
            <a:lvl3pPr marL="1143000" indent="-228600">
              <a:defRPr sz="2500" b="1">
                <a:solidFill>
                  <a:schemeClr val="tx1"/>
                </a:solidFill>
                <a:latin typeface="Arial" panose="020B0604020202020204" pitchFamily="34" charset="0"/>
              </a:defRPr>
            </a:lvl3pPr>
            <a:lvl4pPr marL="1600200" indent="-228600">
              <a:defRPr sz="2500" b="1">
                <a:solidFill>
                  <a:schemeClr val="tx1"/>
                </a:solidFill>
                <a:latin typeface="Arial" panose="020B0604020202020204" pitchFamily="34" charset="0"/>
              </a:defRPr>
            </a:lvl4pPr>
            <a:lvl5pPr marL="2057400" indent="-228600">
              <a:defRPr sz="25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5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5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5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500" b="1">
                <a:solidFill>
                  <a:schemeClr val="tx1"/>
                </a:solidFill>
                <a:latin typeface="Arial" panose="020B0604020202020204" pitchFamily="34" charset="0"/>
              </a:defRPr>
            </a:lvl9pPr>
          </a:lstStyle>
          <a:p>
            <a:pPr marL="257175" marR="0" lvl="0" indent="-257175" defTabSz="685800" eaLnBrk="1" fontAlgn="auto" latinLnBrk="0" hangingPunct="1">
              <a:lnSpc>
                <a:spcPct val="100000"/>
              </a:lnSpc>
              <a:spcBef>
                <a:spcPct val="20000"/>
              </a:spcBef>
              <a:spcAft>
                <a:spcPts val="0"/>
              </a:spcAft>
              <a:buClr>
                <a:srgbClr val="E8004D"/>
              </a:buClr>
              <a:buSzPct val="125000"/>
              <a:buFont typeface="Symbol" panose="05050102010706020507" pitchFamily="18" charset="2"/>
              <a:buChar char="·"/>
              <a:tabLst/>
              <a:defRPr/>
            </a:pPr>
            <a:endParaRPr kumimoji="0" lang="en-GB" altLang="en-US" sz="2400" b="0" i="0" u="none" strike="noStrike" kern="0" cap="none" spc="0" normalizeH="0" baseline="0" noProof="0">
              <a:ln>
                <a:noFill/>
              </a:ln>
              <a:solidFill>
                <a:prstClr val="black"/>
              </a:solidFill>
              <a:effectLst/>
              <a:uLnTx/>
              <a:uFillTx/>
              <a:latin typeface="Arial" panose="020B0604020202020204" pitchFamily="34" charset="0"/>
            </a:endParaRPr>
          </a:p>
          <a:p>
            <a:pPr marL="257175" marR="0" lvl="0" indent="-257175" defTabSz="685800" eaLnBrk="1" fontAlgn="auto" latinLnBrk="0" hangingPunct="1">
              <a:lnSpc>
                <a:spcPct val="100000"/>
              </a:lnSpc>
              <a:spcBef>
                <a:spcPct val="20000"/>
              </a:spcBef>
              <a:spcAft>
                <a:spcPts val="0"/>
              </a:spcAft>
              <a:buClr>
                <a:srgbClr val="E8004D"/>
              </a:buClr>
              <a:buSzPct val="125000"/>
              <a:buFont typeface="Symbol" panose="05050102010706020507" pitchFamily="18" charset="2"/>
              <a:buChar char="·"/>
              <a:tabLst/>
              <a:defRPr/>
            </a:pPr>
            <a:endParaRPr kumimoji="0" lang="en-GB" altLang="en-US" sz="24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6" name="Text Box 3"/>
          <p:cNvSpPr txBox="1">
            <a:spLocks noChangeArrowheads="1"/>
          </p:cNvSpPr>
          <p:nvPr/>
        </p:nvSpPr>
        <p:spPr bwMode="auto">
          <a:xfrm>
            <a:off x="2553892" y="1529953"/>
            <a:ext cx="1564481" cy="300082"/>
          </a:xfrm>
          <a:prstGeom prst="rect">
            <a:avLst/>
          </a:prstGeom>
          <a:noFill/>
          <a:ln w="9525">
            <a:noFill/>
            <a:miter lim="800000"/>
            <a:headEnd/>
            <a:tailEnd/>
          </a:ln>
          <a:effectLst/>
        </p:spPr>
        <p:txBody>
          <a:bodyPr>
            <a:spAutoFit/>
          </a:bodyPr>
          <a:lstStyle/>
          <a:p>
            <a:pPr defTabSz="685800">
              <a:defRPr/>
            </a:pPr>
            <a:endParaRPr lang="en-US" sz="1350" kern="0">
              <a:solidFill>
                <a:prstClr val="black"/>
              </a:solidFill>
              <a:effectLst>
                <a:outerShdw blurRad="38100" dist="38100" dir="2700000" algn="tl">
                  <a:srgbClr val="000000"/>
                </a:outerShdw>
              </a:effectLst>
              <a:latin typeface="Calibri"/>
            </a:endParaRPr>
          </a:p>
        </p:txBody>
      </p:sp>
      <p:grpSp>
        <p:nvGrpSpPr>
          <p:cNvPr id="7" name="Group 4"/>
          <p:cNvGrpSpPr>
            <a:grpSpLocks/>
          </p:cNvGrpSpPr>
          <p:nvPr/>
        </p:nvGrpSpPr>
        <p:grpSpPr bwMode="auto">
          <a:xfrm>
            <a:off x="6700839" y="1051324"/>
            <a:ext cx="745331" cy="923925"/>
            <a:chOff x="4668" y="825"/>
            <a:chExt cx="626" cy="776"/>
          </a:xfrm>
        </p:grpSpPr>
        <p:sp>
          <p:nvSpPr>
            <p:cNvPr id="8" name="Rectangle 5"/>
            <p:cNvSpPr>
              <a:spLocks noChangeArrowheads="1"/>
            </p:cNvSpPr>
            <p:nvPr/>
          </p:nvSpPr>
          <p:spPr bwMode="auto">
            <a:xfrm>
              <a:off x="4732" y="1108"/>
              <a:ext cx="411" cy="311"/>
            </a:xfrm>
            <a:prstGeom prst="rect">
              <a:avLst/>
            </a:prstGeom>
            <a:noFill/>
            <a:ln w="38100">
              <a:solidFill>
                <a:sysClr val="windowText" lastClr="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Calibri"/>
              </a:endParaRPr>
            </a:p>
          </p:txBody>
        </p:sp>
        <p:sp>
          <p:nvSpPr>
            <p:cNvPr id="9" name="Text Box 6"/>
            <p:cNvSpPr txBox="1">
              <a:spLocks noChangeArrowheads="1"/>
            </p:cNvSpPr>
            <p:nvPr/>
          </p:nvSpPr>
          <p:spPr bwMode="auto">
            <a:xfrm>
              <a:off x="4668" y="825"/>
              <a:ext cx="626" cy="776"/>
            </a:xfrm>
            <a:prstGeom prst="rect">
              <a:avLst/>
            </a:prstGeom>
            <a:noFill/>
            <a:ln w="9525">
              <a:noFill/>
              <a:miter lim="800000"/>
              <a:headEnd/>
              <a:tailEnd/>
            </a:ln>
            <a:effectLst/>
          </p:spPr>
          <p:txBody>
            <a:bodyPr>
              <a:spAutoFit/>
            </a:bodyPr>
            <a:lstStyle/>
            <a:p>
              <a:pPr marL="0" marR="0" lvl="0" indent="0" defTabSz="685800" eaLnBrk="1" fontAlgn="auto" latinLnBrk="0" hangingPunct="1">
                <a:lnSpc>
                  <a:spcPct val="100000"/>
                </a:lnSpc>
                <a:spcBef>
                  <a:spcPct val="50000"/>
                </a:spcBef>
                <a:spcAft>
                  <a:spcPts val="0"/>
                </a:spcAft>
                <a:buClrTx/>
                <a:buSzTx/>
                <a:buFontTx/>
                <a:buNone/>
                <a:tabLst/>
                <a:defRPr/>
              </a:pPr>
              <a:r>
                <a:rPr kumimoji="0" lang="en-US" sz="5400" b="0" i="0" u="none" strike="noStrike" kern="0" cap="none" spc="0" normalizeH="0" baseline="0" noProof="0">
                  <a:ln>
                    <a:noFill/>
                  </a:ln>
                  <a:solidFill>
                    <a:srgbClr val="FF3300"/>
                  </a:solidFill>
                  <a:effectLst>
                    <a:outerShdw blurRad="38100" dist="38100" dir="2700000" algn="tl">
                      <a:srgbClr val="000000"/>
                    </a:outerShdw>
                  </a:effectLst>
                  <a:uLnTx/>
                  <a:uFillTx/>
                  <a:latin typeface="Calibri"/>
                  <a:sym typeface="Wingdings" pitchFamily="2" charset="2"/>
                </a:rPr>
                <a:t></a:t>
              </a:r>
            </a:p>
          </p:txBody>
        </p:sp>
      </p:grpSp>
      <p:sp>
        <p:nvSpPr>
          <p:cNvPr id="10" name="Rectangle 7"/>
          <p:cNvSpPr txBox="1">
            <a:spLocks noChangeArrowheads="1"/>
          </p:cNvSpPr>
          <p:nvPr/>
        </p:nvSpPr>
        <p:spPr>
          <a:xfrm>
            <a:off x="1490663" y="1160858"/>
            <a:ext cx="5829300" cy="3169446"/>
          </a:xfrm>
          <a:prstGeom prst="rect">
            <a:avLst/>
          </a:prstGeom>
          <a:noFill/>
        </p:spPr>
        <p:txBody>
          <a:bodyPr vert="horz" lIns="91440" tIns="45720" rIns="91440" bIns="45720" rtlCol="0">
            <a:normAutofit lnSpcReduction="10000"/>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endParaRPr kumimoji="0" lang="en-GB" altLang="en-US" sz="1350" b="0" i="0" u="none" strike="noStrike" kern="1200" cap="none" spc="0" normalizeH="0" baseline="0" noProof="0" dirty="0">
              <a:ln>
                <a:noFill/>
              </a:ln>
              <a:solidFill>
                <a:sysClr val="windowText" lastClr="000000"/>
              </a:solidFill>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r>
              <a:rPr kumimoji="0" lang="sv-SE" altLang="en-US" sz="1400" b="1" i="0" u="none" strike="noStrike" kern="1200" cap="none" spc="0" normalizeH="0" baseline="0" noProof="0" dirty="0" err="1">
                <a:ln>
                  <a:noFill/>
                </a:ln>
                <a:effectLst/>
                <a:uLnTx/>
                <a:uFillTx/>
                <a:latin typeface="Calibri"/>
                <a:ea typeface="+mn-ea"/>
                <a:cs typeface="+mn-cs"/>
              </a:rPr>
              <a:t>Mengobati</a:t>
            </a:r>
            <a:r>
              <a:rPr kumimoji="0" lang="sv-SE" altLang="en-US" sz="1400" b="0" i="0" u="none" strike="noStrike" kern="1200" cap="none" spc="0" normalizeH="0" baseline="0" noProof="0" dirty="0">
                <a:ln>
                  <a:noFill/>
                </a:ln>
                <a:effectLst/>
                <a:uLnTx/>
                <a:uFillTx/>
                <a:latin typeface="Calibri"/>
                <a:ea typeface="+mn-ea"/>
                <a:cs typeface="+mn-cs"/>
              </a:rPr>
              <a:t> </a:t>
            </a:r>
            <a:r>
              <a:rPr kumimoji="0" lang="sv-SE" altLang="en-US" sz="1400" b="0" i="0" u="none" strike="noStrike" kern="1200" cap="none" spc="0" normalizeH="0" baseline="0" noProof="0" dirty="0" err="1">
                <a:ln>
                  <a:noFill/>
                </a:ln>
                <a:effectLst/>
                <a:uLnTx/>
                <a:uFillTx/>
                <a:latin typeface="Calibri"/>
                <a:ea typeface="+mn-ea"/>
                <a:cs typeface="+mn-cs"/>
              </a:rPr>
              <a:t>inflamasi</a:t>
            </a:r>
            <a:r>
              <a:rPr kumimoji="0" lang="sv-SE" altLang="en-US" sz="1400" b="0" i="0" u="none" strike="noStrike" kern="1200" cap="none" spc="0" normalizeH="0" baseline="0" noProof="0" dirty="0">
                <a:ln>
                  <a:noFill/>
                </a:ln>
                <a:effectLst/>
                <a:uLnTx/>
                <a:uFillTx/>
                <a:latin typeface="Calibri"/>
                <a:ea typeface="+mn-ea"/>
                <a:cs typeface="+mn-cs"/>
              </a:rPr>
              <a:t> </a:t>
            </a:r>
            <a:r>
              <a:rPr kumimoji="0" lang="sv-SE" altLang="en-US" sz="1400" b="0" i="0" u="none" strike="noStrike" kern="1200" cap="none" spc="0" normalizeH="0" baseline="0" noProof="0" dirty="0" err="1">
                <a:ln>
                  <a:noFill/>
                </a:ln>
                <a:effectLst/>
                <a:uLnTx/>
                <a:uFillTx/>
                <a:latin typeface="Calibri"/>
                <a:ea typeface="+mn-ea"/>
                <a:cs typeface="+mn-cs"/>
              </a:rPr>
              <a:t>dengan</a:t>
            </a:r>
            <a:r>
              <a:rPr kumimoji="0" lang="sv-SE" altLang="en-US" sz="1400" b="0" i="0" u="none" strike="noStrike" kern="1200" cap="none" spc="0" normalizeH="0" baseline="0" noProof="0" dirty="0">
                <a:ln>
                  <a:noFill/>
                </a:ln>
                <a:effectLst/>
                <a:uLnTx/>
                <a:uFillTx/>
                <a:latin typeface="Calibri"/>
                <a:ea typeface="+mn-ea"/>
                <a:cs typeface="+mn-cs"/>
              </a:rPr>
              <a:t> </a:t>
            </a:r>
            <a:r>
              <a:rPr kumimoji="0" lang="sv-SE" altLang="en-US" sz="1400" b="0" i="0" u="none" strike="noStrike" kern="1200" cap="none" spc="0" normalizeH="0" baseline="0" noProof="0" dirty="0" err="1">
                <a:ln>
                  <a:noFill/>
                </a:ln>
                <a:effectLst/>
                <a:uLnTx/>
                <a:uFillTx/>
                <a:latin typeface="Calibri"/>
                <a:ea typeface="+mn-ea"/>
                <a:cs typeface="+mn-cs"/>
              </a:rPr>
              <a:t>tiap</a:t>
            </a:r>
            <a:r>
              <a:rPr kumimoji="0" lang="sv-SE" altLang="en-US" sz="1400" b="0" i="0" u="none" strike="noStrike" kern="1200" cap="none" spc="0" normalizeH="0" baseline="0" noProof="0" dirty="0">
                <a:ln>
                  <a:noFill/>
                </a:ln>
                <a:effectLst/>
                <a:uLnTx/>
                <a:uFillTx/>
                <a:latin typeface="Calibri"/>
                <a:ea typeface="+mn-ea"/>
                <a:cs typeface="+mn-cs"/>
              </a:rPr>
              <a:t> </a:t>
            </a:r>
            <a:r>
              <a:rPr kumimoji="0" lang="sv-SE" altLang="en-US" sz="1400" b="0" i="0" u="none" strike="noStrike" kern="1200" cap="none" spc="0" normalizeH="0" baseline="0" noProof="0" dirty="0" err="1">
                <a:ln>
                  <a:noFill/>
                </a:ln>
                <a:effectLst/>
                <a:uLnTx/>
                <a:uFillTx/>
                <a:latin typeface="Calibri"/>
                <a:ea typeface="+mn-ea"/>
                <a:cs typeface="+mn-cs"/>
              </a:rPr>
              <a:t>inhalasi</a:t>
            </a:r>
            <a:endParaRPr kumimoji="0" lang="en-GB" altLang="en-US" sz="1400" b="1" i="0" u="none" strike="noStrike" kern="1200" cap="none" spc="0" normalizeH="0" baseline="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endParaRPr kumimoji="0" lang="en-GB" altLang="en-US" sz="1400" b="0" i="0" u="none" strike="noStrike" kern="1200" cap="none" spc="0" normalizeH="0" baseline="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endParaRPr kumimoji="0" lang="en-GB" altLang="en-US" sz="1400" b="0" i="0" u="none" strike="noStrike" kern="1200" cap="none" spc="0" normalizeH="0" baseline="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r>
              <a:rPr kumimoji="0" lang="en-GB" altLang="en-US" sz="1400" b="1" i="0" u="none" strike="noStrike" kern="1200" cap="none" spc="0" normalizeH="0" baseline="0" noProof="0" dirty="0" err="1">
                <a:ln>
                  <a:noFill/>
                </a:ln>
                <a:effectLst/>
                <a:uLnTx/>
                <a:uFillTx/>
                <a:latin typeface="Calibri"/>
                <a:ea typeface="+mn-ea"/>
                <a:cs typeface="+mn-cs"/>
              </a:rPr>
              <a:t>Mengurangi</a:t>
            </a:r>
            <a:r>
              <a:rPr kumimoji="0" lang="en-GB" altLang="en-US" sz="1400" b="0" i="0" u="none" strike="noStrike" kern="1200" cap="none" spc="0" normalizeH="0" baseline="0" noProof="0" dirty="0">
                <a:ln>
                  <a:noFill/>
                </a:ln>
                <a:effectLst/>
                <a:uLnTx/>
                <a:uFillTx/>
                <a:latin typeface="Calibri"/>
                <a:ea typeface="+mn-ea"/>
                <a:cs typeface="+mn-cs"/>
              </a:rPr>
              <a:t> eksaserbasi</a:t>
            </a:r>
            <a:r>
              <a:rPr kumimoji="0" lang="en-GB" altLang="en-US" sz="1400" b="0" i="0" u="none" strike="noStrike" kern="1200" cap="none" spc="0" normalizeH="0" baseline="30000" noProof="0" dirty="0">
                <a:ln>
                  <a:noFill/>
                </a:ln>
                <a:effectLst/>
                <a:uLnTx/>
                <a:uFillTx/>
                <a:latin typeface="Calibri"/>
                <a:ea typeface="+mn-ea"/>
                <a:cs typeface="+mn-cs"/>
              </a:rPr>
              <a:t>1–6</a:t>
            </a:r>
            <a:r>
              <a:rPr kumimoji="0" lang="en-GB" altLang="en-US" sz="1400" b="0" i="0" u="none" strike="noStrike" kern="1200" cap="none" spc="0" normalizeH="0" baseline="0" noProof="0" dirty="0">
                <a:ln>
                  <a:noFill/>
                </a:ln>
                <a:effectLst/>
                <a:uLnTx/>
                <a:uFillTx/>
                <a:latin typeface="Calibri"/>
                <a:ea typeface="+mn-ea"/>
                <a:cs typeface="+mn-cs"/>
              </a:rPr>
              <a:t> </a:t>
            </a:r>
            <a:endParaRPr kumimoji="0" lang="en-GB" altLang="en-US" sz="1400" b="0" i="0" u="none" strike="noStrike" kern="1200" cap="none" spc="0" normalizeH="0" baseline="3000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endParaRPr kumimoji="0" lang="en-GB" altLang="en-US" sz="1400" b="0" i="0" u="none" strike="noStrike" kern="1200" cap="none" spc="0" normalizeH="0" baseline="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endParaRPr kumimoji="0" lang="en-GB" altLang="en-US" sz="1400" b="0" i="0" u="none" strike="noStrike" kern="1200" cap="none" spc="0" normalizeH="0" baseline="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r>
              <a:rPr kumimoji="0" lang="en-GB" altLang="en-US" sz="1400" b="1" i="0" u="none" strike="noStrike" kern="1200" cap="none" spc="0" normalizeH="0" baseline="0" noProof="0" dirty="0" err="1">
                <a:ln>
                  <a:noFill/>
                </a:ln>
                <a:effectLst/>
                <a:uLnTx/>
                <a:uFillTx/>
                <a:latin typeface="Calibri"/>
                <a:ea typeface="+mn-ea"/>
                <a:cs typeface="+mn-cs"/>
              </a:rPr>
              <a:t>Memperbaiki</a:t>
            </a:r>
            <a:r>
              <a:rPr kumimoji="0" lang="en-GB" altLang="en-US" sz="1400" b="1" i="0" u="none" strike="noStrike" kern="1200" cap="none" spc="0" normalizeH="0" baseline="0" noProof="0" dirty="0">
                <a:ln>
                  <a:noFill/>
                </a:ln>
                <a:effectLst/>
                <a:uLnTx/>
                <a:uFillTx/>
                <a:latin typeface="Calibri"/>
                <a:ea typeface="+mn-ea"/>
                <a:cs typeface="+mn-cs"/>
              </a:rPr>
              <a:t> </a:t>
            </a:r>
            <a:r>
              <a:rPr kumimoji="0" lang="en-GB" altLang="en-US" sz="1400" b="0" i="0" u="none" strike="noStrike" kern="1200" cap="none" spc="0" normalizeH="0" baseline="0" noProof="0" dirty="0" err="1">
                <a:ln>
                  <a:noFill/>
                </a:ln>
                <a:effectLst/>
                <a:uLnTx/>
                <a:uFillTx/>
                <a:latin typeface="Calibri"/>
                <a:ea typeface="+mn-ea"/>
                <a:cs typeface="+mn-cs"/>
              </a:rPr>
              <a:t>kontrol</a:t>
            </a:r>
            <a:r>
              <a:rPr kumimoji="0" lang="en-GB" altLang="en-US" sz="1400" b="0" i="0" u="none" strike="noStrike" kern="1200" cap="none" spc="0" normalizeH="0" baseline="0" noProof="0" dirty="0">
                <a:ln>
                  <a:noFill/>
                </a:ln>
                <a:effectLst/>
                <a:uLnTx/>
                <a:uFillTx/>
                <a:latin typeface="Calibri"/>
                <a:ea typeface="+mn-ea"/>
                <a:cs typeface="+mn-cs"/>
              </a:rPr>
              <a:t> </a:t>
            </a:r>
            <a:r>
              <a:rPr kumimoji="0" lang="en-GB" altLang="en-US" sz="1400" b="0" i="0" u="none" strike="noStrike" kern="1200" cap="none" spc="0" normalizeH="0" baseline="0" noProof="0" dirty="0" err="1">
                <a:ln>
                  <a:noFill/>
                </a:ln>
                <a:effectLst/>
                <a:uLnTx/>
                <a:uFillTx/>
                <a:latin typeface="Calibri"/>
                <a:ea typeface="+mn-ea"/>
                <a:cs typeface="+mn-cs"/>
              </a:rPr>
              <a:t>asma</a:t>
            </a:r>
            <a:r>
              <a:rPr kumimoji="0" lang="en-GB" altLang="en-US" sz="1400" b="0" i="0" u="none" strike="noStrike" kern="1200" cap="none" spc="0" normalizeH="0" baseline="0" noProof="0" dirty="0">
                <a:ln>
                  <a:noFill/>
                </a:ln>
                <a:effectLst/>
                <a:uLnTx/>
                <a:uFillTx/>
                <a:latin typeface="Calibri"/>
                <a:ea typeface="+mn-ea"/>
                <a:cs typeface="+mn-cs"/>
              </a:rPr>
              <a:t> harian</a:t>
            </a:r>
            <a:r>
              <a:rPr kumimoji="0" lang="en-GB" altLang="en-US" sz="1400" b="0" i="0" u="none" strike="noStrike" kern="1200" cap="none" spc="0" normalizeH="0" baseline="30000" noProof="0" dirty="0">
                <a:ln>
                  <a:noFill/>
                </a:ln>
                <a:effectLst/>
                <a:uLnTx/>
                <a:uFillTx/>
                <a:latin typeface="Calibri"/>
                <a:ea typeface="+mn-ea"/>
                <a:cs typeface="+mn-cs"/>
              </a:rPr>
              <a:t>1–5</a:t>
            </a: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endParaRPr kumimoji="0" lang="en-GB" altLang="en-US" sz="1400" b="0" i="0" u="none" strike="noStrike" kern="1200" cap="none" spc="0" normalizeH="0" baseline="3000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endParaRPr kumimoji="0" lang="en-GB" altLang="en-US" sz="1400" b="0" i="0" u="none" strike="noStrike" kern="1200" cap="none" spc="0" normalizeH="0" baseline="3000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endParaRPr kumimoji="0" lang="en-GB" altLang="en-US" sz="1400" b="0" i="0" u="none" strike="noStrike" kern="1200" cap="none" spc="0" normalizeH="0" baseline="3000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r>
              <a:rPr kumimoji="0" lang="en-GB" altLang="en-US" sz="1400" b="1" i="0" u="none" strike="noStrike" kern="1200" cap="none" spc="0" normalizeH="0" baseline="0" noProof="0" dirty="0" err="1">
                <a:ln>
                  <a:noFill/>
                </a:ln>
                <a:effectLst/>
                <a:uLnTx/>
                <a:uFillTx/>
                <a:latin typeface="Calibri"/>
                <a:ea typeface="+mn-ea"/>
                <a:cs typeface="+mn-cs"/>
              </a:rPr>
              <a:t>Mengurangi</a:t>
            </a:r>
            <a:r>
              <a:rPr kumimoji="0" lang="en-GB" altLang="en-US" sz="1400" b="0" i="0" u="none" strike="noStrike" kern="1200" cap="none" spc="0" normalizeH="0" baseline="0" noProof="0" dirty="0">
                <a:ln>
                  <a:noFill/>
                </a:ln>
                <a:effectLst/>
                <a:uLnTx/>
                <a:uFillTx/>
                <a:latin typeface="Calibri"/>
                <a:ea typeface="+mn-ea"/>
                <a:cs typeface="+mn-cs"/>
              </a:rPr>
              <a:t> </a:t>
            </a:r>
            <a:r>
              <a:rPr kumimoji="0" lang="en-GB" altLang="en-US" sz="1400" b="0" i="0" u="none" strike="noStrike" kern="1200" cap="none" spc="0" normalizeH="0" baseline="0" noProof="0" dirty="0" err="1">
                <a:ln>
                  <a:noFill/>
                </a:ln>
                <a:effectLst/>
                <a:uLnTx/>
                <a:uFillTx/>
                <a:latin typeface="Calibri"/>
                <a:ea typeface="+mn-ea"/>
                <a:cs typeface="+mn-cs"/>
              </a:rPr>
              <a:t>jumlah</a:t>
            </a:r>
            <a:r>
              <a:rPr kumimoji="0" lang="en-GB" altLang="en-US" sz="1400" b="0" i="0" u="none" strike="noStrike" kern="1200" cap="none" spc="0" normalizeH="0" baseline="0" noProof="0" dirty="0">
                <a:ln>
                  <a:noFill/>
                </a:ln>
                <a:effectLst/>
                <a:uLnTx/>
                <a:uFillTx/>
                <a:latin typeface="Calibri"/>
                <a:ea typeface="+mn-ea"/>
                <a:cs typeface="+mn-cs"/>
              </a:rPr>
              <a:t> </a:t>
            </a:r>
            <a:r>
              <a:rPr kumimoji="0" lang="en-GB" altLang="en-US" sz="1400" b="0" i="0" u="none" strike="noStrike" kern="1200" cap="none" spc="0" normalizeH="0" baseline="0" noProof="0" dirty="0" err="1">
                <a:ln>
                  <a:noFill/>
                </a:ln>
                <a:effectLst/>
                <a:uLnTx/>
                <a:uFillTx/>
                <a:latin typeface="Calibri"/>
                <a:ea typeface="+mn-ea"/>
                <a:cs typeface="+mn-cs"/>
              </a:rPr>
              <a:t>dosis</a:t>
            </a:r>
            <a:r>
              <a:rPr kumimoji="0" lang="en-GB" altLang="en-US" sz="1400" b="0" i="0" u="none" strike="noStrike" kern="1200" cap="none" spc="0" normalizeH="0" baseline="0" noProof="0" dirty="0">
                <a:ln>
                  <a:noFill/>
                </a:ln>
                <a:effectLst/>
                <a:uLnTx/>
                <a:uFillTx/>
                <a:latin typeface="Calibri"/>
                <a:ea typeface="+mn-ea"/>
                <a:cs typeface="+mn-cs"/>
              </a:rPr>
              <a:t> steroid</a:t>
            </a:r>
            <a:r>
              <a:rPr kumimoji="0" lang="en-GB" altLang="en-US" sz="1400" b="0" i="0" u="none" strike="noStrike" kern="1200" cap="none" spc="0" normalizeH="0" baseline="30000" noProof="0" dirty="0">
                <a:ln>
                  <a:noFill/>
                </a:ln>
                <a:effectLst/>
                <a:uLnTx/>
                <a:uFillTx/>
                <a:latin typeface="Calibri"/>
                <a:ea typeface="+mn-ea"/>
                <a:cs typeface="+mn-cs"/>
              </a:rPr>
              <a:t>1–6</a:t>
            </a: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endParaRPr kumimoji="0" lang="en-GB" altLang="en-US" sz="1400" b="0" i="0" u="none" strike="noStrike" kern="1200" cap="none" spc="0" normalizeH="0" baseline="3000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endParaRPr kumimoji="0" lang="en-GB" altLang="en-US" sz="1400" b="0" i="0" u="none" strike="noStrike" kern="1200" cap="none" spc="0" normalizeH="0" baseline="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Arial" pitchFamily="34" charset="0"/>
              <a:buChar char="•"/>
              <a:tabLst/>
              <a:defRPr/>
            </a:pPr>
            <a:r>
              <a:rPr kumimoji="0" lang="en-GB" altLang="en-US" sz="1400" b="1" i="0" u="none" strike="noStrike" kern="1200" cap="none" spc="0" normalizeH="0" baseline="0" noProof="0" dirty="0" err="1">
                <a:ln>
                  <a:noFill/>
                </a:ln>
                <a:effectLst/>
                <a:uLnTx/>
                <a:uFillTx/>
                <a:latin typeface="Calibri"/>
                <a:ea typeface="+mn-ea"/>
                <a:cs typeface="+mn-cs"/>
              </a:rPr>
              <a:t>Sederhana</a:t>
            </a:r>
            <a:r>
              <a:rPr kumimoji="0" lang="en-GB" altLang="en-US" sz="1400" b="0" i="0" u="none" strike="noStrike" kern="1200" cap="none" spc="0" normalizeH="0" baseline="0" noProof="0" dirty="0">
                <a:ln>
                  <a:noFill/>
                </a:ln>
                <a:effectLst/>
                <a:uLnTx/>
                <a:uFillTx/>
                <a:latin typeface="Calibri"/>
                <a:ea typeface="+mn-ea"/>
                <a:cs typeface="+mn-cs"/>
              </a:rPr>
              <a:t> </a:t>
            </a:r>
            <a:r>
              <a:rPr kumimoji="0" lang="en-GB" altLang="en-US" sz="1400" b="0" i="0" u="none" strike="noStrike" kern="1200" cap="none" spc="0" normalizeH="0" baseline="0" noProof="0" dirty="0" err="1">
                <a:ln>
                  <a:noFill/>
                </a:ln>
                <a:effectLst/>
                <a:uLnTx/>
                <a:uFillTx/>
                <a:latin typeface="Calibri"/>
                <a:ea typeface="+mn-ea"/>
                <a:cs typeface="+mn-cs"/>
              </a:rPr>
              <a:t>untuk</a:t>
            </a:r>
            <a:r>
              <a:rPr kumimoji="0" lang="en-GB" altLang="en-US" sz="1400" b="0" i="0" u="none" strike="noStrike" kern="1200" cap="none" spc="0" normalizeH="0" baseline="0" noProof="0" dirty="0">
                <a:ln>
                  <a:noFill/>
                </a:ln>
                <a:effectLst/>
                <a:uLnTx/>
                <a:uFillTx/>
                <a:latin typeface="Calibri"/>
                <a:ea typeface="+mn-ea"/>
                <a:cs typeface="+mn-cs"/>
              </a:rPr>
              <a:t> </a:t>
            </a:r>
            <a:r>
              <a:rPr kumimoji="0" lang="en-GB" altLang="en-US" sz="1400" b="0" i="0" u="none" strike="noStrike" kern="1200" cap="none" spc="0" normalizeH="0" baseline="0" noProof="0" dirty="0" err="1">
                <a:ln>
                  <a:noFill/>
                </a:ln>
                <a:effectLst/>
                <a:uLnTx/>
                <a:uFillTx/>
                <a:latin typeface="Calibri"/>
                <a:ea typeface="+mn-ea"/>
                <a:cs typeface="+mn-cs"/>
              </a:rPr>
              <a:t>digunakan</a:t>
            </a:r>
            <a:r>
              <a:rPr kumimoji="0" lang="en-GB" altLang="en-US" sz="1400" b="0" i="0" u="none" strike="noStrike" kern="1200" cap="none" spc="0" normalizeH="0" baseline="0" noProof="0" dirty="0">
                <a:ln>
                  <a:noFill/>
                </a:ln>
                <a:effectLst/>
                <a:uLnTx/>
                <a:uFillTx/>
                <a:latin typeface="Calibri"/>
                <a:ea typeface="+mn-ea"/>
                <a:cs typeface="+mn-cs"/>
              </a:rPr>
              <a:t> </a:t>
            </a:r>
            <a:r>
              <a:rPr kumimoji="0" lang="en-GB" altLang="en-US" sz="1400" b="0" i="0" u="none" strike="noStrike" kern="1200" cap="none" spc="0" normalizeH="0" baseline="0" noProof="0" dirty="0" err="1">
                <a:ln>
                  <a:noFill/>
                </a:ln>
                <a:effectLst/>
                <a:uLnTx/>
                <a:uFillTx/>
                <a:latin typeface="Calibri"/>
                <a:ea typeface="+mn-ea"/>
                <a:cs typeface="+mn-cs"/>
              </a:rPr>
              <a:t>hanya</a:t>
            </a:r>
            <a:r>
              <a:rPr kumimoji="0" lang="en-GB" altLang="en-US" sz="1400" b="0" i="0" u="none" strike="noStrike" kern="1200" cap="none" spc="0" normalizeH="0" baseline="0" noProof="0" dirty="0">
                <a:ln>
                  <a:noFill/>
                </a:ln>
                <a:effectLst/>
                <a:uLnTx/>
                <a:uFillTx/>
                <a:latin typeface="Calibri"/>
                <a:ea typeface="+mn-ea"/>
                <a:cs typeface="+mn-cs"/>
              </a:rPr>
              <a:t> SATU </a:t>
            </a:r>
            <a:r>
              <a:rPr kumimoji="0" lang="en-GB" altLang="en-US" sz="1400" b="0" i="0" u="none" strike="noStrike" kern="1200" cap="none" spc="0" normalizeH="0" baseline="0" noProof="0" dirty="0" err="1">
                <a:ln>
                  <a:noFill/>
                </a:ln>
                <a:effectLst/>
                <a:uLnTx/>
                <a:uFillTx/>
                <a:latin typeface="Calibri"/>
                <a:ea typeface="+mn-ea"/>
                <a:cs typeface="+mn-cs"/>
              </a:rPr>
              <a:t>inhalasi</a:t>
            </a:r>
            <a:r>
              <a:rPr kumimoji="0" lang="en-GB" altLang="en-US" sz="1400" b="0" i="0" u="none" strike="noStrike" kern="1200" cap="none" spc="0" normalizeH="0" baseline="0" noProof="0" dirty="0">
                <a:ln>
                  <a:noFill/>
                </a:ln>
                <a:effectLst/>
                <a:uLnTx/>
                <a:uFillTx/>
                <a:latin typeface="Calibri"/>
                <a:ea typeface="+mn-ea"/>
                <a:cs typeface="+mn-cs"/>
              </a:rPr>
              <a:t> </a:t>
            </a:r>
            <a:r>
              <a:rPr kumimoji="0" lang="en-GB" altLang="en-US" sz="1400" b="0" i="0" u="none" strike="noStrike" kern="1200" cap="none" spc="0" normalizeH="0" baseline="0" noProof="0" dirty="0" err="1">
                <a:ln>
                  <a:noFill/>
                </a:ln>
                <a:effectLst/>
                <a:uLnTx/>
                <a:uFillTx/>
                <a:latin typeface="Calibri"/>
                <a:ea typeface="+mn-ea"/>
                <a:cs typeface="+mn-cs"/>
              </a:rPr>
              <a:t>untuk</a:t>
            </a:r>
            <a:r>
              <a:rPr kumimoji="0" lang="en-GB" altLang="en-US" sz="1400" b="0" i="0" u="none" strike="noStrike" kern="1200" cap="none" spc="0" normalizeH="0" baseline="0" noProof="0" dirty="0">
                <a:ln>
                  <a:noFill/>
                </a:ln>
                <a:effectLst/>
                <a:uLnTx/>
                <a:uFillTx/>
                <a:latin typeface="Calibri"/>
                <a:ea typeface="+mn-ea"/>
                <a:cs typeface="+mn-cs"/>
              </a:rPr>
              <a:t> </a:t>
            </a:r>
            <a:r>
              <a:rPr kumimoji="0" lang="en-GB" altLang="en-US" sz="1400" b="0" i="1" u="none" strike="noStrike" kern="1200" cap="none" spc="0" normalizeH="0" baseline="0" noProof="0" dirty="0">
                <a:ln>
                  <a:noFill/>
                </a:ln>
                <a:effectLst/>
                <a:uLnTx/>
                <a:uFillTx/>
                <a:latin typeface="Calibri"/>
                <a:ea typeface="+mn-ea"/>
                <a:cs typeface="+mn-cs"/>
              </a:rPr>
              <a:t>maintenance</a:t>
            </a:r>
            <a:r>
              <a:rPr kumimoji="0" lang="en-GB" altLang="en-US" sz="1400" b="0" i="0" u="none" strike="noStrike" kern="1200" cap="none" spc="0" normalizeH="0" baseline="0" noProof="0" dirty="0">
                <a:ln>
                  <a:noFill/>
                </a:ln>
                <a:effectLst/>
                <a:uLnTx/>
                <a:uFillTx/>
                <a:latin typeface="Calibri"/>
                <a:ea typeface="+mn-ea"/>
                <a:cs typeface="+mn-cs"/>
              </a:rPr>
              <a:t> </a:t>
            </a:r>
          </a:p>
          <a:p>
            <a:pPr marL="0" marR="0" lvl="0" indent="0" algn="l" defTabSz="685800" rtl="0" eaLnBrk="1" fontAlgn="auto" latinLnBrk="0" hangingPunct="1">
              <a:lnSpc>
                <a:spcPct val="80000"/>
              </a:lnSpc>
              <a:spcBef>
                <a:spcPct val="20000"/>
              </a:spcBef>
              <a:spcAft>
                <a:spcPts val="0"/>
              </a:spcAft>
              <a:buClrTx/>
              <a:buSzTx/>
              <a:buFont typeface="Arial" pitchFamily="34" charset="0"/>
              <a:buNone/>
              <a:tabLst>
                <a:tab pos="267891" algn="l"/>
              </a:tabLst>
              <a:defRPr/>
            </a:pPr>
            <a:r>
              <a:rPr kumimoji="0" lang="en-GB" altLang="en-US" sz="1400" b="0" i="0" u="none" strike="noStrike" kern="1200" cap="none" spc="0" normalizeH="0" baseline="0" noProof="0" dirty="0">
                <a:ln>
                  <a:noFill/>
                </a:ln>
                <a:effectLst/>
                <a:uLnTx/>
                <a:uFillTx/>
                <a:latin typeface="Calibri"/>
                <a:ea typeface="+mn-ea"/>
                <a:cs typeface="+mn-cs"/>
              </a:rPr>
              <a:t>	</a:t>
            </a:r>
            <a:r>
              <a:rPr kumimoji="0" lang="en-GB" altLang="en-US" sz="1400" b="0" i="0" u="none" strike="noStrike" kern="1200" cap="none" spc="0" normalizeH="0" baseline="0" noProof="0" dirty="0" err="1">
                <a:ln>
                  <a:noFill/>
                </a:ln>
                <a:effectLst/>
                <a:uLnTx/>
                <a:uFillTx/>
                <a:latin typeface="Calibri"/>
                <a:ea typeface="+mn-ea"/>
                <a:cs typeface="+mn-cs"/>
              </a:rPr>
              <a:t>dan</a:t>
            </a:r>
            <a:r>
              <a:rPr kumimoji="0" lang="en-GB" altLang="en-US" sz="1400" b="0" i="0" u="none" strike="noStrike" kern="1200" cap="none" spc="0" normalizeH="0" baseline="0" noProof="0" dirty="0">
                <a:ln>
                  <a:noFill/>
                </a:ln>
                <a:effectLst/>
                <a:uLnTx/>
                <a:uFillTx/>
                <a:latin typeface="Calibri"/>
                <a:ea typeface="+mn-ea"/>
                <a:cs typeface="+mn-cs"/>
              </a:rPr>
              <a:t> </a:t>
            </a:r>
            <a:r>
              <a:rPr kumimoji="0" lang="en-GB" altLang="en-US" sz="1400" b="0" i="1" u="none" strike="noStrike" kern="1200" cap="none" spc="0" normalizeH="0" baseline="0" noProof="0" dirty="0">
                <a:ln>
                  <a:noFill/>
                </a:ln>
                <a:effectLst/>
                <a:uLnTx/>
                <a:uFillTx/>
                <a:latin typeface="Calibri"/>
                <a:ea typeface="+mn-ea"/>
                <a:cs typeface="+mn-cs"/>
              </a:rPr>
              <a:t>reliever</a:t>
            </a:r>
            <a:endParaRPr kumimoji="0" lang="en-GB" altLang="en-US" sz="1400" b="0" i="1" u="none" strike="noStrike" kern="1200" cap="none" spc="0" normalizeH="0" baseline="30000" noProof="0" dirty="0">
              <a:ln>
                <a:noFill/>
              </a:ln>
              <a:effectLst/>
              <a:uLnTx/>
              <a:uFillTx/>
              <a:latin typeface="Calibri"/>
              <a:ea typeface="+mn-ea"/>
              <a:cs typeface="+mn-cs"/>
            </a:endParaRPr>
          </a:p>
          <a:p>
            <a:pPr marL="257175" marR="0" lvl="0" indent="-257175" algn="l" defTabSz="685800" rtl="0" eaLnBrk="1" fontAlgn="auto" latinLnBrk="0" hangingPunct="1">
              <a:lnSpc>
                <a:spcPct val="80000"/>
              </a:lnSpc>
              <a:spcBef>
                <a:spcPct val="20000"/>
              </a:spcBef>
              <a:spcAft>
                <a:spcPts val="0"/>
              </a:spcAft>
              <a:buClrTx/>
              <a:buSzTx/>
              <a:buFont typeface="Symbol" panose="05050102010706020507" pitchFamily="18" charset="2"/>
              <a:buNone/>
              <a:tabLst/>
              <a:defRPr/>
            </a:pPr>
            <a:endParaRPr kumimoji="0" lang="en-GB" altLang="en-US" sz="15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11" name="Group 8"/>
          <p:cNvGrpSpPr>
            <a:grpSpLocks/>
          </p:cNvGrpSpPr>
          <p:nvPr/>
        </p:nvGrpSpPr>
        <p:grpSpPr bwMode="auto">
          <a:xfrm>
            <a:off x="6699649" y="1633538"/>
            <a:ext cx="745331" cy="922735"/>
            <a:chOff x="4667" y="1528"/>
            <a:chExt cx="626" cy="775"/>
          </a:xfrm>
        </p:grpSpPr>
        <p:sp>
          <p:nvSpPr>
            <p:cNvPr id="12" name="Rectangle 9"/>
            <p:cNvSpPr>
              <a:spLocks noChangeArrowheads="1"/>
            </p:cNvSpPr>
            <p:nvPr/>
          </p:nvSpPr>
          <p:spPr bwMode="auto">
            <a:xfrm>
              <a:off x="4732" y="1797"/>
              <a:ext cx="411" cy="311"/>
            </a:xfrm>
            <a:prstGeom prst="rect">
              <a:avLst/>
            </a:prstGeom>
            <a:noFill/>
            <a:ln w="38100">
              <a:solidFill>
                <a:sysClr val="windowText" lastClr="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Calibri"/>
              </a:endParaRPr>
            </a:p>
          </p:txBody>
        </p:sp>
        <p:sp>
          <p:nvSpPr>
            <p:cNvPr id="13" name="Text Box 10"/>
            <p:cNvSpPr txBox="1">
              <a:spLocks noChangeArrowheads="1"/>
            </p:cNvSpPr>
            <p:nvPr/>
          </p:nvSpPr>
          <p:spPr bwMode="auto">
            <a:xfrm>
              <a:off x="4667" y="1528"/>
              <a:ext cx="626" cy="775"/>
            </a:xfrm>
            <a:prstGeom prst="rect">
              <a:avLst/>
            </a:prstGeom>
            <a:noFill/>
            <a:ln w="9525">
              <a:noFill/>
              <a:miter lim="800000"/>
              <a:headEnd/>
              <a:tailEnd/>
            </a:ln>
            <a:effectLst/>
          </p:spPr>
          <p:txBody>
            <a:bodyPr>
              <a:spAutoFit/>
            </a:bodyPr>
            <a:lstStyle/>
            <a:p>
              <a:pPr marL="0" marR="0" lvl="0" indent="0" defTabSz="685800" eaLnBrk="1" fontAlgn="auto" latinLnBrk="0" hangingPunct="1">
                <a:lnSpc>
                  <a:spcPct val="100000"/>
                </a:lnSpc>
                <a:spcBef>
                  <a:spcPct val="50000"/>
                </a:spcBef>
                <a:spcAft>
                  <a:spcPts val="0"/>
                </a:spcAft>
                <a:buClrTx/>
                <a:buSzTx/>
                <a:buFontTx/>
                <a:buNone/>
                <a:tabLst/>
                <a:defRPr/>
              </a:pPr>
              <a:r>
                <a:rPr kumimoji="0" lang="en-US" sz="5400" b="0" i="0" u="none" strike="noStrike" kern="0" cap="none" spc="0" normalizeH="0" baseline="0" noProof="0">
                  <a:ln>
                    <a:noFill/>
                  </a:ln>
                  <a:solidFill>
                    <a:srgbClr val="FF3300"/>
                  </a:solidFill>
                  <a:effectLst>
                    <a:outerShdw blurRad="38100" dist="38100" dir="2700000" algn="tl">
                      <a:srgbClr val="000000"/>
                    </a:outerShdw>
                  </a:effectLst>
                  <a:uLnTx/>
                  <a:uFillTx/>
                  <a:latin typeface="Calibri"/>
                  <a:sym typeface="Wingdings" pitchFamily="2" charset="2"/>
                </a:rPr>
                <a:t></a:t>
              </a:r>
            </a:p>
          </p:txBody>
        </p:sp>
      </p:grpSp>
      <p:grpSp>
        <p:nvGrpSpPr>
          <p:cNvPr id="14" name="Group 11"/>
          <p:cNvGrpSpPr>
            <a:grpSpLocks/>
          </p:cNvGrpSpPr>
          <p:nvPr/>
        </p:nvGrpSpPr>
        <p:grpSpPr bwMode="auto">
          <a:xfrm>
            <a:off x="6703220" y="2878931"/>
            <a:ext cx="745331" cy="922735"/>
            <a:chOff x="4670" y="2704"/>
            <a:chExt cx="626" cy="775"/>
          </a:xfrm>
        </p:grpSpPr>
        <p:sp>
          <p:nvSpPr>
            <p:cNvPr id="15" name="Rectangle 12"/>
            <p:cNvSpPr>
              <a:spLocks noChangeArrowheads="1"/>
            </p:cNvSpPr>
            <p:nvPr/>
          </p:nvSpPr>
          <p:spPr bwMode="auto">
            <a:xfrm>
              <a:off x="4732" y="2964"/>
              <a:ext cx="411" cy="311"/>
            </a:xfrm>
            <a:prstGeom prst="rect">
              <a:avLst/>
            </a:prstGeom>
            <a:noFill/>
            <a:ln w="38100">
              <a:solidFill>
                <a:sysClr val="windowText" lastClr="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Calibri"/>
              </a:endParaRPr>
            </a:p>
          </p:txBody>
        </p:sp>
        <p:sp>
          <p:nvSpPr>
            <p:cNvPr id="16" name="Text Box 13"/>
            <p:cNvSpPr txBox="1">
              <a:spLocks noChangeArrowheads="1"/>
            </p:cNvSpPr>
            <p:nvPr/>
          </p:nvSpPr>
          <p:spPr bwMode="auto">
            <a:xfrm>
              <a:off x="4670" y="2704"/>
              <a:ext cx="626" cy="775"/>
            </a:xfrm>
            <a:prstGeom prst="rect">
              <a:avLst/>
            </a:prstGeom>
            <a:noFill/>
            <a:ln w="9525">
              <a:noFill/>
              <a:miter lim="800000"/>
              <a:headEnd/>
              <a:tailEnd/>
            </a:ln>
            <a:effectLst/>
          </p:spPr>
          <p:txBody>
            <a:bodyPr>
              <a:spAutoFit/>
            </a:bodyPr>
            <a:lstStyle/>
            <a:p>
              <a:pPr marL="0" marR="0" lvl="0" indent="0" defTabSz="685800" eaLnBrk="1" fontAlgn="auto" latinLnBrk="0" hangingPunct="1">
                <a:lnSpc>
                  <a:spcPct val="100000"/>
                </a:lnSpc>
                <a:spcBef>
                  <a:spcPct val="50000"/>
                </a:spcBef>
                <a:spcAft>
                  <a:spcPts val="0"/>
                </a:spcAft>
                <a:buClrTx/>
                <a:buSzTx/>
                <a:buFontTx/>
                <a:buNone/>
                <a:tabLst/>
                <a:defRPr/>
              </a:pPr>
              <a:r>
                <a:rPr kumimoji="0" lang="en-US" sz="5400" b="0" i="0" u="none" strike="noStrike" kern="0" cap="none" spc="0" normalizeH="0" baseline="0" noProof="0">
                  <a:ln>
                    <a:noFill/>
                  </a:ln>
                  <a:solidFill>
                    <a:srgbClr val="FF3300"/>
                  </a:solidFill>
                  <a:effectLst>
                    <a:outerShdw blurRad="38100" dist="38100" dir="2700000" algn="tl">
                      <a:srgbClr val="000000"/>
                    </a:outerShdw>
                  </a:effectLst>
                  <a:uLnTx/>
                  <a:uFillTx/>
                  <a:latin typeface="Calibri"/>
                  <a:sym typeface="Wingdings" pitchFamily="2" charset="2"/>
                </a:rPr>
                <a:t></a:t>
              </a:r>
            </a:p>
          </p:txBody>
        </p:sp>
      </p:grpSp>
      <p:grpSp>
        <p:nvGrpSpPr>
          <p:cNvPr id="17" name="Group 14"/>
          <p:cNvGrpSpPr>
            <a:grpSpLocks/>
          </p:cNvGrpSpPr>
          <p:nvPr/>
        </p:nvGrpSpPr>
        <p:grpSpPr bwMode="auto">
          <a:xfrm>
            <a:off x="6704411" y="2313388"/>
            <a:ext cx="745331" cy="922735"/>
            <a:chOff x="4671" y="2223"/>
            <a:chExt cx="626" cy="775"/>
          </a:xfrm>
        </p:grpSpPr>
        <p:sp>
          <p:nvSpPr>
            <p:cNvPr id="18" name="Rectangle 15"/>
            <p:cNvSpPr>
              <a:spLocks noChangeArrowheads="1"/>
            </p:cNvSpPr>
            <p:nvPr/>
          </p:nvSpPr>
          <p:spPr bwMode="auto">
            <a:xfrm>
              <a:off x="4732" y="2480"/>
              <a:ext cx="411" cy="311"/>
            </a:xfrm>
            <a:prstGeom prst="rect">
              <a:avLst/>
            </a:prstGeom>
            <a:noFill/>
            <a:ln w="38100">
              <a:solidFill>
                <a:sysClr val="windowText" lastClr="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Calibri"/>
              </a:endParaRPr>
            </a:p>
          </p:txBody>
        </p:sp>
        <p:sp>
          <p:nvSpPr>
            <p:cNvPr id="19" name="Text Box 16"/>
            <p:cNvSpPr txBox="1">
              <a:spLocks noChangeArrowheads="1"/>
            </p:cNvSpPr>
            <p:nvPr/>
          </p:nvSpPr>
          <p:spPr bwMode="auto">
            <a:xfrm>
              <a:off x="4671" y="2223"/>
              <a:ext cx="626" cy="775"/>
            </a:xfrm>
            <a:prstGeom prst="rect">
              <a:avLst/>
            </a:prstGeom>
            <a:noFill/>
            <a:ln w="9525">
              <a:noFill/>
              <a:miter lim="800000"/>
              <a:headEnd/>
              <a:tailEnd/>
            </a:ln>
            <a:effectLst/>
          </p:spPr>
          <p:txBody>
            <a:bodyPr>
              <a:spAutoFit/>
            </a:bodyPr>
            <a:lstStyle/>
            <a:p>
              <a:pPr marL="0" marR="0" lvl="0" indent="0" defTabSz="685800" eaLnBrk="1" fontAlgn="auto" latinLnBrk="0" hangingPunct="1">
                <a:lnSpc>
                  <a:spcPct val="100000"/>
                </a:lnSpc>
                <a:spcBef>
                  <a:spcPct val="50000"/>
                </a:spcBef>
                <a:spcAft>
                  <a:spcPts val="0"/>
                </a:spcAft>
                <a:buClrTx/>
                <a:buSzTx/>
                <a:buFontTx/>
                <a:buNone/>
                <a:tabLst/>
                <a:defRPr/>
              </a:pPr>
              <a:r>
                <a:rPr kumimoji="0" lang="en-US" sz="5400" b="0" i="0" u="none" strike="noStrike" kern="0" cap="none" spc="0" normalizeH="0" baseline="0" noProof="0">
                  <a:ln>
                    <a:noFill/>
                  </a:ln>
                  <a:solidFill>
                    <a:srgbClr val="FF3300"/>
                  </a:solidFill>
                  <a:effectLst>
                    <a:outerShdw blurRad="38100" dist="38100" dir="2700000" algn="tl">
                      <a:srgbClr val="000000"/>
                    </a:outerShdw>
                  </a:effectLst>
                  <a:uLnTx/>
                  <a:uFillTx/>
                  <a:latin typeface="Calibri"/>
                  <a:sym typeface="Wingdings" pitchFamily="2" charset="2"/>
                </a:rPr>
                <a:t></a:t>
              </a:r>
            </a:p>
          </p:txBody>
        </p:sp>
      </p:grpSp>
      <p:grpSp>
        <p:nvGrpSpPr>
          <p:cNvPr id="20" name="Group 17"/>
          <p:cNvGrpSpPr>
            <a:grpSpLocks/>
          </p:cNvGrpSpPr>
          <p:nvPr/>
        </p:nvGrpSpPr>
        <p:grpSpPr bwMode="auto">
          <a:xfrm>
            <a:off x="6694886" y="3473057"/>
            <a:ext cx="745331" cy="922735"/>
            <a:chOff x="4663" y="3132"/>
            <a:chExt cx="626" cy="775"/>
          </a:xfrm>
        </p:grpSpPr>
        <p:sp>
          <p:nvSpPr>
            <p:cNvPr id="21" name="Rectangle 18"/>
            <p:cNvSpPr>
              <a:spLocks noChangeArrowheads="1"/>
            </p:cNvSpPr>
            <p:nvPr/>
          </p:nvSpPr>
          <p:spPr bwMode="auto">
            <a:xfrm>
              <a:off x="4732" y="3351"/>
              <a:ext cx="411" cy="311"/>
            </a:xfrm>
            <a:prstGeom prst="rect">
              <a:avLst/>
            </a:prstGeom>
            <a:noFill/>
            <a:ln w="38100">
              <a:solidFill>
                <a:sysClr val="windowText" lastClr="000000"/>
              </a:solidFill>
              <a:miter lim="800000"/>
              <a:headEnd/>
              <a:tailEnd/>
            </a:ln>
            <a:effectLst/>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outerShdw blurRad="38100" dist="38100" dir="2700000" algn="tl">
                    <a:srgbClr val="000000">
                      <a:alpha val="43137"/>
                    </a:srgbClr>
                  </a:outerShdw>
                </a:effectLst>
                <a:uLnTx/>
                <a:uFillTx/>
                <a:latin typeface="Calibri"/>
              </a:endParaRPr>
            </a:p>
          </p:txBody>
        </p:sp>
        <p:sp>
          <p:nvSpPr>
            <p:cNvPr id="22" name="Text Box 19"/>
            <p:cNvSpPr txBox="1">
              <a:spLocks noChangeArrowheads="1"/>
            </p:cNvSpPr>
            <p:nvPr/>
          </p:nvSpPr>
          <p:spPr bwMode="auto">
            <a:xfrm>
              <a:off x="4663" y="3132"/>
              <a:ext cx="626" cy="775"/>
            </a:xfrm>
            <a:prstGeom prst="rect">
              <a:avLst/>
            </a:prstGeom>
            <a:noFill/>
            <a:ln w="9525">
              <a:noFill/>
              <a:miter lim="800000"/>
              <a:headEnd/>
              <a:tailEnd/>
            </a:ln>
            <a:effectLst/>
          </p:spPr>
          <p:txBody>
            <a:bodyPr>
              <a:spAutoFit/>
            </a:bodyPr>
            <a:lstStyle/>
            <a:p>
              <a:pPr marL="0" marR="0" lvl="0" indent="0" defTabSz="685800" eaLnBrk="1" fontAlgn="auto" latinLnBrk="0" hangingPunct="1">
                <a:lnSpc>
                  <a:spcPct val="100000"/>
                </a:lnSpc>
                <a:spcBef>
                  <a:spcPct val="50000"/>
                </a:spcBef>
                <a:spcAft>
                  <a:spcPts val="0"/>
                </a:spcAft>
                <a:buClrTx/>
                <a:buSzTx/>
                <a:buFontTx/>
                <a:buNone/>
                <a:tabLst/>
                <a:defRPr/>
              </a:pPr>
              <a:r>
                <a:rPr kumimoji="0" lang="en-US" sz="5400" b="0" i="0" u="none" strike="noStrike" kern="0" cap="none" spc="0" normalizeH="0" baseline="0" noProof="0">
                  <a:ln>
                    <a:noFill/>
                  </a:ln>
                  <a:solidFill>
                    <a:srgbClr val="FF3300"/>
                  </a:solidFill>
                  <a:effectLst>
                    <a:outerShdw blurRad="38100" dist="38100" dir="2700000" algn="tl">
                      <a:srgbClr val="000000"/>
                    </a:outerShdw>
                  </a:effectLst>
                  <a:uLnTx/>
                  <a:uFillTx/>
                  <a:latin typeface="Calibri"/>
                  <a:sym typeface="Wingdings" pitchFamily="2" charset="2"/>
                </a:rPr>
                <a:t></a:t>
              </a:r>
            </a:p>
          </p:txBody>
        </p:sp>
      </p:grpSp>
      <p:sp>
        <p:nvSpPr>
          <p:cNvPr id="23" name="Text Box 20"/>
          <p:cNvSpPr txBox="1">
            <a:spLocks noChangeArrowheads="1"/>
          </p:cNvSpPr>
          <p:nvPr/>
        </p:nvSpPr>
        <p:spPr bwMode="auto">
          <a:xfrm>
            <a:off x="1174044" y="4381754"/>
            <a:ext cx="6826957" cy="761747"/>
          </a:xfrm>
          <a:prstGeom prst="rect">
            <a:avLst/>
          </a:prstGeom>
          <a:noFill/>
          <a:ln w="9525">
            <a:noFill/>
            <a:miter lim="800000"/>
            <a:headEnd/>
            <a:tailEnd/>
          </a:ln>
        </p:spPr>
        <p:txBody>
          <a:bodyPr wrap="square" lIns="0" tIns="0" rIns="0" bIns="0" anchor="b">
            <a:spAutoFit/>
          </a:bodyPr>
          <a:lstStyle/>
          <a:p>
            <a:pPr defTabSz="685800">
              <a:spcBef>
                <a:spcPct val="50000"/>
              </a:spcBef>
              <a:defRPr/>
            </a:pPr>
            <a:r>
              <a:rPr lang="en-GB" sz="1100" kern="0" baseline="30000" dirty="0">
                <a:latin typeface="Calibri"/>
                <a:ea typeface="굴림" pitchFamily="34" charset="-127"/>
              </a:rPr>
              <a:t>1</a:t>
            </a:r>
            <a:r>
              <a:rPr lang="en-GB" sz="1100" kern="0" dirty="0">
                <a:latin typeface="Calibri"/>
                <a:ea typeface="굴림" pitchFamily="34" charset="-127"/>
              </a:rPr>
              <a:t>O’Byrne PM, et al. Am J </a:t>
            </a:r>
            <a:r>
              <a:rPr lang="en-GB" sz="1100" kern="0" dirty="0" err="1">
                <a:latin typeface="Calibri"/>
                <a:ea typeface="굴림" pitchFamily="34" charset="-127"/>
              </a:rPr>
              <a:t>Respir</a:t>
            </a:r>
            <a:r>
              <a:rPr lang="en-GB" sz="1100" kern="0" dirty="0">
                <a:latin typeface="Calibri"/>
                <a:ea typeface="굴림" pitchFamily="34" charset="-127"/>
              </a:rPr>
              <a:t> </a:t>
            </a:r>
            <a:r>
              <a:rPr lang="en-GB" sz="1100" kern="0" dirty="0" err="1">
                <a:latin typeface="Calibri"/>
                <a:ea typeface="굴림" pitchFamily="34" charset="-127"/>
              </a:rPr>
              <a:t>Crit</a:t>
            </a:r>
            <a:r>
              <a:rPr lang="en-GB" sz="1100" kern="0" dirty="0">
                <a:latin typeface="Calibri"/>
                <a:ea typeface="굴림" pitchFamily="34" charset="-127"/>
              </a:rPr>
              <a:t> Care Med 2005;171:129–136; </a:t>
            </a:r>
            <a:r>
              <a:rPr lang="en-GB" sz="1100" kern="0" baseline="30000" dirty="0">
                <a:latin typeface="Calibri"/>
                <a:ea typeface="굴림" pitchFamily="34" charset="-127"/>
              </a:rPr>
              <a:t>2</a:t>
            </a:r>
            <a:r>
              <a:rPr lang="en-GB" sz="1100" kern="0" dirty="0">
                <a:latin typeface="Calibri"/>
                <a:ea typeface="굴림" pitchFamily="34" charset="-127"/>
              </a:rPr>
              <a:t>Rabe KF, et al. Lancet 2006;368:744–753; </a:t>
            </a:r>
            <a:br>
              <a:rPr lang="en-GB" sz="1100" kern="0" dirty="0">
                <a:latin typeface="Calibri"/>
                <a:ea typeface="굴림" pitchFamily="34" charset="-127"/>
              </a:rPr>
            </a:br>
            <a:r>
              <a:rPr lang="en-GB" sz="1100" kern="0" baseline="30000" dirty="0">
                <a:latin typeface="Calibri"/>
                <a:ea typeface="굴림" pitchFamily="34" charset="-127"/>
              </a:rPr>
              <a:t>3</a:t>
            </a:r>
            <a:r>
              <a:rPr lang="en-GB" sz="1100" kern="0" dirty="0">
                <a:latin typeface="Calibri"/>
                <a:ea typeface="굴림" pitchFamily="34" charset="-127"/>
              </a:rPr>
              <a:t>Vogelmeier C, et al. </a:t>
            </a:r>
            <a:r>
              <a:rPr lang="en-GB" sz="1100" kern="0" dirty="0" err="1">
                <a:latin typeface="Calibri"/>
                <a:ea typeface="굴림" pitchFamily="34" charset="-127"/>
              </a:rPr>
              <a:t>Eur</a:t>
            </a:r>
            <a:r>
              <a:rPr lang="en-GB" sz="1100" kern="0" dirty="0">
                <a:latin typeface="Calibri"/>
                <a:ea typeface="굴림" pitchFamily="34" charset="-127"/>
              </a:rPr>
              <a:t> </a:t>
            </a:r>
            <a:r>
              <a:rPr lang="en-GB" sz="1100" kern="0" dirty="0" err="1">
                <a:latin typeface="Calibri"/>
                <a:ea typeface="굴림" pitchFamily="34" charset="-127"/>
              </a:rPr>
              <a:t>Respir</a:t>
            </a:r>
            <a:r>
              <a:rPr lang="en-GB" sz="1100" kern="0" dirty="0">
                <a:latin typeface="Calibri"/>
                <a:ea typeface="굴림" pitchFamily="34" charset="-127"/>
              </a:rPr>
              <a:t> J 2005;26:819–828; </a:t>
            </a:r>
            <a:r>
              <a:rPr lang="en-GB" sz="1100" kern="0" baseline="30000" dirty="0">
                <a:latin typeface="Calibri"/>
                <a:ea typeface="굴림" pitchFamily="34" charset="-127"/>
              </a:rPr>
              <a:t>4</a:t>
            </a:r>
            <a:r>
              <a:rPr lang="en-GB" sz="1100" kern="0" dirty="0">
                <a:latin typeface="Calibri"/>
                <a:ea typeface="굴림" pitchFamily="34" charset="-127"/>
              </a:rPr>
              <a:t>Rabe KF, et al. Chest 2006;129:246–256; </a:t>
            </a:r>
            <a:br>
              <a:rPr lang="en-GB" sz="1100" kern="0" dirty="0">
                <a:latin typeface="Calibri"/>
                <a:ea typeface="굴림" pitchFamily="34" charset="-127"/>
              </a:rPr>
            </a:br>
            <a:r>
              <a:rPr lang="en-GB" sz="1100" kern="0" baseline="30000" dirty="0">
                <a:latin typeface="Calibri"/>
                <a:ea typeface="굴림" pitchFamily="34" charset="-127"/>
              </a:rPr>
              <a:t>5</a:t>
            </a:r>
            <a:r>
              <a:rPr lang="en-GB" sz="1100" kern="0" dirty="0">
                <a:latin typeface="Calibri"/>
                <a:ea typeface="굴림" pitchFamily="34" charset="-127"/>
              </a:rPr>
              <a:t>Scicchitano R, et al. </a:t>
            </a:r>
            <a:r>
              <a:rPr lang="en-GB" sz="1100" kern="0" dirty="0" err="1">
                <a:latin typeface="Calibri"/>
                <a:ea typeface="굴림" pitchFamily="34" charset="-127"/>
              </a:rPr>
              <a:t>Curr</a:t>
            </a:r>
            <a:r>
              <a:rPr lang="en-GB" sz="1100" kern="0" dirty="0">
                <a:latin typeface="Calibri"/>
                <a:ea typeface="굴림" pitchFamily="34" charset="-127"/>
              </a:rPr>
              <a:t> Med Res </a:t>
            </a:r>
            <a:r>
              <a:rPr lang="en-GB" sz="1100" kern="0" dirty="0" err="1">
                <a:latin typeface="Calibri"/>
                <a:ea typeface="굴림" pitchFamily="34" charset="-127"/>
              </a:rPr>
              <a:t>Opin</a:t>
            </a:r>
            <a:r>
              <a:rPr lang="en-GB" sz="1100" kern="0" dirty="0">
                <a:latin typeface="Calibri"/>
                <a:ea typeface="굴림" pitchFamily="34" charset="-127"/>
              </a:rPr>
              <a:t> 2004;20:1403–1418; </a:t>
            </a:r>
            <a:r>
              <a:rPr lang="en-GB" sz="1100" kern="0" baseline="30000" dirty="0">
                <a:latin typeface="Calibri"/>
                <a:ea typeface="굴림" pitchFamily="34" charset="-127"/>
              </a:rPr>
              <a:t>6</a:t>
            </a:r>
            <a:r>
              <a:rPr lang="en-GB" sz="1100" kern="0" dirty="0">
                <a:latin typeface="Calibri"/>
                <a:ea typeface="굴림" pitchFamily="34" charset="-127"/>
              </a:rPr>
              <a:t>.</a:t>
            </a:r>
            <a:r>
              <a:rPr lang="en-GB" sz="1100" kern="0" dirty="0">
                <a:latin typeface="Calibri"/>
                <a:cs typeface="Arial" pitchFamily="34" charset="0"/>
              </a:rPr>
              <a:t> Kuna P, et al. </a:t>
            </a:r>
            <a:r>
              <a:rPr lang="en-GB" sz="1100" kern="0" dirty="0" err="1">
                <a:latin typeface="Calibri"/>
                <a:cs typeface="Arial" pitchFamily="34" charset="0"/>
              </a:rPr>
              <a:t>Int</a:t>
            </a:r>
            <a:r>
              <a:rPr lang="en-GB" sz="1100" kern="0" dirty="0">
                <a:latin typeface="Calibri"/>
                <a:cs typeface="Arial" pitchFamily="34" charset="0"/>
              </a:rPr>
              <a:t> J </a:t>
            </a:r>
            <a:r>
              <a:rPr lang="en-GB" sz="1100" kern="0" dirty="0" err="1">
                <a:latin typeface="Calibri"/>
                <a:cs typeface="Arial" pitchFamily="34" charset="0"/>
              </a:rPr>
              <a:t>Clin</a:t>
            </a:r>
            <a:r>
              <a:rPr lang="en-GB" sz="1100" kern="0" dirty="0">
                <a:latin typeface="Calibri"/>
                <a:cs typeface="Arial" pitchFamily="34" charset="0"/>
              </a:rPr>
              <a:t> </a:t>
            </a:r>
            <a:r>
              <a:rPr lang="en-GB" sz="1100" kern="0" dirty="0" err="1">
                <a:latin typeface="Calibri"/>
                <a:cs typeface="Arial" pitchFamily="34" charset="0"/>
              </a:rPr>
              <a:t>Pract</a:t>
            </a:r>
            <a:r>
              <a:rPr lang="en-GB" sz="1100" kern="0" dirty="0">
                <a:latin typeface="Calibri"/>
                <a:cs typeface="Arial" pitchFamily="34" charset="0"/>
              </a:rPr>
              <a:t> 2007:61(5) :725-36</a:t>
            </a:r>
          </a:p>
          <a:p>
            <a:pPr defTabSz="685800">
              <a:spcBef>
                <a:spcPct val="50000"/>
              </a:spcBef>
              <a:defRPr/>
            </a:pPr>
            <a:endParaRPr lang="en-US" sz="1100" kern="0" dirty="0">
              <a:solidFill>
                <a:prstClr val="black"/>
              </a:solidFill>
              <a:latin typeface="Calibri"/>
              <a:ea typeface="굴림" pitchFamily="34" charset="-127"/>
            </a:endParaRPr>
          </a:p>
        </p:txBody>
      </p:sp>
      <p:sp>
        <p:nvSpPr>
          <p:cNvPr id="24" name="Rectangle 21"/>
          <p:cNvSpPr txBox="1">
            <a:spLocks noChangeArrowheads="1"/>
          </p:cNvSpPr>
          <p:nvPr/>
        </p:nvSpPr>
        <p:spPr>
          <a:xfrm>
            <a:off x="457200" y="205979"/>
            <a:ext cx="8229600" cy="857250"/>
          </a:xfrm>
          <a:prstGeom prst="rect">
            <a:avLst/>
          </a:prstGeom>
        </p:spPr>
        <p:txBody>
          <a:bodyPr vert="horz" lIns="91440" tIns="45720" rIns="91440" bIns="45720" rtlCol="0" anchor="ctr">
            <a:normAutofit fontScale="97500" lnSpcReduction="1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sv-SE" altLang="en-US" sz="2700" b="0" i="0" u="none" strike="noStrike" kern="1200" cap="none" spc="0" normalizeH="0" baseline="0" noProof="0" dirty="0">
                <a:ln>
                  <a:noFill/>
                </a:ln>
                <a:effectLst/>
                <a:uLnTx/>
                <a:uFillTx/>
                <a:latin typeface="Calibri"/>
                <a:ea typeface="+mj-ea"/>
                <a:cs typeface="+mj-cs"/>
              </a:rPr>
              <a:t>Symbicort</a:t>
            </a:r>
            <a:r>
              <a:rPr kumimoji="0" lang="sv-SE" altLang="en-US" sz="2700" b="0" i="0" u="none" strike="noStrike" kern="1200" cap="none" spc="0" normalizeH="0" baseline="30000" noProof="0" dirty="0">
                <a:ln>
                  <a:noFill/>
                </a:ln>
                <a:effectLst/>
                <a:uLnTx/>
                <a:uFillTx/>
                <a:latin typeface="Calibri"/>
                <a:ea typeface="+mj-ea"/>
                <a:cs typeface="+mj-cs"/>
              </a:rPr>
              <a:t>®</a:t>
            </a:r>
            <a:r>
              <a:rPr kumimoji="0" lang="sv-SE" altLang="en-US" sz="2700" b="0" i="0" u="none" strike="noStrike" kern="1200" cap="none" spc="0" normalizeH="0" baseline="0" noProof="0" dirty="0">
                <a:ln>
                  <a:noFill/>
                </a:ln>
                <a:effectLst/>
                <a:uLnTx/>
                <a:uFillTx/>
                <a:latin typeface="Calibri"/>
                <a:ea typeface="+mj-ea"/>
                <a:cs typeface="+mj-cs"/>
              </a:rPr>
              <a:t> SMART</a:t>
            </a:r>
            <a:r>
              <a:rPr kumimoji="0" lang="sv-SE" altLang="en-US" sz="2700" b="0" i="0" u="none" strike="noStrike" kern="1200" cap="none" spc="0" normalizeH="0" baseline="30000" noProof="0" dirty="0">
                <a:ln>
                  <a:noFill/>
                </a:ln>
                <a:effectLst/>
                <a:uLnTx/>
                <a:uFillTx/>
                <a:latin typeface="Calibri"/>
                <a:ea typeface="+mj-ea"/>
                <a:cs typeface="+mj-cs"/>
              </a:rPr>
              <a:t>™</a:t>
            </a:r>
            <a:r>
              <a:rPr kumimoji="0" lang="sv-SE" altLang="en-US" sz="2700" b="0" i="0" u="none" strike="noStrike" kern="1200" cap="none" spc="0" normalizeH="0" baseline="0" noProof="0" dirty="0">
                <a:ln>
                  <a:noFill/>
                </a:ln>
                <a:effectLst/>
                <a:uLnTx/>
                <a:uFillTx/>
                <a:latin typeface="Calibri"/>
                <a:ea typeface="+mj-ea"/>
                <a:cs typeface="+mj-cs"/>
              </a:rPr>
              <a:t/>
            </a:r>
            <a:br>
              <a:rPr kumimoji="0" lang="sv-SE" altLang="en-US" sz="2700" b="0" i="0" u="none" strike="noStrike" kern="1200" cap="none" spc="0" normalizeH="0" baseline="0" noProof="0" dirty="0">
                <a:ln>
                  <a:noFill/>
                </a:ln>
                <a:effectLst/>
                <a:uLnTx/>
                <a:uFillTx/>
                <a:latin typeface="Calibri"/>
                <a:ea typeface="+mj-ea"/>
                <a:cs typeface="+mj-cs"/>
              </a:rPr>
            </a:br>
            <a:r>
              <a:rPr kumimoji="0" lang="sv-SE" altLang="en-US" sz="2700" b="0" i="0" u="none" strike="noStrike" kern="1200" cap="none" spc="0" normalizeH="0" baseline="0" noProof="0" dirty="0">
                <a:ln>
                  <a:noFill/>
                </a:ln>
                <a:effectLst/>
                <a:uLnTx/>
                <a:uFillTx/>
                <a:latin typeface="Calibri"/>
                <a:ea typeface="+mj-ea"/>
                <a:cs typeface="+mj-cs"/>
              </a:rPr>
              <a:t> vs ICS or ICS/LABA+SABA</a:t>
            </a:r>
            <a:r>
              <a:rPr kumimoji="0" lang="sv-SE" altLang="en-US" sz="2700" b="0" i="0" u="none" strike="noStrike" kern="1200" cap="none" spc="0" normalizeH="0" baseline="0" noProof="0" dirty="0">
                <a:ln>
                  <a:noFill/>
                </a:ln>
                <a:solidFill>
                  <a:sysClr val="windowText" lastClr="000000"/>
                </a:solidFill>
                <a:effectLst/>
                <a:uLnTx/>
                <a:uFillTx/>
                <a:latin typeface="Calibri"/>
                <a:ea typeface="+mj-ea"/>
                <a:cs typeface="+mj-cs"/>
              </a:rPr>
              <a:t>:</a:t>
            </a:r>
            <a:endParaRPr kumimoji="0" lang="en-US" altLang="en-US" sz="2700" b="0"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4136932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9"/>
          <p:cNvSpPr txBox="1">
            <a:spLocks noChangeArrowheads="1"/>
          </p:cNvSpPr>
          <p:nvPr/>
        </p:nvSpPr>
        <p:spPr bwMode="auto">
          <a:xfrm>
            <a:off x="1576138" y="113698"/>
            <a:ext cx="6701588" cy="720761"/>
          </a:xfrm>
          <a:prstGeom prst="rect">
            <a:avLst/>
          </a:prstGeom>
          <a:noFill/>
          <a:ln w="9525">
            <a:noFill/>
            <a:miter lim="800000"/>
            <a:headEnd/>
            <a:tailEnd/>
          </a:ln>
        </p:spPr>
        <p:txBody>
          <a:bodyPr/>
          <a:lstStyle/>
          <a:p>
            <a:pPr algn="ctr"/>
            <a:r>
              <a:rPr lang="de-DE" sz="1600" b="1" dirty="0">
                <a:solidFill>
                  <a:srgbClr val="002060"/>
                </a:solidFill>
                <a:latin typeface="Trebuchet MS" panose="020B0603020202020204" pitchFamily="34" charset="0"/>
              </a:rPr>
              <a:t>Dosis </a:t>
            </a:r>
            <a:r>
              <a:rPr lang="de-DE" sz="1600" b="1" dirty="0" err="1">
                <a:solidFill>
                  <a:srgbClr val="002060"/>
                </a:solidFill>
                <a:latin typeface="Trebuchet MS" panose="020B0603020202020204" pitchFamily="34" charset="0"/>
              </a:rPr>
              <a:t>Terapi</a:t>
            </a:r>
            <a:r>
              <a:rPr lang="de-DE" sz="1600" b="1" dirty="0">
                <a:solidFill>
                  <a:srgbClr val="002060"/>
                </a:solidFill>
                <a:latin typeface="Trebuchet MS" panose="020B0603020202020204" pitchFamily="34" charset="0"/>
              </a:rPr>
              <a:t> </a:t>
            </a:r>
            <a:r>
              <a:rPr lang="de-DE" sz="1600" b="1" dirty="0" err="1">
                <a:solidFill>
                  <a:srgbClr val="FF0000"/>
                </a:solidFill>
                <a:latin typeface="Trebuchet MS" panose="020B0603020202020204" pitchFamily="34" charset="0"/>
              </a:rPr>
              <a:t>Symbicort</a:t>
            </a:r>
            <a:r>
              <a:rPr lang="de-DE" sz="1600" b="1" baseline="30000" dirty="0">
                <a:solidFill>
                  <a:srgbClr val="FF0000"/>
                </a:solidFill>
                <a:latin typeface="Trebuchet MS" panose="020B0603020202020204" pitchFamily="34" charset="0"/>
              </a:rPr>
              <a:t>®</a:t>
            </a:r>
            <a:r>
              <a:rPr lang="de-DE" sz="1600" b="1" dirty="0">
                <a:solidFill>
                  <a:srgbClr val="FF0000"/>
                </a:solidFill>
                <a:latin typeface="Trebuchet MS" panose="020B0603020202020204" pitchFamily="34" charset="0"/>
              </a:rPr>
              <a:t> 80/4.5 </a:t>
            </a:r>
            <a:r>
              <a:rPr lang="de-DE" sz="1600" b="1" dirty="0" err="1">
                <a:solidFill>
                  <a:srgbClr val="FF0000"/>
                </a:solidFill>
                <a:latin typeface="Trebuchet MS" panose="020B0603020202020204" pitchFamily="34" charset="0"/>
              </a:rPr>
              <a:t>mcg</a:t>
            </a:r>
            <a:r>
              <a:rPr lang="de-DE" sz="1600" b="1" dirty="0">
                <a:solidFill>
                  <a:srgbClr val="FF0000"/>
                </a:solidFill>
                <a:latin typeface="Trebuchet MS" panose="020B0603020202020204" pitchFamily="34" charset="0"/>
              </a:rPr>
              <a:t> </a:t>
            </a:r>
            <a:r>
              <a:rPr lang="de-DE" sz="1600" b="1" dirty="0">
                <a:solidFill>
                  <a:srgbClr val="002060"/>
                </a:solidFill>
                <a:latin typeface="Trebuchet MS" panose="020B0603020202020204" pitchFamily="34" charset="0"/>
              </a:rPr>
              <a:t>&amp; </a:t>
            </a:r>
            <a:r>
              <a:rPr lang="de-DE" sz="1600" b="1" dirty="0">
                <a:solidFill>
                  <a:srgbClr val="FF0000"/>
                </a:solidFill>
                <a:latin typeface="Trebuchet MS" panose="020B0603020202020204" pitchFamily="34" charset="0"/>
              </a:rPr>
              <a:t>160/4.5 </a:t>
            </a:r>
            <a:r>
              <a:rPr lang="de-DE" sz="1600" b="1" dirty="0" err="1">
                <a:solidFill>
                  <a:srgbClr val="FF0000"/>
                </a:solidFill>
                <a:latin typeface="Trebuchet MS" panose="020B0603020202020204" pitchFamily="34" charset="0"/>
              </a:rPr>
              <a:t>mcg</a:t>
            </a:r>
            <a:r>
              <a:rPr lang="de-DE" sz="1600" b="1" dirty="0">
                <a:solidFill>
                  <a:srgbClr val="FF0000"/>
                </a:solidFill>
                <a:latin typeface="Trebuchet MS" panose="020B0603020202020204" pitchFamily="34" charset="0"/>
              </a:rPr>
              <a:t> </a:t>
            </a:r>
          </a:p>
          <a:p>
            <a:pPr algn="ctr"/>
            <a:r>
              <a:rPr lang="de-DE" sz="1600" b="1" dirty="0" err="1">
                <a:solidFill>
                  <a:srgbClr val="002060"/>
                </a:solidFill>
                <a:latin typeface="Trebuchet MS" panose="020B0603020202020204" pitchFamily="34" charset="0"/>
              </a:rPr>
              <a:t>untuk</a:t>
            </a:r>
            <a:r>
              <a:rPr lang="de-DE" sz="1600" b="1" dirty="0">
                <a:solidFill>
                  <a:srgbClr val="0000FF"/>
                </a:solidFill>
                <a:latin typeface="Trebuchet MS" panose="020B0603020202020204" pitchFamily="34" charset="0"/>
              </a:rPr>
              <a:t> </a:t>
            </a:r>
            <a:r>
              <a:rPr lang="de-DE" sz="2400" b="1" dirty="0">
                <a:solidFill>
                  <a:srgbClr val="FF0000"/>
                </a:solidFill>
                <a:latin typeface="Trebuchet MS" panose="020B0603020202020204" pitchFamily="34" charset="0"/>
              </a:rPr>
              <a:t>PELEGA &amp; PENGONTROL</a:t>
            </a:r>
          </a:p>
          <a:p>
            <a:pPr algn="ctr" eaLnBrk="0" hangingPunct="0"/>
            <a:endParaRPr lang="de-DE" sz="1600" b="1" baseline="30000" dirty="0">
              <a:solidFill>
                <a:srgbClr val="FFFF00"/>
              </a:solidFill>
              <a:latin typeface="Trebuchet MS" panose="020B0603020202020204" pitchFamily="34" charset="0"/>
              <a:ea typeface="ＭＳ Ｐゴシック" pitchFamily="34" charset="-128"/>
            </a:endParaRPr>
          </a:p>
        </p:txBody>
      </p:sp>
      <p:sp>
        <p:nvSpPr>
          <p:cNvPr id="103433" name="TextBox 10"/>
          <p:cNvSpPr txBox="1">
            <a:spLocks noChangeArrowheads="1"/>
          </p:cNvSpPr>
          <p:nvPr/>
        </p:nvSpPr>
        <p:spPr bwMode="auto">
          <a:xfrm>
            <a:off x="145168" y="4911476"/>
            <a:ext cx="2005677" cy="207749"/>
          </a:xfrm>
          <a:prstGeom prst="rect">
            <a:avLst/>
          </a:prstGeom>
          <a:noFill/>
          <a:ln w="9525">
            <a:noFill/>
            <a:miter lim="800000"/>
            <a:headEnd/>
            <a:tailEnd/>
          </a:ln>
        </p:spPr>
        <p:txBody>
          <a:bodyPr wrap="none">
            <a:spAutoFit/>
          </a:bodyPr>
          <a:lstStyle/>
          <a:p>
            <a:r>
              <a:rPr lang="en-US" sz="750" dirty="0" err="1">
                <a:solidFill>
                  <a:srgbClr val="000000"/>
                </a:solidFill>
                <a:latin typeface="Arial" pitchFamily="34" charset="0"/>
                <a:ea typeface="ＭＳ Ｐゴシック" pitchFamily="34" charset="-128"/>
              </a:rPr>
              <a:t>Symbicort</a:t>
            </a:r>
            <a:r>
              <a:rPr lang="en-US" sz="750" dirty="0">
                <a:solidFill>
                  <a:srgbClr val="000000"/>
                </a:solidFill>
                <a:latin typeface="Arial" pitchFamily="34" charset="0"/>
                <a:ea typeface="ＭＳ Ｐゴシック" pitchFamily="34" charset="-128"/>
              </a:rPr>
              <a:t> </a:t>
            </a:r>
            <a:r>
              <a:rPr lang="en-US" sz="750" baseline="30000" dirty="0">
                <a:solidFill>
                  <a:srgbClr val="000000"/>
                </a:solidFill>
                <a:latin typeface="Arial" pitchFamily="34" charset="0"/>
                <a:ea typeface="ＭＳ Ｐゴシック" pitchFamily="34" charset="-128"/>
              </a:rPr>
              <a:t>®</a:t>
            </a:r>
            <a:r>
              <a:rPr lang="en-US" sz="750" dirty="0">
                <a:solidFill>
                  <a:srgbClr val="000000"/>
                </a:solidFill>
                <a:latin typeface="Arial" pitchFamily="34" charset="0"/>
                <a:ea typeface="ＭＳ Ｐゴシック" pitchFamily="34" charset="-128"/>
              </a:rPr>
              <a:t> Product Information April 2014</a:t>
            </a:r>
            <a:endParaRPr lang="en-GB" sz="750" dirty="0">
              <a:solidFill>
                <a:srgbClr val="000000"/>
              </a:solidFill>
              <a:latin typeface="Arial" pitchFamily="34" charset="0"/>
              <a:ea typeface="ＭＳ Ｐゴシック" pitchFamily="34" charset="-128"/>
            </a:endParaRPr>
          </a:p>
        </p:txBody>
      </p:sp>
      <p:grpSp>
        <p:nvGrpSpPr>
          <p:cNvPr id="2" name="Group 1"/>
          <p:cNvGrpSpPr/>
          <p:nvPr/>
        </p:nvGrpSpPr>
        <p:grpSpPr>
          <a:xfrm>
            <a:off x="760493" y="1053628"/>
            <a:ext cx="6658482" cy="3880721"/>
            <a:chOff x="-3189692" y="132810"/>
            <a:chExt cx="12207812" cy="7115001"/>
          </a:xfrm>
        </p:grpSpPr>
        <p:pic>
          <p:nvPicPr>
            <p:cNvPr id="3" name="Picture 2"/>
            <p:cNvPicPr>
              <a:picLocks noChangeAspect="1"/>
            </p:cNvPicPr>
            <p:nvPr/>
          </p:nvPicPr>
          <p:blipFill>
            <a:blip r:embed="rId2"/>
            <a:stretch>
              <a:fillRect/>
            </a:stretch>
          </p:blipFill>
          <p:spPr>
            <a:xfrm>
              <a:off x="-3189692" y="1958523"/>
              <a:ext cx="2549103" cy="2746597"/>
            </a:xfrm>
            <a:prstGeom prst="rect">
              <a:avLst/>
            </a:prstGeom>
          </p:spPr>
        </p:pic>
        <p:sp>
          <p:nvSpPr>
            <p:cNvPr id="103429" name="TextBox 4"/>
            <p:cNvSpPr txBox="1">
              <a:spLocks noChangeArrowheads="1"/>
            </p:cNvSpPr>
            <p:nvPr/>
          </p:nvSpPr>
          <p:spPr bwMode="auto">
            <a:xfrm>
              <a:off x="-283843" y="1655249"/>
              <a:ext cx="7093860" cy="1692854"/>
            </a:xfrm>
            <a:prstGeom prst="rect">
              <a:avLst/>
            </a:prstGeom>
            <a:noFill/>
            <a:ln w="28575">
              <a:solidFill>
                <a:srgbClr val="FF0000"/>
              </a:solidFill>
              <a:prstDash val="lgDash"/>
              <a:miter lim="800000"/>
              <a:headEnd/>
              <a:tailEnd/>
            </a:ln>
          </p:spPr>
          <p:txBody>
            <a:bodyPr wrap="square">
              <a:spAutoFit/>
            </a:bodyPr>
            <a:lstStyle/>
            <a:p>
              <a:r>
                <a:rPr lang="en-US" sz="1350" dirty="0" err="1">
                  <a:latin typeface="Trebuchet MS" panose="020B0603020202020204" pitchFamily="34" charset="0"/>
                  <a:ea typeface="Malgun Gothic" pitchFamily="34" charset="-127"/>
                </a:rPr>
                <a:t>Maksimal</a:t>
              </a:r>
              <a:r>
                <a:rPr lang="en-US" sz="1350" dirty="0">
                  <a:latin typeface="Trebuchet MS" panose="020B0603020202020204" pitchFamily="34" charset="0"/>
                  <a:ea typeface="Malgun Gothic" pitchFamily="34" charset="-127"/>
                </a:rPr>
                <a:t> 6 </a:t>
              </a:r>
              <a:r>
                <a:rPr lang="en-US" sz="1350" dirty="0" err="1">
                  <a:latin typeface="Trebuchet MS" panose="020B0603020202020204" pitchFamily="34" charset="0"/>
                  <a:ea typeface="Malgun Gothic" pitchFamily="34" charset="-127"/>
                </a:rPr>
                <a:t>hisapan</a:t>
              </a:r>
              <a:r>
                <a:rPr lang="en-US" sz="1350" dirty="0">
                  <a:latin typeface="Trebuchet MS" panose="020B0603020202020204" pitchFamily="34" charset="0"/>
                  <a:ea typeface="Malgun Gothic" pitchFamily="34" charset="-127"/>
                </a:rPr>
                <a:t> per 1 kali </a:t>
              </a:r>
              <a:r>
                <a:rPr lang="en-US" sz="1350" dirty="0" err="1">
                  <a:latin typeface="Trebuchet MS" panose="020B0603020202020204" pitchFamily="34" charset="0"/>
                  <a:ea typeface="Malgun Gothic" pitchFamily="34" charset="-127"/>
                </a:rPr>
                <a:t>kejadian</a:t>
              </a:r>
              <a:r>
                <a:rPr lang="en-US" sz="1350" dirty="0">
                  <a:latin typeface="Trebuchet MS" panose="020B0603020202020204" pitchFamily="34" charset="0"/>
                  <a:ea typeface="Malgun Gothic" pitchFamily="34" charset="-127"/>
                </a:rPr>
                <a:t> </a:t>
              </a:r>
              <a:r>
                <a:rPr lang="en-US" sz="1350" dirty="0" err="1">
                  <a:latin typeface="Trebuchet MS" panose="020B0603020202020204" pitchFamily="34" charset="0"/>
                  <a:ea typeface="Malgun Gothic" pitchFamily="34" charset="-127"/>
                </a:rPr>
                <a:t>sesak</a:t>
              </a:r>
              <a:r>
                <a:rPr lang="en-US" sz="1350" dirty="0">
                  <a:latin typeface="Trebuchet MS" panose="020B0603020202020204" pitchFamily="34" charset="0"/>
                  <a:ea typeface="Malgun Gothic" pitchFamily="34" charset="-127"/>
                </a:rPr>
                <a:t> </a:t>
              </a:r>
              <a:r>
                <a:rPr lang="en-US" sz="1350" dirty="0" err="1">
                  <a:latin typeface="Trebuchet MS" panose="020B0603020202020204" pitchFamily="34" charset="0"/>
                  <a:ea typeface="Malgun Gothic" pitchFamily="34" charset="-127"/>
                </a:rPr>
                <a:t>napas</a:t>
              </a:r>
              <a:endParaRPr lang="en-US" sz="1350" dirty="0">
                <a:latin typeface="Trebuchet MS" panose="020B0603020202020204" pitchFamily="34" charset="0"/>
                <a:ea typeface="Malgun Gothic" pitchFamily="34" charset="-127"/>
              </a:endParaRPr>
            </a:p>
            <a:p>
              <a:r>
                <a:rPr lang="en-US" sz="1350" dirty="0" err="1">
                  <a:latin typeface="Trebuchet MS" panose="020B0603020202020204" pitchFamily="34" charset="0"/>
                  <a:ea typeface="Malgun Gothic" pitchFamily="34" charset="-127"/>
                </a:rPr>
                <a:t>Maks</a:t>
              </a:r>
              <a:r>
                <a:rPr lang="en-US" sz="1350" dirty="0">
                  <a:latin typeface="Trebuchet MS" panose="020B0603020202020204" pitchFamily="34" charset="0"/>
                  <a:ea typeface="Malgun Gothic" pitchFamily="34" charset="-127"/>
                </a:rPr>
                <a:t> per </a:t>
              </a:r>
              <a:r>
                <a:rPr lang="en-US" sz="1350" dirty="0" err="1">
                  <a:latin typeface="Trebuchet MS" panose="020B0603020202020204" pitchFamily="34" charset="0"/>
                  <a:ea typeface="Malgun Gothic" pitchFamily="34" charset="-127"/>
                </a:rPr>
                <a:t>hari</a:t>
              </a:r>
              <a:r>
                <a:rPr lang="en-US" sz="1350" dirty="0">
                  <a:latin typeface="Trebuchet MS" panose="020B0603020202020204" pitchFamily="34" charset="0"/>
                  <a:ea typeface="Malgun Gothic" pitchFamily="34" charset="-127"/>
                </a:rPr>
                <a:t> 8 </a:t>
              </a:r>
              <a:r>
                <a:rPr lang="en-US" sz="1350" dirty="0" err="1">
                  <a:latin typeface="Trebuchet MS" panose="020B0603020202020204" pitchFamily="34" charset="0"/>
                  <a:ea typeface="Malgun Gothic" pitchFamily="34" charset="-127"/>
                </a:rPr>
                <a:t>inhalasi</a:t>
              </a:r>
              <a:r>
                <a:rPr lang="en-US" sz="1350" dirty="0">
                  <a:latin typeface="Trebuchet MS" panose="020B0603020202020204" pitchFamily="34" charset="0"/>
                  <a:ea typeface="Malgun Gothic" pitchFamily="34" charset="-127"/>
                </a:rPr>
                <a:t>, </a:t>
              </a:r>
              <a:r>
                <a:rPr lang="en-US" sz="1350" dirty="0" err="1">
                  <a:latin typeface="Trebuchet MS" panose="020B0603020202020204" pitchFamily="34" charset="0"/>
                  <a:ea typeface="Malgun Gothic" pitchFamily="34" charset="-127"/>
                </a:rPr>
                <a:t>tetapi</a:t>
              </a:r>
              <a:r>
                <a:rPr lang="en-US" sz="1350" dirty="0">
                  <a:latin typeface="Trebuchet MS" panose="020B0603020202020204" pitchFamily="34" charset="0"/>
                  <a:ea typeface="Malgun Gothic" pitchFamily="34" charset="-127"/>
                </a:rPr>
                <a:t> 12 </a:t>
              </a:r>
              <a:r>
                <a:rPr lang="en-US" sz="1350" dirty="0" err="1">
                  <a:latin typeface="Trebuchet MS" panose="020B0603020202020204" pitchFamily="34" charset="0"/>
                  <a:ea typeface="Malgun Gothic" pitchFamily="34" charset="-127"/>
                </a:rPr>
                <a:t>inhalasi</a:t>
              </a:r>
              <a:r>
                <a:rPr lang="en-US" sz="1350" dirty="0">
                  <a:latin typeface="Trebuchet MS" panose="020B0603020202020204" pitchFamily="34" charset="0"/>
                  <a:ea typeface="Malgun Gothic" pitchFamily="34" charset="-127"/>
                </a:rPr>
                <a:t> </a:t>
              </a:r>
              <a:r>
                <a:rPr lang="en-US" sz="1350" dirty="0" err="1">
                  <a:latin typeface="Trebuchet MS" panose="020B0603020202020204" pitchFamily="34" charset="0"/>
                  <a:ea typeface="Malgun Gothic" pitchFamily="34" charset="-127"/>
                </a:rPr>
                <a:t>bisa</a:t>
              </a:r>
              <a:r>
                <a:rPr lang="en-US" sz="1350" dirty="0">
                  <a:latin typeface="Trebuchet MS" panose="020B0603020202020204" pitchFamily="34" charset="0"/>
                  <a:ea typeface="Malgun Gothic" pitchFamily="34" charset="-127"/>
                </a:rPr>
                <a:t> </a:t>
              </a:r>
              <a:r>
                <a:rPr lang="en-US" sz="1350" dirty="0" err="1">
                  <a:latin typeface="Trebuchet MS" panose="020B0603020202020204" pitchFamily="34" charset="0"/>
                  <a:ea typeface="Malgun Gothic" pitchFamily="34" charset="-127"/>
                </a:rPr>
                <a:t>diberikan</a:t>
              </a:r>
              <a:r>
                <a:rPr lang="en-US" sz="1350" dirty="0">
                  <a:latin typeface="Trebuchet MS" panose="020B0603020202020204" pitchFamily="34" charset="0"/>
                  <a:ea typeface="Malgun Gothic" pitchFamily="34" charset="-127"/>
                </a:rPr>
                <a:t> temporary </a:t>
              </a:r>
              <a:r>
                <a:rPr lang="en-US" sz="1350" dirty="0" err="1">
                  <a:latin typeface="Trebuchet MS" panose="020B0603020202020204" pitchFamily="34" charset="0"/>
                  <a:ea typeface="Malgun Gothic" pitchFamily="34" charset="-127"/>
                </a:rPr>
                <a:t>jika</a:t>
              </a:r>
              <a:r>
                <a:rPr lang="en-US" sz="1350" dirty="0">
                  <a:latin typeface="Trebuchet MS" panose="020B0603020202020204" pitchFamily="34" charset="0"/>
                  <a:ea typeface="Malgun Gothic" pitchFamily="34" charset="-127"/>
                </a:rPr>
                <a:t> </a:t>
              </a:r>
              <a:r>
                <a:rPr lang="en-US" sz="1350" dirty="0" err="1">
                  <a:latin typeface="Trebuchet MS" panose="020B0603020202020204" pitchFamily="34" charset="0"/>
                  <a:ea typeface="Malgun Gothic" pitchFamily="34" charset="-127"/>
                </a:rPr>
                <a:t>perlu</a:t>
              </a:r>
              <a:endParaRPr lang="en-GB" sz="1350" dirty="0">
                <a:latin typeface="Trebuchet MS" panose="020B0603020202020204" pitchFamily="34" charset="0"/>
                <a:ea typeface="Malgun Gothic" pitchFamily="34" charset="-127"/>
              </a:endParaRPr>
            </a:p>
          </p:txBody>
        </p:sp>
        <p:sp>
          <p:nvSpPr>
            <p:cNvPr id="103430" name="Rectangle 9"/>
            <p:cNvSpPr txBox="1">
              <a:spLocks noChangeArrowheads="1"/>
            </p:cNvSpPr>
            <p:nvPr/>
          </p:nvSpPr>
          <p:spPr bwMode="auto">
            <a:xfrm>
              <a:off x="-640589" y="3610009"/>
              <a:ext cx="9658709" cy="607987"/>
            </a:xfrm>
            <a:prstGeom prst="rect">
              <a:avLst/>
            </a:prstGeom>
            <a:solidFill>
              <a:srgbClr val="FFFF00"/>
            </a:solidFill>
            <a:ln w="9525">
              <a:noFill/>
              <a:miter lim="800000"/>
              <a:headEnd/>
              <a:tailEnd/>
            </a:ln>
          </p:spPr>
          <p:txBody>
            <a:bodyPr/>
            <a:lstStyle/>
            <a:p>
              <a:pPr marL="285750" indent="-285750" eaLnBrk="0" hangingPunct="0">
                <a:buFont typeface="Arial" panose="020B0604020202020204" pitchFamily="34" charset="0"/>
                <a:buChar char="•"/>
              </a:pPr>
              <a:r>
                <a:rPr lang="de-DE" sz="1350" b="1" dirty="0">
                  <a:solidFill>
                    <a:srgbClr val="002060"/>
                  </a:solidFill>
                  <a:latin typeface="Trebuchet MS" panose="020B0603020202020204" pitchFamily="34" charset="0"/>
                  <a:ea typeface="ＭＳ Ｐゴシック" pitchFamily="34" charset="-128"/>
                </a:rPr>
                <a:t>Dosis </a:t>
              </a:r>
              <a:r>
                <a:rPr lang="de-DE" sz="1350" b="1" dirty="0" err="1">
                  <a:solidFill>
                    <a:srgbClr val="002060"/>
                  </a:solidFill>
                  <a:latin typeface="Trebuchet MS" panose="020B0603020202020204" pitchFamily="34" charset="0"/>
                  <a:ea typeface="ＭＳ Ｐゴシック" pitchFamily="34" charset="-128"/>
                </a:rPr>
                <a:t>Terapi</a:t>
              </a:r>
              <a:r>
                <a:rPr lang="de-DE" sz="1350" b="1" dirty="0">
                  <a:solidFill>
                    <a:srgbClr val="002060"/>
                  </a:solidFill>
                  <a:latin typeface="Trebuchet MS" panose="020B0603020202020204" pitchFamily="34" charset="0"/>
                  <a:ea typeface="ＭＳ Ｐゴシック" pitchFamily="34" charset="-128"/>
                </a:rPr>
                <a:t> </a:t>
              </a:r>
              <a:r>
                <a:rPr lang="de-DE" sz="1350" b="1" dirty="0" err="1">
                  <a:solidFill>
                    <a:srgbClr val="FF0000"/>
                  </a:solidFill>
                  <a:latin typeface="Trebuchet MS" panose="020B0603020202020204" pitchFamily="34" charset="0"/>
                  <a:ea typeface="ＭＳ Ｐゴシック" pitchFamily="34" charset="-128"/>
                </a:rPr>
                <a:t>Budesonide</a:t>
              </a:r>
              <a:r>
                <a:rPr lang="de-DE" sz="1350" b="1" dirty="0">
                  <a:solidFill>
                    <a:srgbClr val="FF0000"/>
                  </a:solidFill>
                  <a:latin typeface="Trebuchet MS" panose="020B0603020202020204" pitchFamily="34" charset="0"/>
                  <a:ea typeface="ＭＳ Ｐゴシック" pitchFamily="34" charset="-128"/>
                </a:rPr>
                <a:t>/</a:t>
              </a:r>
              <a:r>
                <a:rPr lang="de-DE" sz="1350" b="1" dirty="0" err="1">
                  <a:solidFill>
                    <a:srgbClr val="FF0000"/>
                  </a:solidFill>
                  <a:latin typeface="Trebuchet MS" panose="020B0603020202020204" pitchFamily="34" charset="0"/>
                  <a:ea typeface="ＭＳ Ｐゴシック" pitchFamily="34" charset="-128"/>
                </a:rPr>
                <a:t>Formoterol</a:t>
              </a:r>
              <a:r>
                <a:rPr lang="de-DE" sz="1350" b="1" dirty="0">
                  <a:solidFill>
                    <a:srgbClr val="0000FF"/>
                  </a:solidFill>
                  <a:latin typeface="Trebuchet MS" panose="020B0603020202020204" pitchFamily="34" charset="0"/>
                  <a:ea typeface="ＭＳ Ｐゴシック" pitchFamily="34" charset="-128"/>
                </a:rPr>
                <a:t> </a:t>
              </a:r>
              <a:r>
                <a:rPr lang="de-DE" sz="1350" b="1" dirty="0" err="1">
                  <a:solidFill>
                    <a:srgbClr val="002060"/>
                  </a:solidFill>
                  <a:latin typeface="Trebuchet MS" panose="020B0603020202020204" pitchFamily="34" charset="0"/>
                  <a:ea typeface="ＭＳ Ｐゴシック" pitchFamily="34" charset="-128"/>
                </a:rPr>
                <a:t>untuk</a:t>
              </a:r>
              <a:r>
                <a:rPr lang="de-DE" sz="1350" b="1" dirty="0">
                  <a:solidFill>
                    <a:srgbClr val="002060"/>
                  </a:solidFill>
                  <a:latin typeface="Trebuchet MS" panose="020B0603020202020204" pitchFamily="34" charset="0"/>
                  <a:ea typeface="ＭＳ Ｐゴシック" pitchFamily="34" charset="-128"/>
                </a:rPr>
                <a:t> PENGONTROL</a:t>
              </a:r>
              <a:endParaRPr lang="de-DE" sz="1350" b="1" baseline="30000" dirty="0">
                <a:solidFill>
                  <a:srgbClr val="002060"/>
                </a:solidFill>
                <a:latin typeface="Trebuchet MS" panose="020B0603020202020204" pitchFamily="34" charset="0"/>
                <a:ea typeface="ＭＳ Ｐゴシック" pitchFamily="34" charset="-128"/>
              </a:endParaRPr>
            </a:p>
          </p:txBody>
        </p:sp>
        <p:sp>
          <p:nvSpPr>
            <p:cNvPr id="103431" name="TextBox 8"/>
            <p:cNvSpPr txBox="1">
              <a:spLocks noChangeArrowheads="1"/>
            </p:cNvSpPr>
            <p:nvPr/>
          </p:nvSpPr>
          <p:spPr bwMode="auto">
            <a:xfrm>
              <a:off x="-304122" y="4412282"/>
              <a:ext cx="5309170" cy="2835529"/>
            </a:xfrm>
            <a:prstGeom prst="rect">
              <a:avLst/>
            </a:prstGeom>
            <a:noFill/>
            <a:ln w="38100">
              <a:solidFill>
                <a:srgbClr val="FF0000"/>
              </a:solidFill>
              <a:prstDash val="lgDash"/>
              <a:miter lim="800000"/>
              <a:headEnd/>
              <a:tailEnd/>
            </a:ln>
          </p:spPr>
          <p:txBody>
            <a:bodyPr wrap="square">
              <a:spAutoFit/>
            </a:bodyPr>
            <a:lstStyle/>
            <a:p>
              <a:r>
                <a:rPr lang="en-US" sz="1350" u="sng" dirty="0" err="1">
                  <a:latin typeface="Malgun Gothic" pitchFamily="34" charset="-127"/>
                  <a:ea typeface="Malgun Gothic" pitchFamily="34" charset="-127"/>
                </a:rPr>
                <a:t>Dosis</a:t>
              </a:r>
              <a:r>
                <a:rPr lang="en-US" sz="1350" u="sng" dirty="0">
                  <a:latin typeface="Malgun Gothic" pitchFamily="34" charset="-127"/>
                  <a:ea typeface="Malgun Gothic" pitchFamily="34" charset="-127"/>
                </a:rPr>
                <a:t> 80/4.5 </a:t>
              </a:r>
              <a:r>
                <a:rPr lang="en-US" sz="1350" u="sng" dirty="0" err="1">
                  <a:latin typeface="Malgun Gothic" pitchFamily="34" charset="-127"/>
                  <a:ea typeface="Malgun Gothic" pitchFamily="34" charset="-127"/>
                </a:rPr>
                <a:t>dan</a:t>
              </a:r>
              <a:r>
                <a:rPr lang="en-US" sz="1350" u="sng" dirty="0">
                  <a:latin typeface="Malgun Gothic" pitchFamily="34" charset="-127"/>
                  <a:ea typeface="Malgun Gothic" pitchFamily="34" charset="-127"/>
                </a:rPr>
                <a:t> 160/4.5</a:t>
              </a:r>
            </a:p>
            <a:p>
              <a:r>
                <a:rPr lang="en-US" sz="1350" dirty="0">
                  <a:latin typeface="Malgun Gothic" pitchFamily="34" charset="-127"/>
                  <a:ea typeface="Malgun Gothic" pitchFamily="34" charset="-127"/>
                </a:rPr>
                <a:t>1 </a:t>
              </a:r>
              <a:r>
                <a:rPr lang="en-US" sz="1350" dirty="0" err="1">
                  <a:latin typeface="Malgun Gothic" pitchFamily="34" charset="-127"/>
                  <a:ea typeface="Malgun Gothic" pitchFamily="34" charset="-127"/>
                </a:rPr>
                <a:t>hisapan</a:t>
              </a:r>
              <a:r>
                <a:rPr lang="en-US" sz="1350" dirty="0">
                  <a:latin typeface="Malgun Gothic" pitchFamily="34" charset="-127"/>
                  <a:ea typeface="Malgun Gothic" pitchFamily="34" charset="-127"/>
                </a:rPr>
                <a:t> </a:t>
              </a:r>
              <a:r>
                <a:rPr lang="en-US" sz="1350" dirty="0" err="1">
                  <a:latin typeface="Malgun Gothic" pitchFamily="34" charset="-127"/>
                  <a:ea typeface="Malgun Gothic" pitchFamily="34" charset="-127"/>
                </a:rPr>
                <a:t>dua</a:t>
              </a:r>
              <a:r>
                <a:rPr lang="en-US" sz="1350" dirty="0">
                  <a:latin typeface="Malgun Gothic" pitchFamily="34" charset="-127"/>
                  <a:ea typeface="Malgun Gothic" pitchFamily="34" charset="-127"/>
                </a:rPr>
                <a:t> kali </a:t>
              </a:r>
              <a:r>
                <a:rPr lang="en-US" sz="1350" dirty="0" err="1">
                  <a:latin typeface="Malgun Gothic" pitchFamily="34" charset="-127"/>
                  <a:ea typeface="Malgun Gothic" pitchFamily="34" charset="-127"/>
                </a:rPr>
                <a:t>sehari</a:t>
              </a:r>
              <a:endParaRPr lang="en-US" sz="1350" dirty="0">
                <a:latin typeface="Malgun Gothic" pitchFamily="34" charset="-127"/>
                <a:ea typeface="Malgun Gothic" pitchFamily="34" charset="-127"/>
              </a:endParaRPr>
            </a:p>
            <a:p>
              <a:r>
                <a:rPr lang="en-US" sz="1350" dirty="0" err="1">
                  <a:latin typeface="Malgun Gothic" pitchFamily="34" charset="-127"/>
                  <a:ea typeface="Malgun Gothic" pitchFamily="34" charset="-127"/>
                </a:rPr>
                <a:t>Atau</a:t>
              </a:r>
              <a:endParaRPr lang="en-US" sz="1350" dirty="0">
                <a:latin typeface="Malgun Gothic" pitchFamily="34" charset="-127"/>
                <a:ea typeface="Malgun Gothic" pitchFamily="34" charset="-127"/>
              </a:endParaRPr>
            </a:p>
            <a:p>
              <a:r>
                <a:rPr lang="en-US" sz="1350" dirty="0">
                  <a:latin typeface="Malgun Gothic" pitchFamily="34" charset="-127"/>
                  <a:ea typeface="Malgun Gothic" pitchFamily="34" charset="-127"/>
                </a:rPr>
                <a:t>2 </a:t>
              </a:r>
              <a:r>
                <a:rPr lang="en-US" sz="1350" dirty="0" err="1">
                  <a:latin typeface="Malgun Gothic" pitchFamily="34" charset="-127"/>
                  <a:ea typeface="Malgun Gothic" pitchFamily="34" charset="-127"/>
                </a:rPr>
                <a:t>hisapan</a:t>
              </a:r>
              <a:r>
                <a:rPr lang="en-US" sz="1350" dirty="0">
                  <a:latin typeface="Malgun Gothic" pitchFamily="34" charset="-127"/>
                  <a:ea typeface="Malgun Gothic" pitchFamily="34" charset="-127"/>
                </a:rPr>
                <a:t> </a:t>
              </a:r>
              <a:r>
                <a:rPr lang="en-US" sz="1350" dirty="0" err="1">
                  <a:latin typeface="Malgun Gothic" pitchFamily="34" charset="-127"/>
                  <a:ea typeface="Malgun Gothic" pitchFamily="34" charset="-127"/>
                </a:rPr>
                <a:t>satu</a:t>
              </a:r>
              <a:r>
                <a:rPr lang="en-US" sz="1350" dirty="0">
                  <a:latin typeface="Malgun Gothic" pitchFamily="34" charset="-127"/>
                  <a:ea typeface="Malgun Gothic" pitchFamily="34" charset="-127"/>
                </a:rPr>
                <a:t> kali </a:t>
              </a:r>
              <a:r>
                <a:rPr lang="en-US" sz="1350" dirty="0" err="1">
                  <a:latin typeface="Malgun Gothic" pitchFamily="34" charset="-127"/>
                  <a:ea typeface="Malgun Gothic" pitchFamily="34" charset="-127"/>
                </a:rPr>
                <a:t>sehari</a:t>
              </a:r>
              <a:endParaRPr lang="en-US" sz="1350" dirty="0">
                <a:latin typeface="Malgun Gothic" pitchFamily="34" charset="-127"/>
                <a:ea typeface="Malgun Gothic" pitchFamily="34" charset="-127"/>
              </a:endParaRPr>
            </a:p>
            <a:p>
              <a:endParaRPr lang="en-US" sz="1350" dirty="0">
                <a:latin typeface="Malgun Gothic" pitchFamily="34" charset="-127"/>
                <a:ea typeface="Malgun Gothic" pitchFamily="34" charset="-127"/>
              </a:endParaRPr>
            </a:p>
            <a:p>
              <a:r>
                <a:rPr lang="en-US" sz="1350" u="sng" dirty="0" err="1">
                  <a:latin typeface="Malgun Gothic" pitchFamily="34" charset="-127"/>
                  <a:ea typeface="Malgun Gothic" pitchFamily="34" charset="-127"/>
                </a:rPr>
                <a:t>Catatan</a:t>
              </a:r>
              <a:r>
                <a:rPr lang="en-US" sz="1350" u="sng" dirty="0">
                  <a:latin typeface="Malgun Gothic" pitchFamily="34" charset="-127"/>
                  <a:ea typeface="Malgun Gothic" pitchFamily="34" charset="-127"/>
                </a:rPr>
                <a:t> </a:t>
              </a:r>
              <a:r>
                <a:rPr lang="en-US" sz="1350" u="sng" dirty="0" err="1">
                  <a:latin typeface="Malgun Gothic" pitchFamily="34" charset="-127"/>
                  <a:ea typeface="Malgun Gothic" pitchFamily="34" charset="-127"/>
                </a:rPr>
                <a:t>untuk</a:t>
              </a:r>
              <a:r>
                <a:rPr lang="en-US" sz="1350" u="sng" dirty="0">
                  <a:latin typeface="Malgun Gothic" pitchFamily="34" charset="-127"/>
                  <a:ea typeface="Malgun Gothic" pitchFamily="34" charset="-127"/>
                </a:rPr>
                <a:t> 160/4.5, </a:t>
              </a:r>
              <a:r>
                <a:rPr lang="en-US" sz="1350" u="sng" dirty="0" err="1">
                  <a:latin typeface="Malgun Gothic" pitchFamily="34" charset="-127"/>
                  <a:ea typeface="Malgun Gothic" pitchFamily="34" charset="-127"/>
                </a:rPr>
                <a:t>jika</a:t>
              </a:r>
              <a:r>
                <a:rPr lang="en-US" sz="1350" u="sng" dirty="0">
                  <a:latin typeface="Malgun Gothic" pitchFamily="34" charset="-127"/>
                  <a:ea typeface="Malgun Gothic" pitchFamily="34" charset="-127"/>
                </a:rPr>
                <a:t> </a:t>
              </a:r>
              <a:r>
                <a:rPr lang="en-US" sz="1350" u="sng" dirty="0" err="1">
                  <a:latin typeface="Malgun Gothic" pitchFamily="34" charset="-127"/>
                  <a:ea typeface="Malgun Gothic" pitchFamily="34" charset="-127"/>
                </a:rPr>
                <a:t>perlu</a:t>
              </a:r>
              <a:endParaRPr lang="en-US" sz="1350" u="sng" dirty="0">
                <a:latin typeface="Malgun Gothic" pitchFamily="34" charset="-127"/>
                <a:ea typeface="Malgun Gothic" pitchFamily="34" charset="-127"/>
              </a:endParaRPr>
            </a:p>
            <a:p>
              <a:r>
                <a:rPr lang="en-US" sz="1350" dirty="0">
                  <a:latin typeface="Malgun Gothic" pitchFamily="34" charset="-127"/>
                  <a:ea typeface="Malgun Gothic" pitchFamily="34" charset="-127"/>
                </a:rPr>
                <a:t>2 </a:t>
              </a:r>
              <a:r>
                <a:rPr lang="en-US" sz="1350" dirty="0" err="1">
                  <a:latin typeface="Malgun Gothic" pitchFamily="34" charset="-127"/>
                  <a:ea typeface="Malgun Gothic" pitchFamily="34" charset="-127"/>
                </a:rPr>
                <a:t>hisapan</a:t>
              </a:r>
              <a:r>
                <a:rPr lang="en-US" sz="1350" dirty="0">
                  <a:latin typeface="Malgun Gothic" pitchFamily="34" charset="-127"/>
                  <a:ea typeface="Malgun Gothic" pitchFamily="34" charset="-127"/>
                </a:rPr>
                <a:t> </a:t>
              </a:r>
              <a:r>
                <a:rPr lang="en-US" sz="1350" dirty="0" err="1">
                  <a:latin typeface="Malgun Gothic" pitchFamily="34" charset="-127"/>
                  <a:ea typeface="Malgun Gothic" pitchFamily="34" charset="-127"/>
                </a:rPr>
                <a:t>dua</a:t>
              </a:r>
              <a:r>
                <a:rPr lang="en-US" sz="1350" dirty="0">
                  <a:latin typeface="Malgun Gothic" pitchFamily="34" charset="-127"/>
                  <a:ea typeface="Malgun Gothic" pitchFamily="34" charset="-127"/>
                </a:rPr>
                <a:t> kali </a:t>
              </a:r>
              <a:r>
                <a:rPr lang="en-US" sz="1350" dirty="0" err="1">
                  <a:latin typeface="Malgun Gothic" pitchFamily="34" charset="-127"/>
                  <a:ea typeface="Malgun Gothic" pitchFamily="34" charset="-127"/>
                </a:rPr>
                <a:t>sehari</a:t>
              </a:r>
              <a:endParaRPr lang="en-US" sz="1350" dirty="0">
                <a:latin typeface="Malgun Gothic" pitchFamily="34" charset="-127"/>
                <a:ea typeface="Malgun Gothic" pitchFamily="34" charset="-127"/>
              </a:endParaRPr>
            </a:p>
          </p:txBody>
        </p:sp>
        <p:sp>
          <p:nvSpPr>
            <p:cNvPr id="11" name="Rounded Rectangle 10"/>
            <p:cNvSpPr/>
            <p:nvPr/>
          </p:nvSpPr>
          <p:spPr bwMode="auto">
            <a:xfrm>
              <a:off x="-3189692" y="132810"/>
              <a:ext cx="6608541" cy="576063"/>
            </a:xfrm>
            <a:prstGeom prst="roundRect">
              <a:avLst/>
            </a:prstGeom>
            <a:solidFill>
              <a:srgbClr val="FFC000"/>
            </a:solidFill>
            <a:ln w="28575" cap="flat" cmpd="sng" algn="ctr">
              <a:noFill/>
              <a:prstDash val="dash"/>
              <a:round/>
              <a:headEnd type="none" w="med" len="med"/>
              <a:tailEnd type="none" w="med" len="med"/>
            </a:ln>
            <a:effectLst/>
          </p:spPr>
          <p:txBody>
            <a:bodyPr vert="horz" wrap="square" lIns="67865" tIns="33338" rIns="67865" bIns="33338" numCol="1" rtlCol="0" anchor="ctr" anchorCtr="0" compatLnSpc="1">
              <a:prstTxWarp prst="textNoShape">
                <a:avLst/>
              </a:prstTxWarp>
            </a:bodyPr>
            <a:lstStyle/>
            <a:p>
              <a:pPr defTabSz="685800" eaLnBrk="0" fontAlgn="base" hangingPunct="0">
                <a:lnSpc>
                  <a:spcPct val="90000"/>
                </a:lnSpc>
                <a:spcBef>
                  <a:spcPct val="0"/>
                </a:spcBef>
                <a:spcAft>
                  <a:spcPct val="0"/>
                </a:spcAft>
              </a:pPr>
              <a:r>
                <a:rPr lang="en-US" sz="1600" b="1" u="sng" dirty="0" err="1">
                  <a:solidFill>
                    <a:srgbClr val="002060"/>
                  </a:solidFill>
                  <a:latin typeface="Malgun Gothic" pitchFamily="34" charset="-127"/>
                  <a:ea typeface="Malgun Gothic" pitchFamily="34" charset="-127"/>
                </a:rPr>
                <a:t>Dosis</a:t>
              </a:r>
              <a:r>
                <a:rPr lang="en-US" sz="1600" b="1" u="sng" dirty="0">
                  <a:solidFill>
                    <a:srgbClr val="002060"/>
                  </a:solidFill>
                  <a:latin typeface="Malgun Gothic" pitchFamily="34" charset="-127"/>
                  <a:ea typeface="Malgun Gothic" pitchFamily="34" charset="-127"/>
                </a:rPr>
                <a:t> </a:t>
              </a:r>
              <a:r>
                <a:rPr lang="en-US" sz="1600" b="1" u="sng" dirty="0" err="1">
                  <a:solidFill>
                    <a:srgbClr val="002060"/>
                  </a:solidFill>
                  <a:latin typeface="Malgun Gothic" pitchFamily="34" charset="-127"/>
                  <a:ea typeface="Malgun Gothic" pitchFamily="34" charset="-127"/>
                </a:rPr>
                <a:t>Dewasa</a:t>
              </a:r>
              <a:r>
                <a:rPr lang="en-US" sz="1600" b="1" u="sng" dirty="0">
                  <a:solidFill>
                    <a:srgbClr val="002060"/>
                  </a:solidFill>
                  <a:latin typeface="Malgun Gothic" pitchFamily="34" charset="-127"/>
                  <a:ea typeface="Malgun Gothic" pitchFamily="34" charset="-127"/>
                </a:rPr>
                <a:t> (≥ 12 </a:t>
              </a:r>
              <a:r>
                <a:rPr lang="en-US" sz="1600" b="1" u="sng" dirty="0" err="1">
                  <a:solidFill>
                    <a:srgbClr val="002060"/>
                  </a:solidFill>
                  <a:latin typeface="Malgun Gothic" pitchFamily="34" charset="-127"/>
                  <a:ea typeface="Malgun Gothic" pitchFamily="34" charset="-127"/>
                </a:rPr>
                <a:t>tahun</a:t>
              </a:r>
              <a:r>
                <a:rPr lang="en-US" sz="1600" b="1" u="sng" dirty="0">
                  <a:solidFill>
                    <a:srgbClr val="002060"/>
                  </a:solidFill>
                  <a:latin typeface="Malgun Gothic" pitchFamily="34" charset="-127"/>
                  <a:ea typeface="Malgun Gothic" pitchFamily="34" charset="-127"/>
                </a:rPr>
                <a:t>) </a:t>
              </a:r>
              <a:endParaRPr lang="en-GB" sz="1600" b="1" u="sng" dirty="0">
                <a:solidFill>
                  <a:srgbClr val="002060"/>
                </a:solidFill>
                <a:latin typeface="Malgun Gothic" pitchFamily="34" charset="-127"/>
                <a:ea typeface="Malgun Gothic" pitchFamily="34" charset="-127"/>
              </a:endParaRPr>
            </a:p>
          </p:txBody>
        </p:sp>
      </p:grpSp>
      <p:sp>
        <p:nvSpPr>
          <p:cNvPr id="13" name="Rectangle 9"/>
          <p:cNvSpPr txBox="1">
            <a:spLocks noChangeArrowheads="1"/>
          </p:cNvSpPr>
          <p:nvPr/>
        </p:nvSpPr>
        <p:spPr bwMode="auto">
          <a:xfrm>
            <a:off x="2160373" y="1402462"/>
            <a:ext cx="5268130" cy="332764"/>
          </a:xfrm>
          <a:prstGeom prst="rect">
            <a:avLst/>
          </a:prstGeom>
          <a:solidFill>
            <a:srgbClr val="FFFF00"/>
          </a:solidFill>
          <a:ln w="9525">
            <a:noFill/>
            <a:miter lim="800000"/>
            <a:headEnd/>
            <a:tailEnd/>
          </a:ln>
        </p:spPr>
        <p:txBody>
          <a:bodyPr/>
          <a:lstStyle/>
          <a:p>
            <a:pPr marL="285750" indent="-285750" eaLnBrk="0" hangingPunct="0">
              <a:buFont typeface="Arial" panose="020B0604020202020204" pitchFamily="34" charset="0"/>
              <a:buChar char="•"/>
            </a:pPr>
            <a:r>
              <a:rPr lang="de-DE" sz="1350" b="1" dirty="0">
                <a:solidFill>
                  <a:srgbClr val="002060"/>
                </a:solidFill>
                <a:latin typeface="Trebuchet MS" panose="020B0603020202020204" pitchFamily="34" charset="0"/>
                <a:ea typeface="ＭＳ Ｐゴシック" pitchFamily="34" charset="-128"/>
              </a:rPr>
              <a:t>Dosis </a:t>
            </a:r>
            <a:r>
              <a:rPr lang="de-DE" sz="1350" b="1" dirty="0" err="1">
                <a:solidFill>
                  <a:srgbClr val="002060"/>
                </a:solidFill>
                <a:latin typeface="Trebuchet MS" panose="020B0603020202020204" pitchFamily="34" charset="0"/>
                <a:ea typeface="ＭＳ Ｐゴシック" pitchFamily="34" charset="-128"/>
              </a:rPr>
              <a:t>Terapi</a:t>
            </a:r>
            <a:r>
              <a:rPr lang="de-DE" sz="1350" b="1" dirty="0">
                <a:solidFill>
                  <a:srgbClr val="002060"/>
                </a:solidFill>
                <a:latin typeface="Trebuchet MS" panose="020B0603020202020204" pitchFamily="34" charset="0"/>
                <a:ea typeface="ＭＳ Ｐゴシック" pitchFamily="34" charset="-128"/>
              </a:rPr>
              <a:t> </a:t>
            </a:r>
            <a:r>
              <a:rPr lang="de-DE" sz="1350" b="1" dirty="0" err="1">
                <a:solidFill>
                  <a:srgbClr val="FF0000"/>
                </a:solidFill>
                <a:latin typeface="Trebuchet MS" panose="020B0603020202020204" pitchFamily="34" charset="0"/>
                <a:ea typeface="ＭＳ Ｐゴシック" pitchFamily="34" charset="-128"/>
              </a:rPr>
              <a:t>Budesonide</a:t>
            </a:r>
            <a:r>
              <a:rPr lang="de-DE" sz="1350" b="1" dirty="0">
                <a:solidFill>
                  <a:srgbClr val="FF0000"/>
                </a:solidFill>
                <a:latin typeface="Trebuchet MS" panose="020B0603020202020204" pitchFamily="34" charset="0"/>
                <a:ea typeface="ＭＳ Ｐゴシック" pitchFamily="34" charset="-128"/>
              </a:rPr>
              <a:t>/</a:t>
            </a:r>
            <a:r>
              <a:rPr lang="de-DE" sz="1350" b="1" dirty="0" err="1">
                <a:solidFill>
                  <a:srgbClr val="FF0000"/>
                </a:solidFill>
                <a:latin typeface="Trebuchet MS" panose="020B0603020202020204" pitchFamily="34" charset="0"/>
                <a:ea typeface="ＭＳ Ｐゴシック" pitchFamily="34" charset="-128"/>
              </a:rPr>
              <a:t>Formoterol</a:t>
            </a:r>
            <a:r>
              <a:rPr lang="de-DE" sz="1350" b="1" dirty="0">
                <a:solidFill>
                  <a:srgbClr val="0000FF"/>
                </a:solidFill>
                <a:latin typeface="Trebuchet MS" panose="020B0603020202020204" pitchFamily="34" charset="0"/>
                <a:ea typeface="ＭＳ Ｐゴシック" pitchFamily="34" charset="-128"/>
              </a:rPr>
              <a:t> </a:t>
            </a:r>
            <a:r>
              <a:rPr lang="de-DE" sz="1350" b="1" dirty="0" err="1">
                <a:solidFill>
                  <a:srgbClr val="002060"/>
                </a:solidFill>
                <a:latin typeface="Trebuchet MS" panose="020B0603020202020204" pitchFamily="34" charset="0"/>
                <a:ea typeface="ＭＳ Ｐゴシック" pitchFamily="34" charset="-128"/>
              </a:rPr>
              <a:t>untuk</a:t>
            </a:r>
            <a:r>
              <a:rPr lang="de-DE" sz="1350" b="1" dirty="0">
                <a:solidFill>
                  <a:srgbClr val="002060"/>
                </a:solidFill>
                <a:latin typeface="Trebuchet MS" panose="020B0603020202020204" pitchFamily="34" charset="0"/>
                <a:ea typeface="ＭＳ Ｐゴシック" pitchFamily="34" charset="-128"/>
              </a:rPr>
              <a:t> PELEGA</a:t>
            </a:r>
            <a:endParaRPr lang="de-DE" sz="1350" b="1" baseline="30000" dirty="0">
              <a:solidFill>
                <a:srgbClr val="002060"/>
              </a:solidFill>
              <a:latin typeface="Trebuchet MS" panose="020B0603020202020204" pitchFamily="34" charset="0"/>
              <a:ea typeface="ＭＳ Ｐゴシック" pitchFamily="34" charset="-128"/>
            </a:endParaRPr>
          </a:p>
        </p:txBody>
      </p:sp>
      <p:pic>
        <p:nvPicPr>
          <p:cNvPr id="12" name="Picture 11"/>
          <p:cNvPicPr>
            <a:picLocks noChangeAspect="1"/>
          </p:cNvPicPr>
          <p:nvPr/>
        </p:nvPicPr>
        <p:blipFill>
          <a:blip r:embed="rId3"/>
          <a:stretch>
            <a:fillRect/>
          </a:stretch>
        </p:blipFill>
        <p:spPr>
          <a:xfrm rot="888703">
            <a:off x="6661162" y="3560005"/>
            <a:ext cx="1515624" cy="1293825"/>
          </a:xfrm>
          <a:prstGeom prst="rect">
            <a:avLst/>
          </a:prstGeom>
        </p:spPr>
      </p:pic>
    </p:spTree>
    <p:extLst>
      <p:ext uri="{BB962C8B-B14F-4D97-AF65-F5344CB8AC3E}">
        <p14:creationId xmlns:p14="http://schemas.microsoft.com/office/powerpoint/2010/main" val="1524343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3" name="TextBox 10"/>
          <p:cNvSpPr txBox="1">
            <a:spLocks noChangeArrowheads="1"/>
          </p:cNvSpPr>
          <p:nvPr/>
        </p:nvSpPr>
        <p:spPr bwMode="auto">
          <a:xfrm>
            <a:off x="160662" y="4924209"/>
            <a:ext cx="2198038" cy="219291"/>
          </a:xfrm>
          <a:prstGeom prst="rect">
            <a:avLst/>
          </a:prstGeom>
          <a:noFill/>
          <a:ln w="9525">
            <a:noFill/>
            <a:miter lim="800000"/>
            <a:headEnd/>
            <a:tailEnd/>
          </a:ln>
        </p:spPr>
        <p:txBody>
          <a:bodyPr wrap="none">
            <a:spAutoFit/>
          </a:bodyPr>
          <a:lstStyle/>
          <a:p>
            <a:r>
              <a:rPr lang="en-US" sz="825" dirty="0" err="1">
                <a:solidFill>
                  <a:srgbClr val="000000"/>
                </a:solidFill>
                <a:latin typeface="Arial" pitchFamily="34" charset="0"/>
                <a:ea typeface="ＭＳ Ｐゴシック" pitchFamily="34" charset="-128"/>
              </a:rPr>
              <a:t>Symbicort</a:t>
            </a:r>
            <a:r>
              <a:rPr lang="en-US" sz="825" dirty="0">
                <a:solidFill>
                  <a:srgbClr val="000000"/>
                </a:solidFill>
                <a:latin typeface="Arial" pitchFamily="34" charset="0"/>
                <a:ea typeface="ＭＳ Ｐゴシック" pitchFamily="34" charset="-128"/>
              </a:rPr>
              <a:t> </a:t>
            </a:r>
            <a:r>
              <a:rPr lang="en-US" sz="825" baseline="30000" dirty="0">
                <a:solidFill>
                  <a:srgbClr val="000000"/>
                </a:solidFill>
                <a:latin typeface="Arial" pitchFamily="34" charset="0"/>
                <a:ea typeface="ＭＳ Ｐゴシック" pitchFamily="34" charset="-128"/>
              </a:rPr>
              <a:t>®</a:t>
            </a:r>
            <a:r>
              <a:rPr lang="en-US" sz="825" dirty="0">
                <a:solidFill>
                  <a:srgbClr val="000000"/>
                </a:solidFill>
                <a:latin typeface="Arial" pitchFamily="34" charset="0"/>
                <a:ea typeface="ＭＳ Ｐゴシック" pitchFamily="34" charset="-128"/>
              </a:rPr>
              <a:t> Product Information April 2014</a:t>
            </a:r>
            <a:endParaRPr lang="en-GB" sz="825" dirty="0">
              <a:solidFill>
                <a:srgbClr val="000000"/>
              </a:solidFill>
              <a:latin typeface="Arial" pitchFamily="34" charset="0"/>
              <a:ea typeface="ＭＳ Ｐゴシック" pitchFamily="34" charset="-128"/>
            </a:endParaRPr>
          </a:p>
        </p:txBody>
      </p:sp>
      <p:sp>
        <p:nvSpPr>
          <p:cNvPr id="2050" name="AutoShape 2" descr="https://nsholihat.files.wordpress.com/2012/07/kartun-anak2.jpg"/>
          <p:cNvSpPr>
            <a:spLocks noChangeAspect="1" noChangeArrowheads="1"/>
          </p:cNvSpPr>
          <p:nvPr/>
        </p:nvSpPr>
        <p:spPr bwMode="auto">
          <a:xfrm>
            <a:off x="1259681" y="-108347"/>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GB" sz="1350"/>
          </a:p>
        </p:txBody>
      </p:sp>
      <p:sp>
        <p:nvSpPr>
          <p:cNvPr id="2" name="Rounded Rectangle 1"/>
          <p:cNvSpPr/>
          <p:nvPr/>
        </p:nvSpPr>
        <p:spPr bwMode="auto">
          <a:xfrm>
            <a:off x="2627784" y="1316125"/>
            <a:ext cx="685800" cy="685800"/>
          </a:xfrm>
          <a:prstGeom prst="roundRect">
            <a:avLst/>
          </a:prstGeom>
          <a:noFill/>
          <a:ln w="12700" cap="flat" cmpd="sng" algn="ctr">
            <a:noFill/>
            <a:prstDash val="solid"/>
            <a:round/>
            <a:headEnd type="none" w="med" len="med"/>
            <a:tailEnd type="none" w="med" len="med"/>
          </a:ln>
          <a:effectLst/>
        </p:spPr>
        <p:txBody>
          <a:bodyPr vert="horz" wrap="square" lIns="67865" tIns="33338" rIns="67865" bIns="33338" numCol="1" rtlCol="0" anchor="ctr" anchorCtr="0" compatLnSpc="1">
            <a:prstTxWarp prst="textNoShape">
              <a:avLst/>
            </a:prstTxWarp>
          </a:bodyPr>
          <a:lstStyle/>
          <a:p>
            <a:pPr defTabSz="685800" eaLnBrk="0" fontAlgn="base" hangingPunct="0">
              <a:lnSpc>
                <a:spcPct val="90000"/>
              </a:lnSpc>
              <a:spcBef>
                <a:spcPct val="0"/>
              </a:spcBef>
              <a:spcAft>
                <a:spcPct val="0"/>
              </a:spcAft>
            </a:pPr>
            <a:endParaRPr lang="en-GB" sz="2850" b="1">
              <a:solidFill>
                <a:srgbClr val="FFFF00"/>
              </a:solidFill>
              <a:effectLst>
                <a:outerShdw blurRad="38100" dist="38100" dir="2700000" algn="tl">
                  <a:srgbClr val="000000">
                    <a:alpha val="43137"/>
                  </a:srgbClr>
                </a:outerShdw>
              </a:effectLst>
              <a:latin typeface="Arial" charset="0"/>
            </a:endParaRPr>
          </a:p>
        </p:txBody>
      </p:sp>
      <p:grpSp>
        <p:nvGrpSpPr>
          <p:cNvPr id="3" name="Group 2"/>
          <p:cNvGrpSpPr/>
          <p:nvPr/>
        </p:nvGrpSpPr>
        <p:grpSpPr>
          <a:xfrm>
            <a:off x="1216841" y="1205962"/>
            <a:ext cx="6387309" cy="2324100"/>
            <a:chOff x="-2537914" y="128440"/>
            <a:chExt cx="12214325" cy="4444329"/>
          </a:xfrm>
        </p:grpSpPr>
        <p:sp>
          <p:nvSpPr>
            <p:cNvPr id="103429" name="TextBox 4"/>
            <p:cNvSpPr txBox="1">
              <a:spLocks noChangeArrowheads="1"/>
            </p:cNvSpPr>
            <p:nvPr/>
          </p:nvSpPr>
          <p:spPr bwMode="auto">
            <a:xfrm>
              <a:off x="-733616" y="1490719"/>
              <a:ext cx="5832476" cy="971115"/>
            </a:xfrm>
            <a:prstGeom prst="rect">
              <a:avLst/>
            </a:prstGeom>
            <a:noFill/>
            <a:ln w="28575">
              <a:solidFill>
                <a:srgbClr val="FF0000"/>
              </a:solidFill>
              <a:prstDash val="lgDash"/>
              <a:miter lim="800000"/>
              <a:headEnd/>
              <a:tailEnd/>
            </a:ln>
          </p:spPr>
          <p:txBody>
            <a:bodyPr>
              <a:spAutoFit/>
            </a:bodyPr>
            <a:lstStyle/>
            <a:p>
              <a:r>
                <a:rPr lang="en-US" sz="1350" dirty="0" err="1">
                  <a:latin typeface="Malgun Gothic" pitchFamily="34" charset="-127"/>
                  <a:ea typeface="Malgun Gothic" pitchFamily="34" charset="-127"/>
                </a:rPr>
                <a:t>Maksimal</a:t>
              </a:r>
              <a:r>
                <a:rPr lang="en-US" sz="1350" dirty="0">
                  <a:latin typeface="Malgun Gothic" pitchFamily="34" charset="-127"/>
                  <a:ea typeface="Malgun Gothic" pitchFamily="34" charset="-127"/>
                </a:rPr>
                <a:t> 4 </a:t>
              </a:r>
              <a:r>
                <a:rPr lang="en-US" sz="1350" dirty="0" err="1">
                  <a:latin typeface="Malgun Gothic" pitchFamily="34" charset="-127"/>
                  <a:ea typeface="Malgun Gothic" pitchFamily="34" charset="-127"/>
                </a:rPr>
                <a:t>hisapan</a:t>
              </a:r>
              <a:r>
                <a:rPr lang="en-US" sz="1350" dirty="0">
                  <a:latin typeface="Malgun Gothic" pitchFamily="34" charset="-127"/>
                  <a:ea typeface="Malgun Gothic" pitchFamily="34" charset="-127"/>
                </a:rPr>
                <a:t> per 1 kali </a:t>
              </a:r>
              <a:r>
                <a:rPr lang="en-US" sz="1350" dirty="0" err="1">
                  <a:latin typeface="Malgun Gothic" pitchFamily="34" charset="-127"/>
                  <a:ea typeface="Malgun Gothic" pitchFamily="34" charset="-127"/>
                </a:rPr>
                <a:t>kejadian</a:t>
              </a:r>
              <a:r>
                <a:rPr lang="en-US" sz="1350" dirty="0">
                  <a:latin typeface="Malgun Gothic" pitchFamily="34" charset="-127"/>
                  <a:ea typeface="Malgun Gothic" pitchFamily="34" charset="-127"/>
                </a:rPr>
                <a:t> </a:t>
              </a:r>
              <a:r>
                <a:rPr lang="en-US" sz="1350" dirty="0" err="1">
                  <a:latin typeface="Malgun Gothic" pitchFamily="34" charset="-127"/>
                  <a:ea typeface="Malgun Gothic" pitchFamily="34" charset="-127"/>
                </a:rPr>
                <a:t>sesak</a:t>
              </a:r>
              <a:r>
                <a:rPr lang="en-US" sz="1350" dirty="0">
                  <a:latin typeface="Malgun Gothic" pitchFamily="34" charset="-127"/>
                  <a:ea typeface="Malgun Gothic" pitchFamily="34" charset="-127"/>
                </a:rPr>
                <a:t> </a:t>
              </a:r>
              <a:r>
                <a:rPr lang="en-US" sz="1350" dirty="0" err="1">
                  <a:latin typeface="Malgun Gothic" pitchFamily="34" charset="-127"/>
                  <a:ea typeface="Malgun Gothic" pitchFamily="34" charset="-127"/>
                </a:rPr>
                <a:t>napas</a:t>
              </a:r>
              <a:endParaRPr lang="en-US" sz="1350" dirty="0">
                <a:latin typeface="Malgun Gothic" pitchFamily="34" charset="-127"/>
                <a:ea typeface="Malgun Gothic" pitchFamily="34" charset="-127"/>
              </a:endParaRPr>
            </a:p>
          </p:txBody>
        </p:sp>
        <p:sp>
          <p:nvSpPr>
            <p:cNvPr id="103430" name="Rectangle 9"/>
            <p:cNvSpPr txBox="1">
              <a:spLocks noChangeArrowheads="1"/>
            </p:cNvSpPr>
            <p:nvPr/>
          </p:nvSpPr>
          <p:spPr bwMode="auto">
            <a:xfrm>
              <a:off x="-733616" y="2929809"/>
              <a:ext cx="10410027" cy="676934"/>
            </a:xfrm>
            <a:prstGeom prst="rect">
              <a:avLst/>
            </a:prstGeom>
            <a:solidFill>
              <a:srgbClr val="FFFF00"/>
            </a:solidFill>
            <a:ln w="9525">
              <a:noFill/>
              <a:miter lim="800000"/>
              <a:headEnd/>
              <a:tailEnd/>
            </a:ln>
          </p:spPr>
          <p:txBody>
            <a:bodyPr/>
            <a:lstStyle/>
            <a:p>
              <a:pPr marL="285750" indent="-285750" eaLnBrk="0" hangingPunct="0">
                <a:buFont typeface="Arial" panose="020B0604020202020204" pitchFamily="34" charset="0"/>
                <a:buChar char="•"/>
              </a:pPr>
              <a:r>
                <a:rPr lang="de-DE" sz="1500" dirty="0">
                  <a:solidFill>
                    <a:srgbClr val="002060"/>
                  </a:solidFill>
                  <a:latin typeface="Trebuchet MS" panose="020B0603020202020204" pitchFamily="34" charset="0"/>
                  <a:ea typeface="ＭＳ Ｐゴシック" pitchFamily="34" charset="-128"/>
                </a:rPr>
                <a:t>Dosis </a:t>
              </a:r>
              <a:r>
                <a:rPr lang="de-DE" sz="1500" dirty="0" err="1">
                  <a:solidFill>
                    <a:srgbClr val="002060"/>
                  </a:solidFill>
                  <a:latin typeface="Trebuchet MS" panose="020B0603020202020204" pitchFamily="34" charset="0"/>
                  <a:ea typeface="ＭＳ Ｐゴシック" pitchFamily="34" charset="-128"/>
                </a:rPr>
                <a:t>Terapi</a:t>
              </a:r>
              <a:r>
                <a:rPr lang="de-DE" sz="1500" dirty="0">
                  <a:solidFill>
                    <a:srgbClr val="002060"/>
                  </a:solidFill>
                  <a:latin typeface="Trebuchet MS" panose="020B0603020202020204" pitchFamily="34" charset="0"/>
                  <a:ea typeface="ＭＳ Ｐゴシック" pitchFamily="34" charset="-128"/>
                </a:rPr>
                <a:t> </a:t>
              </a:r>
              <a:r>
                <a:rPr lang="de-DE" sz="1500" dirty="0" err="1">
                  <a:solidFill>
                    <a:srgbClr val="FF0000"/>
                  </a:solidFill>
                  <a:latin typeface="Trebuchet MS" panose="020B0603020202020204" pitchFamily="34" charset="0"/>
                  <a:ea typeface="ＭＳ Ｐゴシック" pitchFamily="34" charset="-128"/>
                </a:rPr>
                <a:t>Budesonide</a:t>
              </a:r>
              <a:r>
                <a:rPr lang="de-DE" sz="1500" dirty="0">
                  <a:solidFill>
                    <a:srgbClr val="FF0000"/>
                  </a:solidFill>
                  <a:latin typeface="Trebuchet MS" panose="020B0603020202020204" pitchFamily="34" charset="0"/>
                  <a:ea typeface="ＭＳ Ｐゴシック" pitchFamily="34" charset="-128"/>
                </a:rPr>
                <a:t>/</a:t>
              </a:r>
              <a:r>
                <a:rPr lang="de-DE" sz="1500" dirty="0" err="1">
                  <a:solidFill>
                    <a:srgbClr val="FF0000"/>
                  </a:solidFill>
                  <a:latin typeface="Trebuchet MS" panose="020B0603020202020204" pitchFamily="34" charset="0"/>
                  <a:ea typeface="ＭＳ Ｐゴシック" pitchFamily="34" charset="-128"/>
                </a:rPr>
                <a:t>Formoterol</a:t>
              </a:r>
              <a:r>
                <a:rPr lang="de-DE" sz="1500" dirty="0">
                  <a:solidFill>
                    <a:srgbClr val="002060"/>
                  </a:solidFill>
                  <a:latin typeface="Trebuchet MS" panose="020B0603020202020204" pitchFamily="34" charset="0"/>
                  <a:ea typeface="ＭＳ Ｐゴシック" pitchFamily="34" charset="-128"/>
                </a:rPr>
                <a:t> </a:t>
              </a:r>
              <a:r>
                <a:rPr lang="de-DE" sz="1500" dirty="0" err="1">
                  <a:solidFill>
                    <a:srgbClr val="002060"/>
                  </a:solidFill>
                  <a:latin typeface="Trebuchet MS" panose="020B0603020202020204" pitchFamily="34" charset="0"/>
                  <a:ea typeface="ＭＳ Ｐゴシック" pitchFamily="34" charset="-128"/>
                </a:rPr>
                <a:t>untuk</a:t>
              </a:r>
              <a:r>
                <a:rPr lang="de-DE" sz="1500" dirty="0">
                  <a:solidFill>
                    <a:srgbClr val="002060"/>
                  </a:solidFill>
                  <a:latin typeface="Trebuchet MS" panose="020B0603020202020204" pitchFamily="34" charset="0"/>
                  <a:ea typeface="ＭＳ Ｐゴシック" pitchFamily="34" charset="-128"/>
                </a:rPr>
                <a:t> PENGONTROL</a:t>
              </a:r>
              <a:endParaRPr lang="de-DE" sz="1500" baseline="30000" dirty="0">
                <a:solidFill>
                  <a:srgbClr val="002060"/>
                </a:solidFill>
                <a:latin typeface="Trebuchet MS" panose="020B0603020202020204" pitchFamily="34" charset="0"/>
                <a:ea typeface="ＭＳ Ｐゴシック" pitchFamily="34" charset="-128"/>
              </a:endParaRPr>
            </a:p>
          </p:txBody>
        </p:sp>
        <p:sp>
          <p:nvSpPr>
            <p:cNvPr id="103431" name="TextBox 8"/>
            <p:cNvSpPr txBox="1">
              <a:spLocks noChangeArrowheads="1"/>
            </p:cNvSpPr>
            <p:nvPr/>
          </p:nvSpPr>
          <p:spPr bwMode="auto">
            <a:xfrm>
              <a:off x="465791" y="3998928"/>
              <a:ext cx="5832476" cy="573841"/>
            </a:xfrm>
            <a:prstGeom prst="rect">
              <a:avLst/>
            </a:prstGeom>
            <a:noFill/>
            <a:ln w="28575">
              <a:solidFill>
                <a:srgbClr val="FF0000"/>
              </a:solidFill>
              <a:prstDash val="lgDash"/>
              <a:miter lim="800000"/>
              <a:headEnd/>
              <a:tailEnd/>
            </a:ln>
          </p:spPr>
          <p:txBody>
            <a:bodyPr>
              <a:spAutoFit/>
            </a:bodyPr>
            <a:lstStyle/>
            <a:p>
              <a:r>
                <a:rPr lang="en-US" sz="1350" dirty="0">
                  <a:latin typeface="Malgun Gothic" pitchFamily="34" charset="-127"/>
                  <a:ea typeface="Malgun Gothic" pitchFamily="34" charset="-127"/>
                </a:rPr>
                <a:t>1 </a:t>
              </a:r>
              <a:r>
                <a:rPr lang="en-US" sz="1350" dirty="0" err="1">
                  <a:latin typeface="Malgun Gothic" pitchFamily="34" charset="-127"/>
                  <a:ea typeface="Malgun Gothic" pitchFamily="34" charset="-127"/>
                </a:rPr>
                <a:t>hisapan</a:t>
              </a:r>
              <a:r>
                <a:rPr lang="en-US" sz="1350" dirty="0">
                  <a:latin typeface="Malgun Gothic" pitchFamily="34" charset="-127"/>
                  <a:ea typeface="Malgun Gothic" pitchFamily="34" charset="-127"/>
                </a:rPr>
                <a:t> </a:t>
              </a:r>
              <a:r>
                <a:rPr lang="en-US" sz="1350" dirty="0" err="1">
                  <a:latin typeface="Malgun Gothic" pitchFamily="34" charset="-127"/>
                  <a:ea typeface="Malgun Gothic" pitchFamily="34" charset="-127"/>
                </a:rPr>
                <a:t>satu</a:t>
              </a:r>
              <a:r>
                <a:rPr lang="en-US" sz="1350" dirty="0">
                  <a:latin typeface="Malgun Gothic" pitchFamily="34" charset="-127"/>
                  <a:ea typeface="Malgun Gothic" pitchFamily="34" charset="-127"/>
                </a:rPr>
                <a:t> kali </a:t>
              </a:r>
              <a:r>
                <a:rPr lang="en-US" sz="1350" dirty="0" err="1">
                  <a:latin typeface="Malgun Gothic" pitchFamily="34" charset="-127"/>
                  <a:ea typeface="Malgun Gothic" pitchFamily="34" charset="-127"/>
                </a:rPr>
                <a:t>sehari</a:t>
              </a:r>
              <a:endParaRPr lang="en-US" sz="1350" dirty="0">
                <a:latin typeface="Malgun Gothic" pitchFamily="34" charset="-127"/>
                <a:ea typeface="Malgun Gothic" pitchFamily="34" charset="-127"/>
              </a:endParaRPr>
            </a:p>
          </p:txBody>
        </p:sp>
        <p:sp>
          <p:nvSpPr>
            <p:cNvPr id="11" name="Rounded Rectangle 10"/>
            <p:cNvSpPr/>
            <p:nvPr/>
          </p:nvSpPr>
          <p:spPr bwMode="auto">
            <a:xfrm>
              <a:off x="-2537914" y="128440"/>
              <a:ext cx="5040560" cy="576063"/>
            </a:xfrm>
            <a:prstGeom prst="roundRect">
              <a:avLst/>
            </a:prstGeom>
            <a:solidFill>
              <a:srgbClr val="FFC000"/>
            </a:solidFill>
            <a:ln w="57150" cap="flat" cmpd="sng" algn="ctr">
              <a:noFill/>
              <a:prstDash val="solid"/>
              <a:round/>
              <a:headEnd type="none" w="med" len="med"/>
              <a:tailEnd type="none" w="med" len="med"/>
            </a:ln>
            <a:effectLst/>
          </p:spPr>
          <p:txBody>
            <a:bodyPr vert="horz" wrap="square" lIns="67865" tIns="33338" rIns="67865" bIns="33338" numCol="1" rtlCol="0" anchor="ctr" anchorCtr="0" compatLnSpc="1">
              <a:prstTxWarp prst="textNoShape">
                <a:avLst/>
              </a:prstTxWarp>
            </a:bodyPr>
            <a:lstStyle/>
            <a:p>
              <a:pPr defTabSz="685800" eaLnBrk="0" fontAlgn="base" hangingPunct="0">
                <a:lnSpc>
                  <a:spcPct val="90000"/>
                </a:lnSpc>
                <a:spcBef>
                  <a:spcPct val="0"/>
                </a:spcBef>
                <a:spcAft>
                  <a:spcPct val="0"/>
                </a:spcAft>
              </a:pPr>
              <a:r>
                <a:rPr lang="en-US" sz="1350" b="1" dirty="0" err="1">
                  <a:solidFill>
                    <a:srgbClr val="002060"/>
                  </a:solidFill>
                  <a:latin typeface="Malgun Gothic" pitchFamily="34" charset="-127"/>
                  <a:ea typeface="Malgun Gothic" pitchFamily="34" charset="-127"/>
                </a:rPr>
                <a:t>Dosis</a:t>
              </a:r>
              <a:r>
                <a:rPr lang="en-US" sz="1350" b="1" dirty="0">
                  <a:solidFill>
                    <a:srgbClr val="002060"/>
                  </a:solidFill>
                  <a:latin typeface="Malgun Gothic" pitchFamily="34" charset="-127"/>
                  <a:ea typeface="Malgun Gothic" pitchFamily="34" charset="-127"/>
                </a:rPr>
                <a:t> </a:t>
              </a:r>
              <a:r>
                <a:rPr lang="en-US" sz="1350" b="1" dirty="0" err="1">
                  <a:solidFill>
                    <a:srgbClr val="002060"/>
                  </a:solidFill>
                  <a:latin typeface="Malgun Gothic" pitchFamily="34" charset="-127"/>
                  <a:ea typeface="Malgun Gothic" pitchFamily="34" charset="-127"/>
                </a:rPr>
                <a:t>Anak</a:t>
              </a:r>
              <a:r>
                <a:rPr lang="en-US" sz="1350" b="1" dirty="0">
                  <a:solidFill>
                    <a:srgbClr val="002060"/>
                  </a:solidFill>
                  <a:latin typeface="Malgun Gothic" pitchFamily="34" charset="-127"/>
                  <a:ea typeface="Malgun Gothic" pitchFamily="34" charset="-127"/>
                </a:rPr>
                <a:t> (≥ 6 </a:t>
              </a:r>
              <a:r>
                <a:rPr lang="en-US" sz="1350" b="1" dirty="0" err="1">
                  <a:solidFill>
                    <a:srgbClr val="002060"/>
                  </a:solidFill>
                  <a:latin typeface="Malgun Gothic" pitchFamily="34" charset="-127"/>
                  <a:ea typeface="Malgun Gothic" pitchFamily="34" charset="-127"/>
                </a:rPr>
                <a:t>tahun</a:t>
              </a:r>
              <a:r>
                <a:rPr lang="en-US" sz="1350" b="1" dirty="0">
                  <a:solidFill>
                    <a:srgbClr val="002060"/>
                  </a:solidFill>
                  <a:latin typeface="Malgun Gothic" pitchFamily="34" charset="-127"/>
                  <a:ea typeface="Malgun Gothic" pitchFamily="34" charset="-127"/>
                </a:rPr>
                <a:t>) </a:t>
              </a:r>
              <a:endParaRPr lang="en-GB" sz="1350" b="1" dirty="0">
                <a:solidFill>
                  <a:srgbClr val="002060"/>
                </a:solidFill>
                <a:latin typeface="Malgun Gothic" pitchFamily="34" charset="-127"/>
                <a:ea typeface="Malgun Gothic" pitchFamily="34" charset="-127"/>
              </a:endParaRPr>
            </a:p>
          </p:txBody>
        </p:sp>
      </p:grpSp>
      <p:sp>
        <p:nvSpPr>
          <p:cNvPr id="14" name="Rectangle 9"/>
          <p:cNvSpPr txBox="1">
            <a:spLocks noChangeArrowheads="1"/>
          </p:cNvSpPr>
          <p:nvPr/>
        </p:nvSpPr>
        <p:spPr bwMode="auto">
          <a:xfrm>
            <a:off x="1488280" y="230008"/>
            <a:ext cx="6572877" cy="540060"/>
          </a:xfrm>
          <a:prstGeom prst="rect">
            <a:avLst/>
          </a:prstGeom>
          <a:noFill/>
          <a:ln w="9525">
            <a:noFill/>
            <a:miter lim="800000"/>
            <a:headEnd/>
            <a:tailEnd/>
          </a:ln>
        </p:spPr>
        <p:txBody>
          <a:bodyPr/>
          <a:lstStyle/>
          <a:p>
            <a:pPr algn="ctr"/>
            <a:r>
              <a:rPr lang="de-DE" sz="2000" dirty="0">
                <a:solidFill>
                  <a:srgbClr val="002060"/>
                </a:solidFill>
                <a:latin typeface="Trebuchet MS" panose="020B0603020202020204" pitchFamily="34" charset="0"/>
              </a:rPr>
              <a:t>Dosis </a:t>
            </a:r>
            <a:r>
              <a:rPr lang="de-DE" sz="2000" dirty="0" err="1">
                <a:solidFill>
                  <a:srgbClr val="002060"/>
                </a:solidFill>
                <a:latin typeface="Trebuchet MS" panose="020B0603020202020204" pitchFamily="34" charset="0"/>
              </a:rPr>
              <a:t>Terapi</a:t>
            </a:r>
            <a:r>
              <a:rPr lang="de-DE" sz="2000" dirty="0">
                <a:solidFill>
                  <a:srgbClr val="002060"/>
                </a:solidFill>
                <a:latin typeface="Trebuchet MS" panose="020B0603020202020204" pitchFamily="34" charset="0"/>
              </a:rPr>
              <a:t> </a:t>
            </a:r>
            <a:r>
              <a:rPr lang="de-DE" sz="2000" dirty="0" err="1">
                <a:solidFill>
                  <a:srgbClr val="FF0000"/>
                </a:solidFill>
                <a:latin typeface="Trebuchet MS" panose="020B0603020202020204" pitchFamily="34" charset="0"/>
              </a:rPr>
              <a:t>Symbicort</a:t>
            </a:r>
            <a:r>
              <a:rPr lang="de-DE" sz="2000" baseline="30000" dirty="0">
                <a:solidFill>
                  <a:srgbClr val="FF0000"/>
                </a:solidFill>
                <a:latin typeface="Trebuchet MS" panose="020B0603020202020204" pitchFamily="34" charset="0"/>
              </a:rPr>
              <a:t>®</a:t>
            </a:r>
            <a:r>
              <a:rPr lang="de-DE" sz="2000" dirty="0">
                <a:latin typeface="Trebuchet MS" panose="020B0603020202020204" pitchFamily="34" charset="0"/>
              </a:rPr>
              <a:t> </a:t>
            </a:r>
            <a:r>
              <a:rPr lang="de-DE" sz="2000" dirty="0">
                <a:solidFill>
                  <a:srgbClr val="FF0000"/>
                </a:solidFill>
                <a:latin typeface="Trebuchet MS" panose="020B0603020202020204" pitchFamily="34" charset="0"/>
              </a:rPr>
              <a:t>80/4.5 </a:t>
            </a:r>
            <a:r>
              <a:rPr lang="de-DE" sz="2000" dirty="0" err="1">
                <a:solidFill>
                  <a:srgbClr val="FF0000"/>
                </a:solidFill>
                <a:latin typeface="Trebuchet MS" panose="020B0603020202020204" pitchFamily="34" charset="0"/>
              </a:rPr>
              <a:t>mcg</a:t>
            </a:r>
            <a:r>
              <a:rPr lang="de-DE" sz="2000" dirty="0">
                <a:solidFill>
                  <a:srgbClr val="FF0000"/>
                </a:solidFill>
                <a:latin typeface="Trebuchet MS" panose="020B0603020202020204" pitchFamily="34" charset="0"/>
              </a:rPr>
              <a:t> </a:t>
            </a:r>
          </a:p>
          <a:p>
            <a:pPr algn="ctr"/>
            <a:r>
              <a:rPr lang="de-DE" sz="2000" dirty="0" err="1">
                <a:solidFill>
                  <a:srgbClr val="002060"/>
                </a:solidFill>
                <a:latin typeface="Trebuchet MS" panose="020B0603020202020204" pitchFamily="34" charset="0"/>
              </a:rPr>
              <a:t>untuk</a:t>
            </a:r>
            <a:r>
              <a:rPr lang="de-DE" sz="2000" b="1" dirty="0">
                <a:solidFill>
                  <a:srgbClr val="0000FF"/>
                </a:solidFill>
                <a:latin typeface="Trebuchet MS" panose="020B0603020202020204" pitchFamily="34" charset="0"/>
              </a:rPr>
              <a:t> </a:t>
            </a:r>
            <a:r>
              <a:rPr lang="de-DE" sz="2000" b="1" dirty="0">
                <a:solidFill>
                  <a:srgbClr val="FF0000"/>
                </a:solidFill>
                <a:latin typeface="Trebuchet MS" panose="020B0603020202020204" pitchFamily="34" charset="0"/>
              </a:rPr>
              <a:t>PELEGA &amp; PENGONTROL</a:t>
            </a:r>
          </a:p>
          <a:p>
            <a:pPr algn="ctr" eaLnBrk="0" hangingPunct="0"/>
            <a:endParaRPr lang="de-DE" sz="2000" baseline="30000" dirty="0">
              <a:solidFill>
                <a:srgbClr val="FFFF00"/>
              </a:solidFill>
              <a:latin typeface="Trebuchet MS" panose="020B0603020202020204" pitchFamily="34" charset="0"/>
              <a:ea typeface="ＭＳ Ｐゴシック" pitchFamily="34" charset="-128"/>
            </a:endParaRPr>
          </a:p>
        </p:txBody>
      </p:sp>
      <p:pic>
        <p:nvPicPr>
          <p:cNvPr id="16" name="Picture 6" descr="http://comps.canstockphoto.com/can-stock-photo_csp94231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6841" y="3219446"/>
            <a:ext cx="1266208" cy="1254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www.asthma-nz.org.nz/site/asthmaakl/images/Our_Pictures/img-symptomsacu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612" y="1562132"/>
            <a:ext cx="857250" cy="9715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87586" y="3684983"/>
            <a:ext cx="3635258" cy="923330"/>
          </a:xfrm>
          <a:prstGeom prst="rect">
            <a:avLst/>
          </a:prstGeom>
        </p:spPr>
        <p:txBody>
          <a:bodyPr wrap="square">
            <a:spAutoFit/>
          </a:bodyPr>
          <a:lstStyle/>
          <a:p>
            <a:r>
              <a:rPr lang="en-US" sz="1350" b="1" dirty="0" err="1">
                <a:latin typeface="Malgun Gothic" pitchFamily="34" charset="-127"/>
                <a:ea typeface="Malgun Gothic" pitchFamily="34" charset="-127"/>
              </a:rPr>
              <a:t>Dosis</a:t>
            </a:r>
            <a:r>
              <a:rPr lang="en-US" sz="1350" b="1" dirty="0">
                <a:latin typeface="Malgun Gothic" pitchFamily="34" charset="-127"/>
                <a:ea typeface="Malgun Gothic" pitchFamily="34" charset="-127"/>
              </a:rPr>
              <a:t> </a:t>
            </a:r>
            <a:r>
              <a:rPr lang="en-US" sz="1350" b="1" dirty="0" err="1">
                <a:latin typeface="Malgun Gothic" pitchFamily="34" charset="-127"/>
                <a:ea typeface="Malgun Gothic" pitchFamily="34" charset="-127"/>
              </a:rPr>
              <a:t>harian</a:t>
            </a:r>
            <a:r>
              <a:rPr lang="en-US" sz="1350" b="1" dirty="0">
                <a:latin typeface="Malgun Gothic" pitchFamily="34" charset="-127"/>
                <a:ea typeface="Malgun Gothic" pitchFamily="34" charset="-127"/>
              </a:rPr>
              <a:t>:</a:t>
            </a:r>
          </a:p>
          <a:p>
            <a:pPr marL="214313" indent="-214313">
              <a:buFont typeface="Arial" panose="020B0604020202020204" pitchFamily="34" charset="0"/>
              <a:buChar char="•"/>
            </a:pPr>
            <a:r>
              <a:rPr lang="en-US" sz="1350" dirty="0">
                <a:latin typeface="Malgun Gothic" pitchFamily="34" charset="-127"/>
                <a:ea typeface="Malgun Gothic" pitchFamily="34" charset="-127"/>
              </a:rPr>
              <a:t>Total </a:t>
            </a:r>
            <a:r>
              <a:rPr lang="en-US" sz="1350" dirty="0" err="1">
                <a:latin typeface="Malgun Gothic" pitchFamily="34" charset="-127"/>
                <a:ea typeface="Malgun Gothic" pitchFamily="34" charset="-127"/>
              </a:rPr>
              <a:t>maks</a:t>
            </a:r>
            <a:r>
              <a:rPr lang="en-US" sz="1350" dirty="0">
                <a:latin typeface="Malgun Gothic" pitchFamily="34" charset="-127"/>
                <a:ea typeface="Malgun Gothic" pitchFamily="34" charset="-127"/>
              </a:rPr>
              <a:t> 4 </a:t>
            </a:r>
            <a:r>
              <a:rPr lang="en-US" sz="1350" dirty="0" err="1">
                <a:latin typeface="Malgun Gothic" pitchFamily="34" charset="-127"/>
                <a:ea typeface="Malgun Gothic" pitchFamily="34" charset="-127"/>
              </a:rPr>
              <a:t>hisapan</a:t>
            </a:r>
            <a:r>
              <a:rPr lang="en-US" sz="1350" dirty="0">
                <a:latin typeface="Malgun Gothic" pitchFamily="34" charset="-127"/>
                <a:ea typeface="Malgun Gothic" pitchFamily="34" charset="-127"/>
              </a:rPr>
              <a:t>/</a:t>
            </a:r>
            <a:r>
              <a:rPr lang="en-US" sz="1350" dirty="0" err="1">
                <a:latin typeface="Malgun Gothic" pitchFamily="34" charset="-127"/>
                <a:ea typeface="Malgun Gothic" pitchFamily="34" charset="-127"/>
              </a:rPr>
              <a:t>hari</a:t>
            </a:r>
            <a:r>
              <a:rPr lang="en-US" sz="1350" dirty="0">
                <a:latin typeface="Malgun Gothic" pitchFamily="34" charset="-127"/>
                <a:ea typeface="Malgun Gothic" pitchFamily="34" charset="-127"/>
              </a:rPr>
              <a:t> </a:t>
            </a:r>
          </a:p>
          <a:p>
            <a:pPr marL="214313" indent="-214313">
              <a:buFont typeface="Arial" panose="020B0604020202020204" pitchFamily="34" charset="0"/>
              <a:buChar char="•"/>
            </a:pPr>
            <a:r>
              <a:rPr lang="en-US" sz="1350" dirty="0">
                <a:latin typeface="Malgun Gothic" pitchFamily="34" charset="-127"/>
                <a:ea typeface="Malgun Gothic" pitchFamily="34" charset="-127"/>
              </a:rPr>
              <a:t>Total </a:t>
            </a:r>
            <a:r>
              <a:rPr lang="en-US" sz="1350" dirty="0" err="1">
                <a:latin typeface="Malgun Gothic" pitchFamily="34" charset="-127"/>
                <a:ea typeface="Malgun Gothic" pitchFamily="34" charset="-127"/>
              </a:rPr>
              <a:t>maks</a:t>
            </a:r>
            <a:r>
              <a:rPr lang="en-US" sz="1350" dirty="0">
                <a:latin typeface="Malgun Gothic" pitchFamily="34" charset="-127"/>
                <a:ea typeface="Malgun Gothic" pitchFamily="34" charset="-127"/>
              </a:rPr>
              <a:t> 8 </a:t>
            </a:r>
            <a:r>
              <a:rPr lang="en-US" sz="1350" dirty="0" err="1">
                <a:latin typeface="Malgun Gothic" pitchFamily="34" charset="-127"/>
                <a:ea typeface="Malgun Gothic" pitchFamily="34" charset="-127"/>
              </a:rPr>
              <a:t>hisapan</a:t>
            </a:r>
            <a:r>
              <a:rPr lang="en-US" sz="1350" dirty="0">
                <a:latin typeface="Malgun Gothic" pitchFamily="34" charset="-127"/>
                <a:ea typeface="Malgun Gothic" pitchFamily="34" charset="-127"/>
              </a:rPr>
              <a:t> per </a:t>
            </a:r>
            <a:r>
              <a:rPr lang="en-US" sz="1350" dirty="0" err="1">
                <a:latin typeface="Malgun Gothic" pitchFamily="34" charset="-127"/>
                <a:ea typeface="Malgun Gothic" pitchFamily="34" charset="-127"/>
              </a:rPr>
              <a:t>hari</a:t>
            </a:r>
            <a:r>
              <a:rPr lang="en-US" sz="1350" dirty="0">
                <a:latin typeface="Malgun Gothic" pitchFamily="34" charset="-127"/>
                <a:ea typeface="Malgun Gothic" pitchFamily="34" charset="-127"/>
              </a:rPr>
              <a:t> </a:t>
            </a:r>
            <a:r>
              <a:rPr lang="en-US" sz="1350" dirty="0" err="1">
                <a:latin typeface="Malgun Gothic" pitchFamily="34" charset="-127"/>
                <a:ea typeface="Malgun Gothic" pitchFamily="34" charset="-127"/>
              </a:rPr>
              <a:t>bisa</a:t>
            </a:r>
            <a:r>
              <a:rPr lang="en-US" sz="1350" dirty="0">
                <a:latin typeface="Malgun Gothic" pitchFamily="34" charset="-127"/>
                <a:ea typeface="Malgun Gothic" pitchFamily="34" charset="-127"/>
              </a:rPr>
              <a:t> </a:t>
            </a:r>
            <a:r>
              <a:rPr lang="en-US" sz="1350" dirty="0" err="1">
                <a:latin typeface="Malgun Gothic" pitchFamily="34" charset="-127"/>
                <a:ea typeface="Malgun Gothic" pitchFamily="34" charset="-127"/>
              </a:rPr>
              <a:t>sebagai</a:t>
            </a:r>
            <a:r>
              <a:rPr lang="en-US" sz="1350" dirty="0">
                <a:latin typeface="Malgun Gothic" pitchFamily="34" charset="-127"/>
                <a:ea typeface="Malgun Gothic" pitchFamily="34" charset="-127"/>
              </a:rPr>
              <a:t> </a:t>
            </a:r>
            <a:r>
              <a:rPr lang="en-US" sz="1350" dirty="0" err="1">
                <a:latin typeface="Malgun Gothic" pitchFamily="34" charset="-127"/>
                <a:ea typeface="Malgun Gothic" pitchFamily="34" charset="-127"/>
              </a:rPr>
              <a:t>termporary</a:t>
            </a:r>
            <a:endParaRPr lang="en-GB" sz="1350" dirty="0">
              <a:latin typeface="Malgun Gothic" pitchFamily="34" charset="-127"/>
              <a:ea typeface="Malgun Gothic" pitchFamily="34" charset="-127"/>
            </a:endParaRPr>
          </a:p>
        </p:txBody>
      </p:sp>
      <p:sp>
        <p:nvSpPr>
          <p:cNvPr id="15" name="Rectangle 9"/>
          <p:cNvSpPr txBox="1">
            <a:spLocks noChangeArrowheads="1"/>
          </p:cNvSpPr>
          <p:nvPr/>
        </p:nvSpPr>
        <p:spPr bwMode="auto">
          <a:xfrm>
            <a:off x="2160373" y="1484166"/>
            <a:ext cx="5268130" cy="332764"/>
          </a:xfrm>
          <a:prstGeom prst="rect">
            <a:avLst/>
          </a:prstGeom>
          <a:solidFill>
            <a:srgbClr val="FFFF00"/>
          </a:solidFill>
          <a:ln w="9525">
            <a:noFill/>
            <a:miter lim="800000"/>
            <a:headEnd/>
            <a:tailEnd/>
          </a:ln>
        </p:spPr>
        <p:txBody>
          <a:bodyPr/>
          <a:lstStyle/>
          <a:p>
            <a:pPr marL="285750" indent="-285750" eaLnBrk="0" hangingPunct="0">
              <a:buFont typeface="Arial" panose="020B0604020202020204" pitchFamily="34" charset="0"/>
              <a:buChar char="•"/>
            </a:pPr>
            <a:r>
              <a:rPr lang="de-DE" sz="1350" b="1" dirty="0">
                <a:solidFill>
                  <a:srgbClr val="002060"/>
                </a:solidFill>
                <a:latin typeface="Trebuchet MS" panose="020B0603020202020204" pitchFamily="34" charset="0"/>
                <a:ea typeface="ＭＳ Ｐゴシック" pitchFamily="34" charset="-128"/>
              </a:rPr>
              <a:t>Dosis </a:t>
            </a:r>
            <a:r>
              <a:rPr lang="de-DE" sz="1350" b="1" dirty="0" err="1">
                <a:solidFill>
                  <a:srgbClr val="002060"/>
                </a:solidFill>
                <a:latin typeface="Trebuchet MS" panose="020B0603020202020204" pitchFamily="34" charset="0"/>
                <a:ea typeface="ＭＳ Ｐゴシック" pitchFamily="34" charset="-128"/>
              </a:rPr>
              <a:t>Terapi</a:t>
            </a:r>
            <a:r>
              <a:rPr lang="de-DE" sz="1350" b="1" dirty="0">
                <a:solidFill>
                  <a:srgbClr val="002060"/>
                </a:solidFill>
                <a:latin typeface="Trebuchet MS" panose="020B0603020202020204" pitchFamily="34" charset="0"/>
                <a:ea typeface="ＭＳ Ｐゴシック" pitchFamily="34" charset="-128"/>
              </a:rPr>
              <a:t> </a:t>
            </a:r>
            <a:r>
              <a:rPr lang="de-DE" sz="1350" b="1" dirty="0" err="1">
                <a:solidFill>
                  <a:srgbClr val="FF0000"/>
                </a:solidFill>
                <a:latin typeface="Trebuchet MS" panose="020B0603020202020204" pitchFamily="34" charset="0"/>
                <a:ea typeface="ＭＳ Ｐゴシック" pitchFamily="34" charset="-128"/>
              </a:rPr>
              <a:t>Budesonide</a:t>
            </a:r>
            <a:r>
              <a:rPr lang="de-DE" sz="1350" b="1" dirty="0">
                <a:solidFill>
                  <a:srgbClr val="FF0000"/>
                </a:solidFill>
                <a:latin typeface="Trebuchet MS" panose="020B0603020202020204" pitchFamily="34" charset="0"/>
                <a:ea typeface="ＭＳ Ｐゴシック" pitchFamily="34" charset="-128"/>
              </a:rPr>
              <a:t>/</a:t>
            </a:r>
            <a:r>
              <a:rPr lang="de-DE" sz="1350" b="1" dirty="0" err="1">
                <a:solidFill>
                  <a:srgbClr val="FF0000"/>
                </a:solidFill>
                <a:latin typeface="Trebuchet MS" panose="020B0603020202020204" pitchFamily="34" charset="0"/>
                <a:ea typeface="ＭＳ Ｐゴシック" pitchFamily="34" charset="-128"/>
              </a:rPr>
              <a:t>Formoterol</a:t>
            </a:r>
            <a:r>
              <a:rPr lang="de-DE" sz="1350" b="1" dirty="0">
                <a:solidFill>
                  <a:srgbClr val="0000FF"/>
                </a:solidFill>
                <a:latin typeface="Trebuchet MS" panose="020B0603020202020204" pitchFamily="34" charset="0"/>
                <a:ea typeface="ＭＳ Ｐゴシック" pitchFamily="34" charset="-128"/>
              </a:rPr>
              <a:t> </a:t>
            </a:r>
            <a:r>
              <a:rPr lang="de-DE" sz="1350" b="1" dirty="0" err="1">
                <a:solidFill>
                  <a:srgbClr val="002060"/>
                </a:solidFill>
                <a:latin typeface="Trebuchet MS" panose="020B0603020202020204" pitchFamily="34" charset="0"/>
                <a:ea typeface="ＭＳ Ｐゴシック" pitchFamily="34" charset="-128"/>
              </a:rPr>
              <a:t>untuk</a:t>
            </a:r>
            <a:r>
              <a:rPr lang="de-DE" sz="1350" b="1" dirty="0">
                <a:solidFill>
                  <a:srgbClr val="002060"/>
                </a:solidFill>
                <a:latin typeface="Trebuchet MS" panose="020B0603020202020204" pitchFamily="34" charset="0"/>
                <a:ea typeface="ＭＳ Ｐゴシック" pitchFamily="34" charset="-128"/>
              </a:rPr>
              <a:t> PELEGA</a:t>
            </a:r>
            <a:endParaRPr lang="de-DE" sz="1350" b="1" baseline="30000" dirty="0">
              <a:solidFill>
                <a:srgbClr val="002060"/>
              </a:solidFill>
              <a:latin typeface="Trebuchet MS" panose="020B0603020202020204" pitchFamily="34" charset="0"/>
              <a:ea typeface="ＭＳ Ｐゴシック" pitchFamily="34" charset="-128"/>
            </a:endParaRPr>
          </a:p>
        </p:txBody>
      </p:sp>
      <p:pic>
        <p:nvPicPr>
          <p:cNvPr id="18" name="Picture 17"/>
          <p:cNvPicPr>
            <a:picLocks noChangeAspect="1"/>
          </p:cNvPicPr>
          <p:nvPr/>
        </p:nvPicPr>
        <p:blipFill>
          <a:blip r:embed="rId4"/>
          <a:stretch>
            <a:fillRect/>
          </a:stretch>
        </p:blipFill>
        <p:spPr>
          <a:xfrm rot="888703">
            <a:off x="6661162" y="3560005"/>
            <a:ext cx="1515624" cy="1293825"/>
          </a:xfrm>
          <a:prstGeom prst="rect">
            <a:avLst/>
          </a:prstGeom>
        </p:spPr>
      </p:pic>
    </p:spTree>
    <p:extLst>
      <p:ext uri="{BB962C8B-B14F-4D97-AF65-F5344CB8AC3E}">
        <p14:creationId xmlns:p14="http://schemas.microsoft.com/office/powerpoint/2010/main" val="2428216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lumMod val="40000"/>
                    <a:lumOff val="60000"/>
                  </a:schemeClr>
                </a:solidFill>
              </a:rPr>
              <a:t>Review </a:t>
            </a:r>
            <a:r>
              <a:rPr lang="en-US" dirty="0" err="1">
                <a:solidFill>
                  <a:schemeClr val="accent1">
                    <a:lumMod val="40000"/>
                    <a:lumOff val="60000"/>
                  </a:schemeClr>
                </a:solidFill>
              </a:rPr>
              <a:t>respons</a:t>
            </a:r>
            <a:r>
              <a:rPr lang="en-US" dirty="0">
                <a:solidFill>
                  <a:schemeClr val="accent1">
                    <a:lumMod val="40000"/>
                    <a:lumOff val="60000"/>
                  </a:schemeClr>
                </a:solidFill>
              </a:rPr>
              <a:t> (GINA </a:t>
            </a:r>
            <a:r>
              <a:rPr lang="en-US" dirty="0" smtClean="0">
                <a:solidFill>
                  <a:schemeClr val="accent1">
                    <a:lumMod val="40000"/>
                    <a:lumOff val="60000"/>
                  </a:schemeClr>
                </a:solidFill>
              </a:rPr>
              <a:t>2017)</a:t>
            </a:r>
            <a:endParaRPr lang="en-GB" dirty="0">
              <a:solidFill>
                <a:schemeClr val="accent1">
                  <a:lumMod val="40000"/>
                  <a:lumOff val="60000"/>
                </a:schemeClr>
              </a:solidFill>
            </a:endParaRPr>
          </a:p>
        </p:txBody>
      </p:sp>
      <p:sp>
        <p:nvSpPr>
          <p:cNvPr id="4" name="Text Placeholder 3"/>
          <p:cNvSpPr>
            <a:spLocks noGrp="1"/>
          </p:cNvSpPr>
          <p:nvPr>
            <p:ph type="body" sz="quarter" idx="11"/>
          </p:nvPr>
        </p:nvSpPr>
        <p:spPr>
          <a:xfrm>
            <a:off x="237601" y="945392"/>
            <a:ext cx="8124886" cy="3764831"/>
          </a:xfrm>
        </p:spPr>
        <p:txBody>
          <a:bodyPr>
            <a:normAutofit lnSpcReduction="10000"/>
          </a:bodyPr>
          <a:lstStyle/>
          <a:p>
            <a:pPr marL="342900" indent="-342900">
              <a:buFont typeface="Arial" panose="020B0604020202020204" pitchFamily="34" charset="0"/>
              <a:buChar char="•"/>
            </a:pPr>
            <a:r>
              <a:rPr lang="en-US" sz="1400" b="1" dirty="0"/>
              <a:t>Monitor </a:t>
            </a:r>
            <a:r>
              <a:rPr lang="en-US" sz="1400" b="1" dirty="0" err="1"/>
              <a:t>pasien</a:t>
            </a:r>
            <a:r>
              <a:rPr lang="en-US" sz="1400" b="1" dirty="0"/>
              <a:t> </a:t>
            </a:r>
            <a:r>
              <a:rPr lang="en-US" sz="1400" b="1" dirty="0" err="1"/>
              <a:t>dengan</a:t>
            </a:r>
            <a:r>
              <a:rPr lang="en-US" sz="1400" b="1" dirty="0"/>
              <a:t> </a:t>
            </a:r>
            <a:r>
              <a:rPr lang="en-US" sz="1400" b="1" dirty="0" err="1"/>
              <a:t>baik</a:t>
            </a:r>
            <a:r>
              <a:rPr lang="en-US" sz="1400" b="1" dirty="0"/>
              <a:t> </a:t>
            </a:r>
            <a:r>
              <a:rPr lang="en-US" sz="1400" b="1" dirty="0" err="1"/>
              <a:t>dan</a:t>
            </a:r>
            <a:r>
              <a:rPr lang="en-US" sz="1400" b="1" dirty="0"/>
              <a:t> </a:t>
            </a:r>
            <a:r>
              <a:rPr lang="en-US" sz="1400" b="1" dirty="0" err="1"/>
              <a:t>teratur</a:t>
            </a:r>
            <a:r>
              <a:rPr lang="en-US" sz="1400" b="1" dirty="0"/>
              <a:t> </a:t>
            </a:r>
            <a:r>
              <a:rPr lang="en-US" sz="1400" b="1" dirty="0" err="1"/>
              <a:t>selama</a:t>
            </a:r>
            <a:r>
              <a:rPr lang="en-US" sz="1400" b="1" dirty="0"/>
              <a:t> </a:t>
            </a:r>
            <a:r>
              <a:rPr lang="en-US" sz="1400" b="1" dirty="0" err="1"/>
              <a:t>pengobatan</a:t>
            </a:r>
            <a:r>
              <a:rPr lang="en-US" sz="1400" b="1" dirty="0"/>
              <a:t>, </a:t>
            </a:r>
            <a:r>
              <a:rPr lang="en-US" sz="1400" b="1" dirty="0" err="1"/>
              <a:t>dan</a:t>
            </a:r>
            <a:r>
              <a:rPr lang="en-US" sz="1400" b="1" dirty="0"/>
              <a:t> </a:t>
            </a:r>
            <a:r>
              <a:rPr lang="en-US" sz="1400" b="1" dirty="0" err="1"/>
              <a:t>titrasi</a:t>
            </a:r>
            <a:r>
              <a:rPr lang="en-US" sz="1400" b="1" dirty="0"/>
              <a:t> </a:t>
            </a:r>
            <a:r>
              <a:rPr lang="en-US" sz="1400" b="1" dirty="0" err="1"/>
              <a:t>pengobatan</a:t>
            </a:r>
            <a:r>
              <a:rPr lang="en-US" sz="1400" b="1" dirty="0"/>
              <a:t> </a:t>
            </a:r>
            <a:r>
              <a:rPr lang="en-US" sz="1400" b="1" dirty="0" err="1"/>
              <a:t>sesuai</a:t>
            </a:r>
            <a:r>
              <a:rPr lang="en-US" sz="1400" b="1" dirty="0"/>
              <a:t> </a:t>
            </a:r>
            <a:r>
              <a:rPr lang="en-US" sz="1400" b="1" dirty="0" err="1"/>
              <a:t>dengan</a:t>
            </a:r>
            <a:r>
              <a:rPr lang="en-US" sz="1400" b="1" dirty="0"/>
              <a:t> </a:t>
            </a:r>
            <a:r>
              <a:rPr lang="en-US" sz="1400" b="1" dirty="0" err="1"/>
              <a:t>respon</a:t>
            </a:r>
            <a:r>
              <a:rPr lang="en-US" sz="1400" b="1" dirty="0"/>
              <a:t>.</a:t>
            </a:r>
            <a:r>
              <a:rPr lang="en-US" sz="1400" dirty="0"/>
              <a:t> </a:t>
            </a:r>
            <a:r>
              <a:rPr lang="en-US" sz="1400" dirty="0" err="1"/>
              <a:t>Rekomendasikan</a:t>
            </a:r>
            <a:r>
              <a:rPr lang="en-US" sz="1400" dirty="0"/>
              <a:t> </a:t>
            </a:r>
            <a:r>
              <a:rPr lang="en-US" sz="1400" dirty="0" err="1"/>
              <a:t>pasien</a:t>
            </a:r>
            <a:r>
              <a:rPr lang="en-US" sz="1400" dirty="0"/>
              <a:t> </a:t>
            </a:r>
            <a:r>
              <a:rPr lang="en-US" sz="1400" dirty="0" err="1"/>
              <a:t>ke</a:t>
            </a:r>
            <a:r>
              <a:rPr lang="en-US" sz="1400" dirty="0"/>
              <a:t> yang </a:t>
            </a:r>
            <a:r>
              <a:rPr lang="en-US" sz="1400" dirty="0" err="1"/>
              <a:t>lebih</a:t>
            </a:r>
            <a:r>
              <a:rPr lang="en-US" sz="1400" dirty="0"/>
              <a:t> </a:t>
            </a:r>
            <a:r>
              <a:rPr lang="en-US" sz="1400" dirty="0" err="1"/>
              <a:t>tinggi</a:t>
            </a:r>
            <a:r>
              <a:rPr lang="en-US" sz="1400" dirty="0"/>
              <a:t> </a:t>
            </a:r>
            <a:r>
              <a:rPr lang="en-US" sz="1400" dirty="0" err="1"/>
              <a:t>jika</a:t>
            </a:r>
            <a:r>
              <a:rPr lang="en-US" sz="1400" dirty="0"/>
              <a:t> </a:t>
            </a:r>
            <a:r>
              <a:rPr lang="en-US" sz="1400" dirty="0" err="1"/>
              <a:t>terjadi</a:t>
            </a:r>
            <a:r>
              <a:rPr lang="en-US" sz="1400" dirty="0"/>
              <a:t> </a:t>
            </a:r>
            <a:r>
              <a:rPr lang="en-US" sz="1400" dirty="0" err="1"/>
              <a:t>perburukan</a:t>
            </a:r>
            <a:r>
              <a:rPr lang="en-US" sz="1400" dirty="0"/>
              <a:t> </a:t>
            </a:r>
            <a:r>
              <a:rPr lang="en-US" sz="1400" dirty="0" err="1"/>
              <a:t>atau</a:t>
            </a:r>
            <a:r>
              <a:rPr lang="en-US" sz="1400" dirty="0"/>
              <a:t> </a:t>
            </a:r>
            <a:r>
              <a:rPr lang="en-US" sz="1400" dirty="0" err="1"/>
              <a:t>gagal</a:t>
            </a:r>
            <a:r>
              <a:rPr lang="en-US" sz="1400" dirty="0"/>
              <a:t> </a:t>
            </a:r>
            <a:r>
              <a:rPr lang="en-US" sz="1400" dirty="0" err="1"/>
              <a:t>respon</a:t>
            </a: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1400" b="1" dirty="0" err="1"/>
              <a:t>Putuskan</a:t>
            </a:r>
            <a:r>
              <a:rPr lang="en-US" sz="1400" b="1" dirty="0"/>
              <a:t> </a:t>
            </a:r>
            <a:r>
              <a:rPr lang="en-US" sz="1400" b="1" dirty="0" err="1"/>
              <a:t>apakah</a:t>
            </a:r>
            <a:r>
              <a:rPr lang="en-US" sz="1400" b="1" dirty="0"/>
              <a:t> </a:t>
            </a:r>
            <a:r>
              <a:rPr lang="en-US" sz="1400" b="1" dirty="0" err="1"/>
              <a:t>butuh</a:t>
            </a:r>
            <a:r>
              <a:rPr lang="en-US" sz="1400" b="1" dirty="0"/>
              <a:t> </a:t>
            </a:r>
            <a:r>
              <a:rPr lang="en-US" sz="1400" b="1" dirty="0" err="1"/>
              <a:t>hospitalisasi</a:t>
            </a:r>
            <a:r>
              <a:rPr lang="en-US" sz="1400" b="1" dirty="0"/>
              <a:t> </a:t>
            </a:r>
            <a:r>
              <a:rPr lang="en-US" sz="1400" dirty="0" err="1"/>
              <a:t>berdasarkan</a:t>
            </a:r>
            <a:r>
              <a:rPr lang="en-US" sz="1400" dirty="0"/>
              <a:t> status </a:t>
            </a:r>
            <a:r>
              <a:rPr lang="en-US" sz="1400" dirty="0" err="1"/>
              <a:t>klinis</a:t>
            </a:r>
            <a:r>
              <a:rPr lang="en-US" sz="1400" dirty="0"/>
              <a:t>, </a:t>
            </a:r>
            <a:r>
              <a:rPr lang="en-US" sz="1400" dirty="0" err="1"/>
              <a:t>gejala</a:t>
            </a:r>
            <a:r>
              <a:rPr lang="en-US" sz="1400" dirty="0"/>
              <a:t> </a:t>
            </a:r>
            <a:r>
              <a:rPr lang="en-US" sz="1400" dirty="0" err="1"/>
              <a:t>dan</a:t>
            </a:r>
            <a:r>
              <a:rPr lang="en-US" sz="1400" dirty="0"/>
              <a:t> </a:t>
            </a:r>
            <a:r>
              <a:rPr lang="en-US" sz="1400" dirty="0" err="1"/>
              <a:t>fungsi</a:t>
            </a:r>
            <a:r>
              <a:rPr lang="en-US" sz="1400" dirty="0"/>
              <a:t> </a:t>
            </a:r>
            <a:r>
              <a:rPr lang="en-US" sz="1400" dirty="0" err="1"/>
              <a:t>paru</a:t>
            </a:r>
            <a:r>
              <a:rPr lang="en-US" sz="1400" dirty="0"/>
              <a:t>, </a:t>
            </a:r>
            <a:r>
              <a:rPr lang="en-US" sz="1400" dirty="0" err="1"/>
              <a:t>respon</a:t>
            </a:r>
            <a:r>
              <a:rPr lang="en-US" sz="1400" dirty="0"/>
              <a:t> </a:t>
            </a:r>
            <a:r>
              <a:rPr lang="en-US" sz="1400" dirty="0" err="1"/>
              <a:t>terhadap</a:t>
            </a:r>
            <a:r>
              <a:rPr lang="en-US" sz="1400" dirty="0"/>
              <a:t> </a:t>
            </a:r>
            <a:r>
              <a:rPr lang="en-US" sz="1400" dirty="0" err="1"/>
              <a:t>pengobatan</a:t>
            </a:r>
            <a:r>
              <a:rPr lang="en-US" sz="1400" dirty="0"/>
              <a:t>, </a:t>
            </a:r>
            <a:r>
              <a:rPr lang="en-US" sz="1400" dirty="0" err="1"/>
              <a:t>sejarah</a:t>
            </a:r>
            <a:r>
              <a:rPr lang="en-US" sz="1400" dirty="0"/>
              <a:t> </a:t>
            </a:r>
            <a:r>
              <a:rPr lang="en-US" sz="1400" dirty="0" err="1"/>
              <a:t>eksaserbasi</a:t>
            </a:r>
            <a:r>
              <a:rPr lang="en-US" sz="1400" dirty="0"/>
              <a:t> </a:t>
            </a:r>
            <a:r>
              <a:rPr lang="en-US" sz="1400" dirty="0" err="1"/>
              <a:t>terkini</a:t>
            </a:r>
            <a:r>
              <a:rPr lang="en-US" sz="1400" dirty="0"/>
              <a:t> </a:t>
            </a:r>
            <a:r>
              <a:rPr lang="en-US" sz="1400" dirty="0" err="1"/>
              <a:t>dan</a:t>
            </a:r>
            <a:r>
              <a:rPr lang="en-US" sz="1400" dirty="0"/>
              <a:t> </a:t>
            </a:r>
            <a:r>
              <a:rPr lang="en-US" sz="1400" dirty="0" err="1"/>
              <a:t>sebelumnya</a:t>
            </a:r>
            <a:r>
              <a:rPr lang="en-US" sz="1400" dirty="0"/>
              <a:t>, </a:t>
            </a:r>
            <a:r>
              <a:rPr lang="en-US" sz="1400" dirty="0" err="1"/>
              <a:t>dan</a:t>
            </a:r>
            <a:r>
              <a:rPr lang="en-US" sz="1400" dirty="0"/>
              <a:t> </a:t>
            </a:r>
            <a:r>
              <a:rPr lang="en-US" sz="1400" dirty="0" err="1"/>
              <a:t>apakah</a:t>
            </a:r>
            <a:r>
              <a:rPr lang="en-US" sz="1400" dirty="0"/>
              <a:t> </a:t>
            </a:r>
            <a:r>
              <a:rPr lang="en-US" sz="1400" dirty="0" err="1"/>
              <a:t>pasien</a:t>
            </a:r>
            <a:r>
              <a:rPr lang="en-US" sz="1400" dirty="0"/>
              <a:t> </a:t>
            </a:r>
            <a:r>
              <a:rPr lang="en-US" sz="1400" dirty="0" err="1"/>
              <a:t>bisa</a:t>
            </a:r>
            <a:r>
              <a:rPr lang="en-US" sz="1400" dirty="0"/>
              <a:t> </a:t>
            </a:r>
            <a:r>
              <a:rPr lang="en-US" sz="1400" dirty="0" err="1"/>
              <a:t>mengatasi</a:t>
            </a:r>
            <a:r>
              <a:rPr lang="en-US" sz="1400" dirty="0"/>
              <a:t> </a:t>
            </a:r>
            <a:r>
              <a:rPr lang="en-US" sz="1400" dirty="0" err="1"/>
              <a:t>asmanya</a:t>
            </a:r>
            <a:r>
              <a:rPr lang="en-US" sz="1400" dirty="0"/>
              <a:t> di </a:t>
            </a:r>
            <a:r>
              <a:rPr lang="en-US" sz="1400" dirty="0" err="1"/>
              <a:t>rumah</a:t>
            </a:r>
            <a:endParaRPr lang="en-US" sz="1400" dirty="0"/>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1400" b="1" dirty="0" err="1"/>
              <a:t>Sebelum</a:t>
            </a:r>
            <a:r>
              <a:rPr lang="en-US" sz="1400" b="1" dirty="0"/>
              <a:t> </a:t>
            </a:r>
            <a:r>
              <a:rPr lang="en-US" sz="1400" b="1" dirty="0" err="1"/>
              <a:t>pasien</a:t>
            </a:r>
            <a:r>
              <a:rPr lang="en-US" sz="1400" b="1" dirty="0"/>
              <a:t> </a:t>
            </a:r>
            <a:r>
              <a:rPr lang="en-US" sz="1400" b="1" dirty="0" err="1"/>
              <a:t>dipulangkan</a:t>
            </a:r>
            <a:r>
              <a:rPr lang="en-US" sz="1400" b="1" dirty="0"/>
              <a:t> </a:t>
            </a:r>
            <a:r>
              <a:rPr lang="en-US" sz="1400" b="1" dirty="0" err="1"/>
              <a:t>dari</a:t>
            </a:r>
            <a:r>
              <a:rPr lang="en-US" sz="1400" b="1" dirty="0"/>
              <a:t> </a:t>
            </a:r>
            <a:r>
              <a:rPr lang="en-US" sz="1400" b="1" dirty="0" err="1"/>
              <a:t>perawatan</a:t>
            </a:r>
            <a:r>
              <a:rPr lang="en-US" sz="1400" b="1" dirty="0"/>
              <a:t>, </a:t>
            </a:r>
            <a:r>
              <a:rPr lang="en-US" sz="1400" b="1" dirty="0" err="1"/>
              <a:t>buatlah</a:t>
            </a:r>
            <a:r>
              <a:rPr lang="en-US" sz="1400" b="1" dirty="0"/>
              <a:t> </a:t>
            </a:r>
            <a:r>
              <a:rPr lang="en-US" sz="1400" b="1" dirty="0" err="1"/>
              <a:t>rencana</a:t>
            </a:r>
            <a:r>
              <a:rPr lang="en-US" sz="1400" b="1" dirty="0"/>
              <a:t> </a:t>
            </a:r>
            <a:r>
              <a:rPr lang="en-US" sz="1400" b="1" dirty="0" err="1"/>
              <a:t>pengobatan</a:t>
            </a:r>
            <a:r>
              <a:rPr lang="en-US" sz="1400" b="1" dirty="0"/>
              <a:t> </a:t>
            </a:r>
            <a:r>
              <a:rPr lang="en-US" sz="1400" b="1" dirty="0" err="1"/>
              <a:t>selanjutnya</a:t>
            </a:r>
            <a:r>
              <a:rPr lang="en-US" sz="1400" b="1" dirty="0"/>
              <a:t>.</a:t>
            </a:r>
            <a:r>
              <a:rPr lang="en-US" sz="1400" dirty="0"/>
              <a:t> </a:t>
            </a:r>
            <a:r>
              <a:rPr lang="en-US" sz="1400" dirty="0" err="1"/>
              <a:t>Untuk</a:t>
            </a:r>
            <a:r>
              <a:rPr lang="en-US" sz="1400" dirty="0"/>
              <a:t> </a:t>
            </a:r>
            <a:r>
              <a:rPr lang="en-US" sz="1400" dirty="0" err="1"/>
              <a:t>sebagian</a:t>
            </a:r>
            <a:r>
              <a:rPr lang="en-US" sz="1400" dirty="0"/>
              <a:t> </a:t>
            </a:r>
            <a:r>
              <a:rPr lang="en-US" sz="1400" dirty="0" err="1"/>
              <a:t>besar</a:t>
            </a:r>
            <a:r>
              <a:rPr lang="en-US" sz="1400" dirty="0"/>
              <a:t> </a:t>
            </a:r>
            <a:r>
              <a:rPr lang="en-US" sz="1400" dirty="0" err="1"/>
              <a:t>pasien</a:t>
            </a:r>
            <a:r>
              <a:rPr lang="en-US" sz="1400" dirty="0"/>
              <a:t>, </a:t>
            </a:r>
            <a:r>
              <a:rPr lang="en-US" sz="1400" b="1" dirty="0" err="1"/>
              <a:t>berikan</a:t>
            </a:r>
            <a:r>
              <a:rPr lang="en-US" sz="1400" b="1" dirty="0"/>
              <a:t> </a:t>
            </a:r>
            <a:r>
              <a:rPr lang="en-US" sz="1400" b="1" dirty="0" err="1"/>
              <a:t>terapi</a:t>
            </a:r>
            <a:r>
              <a:rPr lang="en-US" sz="1400" b="1" dirty="0"/>
              <a:t> </a:t>
            </a:r>
            <a:r>
              <a:rPr lang="en-US" sz="1400" b="1" i="1" dirty="0"/>
              <a:t>controller </a:t>
            </a:r>
            <a:r>
              <a:rPr lang="en-US" sz="1400" b="1" dirty="0"/>
              <a:t>yang </a:t>
            </a:r>
            <a:r>
              <a:rPr lang="en-US" sz="1400" b="1" dirty="0" err="1"/>
              <a:t>teratur</a:t>
            </a:r>
            <a:r>
              <a:rPr lang="en-US" sz="1400" b="1" dirty="0"/>
              <a:t> </a:t>
            </a:r>
            <a:r>
              <a:rPr lang="en-US" sz="1400" dirty="0"/>
              <a:t>(</a:t>
            </a:r>
            <a:r>
              <a:rPr lang="en-US" sz="1400" dirty="0" err="1"/>
              <a:t>atau</a:t>
            </a:r>
            <a:r>
              <a:rPr lang="en-US" sz="1400" dirty="0"/>
              <a:t> </a:t>
            </a:r>
            <a:r>
              <a:rPr lang="en-US" sz="1400" b="1" dirty="0" err="1"/>
              <a:t>naikkan</a:t>
            </a:r>
            <a:r>
              <a:rPr lang="en-US" sz="1400" b="1" dirty="0"/>
              <a:t> </a:t>
            </a:r>
            <a:r>
              <a:rPr lang="en-US" sz="1400" b="1" dirty="0" err="1"/>
              <a:t>dosis</a:t>
            </a:r>
            <a:r>
              <a:rPr lang="en-US" sz="1400" b="1" dirty="0"/>
              <a:t> </a:t>
            </a:r>
            <a:r>
              <a:rPr lang="en-US" sz="1400" i="1" dirty="0"/>
              <a:t>controller-</a:t>
            </a:r>
            <a:r>
              <a:rPr lang="en-US" sz="1400" dirty="0" err="1"/>
              <a:t>nya</a:t>
            </a:r>
            <a:r>
              <a:rPr lang="en-US" sz="1400" dirty="0"/>
              <a:t>) </a:t>
            </a:r>
            <a:r>
              <a:rPr lang="en-US" sz="1400" dirty="0" err="1"/>
              <a:t>untuk</a:t>
            </a:r>
            <a:r>
              <a:rPr lang="en-US" sz="1400" dirty="0"/>
              <a:t> </a:t>
            </a:r>
            <a:r>
              <a:rPr lang="en-US" sz="1400" dirty="0" err="1"/>
              <a:t>mengurangi</a:t>
            </a:r>
            <a:r>
              <a:rPr lang="en-US" sz="1400" dirty="0"/>
              <a:t> </a:t>
            </a:r>
            <a:r>
              <a:rPr lang="en-US" sz="1400" dirty="0" err="1"/>
              <a:t>resiko</a:t>
            </a:r>
            <a:r>
              <a:rPr lang="en-US" sz="1400" dirty="0"/>
              <a:t> </a:t>
            </a:r>
            <a:r>
              <a:rPr lang="en-US" sz="1400" dirty="0" err="1"/>
              <a:t>eksaserbasi</a:t>
            </a:r>
            <a:r>
              <a:rPr lang="en-US" sz="1400" dirty="0"/>
              <a:t>. </a:t>
            </a:r>
            <a:r>
              <a:rPr lang="en-US" sz="1400" dirty="0" err="1"/>
              <a:t>Lanjutkan</a:t>
            </a:r>
            <a:r>
              <a:rPr lang="en-US" sz="1400" dirty="0"/>
              <a:t> </a:t>
            </a:r>
            <a:r>
              <a:rPr lang="en-US" sz="1400" b="1" dirty="0" err="1"/>
              <a:t>meningkatkan</a:t>
            </a:r>
            <a:r>
              <a:rPr lang="en-US" sz="1400" b="1" dirty="0"/>
              <a:t> </a:t>
            </a:r>
            <a:r>
              <a:rPr lang="en-US" sz="1400" b="1" dirty="0" err="1"/>
              <a:t>dosis</a:t>
            </a:r>
            <a:r>
              <a:rPr lang="en-US" sz="1400" b="1" dirty="0"/>
              <a:t> </a:t>
            </a:r>
            <a:r>
              <a:rPr lang="en-US" sz="1400" b="1" i="1" dirty="0"/>
              <a:t>controller</a:t>
            </a:r>
            <a:r>
              <a:rPr lang="en-US" sz="1400" b="1" dirty="0"/>
              <a:t> </a:t>
            </a:r>
            <a:r>
              <a:rPr lang="en-US" sz="1400" b="1" dirty="0" err="1"/>
              <a:t>selama</a:t>
            </a:r>
            <a:r>
              <a:rPr lang="en-US" sz="1400" b="1" dirty="0"/>
              <a:t> 2-4 </a:t>
            </a:r>
            <a:r>
              <a:rPr lang="en-US" sz="1400" b="1" dirty="0" err="1"/>
              <a:t>minggu</a:t>
            </a:r>
            <a:r>
              <a:rPr lang="en-US" sz="1400" dirty="0"/>
              <a:t> </a:t>
            </a:r>
            <a:r>
              <a:rPr lang="en-US" sz="1400" dirty="0" err="1"/>
              <a:t>dan</a:t>
            </a:r>
            <a:r>
              <a:rPr lang="en-US" sz="1400" dirty="0"/>
              <a:t> </a:t>
            </a:r>
            <a:r>
              <a:rPr lang="en-US" sz="1400" b="1" dirty="0" err="1"/>
              <a:t>kurangi</a:t>
            </a:r>
            <a:r>
              <a:rPr lang="en-US" sz="1400" b="1" dirty="0"/>
              <a:t> </a:t>
            </a:r>
            <a:r>
              <a:rPr lang="en-US" sz="1400" b="1" i="1" dirty="0"/>
              <a:t>reliever</a:t>
            </a:r>
            <a:r>
              <a:rPr lang="en-US" sz="1400" b="1" dirty="0"/>
              <a:t> as needed</a:t>
            </a:r>
            <a:r>
              <a:rPr lang="en-US" sz="1400" dirty="0"/>
              <a:t>. </a:t>
            </a:r>
            <a:r>
              <a:rPr lang="en-US" sz="1400" dirty="0" err="1"/>
              <a:t>Cek</a:t>
            </a:r>
            <a:r>
              <a:rPr lang="en-US" sz="1400" dirty="0"/>
              <a:t> </a:t>
            </a:r>
            <a:r>
              <a:rPr lang="en-US" sz="1400" dirty="0" err="1"/>
              <a:t>teknik</a:t>
            </a:r>
            <a:r>
              <a:rPr lang="en-US" sz="1400" dirty="0"/>
              <a:t> </a:t>
            </a:r>
            <a:r>
              <a:rPr lang="en-US" sz="1400" dirty="0" err="1"/>
              <a:t>penggunaan</a:t>
            </a:r>
            <a:r>
              <a:rPr lang="en-US" sz="1400" dirty="0"/>
              <a:t> inhaler </a:t>
            </a:r>
            <a:r>
              <a:rPr lang="en-US" sz="1400" dirty="0" err="1"/>
              <a:t>dan</a:t>
            </a:r>
            <a:r>
              <a:rPr lang="en-US" sz="1400" dirty="0"/>
              <a:t> </a:t>
            </a:r>
            <a:r>
              <a:rPr lang="en-US" sz="1400" dirty="0" err="1"/>
              <a:t>kepatuhan</a:t>
            </a:r>
            <a:r>
              <a:rPr lang="en-US" sz="1400" dirty="0"/>
              <a:t> </a:t>
            </a:r>
            <a:r>
              <a:rPr lang="en-US" sz="1400" dirty="0" err="1"/>
              <a:t>pasien</a:t>
            </a:r>
            <a:r>
              <a:rPr lang="en-US" sz="1400" dirty="0"/>
              <a:t>.</a:t>
            </a:r>
          </a:p>
          <a:p>
            <a:pPr marL="342900" indent="-342900">
              <a:buFont typeface="Arial" panose="020B0604020202020204" pitchFamily="34" charset="0"/>
              <a:buChar char="•"/>
            </a:pPr>
            <a:endParaRPr lang="en-US" sz="1400" dirty="0"/>
          </a:p>
          <a:p>
            <a:pPr marL="342900" indent="-342900">
              <a:buFont typeface="Arial" panose="020B0604020202020204" pitchFamily="34" charset="0"/>
              <a:buChar char="•"/>
            </a:pPr>
            <a:r>
              <a:rPr lang="en-US" sz="1400" b="1" dirty="0" err="1"/>
              <a:t>Atur</a:t>
            </a:r>
            <a:r>
              <a:rPr lang="en-US" sz="1400" b="1" dirty="0"/>
              <a:t> </a:t>
            </a:r>
            <a:r>
              <a:rPr lang="en-US" sz="1400" b="1" dirty="0" err="1"/>
              <a:t>rencana</a:t>
            </a:r>
            <a:r>
              <a:rPr lang="en-US" sz="1400" b="1" dirty="0"/>
              <a:t> follow-up </a:t>
            </a:r>
            <a:r>
              <a:rPr lang="en-US" sz="1400" b="1" dirty="0" err="1"/>
              <a:t>lebih</a:t>
            </a:r>
            <a:r>
              <a:rPr lang="en-US" sz="1400" b="1" dirty="0"/>
              <a:t> </a:t>
            </a:r>
            <a:r>
              <a:rPr lang="en-US" sz="1400" b="1" dirty="0" err="1"/>
              <a:t>awal</a:t>
            </a:r>
            <a:r>
              <a:rPr lang="en-US" sz="1400" b="1" dirty="0"/>
              <a:t> </a:t>
            </a:r>
            <a:r>
              <a:rPr lang="en-US" sz="1400" b="1" dirty="0" err="1"/>
              <a:t>setelah</a:t>
            </a:r>
            <a:r>
              <a:rPr lang="en-US" sz="1400" b="1" dirty="0"/>
              <a:t> </a:t>
            </a:r>
            <a:r>
              <a:rPr lang="en-US" sz="1400" b="1" dirty="0" err="1"/>
              <a:t>terjadinya</a:t>
            </a:r>
            <a:r>
              <a:rPr lang="en-US" sz="1400" b="1" dirty="0"/>
              <a:t> </a:t>
            </a:r>
            <a:r>
              <a:rPr lang="en-US" sz="1400" b="1" dirty="0" err="1"/>
              <a:t>eksaserbasi</a:t>
            </a:r>
            <a:r>
              <a:rPr lang="en-US" sz="1400" dirty="0"/>
              <a:t>, </a:t>
            </a:r>
            <a:r>
              <a:rPr lang="en-US" sz="1400" dirty="0" err="1"/>
              <a:t>sebaiknya</a:t>
            </a:r>
            <a:r>
              <a:rPr lang="en-US" sz="1400" dirty="0"/>
              <a:t> </a:t>
            </a:r>
            <a:r>
              <a:rPr lang="en-US" sz="1400" dirty="0" err="1"/>
              <a:t>dalam</a:t>
            </a:r>
            <a:r>
              <a:rPr lang="en-US" sz="1400" dirty="0"/>
              <a:t> 1 </a:t>
            </a:r>
            <a:r>
              <a:rPr lang="en-US" sz="1400" dirty="0" err="1"/>
              <a:t>minggu</a:t>
            </a:r>
            <a:r>
              <a:rPr lang="en-US" sz="1400" dirty="0"/>
              <a:t>.</a:t>
            </a:r>
          </a:p>
          <a:p>
            <a:pPr marL="342900" indent="-342900">
              <a:buFont typeface="Arial" panose="020B0604020202020204" pitchFamily="34" charset="0"/>
              <a:buChar char="•"/>
            </a:pPr>
            <a:endParaRPr lang="en-US" sz="1400" dirty="0"/>
          </a:p>
          <a:p>
            <a:r>
              <a:rPr lang="en-US" sz="1400" i="1" dirty="0" err="1"/>
              <a:t>Pertimbangkan</a:t>
            </a:r>
            <a:r>
              <a:rPr lang="en-US" sz="1400" i="1" dirty="0"/>
              <a:t> </a:t>
            </a:r>
            <a:r>
              <a:rPr lang="en-US" sz="1400" i="1" dirty="0" err="1"/>
              <a:t>untuk</a:t>
            </a:r>
            <a:r>
              <a:rPr lang="en-US" sz="1400" i="1" dirty="0"/>
              <a:t> </a:t>
            </a:r>
            <a:r>
              <a:rPr lang="en-US" sz="1400" i="1" dirty="0" err="1"/>
              <a:t>merekomendasikan</a:t>
            </a:r>
            <a:r>
              <a:rPr lang="en-US" sz="1400" i="1" dirty="0"/>
              <a:t> </a:t>
            </a:r>
            <a:r>
              <a:rPr lang="en-US" sz="1400" i="1" dirty="0" err="1"/>
              <a:t>pasien</a:t>
            </a:r>
            <a:r>
              <a:rPr lang="en-US" sz="1400" i="1" dirty="0"/>
              <a:t> </a:t>
            </a:r>
            <a:r>
              <a:rPr lang="en-US" sz="1400" i="1" dirty="0" err="1"/>
              <a:t>kepada</a:t>
            </a:r>
            <a:r>
              <a:rPr lang="en-US" sz="1400" i="1" dirty="0"/>
              <a:t> specialist </a:t>
            </a:r>
            <a:r>
              <a:rPr lang="en-US" sz="1400" i="1" dirty="0" err="1"/>
              <a:t>jika</a:t>
            </a:r>
            <a:r>
              <a:rPr lang="en-US" sz="1400" i="1" dirty="0"/>
              <a:t> </a:t>
            </a:r>
            <a:r>
              <a:rPr lang="en-US" sz="1400" i="1" dirty="0" err="1"/>
              <a:t>pasien</a:t>
            </a:r>
            <a:r>
              <a:rPr lang="en-US" sz="1400" i="1" dirty="0"/>
              <a:t> </a:t>
            </a:r>
            <a:r>
              <a:rPr lang="en-US" sz="1400" i="1" dirty="0" err="1"/>
              <a:t>perlu</a:t>
            </a:r>
            <a:r>
              <a:rPr lang="en-US" sz="1400" i="1" dirty="0"/>
              <a:t> di </a:t>
            </a:r>
            <a:r>
              <a:rPr lang="en-US" sz="1400" i="1" dirty="0" err="1"/>
              <a:t>rawat</a:t>
            </a:r>
            <a:r>
              <a:rPr lang="en-US" sz="1400" i="1" dirty="0"/>
              <a:t> </a:t>
            </a:r>
            <a:r>
              <a:rPr lang="en-US" sz="1400" i="1" dirty="0" err="1"/>
              <a:t>atau</a:t>
            </a:r>
            <a:r>
              <a:rPr lang="en-US" sz="1400" i="1" dirty="0"/>
              <a:t> </a:t>
            </a:r>
            <a:r>
              <a:rPr lang="en-US" sz="1400" i="1" dirty="0" err="1"/>
              <a:t>berulangkali</a:t>
            </a:r>
            <a:r>
              <a:rPr lang="en-US" sz="1400" i="1" dirty="0"/>
              <a:t> </a:t>
            </a:r>
            <a:r>
              <a:rPr lang="en-US" sz="1400" i="1" dirty="0" err="1"/>
              <a:t>masuk</a:t>
            </a:r>
            <a:r>
              <a:rPr lang="en-US" sz="1400" i="1" dirty="0"/>
              <a:t> </a:t>
            </a:r>
            <a:r>
              <a:rPr lang="en-US" sz="1400" i="1" dirty="0" err="1"/>
              <a:t>ke</a:t>
            </a:r>
            <a:r>
              <a:rPr lang="en-US" sz="1400" i="1" dirty="0"/>
              <a:t> IGD</a:t>
            </a:r>
            <a:endParaRPr lang="en-GB" sz="1400" i="1" dirty="0"/>
          </a:p>
        </p:txBody>
      </p:sp>
      <p:sp>
        <p:nvSpPr>
          <p:cNvPr id="2" name="Rectangle 1"/>
          <p:cNvSpPr/>
          <p:nvPr/>
        </p:nvSpPr>
        <p:spPr>
          <a:xfrm>
            <a:off x="3945601" y="4917701"/>
            <a:ext cx="4572000" cy="246221"/>
          </a:xfrm>
          <a:prstGeom prst="rect">
            <a:avLst/>
          </a:prstGeom>
        </p:spPr>
        <p:txBody>
          <a:bodyPr>
            <a:spAutoFit/>
          </a:bodyPr>
          <a:lstStyle/>
          <a:p>
            <a:pPr algn="r"/>
            <a:r>
              <a:rPr lang="en-US" sz="1000" dirty="0"/>
              <a:t>Global initiative for Asthma Pocket Guide updated </a:t>
            </a:r>
            <a:r>
              <a:rPr lang="en-US" sz="1000" dirty="0" smtClean="0"/>
              <a:t>2017. </a:t>
            </a:r>
            <a:endParaRPr lang="en-GB" sz="1000" dirty="0"/>
          </a:p>
        </p:txBody>
      </p:sp>
    </p:spTree>
    <p:extLst>
      <p:ext uri="{BB962C8B-B14F-4D97-AF65-F5344CB8AC3E}">
        <p14:creationId xmlns:p14="http://schemas.microsoft.com/office/powerpoint/2010/main" val="2117809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Autofit/>
          </a:bodyPr>
          <a:lstStyle/>
          <a:p>
            <a:r>
              <a:rPr lang="en-US" sz="3200" dirty="0" err="1">
                <a:solidFill>
                  <a:schemeClr val="accent2">
                    <a:lumMod val="40000"/>
                    <a:lumOff val="60000"/>
                  </a:schemeClr>
                </a:solidFill>
              </a:rPr>
              <a:t>Kesimpulan</a:t>
            </a:r>
            <a:endParaRPr lang="en-GB" sz="3200" dirty="0">
              <a:solidFill>
                <a:schemeClr val="accent2">
                  <a:lumMod val="40000"/>
                  <a:lumOff val="60000"/>
                </a:schemeClr>
              </a:solidFill>
            </a:endParaRPr>
          </a:p>
        </p:txBody>
      </p:sp>
      <p:sp>
        <p:nvSpPr>
          <p:cNvPr id="15" name="Text Placeholder 14"/>
          <p:cNvSpPr>
            <a:spLocks noGrp="1"/>
          </p:cNvSpPr>
          <p:nvPr>
            <p:ph type="body" sz="quarter" idx="11"/>
          </p:nvPr>
        </p:nvSpPr>
        <p:spPr>
          <a:xfrm>
            <a:off x="237601" y="911849"/>
            <a:ext cx="8160981" cy="3702681"/>
          </a:xfrm>
        </p:spPr>
        <p:txBody>
          <a:bodyPr>
            <a:normAutofit lnSpcReduction="10000"/>
          </a:bodyPr>
          <a:lstStyle/>
          <a:p>
            <a:pPr marL="457200" indent="-457200">
              <a:buAutoNum type="arabicPeriod"/>
            </a:pPr>
            <a:r>
              <a:rPr lang="en-US" sz="1800" dirty="0" err="1"/>
              <a:t>Asma</a:t>
            </a:r>
            <a:r>
              <a:rPr lang="en-US" sz="1800" dirty="0"/>
              <a:t> </a:t>
            </a:r>
            <a:r>
              <a:rPr lang="en-US" sz="1800" dirty="0" err="1"/>
              <a:t>adalah</a:t>
            </a:r>
            <a:r>
              <a:rPr lang="en-US" sz="1800" dirty="0"/>
              <a:t> </a:t>
            </a:r>
            <a:r>
              <a:rPr lang="en-US" sz="1800" dirty="0" err="1"/>
              <a:t>penyakit</a:t>
            </a:r>
            <a:r>
              <a:rPr lang="en-US" sz="1800" dirty="0"/>
              <a:t> </a:t>
            </a:r>
            <a:r>
              <a:rPr lang="en-US" sz="1800" dirty="0" err="1"/>
              <a:t>heterogen</a:t>
            </a:r>
            <a:r>
              <a:rPr lang="en-US" sz="1800" dirty="0"/>
              <a:t>, </a:t>
            </a:r>
            <a:r>
              <a:rPr lang="en-US" sz="1800" dirty="0" err="1"/>
              <a:t>dimana</a:t>
            </a:r>
            <a:r>
              <a:rPr lang="en-US" sz="1800" dirty="0"/>
              <a:t> </a:t>
            </a:r>
            <a:r>
              <a:rPr lang="en-US" sz="1800" dirty="0" err="1"/>
              <a:t>inflamasi</a:t>
            </a:r>
            <a:r>
              <a:rPr lang="en-US" sz="1800" dirty="0"/>
              <a:t> </a:t>
            </a:r>
            <a:r>
              <a:rPr lang="en-US" sz="1800" dirty="0" err="1"/>
              <a:t>adalah</a:t>
            </a:r>
            <a:r>
              <a:rPr lang="en-US" sz="1800" dirty="0"/>
              <a:t> </a:t>
            </a:r>
            <a:r>
              <a:rPr lang="en-US" sz="1800" dirty="0" err="1"/>
              <a:t>fitur</a:t>
            </a:r>
            <a:r>
              <a:rPr lang="en-US" sz="1800" dirty="0"/>
              <a:t> </a:t>
            </a:r>
            <a:r>
              <a:rPr lang="en-US" sz="1800" dirty="0" err="1"/>
              <a:t>utama</a:t>
            </a:r>
            <a:r>
              <a:rPr lang="en-US" sz="1800" dirty="0"/>
              <a:t>.</a:t>
            </a:r>
          </a:p>
          <a:p>
            <a:pPr marL="457200" indent="-457200">
              <a:buAutoNum type="arabicPeriod"/>
            </a:pPr>
            <a:endParaRPr lang="en-US" sz="1800" dirty="0"/>
          </a:p>
          <a:p>
            <a:pPr marL="457200" indent="-457200">
              <a:buAutoNum type="arabicPeriod"/>
            </a:pPr>
            <a:r>
              <a:rPr lang="en-US" sz="1800" dirty="0" err="1"/>
              <a:t>Manajemen</a:t>
            </a:r>
            <a:r>
              <a:rPr lang="en-US" sz="1800" dirty="0"/>
              <a:t> </a:t>
            </a:r>
            <a:r>
              <a:rPr lang="en-US" sz="1800" dirty="0" err="1"/>
              <a:t>asma</a:t>
            </a:r>
            <a:r>
              <a:rPr lang="en-US" sz="1800" dirty="0"/>
              <a:t> </a:t>
            </a:r>
            <a:r>
              <a:rPr lang="en-US" sz="1800" dirty="0" err="1"/>
              <a:t>harus</a:t>
            </a:r>
            <a:r>
              <a:rPr lang="en-US" sz="1800" dirty="0"/>
              <a:t> </a:t>
            </a:r>
            <a:r>
              <a:rPr lang="en-US" sz="1800" dirty="0" err="1"/>
              <a:t>melibatkan</a:t>
            </a:r>
            <a:r>
              <a:rPr lang="en-US" sz="1800" dirty="0"/>
              <a:t> </a:t>
            </a:r>
            <a:r>
              <a:rPr lang="en-US" sz="1800" dirty="0" err="1"/>
              <a:t>pemberian</a:t>
            </a:r>
            <a:r>
              <a:rPr lang="en-US" sz="1800" dirty="0"/>
              <a:t> </a:t>
            </a:r>
            <a:r>
              <a:rPr lang="en-US" sz="1800" dirty="0" err="1"/>
              <a:t>pengobatan</a:t>
            </a:r>
            <a:r>
              <a:rPr lang="en-US" sz="1800" dirty="0"/>
              <a:t>, </a:t>
            </a:r>
            <a:r>
              <a:rPr lang="en-US" sz="1800" dirty="0" err="1"/>
              <a:t>modifikasi</a:t>
            </a:r>
            <a:r>
              <a:rPr lang="en-US" sz="1800" dirty="0"/>
              <a:t> </a:t>
            </a:r>
            <a:r>
              <a:rPr lang="en-US" sz="1800" dirty="0" err="1"/>
              <a:t>faktor</a:t>
            </a:r>
            <a:r>
              <a:rPr lang="en-US" sz="1800" dirty="0"/>
              <a:t> </a:t>
            </a:r>
            <a:r>
              <a:rPr lang="en-US" sz="1800" dirty="0" err="1"/>
              <a:t>resiko</a:t>
            </a:r>
            <a:r>
              <a:rPr lang="en-US" sz="1800" dirty="0"/>
              <a:t>, </a:t>
            </a:r>
            <a:r>
              <a:rPr lang="en-US" sz="1800" dirty="0" err="1"/>
              <a:t>dan</a:t>
            </a:r>
            <a:r>
              <a:rPr lang="en-US" sz="1800" dirty="0"/>
              <a:t> </a:t>
            </a:r>
            <a:r>
              <a:rPr lang="en-US" sz="1800" dirty="0" err="1"/>
              <a:t>terapi</a:t>
            </a:r>
            <a:r>
              <a:rPr lang="en-US" sz="1800" dirty="0"/>
              <a:t> non-</a:t>
            </a:r>
            <a:r>
              <a:rPr lang="en-US" sz="1800" dirty="0" err="1"/>
              <a:t>farmakologi</a:t>
            </a:r>
            <a:endParaRPr lang="en-US" sz="1800" dirty="0"/>
          </a:p>
          <a:p>
            <a:pPr marL="457200" indent="-457200">
              <a:buAutoNum type="arabicPeriod"/>
            </a:pPr>
            <a:endParaRPr lang="en-US" sz="1800" dirty="0"/>
          </a:p>
          <a:p>
            <a:pPr marL="457200" indent="-457200">
              <a:buAutoNum type="arabicPeriod"/>
            </a:pPr>
            <a:r>
              <a:rPr lang="en-US" sz="1800" dirty="0"/>
              <a:t>Salah </a:t>
            </a:r>
            <a:r>
              <a:rPr lang="en-US" sz="1800" dirty="0" err="1"/>
              <a:t>satu</a:t>
            </a:r>
            <a:r>
              <a:rPr lang="en-US" sz="1800" dirty="0"/>
              <a:t> </a:t>
            </a:r>
            <a:r>
              <a:rPr lang="en-US" sz="1800" dirty="0" err="1"/>
              <a:t>faktor</a:t>
            </a:r>
            <a:r>
              <a:rPr lang="en-US" sz="1800" dirty="0"/>
              <a:t> </a:t>
            </a:r>
            <a:r>
              <a:rPr lang="en-US" sz="1800" dirty="0" err="1"/>
              <a:t>resiko</a:t>
            </a:r>
            <a:r>
              <a:rPr lang="en-US" sz="1800" dirty="0"/>
              <a:t> </a:t>
            </a:r>
            <a:r>
              <a:rPr lang="en-US" sz="1800" dirty="0" err="1"/>
              <a:t>penyebab</a:t>
            </a:r>
            <a:r>
              <a:rPr lang="en-US" sz="1800" dirty="0"/>
              <a:t> </a:t>
            </a:r>
            <a:r>
              <a:rPr lang="en-US" sz="1800" dirty="0" err="1"/>
              <a:t>eksaserbasi</a:t>
            </a:r>
            <a:r>
              <a:rPr lang="en-US" sz="1800" dirty="0"/>
              <a:t> </a:t>
            </a:r>
            <a:r>
              <a:rPr lang="en-US" sz="1800" dirty="0" err="1"/>
              <a:t>asma</a:t>
            </a:r>
            <a:r>
              <a:rPr lang="en-US" sz="1800" dirty="0"/>
              <a:t> </a:t>
            </a:r>
            <a:r>
              <a:rPr lang="en-US" sz="1800" dirty="0" err="1"/>
              <a:t>adalah</a:t>
            </a:r>
            <a:r>
              <a:rPr lang="en-US" sz="1800" dirty="0"/>
              <a:t> </a:t>
            </a:r>
            <a:r>
              <a:rPr lang="en-US" sz="1800" dirty="0" err="1"/>
              <a:t>penggunaan</a:t>
            </a:r>
            <a:r>
              <a:rPr lang="en-US" sz="1800" dirty="0"/>
              <a:t> ICS yang </a:t>
            </a:r>
            <a:r>
              <a:rPr lang="en-US" sz="1800" dirty="0" err="1"/>
              <a:t>tidak</a:t>
            </a:r>
            <a:r>
              <a:rPr lang="en-US" sz="1800" dirty="0"/>
              <a:t> </a:t>
            </a:r>
            <a:r>
              <a:rPr lang="en-US" sz="1800" dirty="0" err="1"/>
              <a:t>memadai</a:t>
            </a:r>
            <a:r>
              <a:rPr lang="en-US" sz="1800" dirty="0"/>
              <a:t> </a:t>
            </a:r>
            <a:r>
              <a:rPr lang="en-US" sz="1800" dirty="0" err="1"/>
              <a:t>dan</a:t>
            </a:r>
            <a:r>
              <a:rPr lang="en-US" sz="1800" dirty="0"/>
              <a:t> </a:t>
            </a:r>
            <a:r>
              <a:rPr lang="en-US" sz="1800" dirty="0" err="1"/>
              <a:t>penggunaan</a:t>
            </a:r>
            <a:r>
              <a:rPr lang="en-US" sz="1800" dirty="0"/>
              <a:t> SABA yang </a:t>
            </a:r>
            <a:r>
              <a:rPr lang="en-US" sz="1800" dirty="0" err="1"/>
              <a:t>berlebihan</a:t>
            </a:r>
            <a:endParaRPr lang="en-US" sz="1800" dirty="0"/>
          </a:p>
          <a:p>
            <a:pPr marL="457200" indent="-457200">
              <a:buAutoNum type="arabicPeriod"/>
            </a:pPr>
            <a:endParaRPr lang="en-US" sz="1800" dirty="0"/>
          </a:p>
          <a:p>
            <a:pPr marL="457200" indent="-457200">
              <a:buAutoNum type="arabicPeriod"/>
            </a:pPr>
            <a:r>
              <a:rPr lang="en-US" sz="1800" dirty="0"/>
              <a:t>GINA </a:t>
            </a:r>
            <a:r>
              <a:rPr lang="en-US" sz="1800" dirty="0" smtClean="0"/>
              <a:t>2017 </a:t>
            </a:r>
            <a:r>
              <a:rPr lang="en-US" sz="1800" dirty="0" err="1"/>
              <a:t>merekomendasikan</a:t>
            </a:r>
            <a:r>
              <a:rPr lang="en-US" sz="1800" dirty="0"/>
              <a:t> </a:t>
            </a:r>
            <a:r>
              <a:rPr lang="en-US" sz="1800" dirty="0" err="1"/>
              <a:t>penggunaan</a:t>
            </a:r>
            <a:r>
              <a:rPr lang="en-US" sz="1800" dirty="0"/>
              <a:t> ICS/LABA </a:t>
            </a:r>
            <a:r>
              <a:rPr lang="en-US" sz="1800" dirty="0" err="1"/>
              <a:t>sebagai</a:t>
            </a:r>
            <a:r>
              <a:rPr lang="en-US" sz="1800" dirty="0"/>
              <a:t> maintenance </a:t>
            </a:r>
            <a:r>
              <a:rPr lang="en-US" sz="1800" dirty="0" err="1"/>
              <a:t>dan</a:t>
            </a:r>
            <a:r>
              <a:rPr lang="en-US" sz="1800" dirty="0"/>
              <a:t> ICS/Formoterol </a:t>
            </a:r>
            <a:r>
              <a:rPr lang="en-US" sz="1800" dirty="0" err="1"/>
              <a:t>sebagai</a:t>
            </a:r>
            <a:r>
              <a:rPr lang="en-US" sz="1800" dirty="0"/>
              <a:t> reliever </a:t>
            </a:r>
            <a:r>
              <a:rPr lang="en-US" sz="1800" dirty="0" err="1"/>
              <a:t>mulai</a:t>
            </a:r>
            <a:r>
              <a:rPr lang="en-US" sz="1800" dirty="0"/>
              <a:t> di </a:t>
            </a:r>
            <a:r>
              <a:rPr lang="en-US" sz="1800" b="1" dirty="0"/>
              <a:t>step 3</a:t>
            </a:r>
          </a:p>
          <a:p>
            <a:pPr marL="457200" indent="-457200">
              <a:buAutoNum type="arabicPeriod"/>
            </a:pPr>
            <a:endParaRPr lang="en-US" sz="1800" b="1" dirty="0"/>
          </a:p>
          <a:p>
            <a:pPr marL="457200" indent="-457200">
              <a:buAutoNum type="arabicPeriod"/>
            </a:pPr>
            <a:r>
              <a:rPr lang="en-US" sz="1800" dirty="0"/>
              <a:t>GINA </a:t>
            </a:r>
            <a:r>
              <a:rPr lang="en-US" sz="1800" dirty="0" smtClean="0"/>
              <a:t>2017 </a:t>
            </a:r>
            <a:r>
              <a:rPr lang="en-US" sz="1800" dirty="0" err="1"/>
              <a:t>merekomendasikan</a:t>
            </a:r>
            <a:r>
              <a:rPr lang="en-US" sz="1800" dirty="0"/>
              <a:t> </a:t>
            </a:r>
            <a:r>
              <a:rPr lang="en-US" sz="1800" dirty="0" err="1"/>
              <a:t>penggunaan</a:t>
            </a:r>
            <a:r>
              <a:rPr lang="en-US" sz="1800" dirty="0"/>
              <a:t> Budesonide/Formoterol </a:t>
            </a:r>
            <a:r>
              <a:rPr lang="en-US" sz="1800" dirty="0" err="1"/>
              <a:t>sebagai</a:t>
            </a:r>
            <a:r>
              <a:rPr lang="en-US" sz="1800" dirty="0"/>
              <a:t> maintenance &amp; reliever </a:t>
            </a:r>
            <a:r>
              <a:rPr lang="en-US" sz="1800" dirty="0" err="1"/>
              <a:t>lebih</a:t>
            </a:r>
            <a:r>
              <a:rPr lang="en-US" sz="1800" dirty="0"/>
              <a:t> </a:t>
            </a:r>
            <a:r>
              <a:rPr lang="en-US" sz="1800" dirty="0" err="1"/>
              <a:t>efektif</a:t>
            </a:r>
            <a:r>
              <a:rPr lang="en-US" sz="1800" dirty="0"/>
              <a:t> </a:t>
            </a:r>
            <a:r>
              <a:rPr lang="en-US" sz="1800" b="1" dirty="0" err="1"/>
              <a:t>d</a:t>
            </a:r>
            <a:r>
              <a:rPr lang="en-US" sz="1800" dirty="0" err="1"/>
              <a:t>aripada</a:t>
            </a:r>
            <a:r>
              <a:rPr lang="en-US" sz="1800" dirty="0"/>
              <a:t> ICS/LABA+SABA as needed</a:t>
            </a:r>
          </a:p>
        </p:txBody>
      </p:sp>
      <p:sp>
        <p:nvSpPr>
          <p:cNvPr id="3" name="Slide Number Placeholder 2"/>
          <p:cNvSpPr>
            <a:spLocks noGrp="1"/>
          </p:cNvSpPr>
          <p:nvPr>
            <p:ph type="sldNum" sz="quarter" idx="4"/>
          </p:nvPr>
        </p:nvSpPr>
        <p:spPr/>
        <p:txBody>
          <a:bodyPr/>
          <a:lstStyle/>
          <a:p>
            <a:fld id="{3C4F54F3-C349-4609-AFEE-01462D5C7942}" type="slidenum">
              <a:rPr lang="en-GB" smtClean="0"/>
              <a:pPr/>
              <a:t>38</a:t>
            </a:fld>
            <a:endParaRPr lang="en-GB" dirty="0"/>
          </a:p>
        </p:txBody>
      </p:sp>
    </p:spTree>
    <p:extLst>
      <p:ext uri="{BB962C8B-B14F-4D97-AF65-F5344CB8AC3E}">
        <p14:creationId xmlns:p14="http://schemas.microsoft.com/office/powerpoint/2010/main" val="1188781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lstStyle/>
          <a:p>
            <a:pPr algn="ctr"/>
            <a:r>
              <a:rPr lang="en-US" dirty="0" smtClean="0"/>
              <a:t>TERIMA KASIH</a:t>
            </a:r>
            <a:endParaRPr lang="en-US" dirty="0"/>
          </a:p>
        </p:txBody>
      </p:sp>
      <p:sp>
        <p:nvSpPr>
          <p:cNvPr id="4" name="Slide Number Placeholder 3"/>
          <p:cNvSpPr>
            <a:spLocks noGrp="1"/>
          </p:cNvSpPr>
          <p:nvPr>
            <p:ph type="sldNum" sz="quarter" idx="4"/>
          </p:nvPr>
        </p:nvSpPr>
        <p:spPr/>
        <p:txBody>
          <a:bodyPr/>
          <a:lstStyle/>
          <a:p>
            <a:fld id="{3C4F54F3-C349-4609-AFEE-01462D5C7942}" type="slidenum">
              <a:rPr lang="en-GB" smtClean="0"/>
              <a:pPr/>
              <a:t>39</a:t>
            </a:fld>
            <a:endParaRPr lang="en-GB" dirty="0"/>
          </a:p>
        </p:txBody>
      </p:sp>
    </p:spTree>
    <p:extLst>
      <p:ext uri="{BB962C8B-B14F-4D97-AF65-F5344CB8AC3E}">
        <p14:creationId xmlns:p14="http://schemas.microsoft.com/office/powerpoint/2010/main" val="3326585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Diagnosis </a:t>
            </a:r>
            <a:r>
              <a:rPr lang="en-US" dirty="0" err="1">
                <a:solidFill>
                  <a:srgbClr val="FFFF00"/>
                </a:solidFill>
              </a:rPr>
              <a:t>asma</a:t>
            </a:r>
            <a:endParaRPr lang="en-GB" dirty="0">
              <a:solidFill>
                <a:srgbClr val="FFFF00"/>
              </a:solidFill>
            </a:endParaRPr>
          </a:p>
        </p:txBody>
      </p:sp>
      <p:sp>
        <p:nvSpPr>
          <p:cNvPr id="3" name="Slide Number Placeholder 2"/>
          <p:cNvSpPr>
            <a:spLocks noGrp="1"/>
          </p:cNvSpPr>
          <p:nvPr>
            <p:ph type="sldNum" sz="quarter" idx="4"/>
          </p:nvPr>
        </p:nvSpPr>
        <p:spPr/>
        <p:txBody>
          <a:bodyPr/>
          <a:lstStyle/>
          <a:p>
            <a:fld id="{3C4F54F3-C349-4609-AFEE-01462D5C7942}" type="slidenum">
              <a:rPr lang="en-GB" smtClean="0"/>
              <a:pPr/>
              <a:t>4</a:t>
            </a:fld>
            <a:endParaRPr lang="en-GB" dirty="0"/>
          </a:p>
        </p:txBody>
      </p:sp>
      <p:sp>
        <p:nvSpPr>
          <p:cNvPr id="5" name="Rectangle 4"/>
          <p:cNvSpPr>
            <a:spLocks noChangeArrowheads="1"/>
          </p:cNvSpPr>
          <p:nvPr/>
        </p:nvSpPr>
        <p:spPr bwMode="auto">
          <a:xfrm>
            <a:off x="714375" y="821287"/>
            <a:ext cx="7489825" cy="3637919"/>
          </a:xfrm>
          <a:prstGeom prst="rect">
            <a:avLst/>
          </a:prstGeom>
          <a:noFill/>
          <a:ln w="9525">
            <a:noFill/>
            <a:miter lim="800000"/>
            <a:headEnd/>
            <a:tailEnd/>
          </a:ln>
        </p:spPr>
        <p:txBody>
          <a:bodyPr>
            <a:spAutoFit/>
          </a:bodyPr>
          <a:lstStyle/>
          <a:p>
            <a:pPr marL="514350" indent="-514350" defTabSz="914400" fontAlgn="base">
              <a:lnSpc>
                <a:spcPct val="80000"/>
              </a:lnSpc>
              <a:spcBef>
                <a:spcPct val="0"/>
              </a:spcBef>
              <a:spcAft>
                <a:spcPct val="0"/>
              </a:spcAft>
              <a:buClr>
                <a:srgbClr val="002060"/>
              </a:buClr>
              <a:buFont typeface="+mj-lt"/>
              <a:buAutoNum type="arabicPeriod"/>
            </a:pPr>
            <a:r>
              <a:rPr lang="en-US" dirty="0">
                <a:latin typeface="Malgun Gothic" panose="020B0503020000020004" pitchFamily="34" charset="-127"/>
                <a:ea typeface="Malgun Gothic" panose="020B0503020000020004" pitchFamily="34" charset="-127"/>
                <a:cs typeface="Arial"/>
              </a:rPr>
              <a:t>P</a:t>
            </a:r>
            <a:r>
              <a:rPr lang="tr-TR" dirty="0">
                <a:latin typeface="Malgun Gothic" panose="020B0503020000020004" pitchFamily="34" charset="-127"/>
                <a:ea typeface="Malgun Gothic" panose="020B0503020000020004" pitchFamily="34" charset="-127"/>
                <a:cs typeface="Arial"/>
              </a:rPr>
              <a:t>ola</a:t>
            </a:r>
            <a:r>
              <a:rPr lang="en-US"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gejala</a:t>
            </a:r>
            <a:r>
              <a:rPr lang="en-US" dirty="0">
                <a:latin typeface="Malgun Gothic" panose="020B0503020000020004" pitchFamily="34" charset="-127"/>
                <a:ea typeface="Malgun Gothic" panose="020B0503020000020004" pitchFamily="34" charset="-127"/>
                <a:cs typeface="Arial"/>
              </a:rPr>
              <a:t> yang </a:t>
            </a:r>
            <a:r>
              <a:rPr lang="en-US" dirty="0" err="1">
                <a:latin typeface="Malgun Gothic" panose="020B0503020000020004" pitchFamily="34" charset="-127"/>
                <a:ea typeface="Malgun Gothic" panose="020B0503020000020004" pitchFamily="34" charset="-127"/>
                <a:cs typeface="Arial"/>
              </a:rPr>
              <a:t>merupakan</a:t>
            </a:r>
            <a:r>
              <a:rPr lang="en-US" dirty="0">
                <a:latin typeface="Malgun Gothic" panose="020B0503020000020004" pitchFamily="34" charset="-127"/>
                <a:ea typeface="Malgun Gothic" panose="020B0503020000020004" pitchFamily="34" charset="-127"/>
                <a:cs typeface="Arial"/>
              </a:rPr>
              <a:t> </a:t>
            </a:r>
            <a:r>
              <a:rPr lang="en-US" dirty="0" err="1">
                <a:latin typeface="Malgun Gothic" panose="020B0503020000020004" pitchFamily="34" charset="-127"/>
                <a:ea typeface="Malgun Gothic" panose="020B0503020000020004" pitchFamily="34" charset="-127"/>
                <a:cs typeface="Arial"/>
              </a:rPr>
              <a:t>ciri</a:t>
            </a:r>
            <a:r>
              <a:rPr lang="en-US" dirty="0">
                <a:latin typeface="Malgun Gothic" panose="020B0503020000020004" pitchFamily="34" charset="-127"/>
                <a:ea typeface="Malgun Gothic" panose="020B0503020000020004" pitchFamily="34" charset="-127"/>
                <a:cs typeface="Arial"/>
              </a:rPr>
              <a:t> </a:t>
            </a:r>
            <a:r>
              <a:rPr lang="en-US" dirty="0" err="1">
                <a:latin typeface="Malgun Gothic" panose="020B0503020000020004" pitchFamily="34" charset="-127"/>
                <a:ea typeface="Malgun Gothic" panose="020B0503020000020004" pitchFamily="34" charset="-127"/>
                <a:cs typeface="Arial"/>
              </a:rPr>
              <a:t>khas</a:t>
            </a:r>
            <a:r>
              <a:rPr lang="en-US" dirty="0">
                <a:latin typeface="Malgun Gothic" panose="020B0503020000020004" pitchFamily="34" charset="-127"/>
                <a:ea typeface="Malgun Gothic" panose="020B0503020000020004" pitchFamily="34" charset="-127"/>
                <a:cs typeface="Arial"/>
              </a:rPr>
              <a:t> </a:t>
            </a:r>
            <a:r>
              <a:rPr lang="en-US" dirty="0" err="1">
                <a:latin typeface="Malgun Gothic" panose="020B0503020000020004" pitchFamily="34" charset="-127"/>
                <a:ea typeface="Malgun Gothic" panose="020B0503020000020004" pitchFamily="34" charset="-127"/>
                <a:cs typeface="Arial"/>
              </a:rPr>
              <a:t>asma</a:t>
            </a:r>
            <a:endParaRPr lang="tr-TR" dirty="0">
              <a:latin typeface="Malgun Gothic" panose="020B0503020000020004" pitchFamily="34" charset="-127"/>
              <a:ea typeface="Malgun Gothic" panose="020B0503020000020004" pitchFamily="34" charset="-127"/>
              <a:cs typeface="Arial"/>
            </a:endParaRPr>
          </a:p>
          <a:p>
            <a:pPr marL="457200" indent="-457200" defTabSz="914400" fontAlgn="base">
              <a:lnSpc>
                <a:spcPct val="80000"/>
              </a:lnSpc>
              <a:spcBef>
                <a:spcPct val="0"/>
              </a:spcBef>
              <a:spcAft>
                <a:spcPct val="0"/>
              </a:spcAft>
              <a:buClr>
                <a:srgbClr val="002060"/>
              </a:buClr>
              <a:buFont typeface="+mj-lt"/>
              <a:buAutoNum type="arabicPeriod"/>
            </a:pPr>
            <a:endParaRPr lang="tr-TR" dirty="0">
              <a:latin typeface="Malgun Gothic" panose="020B0503020000020004" pitchFamily="34" charset="-127"/>
              <a:ea typeface="Malgun Gothic" panose="020B0503020000020004" pitchFamily="34" charset="-127"/>
              <a:cs typeface="Arial"/>
            </a:endParaRPr>
          </a:p>
          <a:p>
            <a:pPr marL="514350" indent="-514350" defTabSz="914400" fontAlgn="base">
              <a:lnSpc>
                <a:spcPct val="80000"/>
              </a:lnSpc>
              <a:spcBef>
                <a:spcPct val="0"/>
              </a:spcBef>
              <a:spcAft>
                <a:spcPct val="0"/>
              </a:spcAft>
              <a:buClr>
                <a:srgbClr val="002060"/>
              </a:buClr>
              <a:buFont typeface="+mj-lt"/>
              <a:buAutoNum type="arabicPeriod"/>
            </a:pPr>
            <a:r>
              <a:rPr lang="en-US" dirty="0" err="1">
                <a:latin typeface="Malgun Gothic" panose="020B0503020000020004" pitchFamily="34" charset="-127"/>
                <a:ea typeface="Malgun Gothic" panose="020B0503020000020004" pitchFamily="34" charset="-127"/>
                <a:cs typeface="Arial"/>
              </a:rPr>
              <a:t>Riwayat</a:t>
            </a:r>
            <a:r>
              <a:rPr lang="en-US" dirty="0">
                <a:latin typeface="Malgun Gothic" panose="020B0503020000020004" pitchFamily="34" charset="-127"/>
                <a:ea typeface="Malgun Gothic" panose="020B0503020000020004" pitchFamily="34" charset="-127"/>
                <a:cs typeface="Arial"/>
              </a:rPr>
              <a:t> </a:t>
            </a:r>
            <a:r>
              <a:rPr lang="en-US" dirty="0" err="1">
                <a:latin typeface="Malgun Gothic" panose="020B0503020000020004" pitchFamily="34" charset="-127"/>
                <a:ea typeface="Malgun Gothic" panose="020B0503020000020004" pitchFamily="34" charset="-127"/>
                <a:cs typeface="Arial"/>
              </a:rPr>
              <a:t>keluarga</a:t>
            </a:r>
            <a:endParaRPr lang="en-US" dirty="0">
              <a:latin typeface="Malgun Gothic" panose="020B0503020000020004" pitchFamily="34" charset="-127"/>
              <a:ea typeface="Malgun Gothic" panose="020B0503020000020004" pitchFamily="34" charset="-127"/>
              <a:cs typeface="Arial"/>
            </a:endParaRPr>
          </a:p>
          <a:p>
            <a:pPr marL="514350" indent="-514350" defTabSz="914400" fontAlgn="base">
              <a:lnSpc>
                <a:spcPct val="80000"/>
              </a:lnSpc>
              <a:spcBef>
                <a:spcPct val="0"/>
              </a:spcBef>
              <a:spcAft>
                <a:spcPct val="0"/>
              </a:spcAft>
              <a:buClr>
                <a:srgbClr val="002060"/>
              </a:buClr>
              <a:buFont typeface="+mj-lt"/>
              <a:buAutoNum type="arabicPeriod"/>
            </a:pPr>
            <a:endParaRPr lang="en-US" dirty="0">
              <a:latin typeface="Malgun Gothic" panose="020B0503020000020004" pitchFamily="34" charset="-127"/>
              <a:ea typeface="Malgun Gothic" panose="020B0503020000020004" pitchFamily="34" charset="-127"/>
              <a:cs typeface="Arial"/>
            </a:endParaRPr>
          </a:p>
          <a:p>
            <a:pPr marL="514350" indent="-514350" defTabSz="914400" fontAlgn="base">
              <a:lnSpc>
                <a:spcPct val="80000"/>
              </a:lnSpc>
              <a:spcBef>
                <a:spcPct val="0"/>
              </a:spcBef>
              <a:spcAft>
                <a:spcPct val="0"/>
              </a:spcAft>
              <a:buClr>
                <a:srgbClr val="002060"/>
              </a:buClr>
              <a:buFont typeface="+mj-lt"/>
              <a:buAutoNum type="arabicPeriod"/>
            </a:pPr>
            <a:r>
              <a:rPr lang="en-US" dirty="0" err="1">
                <a:latin typeface="Malgun Gothic" panose="020B0503020000020004" pitchFamily="34" charset="-127"/>
                <a:ea typeface="Malgun Gothic" panose="020B0503020000020004" pitchFamily="34" charset="-127"/>
                <a:cs typeface="Arial"/>
              </a:rPr>
              <a:t>Pemeriksaan</a:t>
            </a:r>
            <a:r>
              <a:rPr lang="en-US" dirty="0">
                <a:latin typeface="Malgun Gothic" panose="020B0503020000020004" pitchFamily="34" charset="-127"/>
                <a:ea typeface="Malgun Gothic" panose="020B0503020000020004" pitchFamily="34" charset="-127"/>
                <a:cs typeface="Arial"/>
              </a:rPr>
              <a:t> </a:t>
            </a:r>
            <a:r>
              <a:rPr lang="en-US" dirty="0" err="1">
                <a:latin typeface="Malgun Gothic" panose="020B0503020000020004" pitchFamily="34" charset="-127"/>
                <a:ea typeface="Malgun Gothic" panose="020B0503020000020004" pitchFamily="34" charset="-127"/>
                <a:cs typeface="Arial"/>
              </a:rPr>
              <a:t>fisik</a:t>
            </a:r>
            <a:endParaRPr lang="en-US" dirty="0">
              <a:latin typeface="Malgun Gothic" panose="020B0503020000020004" pitchFamily="34" charset="-127"/>
              <a:ea typeface="Malgun Gothic" panose="020B0503020000020004" pitchFamily="34" charset="-127"/>
              <a:cs typeface="Arial"/>
            </a:endParaRPr>
          </a:p>
          <a:p>
            <a:pPr marL="514350" indent="-514350" defTabSz="914400" fontAlgn="base">
              <a:lnSpc>
                <a:spcPct val="80000"/>
              </a:lnSpc>
              <a:spcBef>
                <a:spcPct val="0"/>
              </a:spcBef>
              <a:spcAft>
                <a:spcPct val="0"/>
              </a:spcAft>
              <a:buClr>
                <a:srgbClr val="002060"/>
              </a:buClr>
              <a:buFont typeface="+mj-lt"/>
              <a:buAutoNum type="arabicPeriod"/>
            </a:pPr>
            <a:endParaRPr lang="en-US" dirty="0">
              <a:latin typeface="Malgun Gothic" panose="020B0503020000020004" pitchFamily="34" charset="-127"/>
              <a:ea typeface="Malgun Gothic" panose="020B0503020000020004" pitchFamily="34" charset="-127"/>
              <a:cs typeface="Arial"/>
            </a:endParaRPr>
          </a:p>
          <a:p>
            <a:pPr marL="514350" indent="-514350" defTabSz="914400" fontAlgn="base">
              <a:lnSpc>
                <a:spcPct val="80000"/>
              </a:lnSpc>
              <a:spcBef>
                <a:spcPct val="0"/>
              </a:spcBef>
              <a:spcAft>
                <a:spcPct val="0"/>
              </a:spcAft>
              <a:buClr>
                <a:srgbClr val="002060"/>
              </a:buClr>
              <a:buFont typeface="+mj-lt"/>
              <a:buAutoNum type="arabicPeriod"/>
            </a:pPr>
            <a:r>
              <a:rPr lang="tr-TR" dirty="0" err="1">
                <a:latin typeface="Malgun Gothic" panose="020B0503020000020004" pitchFamily="34" charset="-127"/>
                <a:ea typeface="Malgun Gothic" panose="020B0503020000020004" pitchFamily="34" charset="-127"/>
                <a:cs typeface="Arial"/>
              </a:rPr>
              <a:t>Pengukuran</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fungsi</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paru</a:t>
            </a:r>
            <a:endParaRPr lang="tr-TR" dirty="0">
              <a:latin typeface="Malgun Gothic" panose="020B0503020000020004" pitchFamily="34" charset="-127"/>
              <a:ea typeface="Malgun Gothic" panose="020B0503020000020004" pitchFamily="34" charset="-127"/>
              <a:cs typeface="Arial"/>
            </a:endParaRPr>
          </a:p>
          <a:p>
            <a:pPr marL="514350" indent="-514350" defTabSz="914400" fontAlgn="base">
              <a:lnSpc>
                <a:spcPct val="80000"/>
              </a:lnSpc>
              <a:spcBef>
                <a:spcPct val="0"/>
              </a:spcBef>
              <a:spcAft>
                <a:spcPct val="0"/>
              </a:spcAft>
              <a:buClr>
                <a:srgbClr val="002060"/>
              </a:buClr>
              <a:buFont typeface="+mj-lt"/>
              <a:buAutoNum type="arabicPeriod"/>
            </a:pPr>
            <a:endParaRPr lang="tr-TR" dirty="0">
              <a:latin typeface="Malgun Gothic" panose="020B0503020000020004" pitchFamily="34" charset="-127"/>
              <a:ea typeface="Malgun Gothic" panose="020B0503020000020004" pitchFamily="34" charset="-127"/>
              <a:cs typeface="Arial"/>
            </a:endParaRPr>
          </a:p>
          <a:p>
            <a:pPr marL="1250950" lvl="1" indent="-444500" defTabSz="914400" fontAlgn="base">
              <a:lnSpc>
                <a:spcPct val="80000"/>
              </a:lnSpc>
              <a:spcBef>
                <a:spcPct val="0"/>
              </a:spcBef>
              <a:spcAft>
                <a:spcPct val="0"/>
              </a:spcAft>
              <a:buClr>
                <a:srgbClr val="FF0000"/>
              </a:buClr>
              <a:buFont typeface="Wingdings" panose="05000000000000000000" pitchFamily="2" charset="2"/>
              <a:buChar char="ü"/>
            </a:pPr>
            <a:r>
              <a:rPr lang="tr-TR" dirty="0" err="1">
                <a:latin typeface="Malgun Gothic" panose="020B0503020000020004" pitchFamily="34" charset="-127"/>
                <a:ea typeface="Malgun Gothic" panose="020B0503020000020004" pitchFamily="34" charset="-127"/>
                <a:cs typeface="Arial"/>
              </a:rPr>
              <a:t>Spirometri</a:t>
            </a:r>
            <a:endParaRPr lang="tr-TR" dirty="0">
              <a:latin typeface="Malgun Gothic" panose="020B0503020000020004" pitchFamily="34" charset="-127"/>
              <a:ea typeface="Malgun Gothic" panose="020B0503020000020004" pitchFamily="34" charset="-127"/>
              <a:cs typeface="Arial"/>
            </a:endParaRPr>
          </a:p>
          <a:p>
            <a:pPr marL="342900" indent="-342900" defTabSz="914400" fontAlgn="base">
              <a:lnSpc>
                <a:spcPct val="80000"/>
              </a:lnSpc>
              <a:spcBef>
                <a:spcPct val="0"/>
              </a:spcBef>
              <a:spcAft>
                <a:spcPct val="0"/>
              </a:spcAft>
              <a:buClr>
                <a:srgbClr val="FF0000"/>
              </a:buClr>
              <a:buFont typeface="Wingdings" panose="05000000000000000000" pitchFamily="2" charset="2"/>
              <a:buChar char="ü"/>
            </a:pPr>
            <a:endParaRPr lang="tr-TR" dirty="0">
              <a:latin typeface="Malgun Gothic" panose="020B0503020000020004" pitchFamily="34" charset="-127"/>
              <a:ea typeface="Malgun Gothic" panose="020B0503020000020004" pitchFamily="34" charset="-127"/>
              <a:cs typeface="Arial"/>
            </a:endParaRPr>
          </a:p>
          <a:p>
            <a:pPr marL="1250950" lvl="1" indent="-444500" defTabSz="914400" fontAlgn="base">
              <a:lnSpc>
                <a:spcPct val="80000"/>
              </a:lnSpc>
              <a:spcBef>
                <a:spcPct val="0"/>
              </a:spcBef>
              <a:spcAft>
                <a:spcPct val="0"/>
              </a:spcAft>
              <a:buClr>
                <a:srgbClr val="FF0000"/>
              </a:buClr>
              <a:buFont typeface="Wingdings" panose="05000000000000000000" pitchFamily="2" charset="2"/>
              <a:buChar char="ü"/>
            </a:pPr>
            <a:r>
              <a:rPr lang="tr-TR" i="1" dirty="0" err="1">
                <a:latin typeface="Malgun Gothic" panose="020B0503020000020004" pitchFamily="34" charset="-127"/>
                <a:ea typeface="Malgun Gothic" panose="020B0503020000020004" pitchFamily="34" charset="-127"/>
                <a:cs typeface="Arial"/>
              </a:rPr>
              <a:t>Peak</a:t>
            </a:r>
            <a:r>
              <a:rPr lang="tr-TR" i="1" dirty="0">
                <a:latin typeface="Malgun Gothic" panose="020B0503020000020004" pitchFamily="34" charset="-127"/>
                <a:ea typeface="Malgun Gothic" panose="020B0503020000020004" pitchFamily="34" charset="-127"/>
                <a:cs typeface="Arial"/>
              </a:rPr>
              <a:t> </a:t>
            </a:r>
            <a:r>
              <a:rPr lang="tr-TR" i="1" dirty="0" err="1">
                <a:latin typeface="Malgun Gothic" panose="020B0503020000020004" pitchFamily="34" charset="-127"/>
                <a:ea typeface="Malgun Gothic" panose="020B0503020000020004" pitchFamily="34" charset="-127"/>
                <a:cs typeface="Arial"/>
              </a:rPr>
              <a:t>expiratory</a:t>
            </a:r>
            <a:r>
              <a:rPr lang="tr-TR" i="1" dirty="0">
                <a:latin typeface="Malgun Gothic" panose="020B0503020000020004" pitchFamily="34" charset="-127"/>
                <a:ea typeface="Malgun Gothic" panose="020B0503020000020004" pitchFamily="34" charset="-127"/>
                <a:cs typeface="Arial"/>
              </a:rPr>
              <a:t> </a:t>
            </a:r>
            <a:r>
              <a:rPr lang="tr-TR" i="1" dirty="0" err="1">
                <a:latin typeface="Malgun Gothic" panose="020B0503020000020004" pitchFamily="34" charset="-127"/>
                <a:ea typeface="Malgun Gothic" panose="020B0503020000020004" pitchFamily="34" charset="-127"/>
                <a:cs typeface="Arial"/>
              </a:rPr>
              <a:t>flow</a:t>
            </a:r>
            <a:r>
              <a:rPr lang="tr-TR" i="1" dirty="0">
                <a:latin typeface="Malgun Gothic" panose="020B0503020000020004" pitchFamily="34" charset="-127"/>
                <a:ea typeface="Malgun Gothic" panose="020B0503020000020004" pitchFamily="34" charset="-127"/>
                <a:cs typeface="Arial"/>
              </a:rPr>
              <a:t> </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Arus</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Puncak</a:t>
            </a:r>
            <a:r>
              <a:rPr lang="en-US"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Ekspirasi</a:t>
            </a:r>
            <a:endParaRPr lang="tr-TR" dirty="0">
              <a:latin typeface="Malgun Gothic" panose="020B0503020000020004" pitchFamily="34" charset="-127"/>
              <a:ea typeface="Malgun Gothic" panose="020B0503020000020004" pitchFamily="34" charset="-127"/>
              <a:cs typeface="Arial"/>
            </a:endParaRPr>
          </a:p>
          <a:p>
            <a:pPr marL="514350" indent="-514350" defTabSz="914400" fontAlgn="base">
              <a:lnSpc>
                <a:spcPct val="80000"/>
              </a:lnSpc>
              <a:spcBef>
                <a:spcPct val="0"/>
              </a:spcBef>
              <a:spcAft>
                <a:spcPct val="0"/>
              </a:spcAft>
              <a:buClr>
                <a:srgbClr val="002060"/>
              </a:buClr>
              <a:buFont typeface="+mj-lt"/>
              <a:buAutoNum type="arabicPeriod"/>
            </a:pPr>
            <a:endParaRPr lang="tr-TR" dirty="0">
              <a:latin typeface="Malgun Gothic" panose="020B0503020000020004" pitchFamily="34" charset="-127"/>
              <a:ea typeface="Malgun Gothic" panose="020B0503020000020004" pitchFamily="34" charset="-127"/>
              <a:cs typeface="Arial"/>
            </a:endParaRPr>
          </a:p>
          <a:p>
            <a:pPr marL="538163" indent="-538163" defTabSz="914400" fontAlgn="base">
              <a:lnSpc>
                <a:spcPct val="80000"/>
              </a:lnSpc>
              <a:spcBef>
                <a:spcPct val="0"/>
              </a:spcBef>
              <a:spcAft>
                <a:spcPct val="0"/>
              </a:spcAft>
              <a:buClr>
                <a:srgbClr val="002060"/>
              </a:buClr>
              <a:tabLst>
                <a:tab pos="538163" algn="l"/>
              </a:tabLst>
            </a:pPr>
            <a:r>
              <a:rPr lang="en-US"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Pengukuran</a:t>
            </a:r>
            <a:r>
              <a:rPr lang="en-US"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respons</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saluran</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napas</a:t>
            </a:r>
            <a:r>
              <a:rPr lang="en-US" dirty="0">
                <a:latin typeface="Malgun Gothic" panose="020B0503020000020004" pitchFamily="34" charset="-127"/>
                <a:ea typeface="Malgun Gothic" panose="020B0503020000020004" pitchFamily="34" charset="-127"/>
                <a:cs typeface="Arial"/>
              </a:rPr>
              <a:t> (bronchial provocation test)</a:t>
            </a:r>
            <a:endParaRPr lang="tr-TR" dirty="0">
              <a:latin typeface="Malgun Gothic" panose="020B0503020000020004" pitchFamily="34" charset="-127"/>
              <a:ea typeface="Malgun Gothic" panose="020B0503020000020004" pitchFamily="34" charset="-127"/>
              <a:cs typeface="Arial"/>
            </a:endParaRPr>
          </a:p>
          <a:p>
            <a:pPr marL="514350" indent="-514350" defTabSz="914400" fontAlgn="base">
              <a:lnSpc>
                <a:spcPct val="80000"/>
              </a:lnSpc>
              <a:spcBef>
                <a:spcPct val="0"/>
              </a:spcBef>
              <a:spcAft>
                <a:spcPct val="0"/>
              </a:spcAft>
              <a:buClr>
                <a:srgbClr val="002060"/>
              </a:buClr>
              <a:buFont typeface="+mj-lt"/>
              <a:buAutoNum type="arabicPeriod"/>
            </a:pPr>
            <a:endParaRPr lang="tr-TR" dirty="0">
              <a:latin typeface="Malgun Gothic" panose="020B0503020000020004" pitchFamily="34" charset="-127"/>
              <a:ea typeface="Malgun Gothic" panose="020B0503020000020004" pitchFamily="34" charset="-127"/>
              <a:cs typeface="Arial"/>
            </a:endParaRPr>
          </a:p>
          <a:p>
            <a:pPr marL="538163" indent="-538163" defTabSz="538163" fontAlgn="base">
              <a:lnSpc>
                <a:spcPct val="80000"/>
              </a:lnSpc>
              <a:spcBef>
                <a:spcPct val="0"/>
              </a:spcBef>
              <a:spcAft>
                <a:spcPct val="0"/>
              </a:spcAft>
              <a:buClr>
                <a:srgbClr val="002060"/>
              </a:buClr>
              <a:buFontTx/>
              <a:buAutoNum type="arabicPeriod" startAt="4"/>
            </a:pPr>
            <a:r>
              <a:rPr lang="tr-TR" dirty="0" err="1">
                <a:latin typeface="Malgun Gothic" panose="020B0503020000020004" pitchFamily="34" charset="-127"/>
                <a:ea typeface="Malgun Gothic" panose="020B0503020000020004" pitchFamily="34" charset="-127"/>
                <a:cs typeface="Arial"/>
              </a:rPr>
              <a:t>Pengukuran</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status</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alergi</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untuk</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mengindentifikasi</a:t>
            </a:r>
            <a:r>
              <a:rPr lang="tr-TR"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faktor</a:t>
            </a:r>
            <a:r>
              <a:rPr lang="tr-TR" dirty="0">
                <a:latin typeface="Malgun Gothic" panose="020B0503020000020004" pitchFamily="34" charset="-127"/>
                <a:ea typeface="Malgun Gothic" panose="020B0503020000020004" pitchFamily="34" charset="-127"/>
                <a:cs typeface="Arial"/>
              </a:rPr>
              <a:t> </a:t>
            </a:r>
            <a:endParaRPr lang="en-US" dirty="0">
              <a:latin typeface="Malgun Gothic" panose="020B0503020000020004" pitchFamily="34" charset="-127"/>
              <a:ea typeface="Malgun Gothic" panose="020B0503020000020004" pitchFamily="34" charset="-127"/>
              <a:cs typeface="Arial"/>
            </a:endParaRPr>
          </a:p>
          <a:p>
            <a:pPr marL="538163" indent="-538163" defTabSz="538163" fontAlgn="base">
              <a:lnSpc>
                <a:spcPct val="80000"/>
              </a:lnSpc>
              <a:spcBef>
                <a:spcPct val="0"/>
              </a:spcBef>
              <a:spcAft>
                <a:spcPct val="0"/>
              </a:spcAft>
              <a:buClr>
                <a:srgbClr val="002060"/>
              </a:buClr>
            </a:pPr>
            <a:r>
              <a:rPr lang="en-US" dirty="0">
                <a:latin typeface="Malgun Gothic" panose="020B0503020000020004" pitchFamily="34" charset="-127"/>
                <a:ea typeface="Malgun Gothic" panose="020B0503020000020004" pitchFamily="34" charset="-127"/>
                <a:cs typeface="Arial"/>
              </a:rPr>
              <a:t>	</a:t>
            </a:r>
            <a:r>
              <a:rPr lang="tr-TR" dirty="0" err="1">
                <a:latin typeface="Malgun Gothic" panose="020B0503020000020004" pitchFamily="34" charset="-127"/>
                <a:ea typeface="Malgun Gothic" panose="020B0503020000020004" pitchFamily="34" charset="-127"/>
                <a:cs typeface="Arial"/>
              </a:rPr>
              <a:t>risiko</a:t>
            </a:r>
            <a:r>
              <a:rPr lang="en-US" dirty="0">
                <a:latin typeface="Malgun Gothic" panose="020B0503020000020004" pitchFamily="34" charset="-127"/>
                <a:ea typeface="Malgun Gothic" panose="020B0503020000020004" pitchFamily="34" charset="-127"/>
                <a:cs typeface="Arial"/>
              </a:rPr>
              <a:t> (</a:t>
            </a:r>
            <a:r>
              <a:rPr lang="en-US" i="1" dirty="0">
                <a:latin typeface="Malgun Gothic" panose="020B0503020000020004" pitchFamily="34" charset="-127"/>
                <a:ea typeface="Malgun Gothic" panose="020B0503020000020004" pitchFamily="34" charset="-127"/>
                <a:cs typeface="Arial"/>
              </a:rPr>
              <a:t>allergy test</a:t>
            </a:r>
            <a:r>
              <a:rPr lang="en-US" dirty="0">
                <a:latin typeface="Malgun Gothic" panose="020B0503020000020004" pitchFamily="34" charset="-127"/>
                <a:ea typeface="Malgun Gothic" panose="020B0503020000020004" pitchFamily="34" charset="-127"/>
                <a:cs typeface="Arial"/>
              </a:rPr>
              <a:t>)</a:t>
            </a:r>
            <a:endParaRPr lang="tr-TR" dirty="0">
              <a:latin typeface="Malgun Gothic" panose="020B0503020000020004" pitchFamily="34" charset="-127"/>
              <a:ea typeface="Malgun Gothic" panose="020B0503020000020004" pitchFamily="34" charset="-127"/>
              <a:cs typeface="Arial"/>
            </a:endParaRPr>
          </a:p>
        </p:txBody>
      </p:sp>
      <p:sp>
        <p:nvSpPr>
          <p:cNvPr id="6" name="TextBox 5"/>
          <p:cNvSpPr txBox="1"/>
          <p:nvPr/>
        </p:nvSpPr>
        <p:spPr>
          <a:xfrm>
            <a:off x="830179" y="4743088"/>
            <a:ext cx="6264696" cy="369332"/>
          </a:xfrm>
          <a:prstGeom prst="rect">
            <a:avLst/>
          </a:prstGeom>
          <a:noFill/>
        </p:spPr>
        <p:txBody>
          <a:bodyPr wrap="square" rtlCol="0">
            <a:spAutoFit/>
          </a:bodyPr>
          <a:lstStyle/>
          <a:p>
            <a:r>
              <a:rPr lang="en-US" sz="900" b="0" dirty="0"/>
              <a:t>Global Strategy for Asthma Management and Prevention, Global Initiative for Asthma (Updated </a:t>
            </a:r>
            <a:r>
              <a:rPr lang="en-US" sz="900" b="0" dirty="0" smtClean="0"/>
              <a:t>2017) Available </a:t>
            </a:r>
            <a:r>
              <a:rPr lang="en-US" sz="900" b="0" dirty="0"/>
              <a:t>from </a:t>
            </a:r>
            <a:r>
              <a:rPr lang="en-US" sz="900" b="0" i="1" dirty="0"/>
              <a:t>www.ginaasthma.org</a:t>
            </a:r>
            <a:r>
              <a:rPr lang="en-US" sz="900" b="0" dirty="0"/>
              <a:t>. </a:t>
            </a:r>
          </a:p>
        </p:txBody>
      </p:sp>
    </p:spTree>
    <p:extLst>
      <p:ext uri="{BB962C8B-B14F-4D97-AF65-F5344CB8AC3E}">
        <p14:creationId xmlns:p14="http://schemas.microsoft.com/office/powerpoint/2010/main" val="59886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3C4F54F3-C349-4609-AFEE-01462D5C7942}" type="slidenum">
              <a:rPr lang="en-GB" smtClean="0"/>
              <a:pPr/>
              <a:t>5</a:t>
            </a:fld>
            <a:endParaRPr lang="en-GB" dirty="0"/>
          </a:p>
        </p:txBody>
      </p:sp>
      <p:sp>
        <p:nvSpPr>
          <p:cNvPr id="5" name="Content Placeholder 2"/>
          <p:cNvSpPr txBox="1">
            <a:spLocks/>
          </p:cNvSpPr>
          <p:nvPr/>
        </p:nvSpPr>
        <p:spPr>
          <a:xfrm>
            <a:off x="4549318" y="1629911"/>
            <a:ext cx="4294820" cy="2844826"/>
          </a:xfrm>
          <a:prstGeom prst="rect">
            <a:avLst/>
          </a:prstGeom>
        </p:spPr>
        <p:txBody>
          <a:bodyPr vert="horz" lIns="91440" tIns="45720" rIns="91440" bIns="45720" rtlCol="0">
            <a:noAutofit/>
          </a:bodyPr>
          <a:lst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a:lstStyle>
          <a:p>
            <a:r>
              <a:rPr lang="en-NZ" sz="1800" dirty="0" err="1">
                <a:latin typeface="Calibri" panose="020F0502020204030204" pitchFamily="34" charset="0"/>
              </a:rPr>
              <a:t>Tujuan</a:t>
            </a:r>
            <a:r>
              <a:rPr lang="en-NZ" sz="1800" dirty="0">
                <a:latin typeface="Calibri" panose="020F0502020204030204" pitchFamily="34" charset="0"/>
              </a:rPr>
              <a:t> </a:t>
            </a:r>
            <a:r>
              <a:rPr lang="en-NZ" sz="1800" dirty="0" err="1">
                <a:latin typeface="Calibri" panose="020F0502020204030204" pitchFamily="34" charset="0"/>
              </a:rPr>
              <a:t>utama</a:t>
            </a:r>
            <a:r>
              <a:rPr lang="en-NZ" sz="1800" dirty="0">
                <a:latin typeface="Calibri" panose="020F0502020204030204" pitchFamily="34" charset="0"/>
              </a:rPr>
              <a:t> </a:t>
            </a:r>
            <a:r>
              <a:rPr lang="en-NZ" sz="1800" dirty="0" err="1">
                <a:latin typeface="Calibri" panose="020F0502020204030204" pitchFamily="34" charset="0"/>
              </a:rPr>
              <a:t>manajemen</a:t>
            </a:r>
            <a:r>
              <a:rPr lang="en-NZ" sz="1800" dirty="0">
                <a:latin typeface="Calibri" panose="020F0502020204030204" pitchFamily="34" charset="0"/>
              </a:rPr>
              <a:t> </a:t>
            </a:r>
            <a:r>
              <a:rPr lang="en-NZ" sz="1800" dirty="0" err="1">
                <a:latin typeface="Calibri" panose="020F0502020204030204" pitchFamily="34" charset="0"/>
              </a:rPr>
              <a:t>asma</a:t>
            </a:r>
            <a:r>
              <a:rPr lang="en-NZ" sz="1800" dirty="0">
                <a:latin typeface="Calibri" panose="020F0502020204030204" pitchFamily="34" charset="0"/>
              </a:rPr>
              <a:t> </a:t>
            </a:r>
            <a:r>
              <a:rPr lang="en-NZ" sz="1800" dirty="0" err="1">
                <a:latin typeface="Calibri" panose="020F0502020204030204" pitchFamily="34" charset="0"/>
              </a:rPr>
              <a:t>untuk</a:t>
            </a:r>
            <a:r>
              <a:rPr lang="en-NZ" sz="1800" dirty="0">
                <a:latin typeface="Calibri" panose="020F0502020204030204" pitchFamily="34" charset="0"/>
              </a:rPr>
              <a:t>:</a:t>
            </a:r>
          </a:p>
          <a:p>
            <a:pPr marL="180975" indent="-90488">
              <a:buFontTx/>
              <a:buChar char="-"/>
            </a:pPr>
            <a:r>
              <a:rPr lang="en-NZ" sz="1800" b="1" dirty="0" err="1">
                <a:latin typeface="Calibri" panose="020F0502020204030204" pitchFamily="34" charset="0"/>
              </a:rPr>
              <a:t>Kontrol</a:t>
            </a:r>
            <a:r>
              <a:rPr lang="en-NZ" sz="1800" dirty="0">
                <a:latin typeface="Calibri" panose="020F0502020204030204" pitchFamily="34" charset="0"/>
              </a:rPr>
              <a:t> </a:t>
            </a:r>
            <a:r>
              <a:rPr lang="en-NZ" sz="1800" dirty="0" err="1">
                <a:latin typeface="Calibri" panose="020F0502020204030204" pitchFamily="34" charset="0"/>
              </a:rPr>
              <a:t>asma</a:t>
            </a:r>
            <a:r>
              <a:rPr lang="en-NZ" sz="1800" dirty="0">
                <a:latin typeface="Calibri" panose="020F0502020204030204" pitchFamily="34" charset="0"/>
              </a:rPr>
              <a:t> </a:t>
            </a:r>
            <a:r>
              <a:rPr lang="en-NZ" sz="1800" dirty="0" err="1">
                <a:latin typeface="Calibri" panose="020F0502020204030204" pitchFamily="34" charset="0"/>
              </a:rPr>
              <a:t>dengan</a:t>
            </a:r>
            <a:r>
              <a:rPr lang="en-NZ" sz="1800" dirty="0">
                <a:latin typeface="Calibri" panose="020F0502020204030204" pitchFamily="34" charset="0"/>
              </a:rPr>
              <a:t> </a:t>
            </a:r>
            <a:r>
              <a:rPr lang="en-NZ" sz="1800" dirty="0" err="1">
                <a:latin typeface="Calibri" panose="020F0502020204030204" pitchFamily="34" charset="0"/>
              </a:rPr>
              <a:t>mengontrol</a:t>
            </a:r>
            <a:r>
              <a:rPr lang="en-NZ" sz="1800" dirty="0">
                <a:latin typeface="Calibri" panose="020F0502020204030204" pitchFamily="34" charset="0"/>
              </a:rPr>
              <a:t> </a:t>
            </a:r>
            <a:r>
              <a:rPr lang="en-NZ" sz="1800" dirty="0" err="1">
                <a:latin typeface="Calibri" panose="020F0502020204030204" pitchFamily="34" charset="0"/>
              </a:rPr>
              <a:t>gejala</a:t>
            </a:r>
            <a:r>
              <a:rPr lang="en-NZ" sz="1800" dirty="0">
                <a:latin typeface="Calibri" panose="020F0502020204030204" pitchFamily="34" charset="0"/>
              </a:rPr>
              <a:t> </a:t>
            </a:r>
            <a:r>
              <a:rPr lang="en-NZ" sz="1800" dirty="0" err="1">
                <a:latin typeface="Calibri" panose="020F0502020204030204" pitchFamily="34" charset="0"/>
              </a:rPr>
              <a:t>dan</a:t>
            </a:r>
            <a:r>
              <a:rPr lang="en-NZ" sz="1800" dirty="0">
                <a:latin typeface="Calibri" panose="020F0502020204030204" pitchFamily="34" charset="0"/>
              </a:rPr>
              <a:t> </a:t>
            </a:r>
          </a:p>
          <a:p>
            <a:pPr marL="180975" indent="-90488">
              <a:buFontTx/>
              <a:buChar char="-"/>
            </a:pPr>
            <a:r>
              <a:rPr lang="en-NZ" sz="1800" b="1" dirty="0" err="1">
                <a:latin typeface="Calibri" panose="020F0502020204030204" pitchFamily="34" charset="0"/>
              </a:rPr>
              <a:t>Menurunkan</a:t>
            </a:r>
            <a:r>
              <a:rPr lang="en-NZ" sz="1800" dirty="0">
                <a:latin typeface="Calibri" panose="020F0502020204030204" pitchFamily="34" charset="0"/>
              </a:rPr>
              <a:t> </a:t>
            </a:r>
            <a:r>
              <a:rPr lang="en-NZ" sz="1800" dirty="0" err="1" smtClean="0">
                <a:latin typeface="Calibri" panose="020F0502020204030204" pitchFamily="34" charset="0"/>
              </a:rPr>
              <a:t>risiko</a:t>
            </a:r>
            <a:r>
              <a:rPr lang="en-NZ" sz="1800" dirty="0" smtClean="0">
                <a:latin typeface="Calibri" panose="020F0502020204030204" pitchFamily="34" charset="0"/>
              </a:rPr>
              <a:t> </a:t>
            </a:r>
            <a:r>
              <a:rPr lang="en-NZ" sz="1800" dirty="0" err="1">
                <a:latin typeface="Calibri" panose="020F0502020204030204" pitchFamily="34" charset="0"/>
              </a:rPr>
              <a:t>ekesaserbasi</a:t>
            </a:r>
            <a:endParaRPr lang="en-NZ" sz="1800" dirty="0">
              <a:latin typeface="Calibri" panose="020F0502020204030204" pitchFamily="34" charset="0"/>
            </a:endParaRPr>
          </a:p>
          <a:p>
            <a:pPr>
              <a:buFontTx/>
              <a:buChar char="-"/>
            </a:pPr>
            <a:endParaRPr lang="en-NZ" sz="1800" dirty="0">
              <a:latin typeface="Calibri" panose="020F0502020204030204" pitchFamily="34" charset="0"/>
            </a:endParaRPr>
          </a:p>
          <a:p>
            <a:r>
              <a:rPr lang="en-NZ" sz="1800" b="1" dirty="0" err="1">
                <a:latin typeface="Calibri" panose="020F0502020204030204" pitchFamily="34" charset="0"/>
              </a:rPr>
              <a:t>Skor</a:t>
            </a:r>
            <a:r>
              <a:rPr lang="en-NZ" sz="1800" b="1" dirty="0">
                <a:latin typeface="Calibri" panose="020F0502020204030204" pitchFamily="34" charset="0"/>
              </a:rPr>
              <a:t> baseline ACQ </a:t>
            </a:r>
            <a:r>
              <a:rPr lang="en-NZ" sz="1800" dirty="0" err="1">
                <a:latin typeface="Calibri" panose="020F0502020204030204" pitchFamily="34" charset="0"/>
              </a:rPr>
              <a:t>menunjukkan</a:t>
            </a:r>
            <a:r>
              <a:rPr lang="en-NZ" sz="1800" dirty="0">
                <a:latin typeface="Calibri" panose="020F0502020204030204" pitchFamily="34" charset="0"/>
              </a:rPr>
              <a:t> </a:t>
            </a:r>
            <a:r>
              <a:rPr lang="en-NZ" sz="1800" dirty="0" err="1">
                <a:latin typeface="Calibri" panose="020F0502020204030204" pitchFamily="34" charset="0"/>
              </a:rPr>
              <a:t>hubungan</a:t>
            </a:r>
            <a:r>
              <a:rPr lang="en-NZ" sz="1800" dirty="0">
                <a:latin typeface="Calibri" panose="020F0502020204030204" pitchFamily="34" charset="0"/>
              </a:rPr>
              <a:t> </a:t>
            </a:r>
            <a:r>
              <a:rPr lang="en-NZ" sz="1800" dirty="0" err="1">
                <a:latin typeface="Calibri" panose="020F0502020204030204" pitchFamily="34" charset="0"/>
              </a:rPr>
              <a:t>positif</a:t>
            </a:r>
            <a:r>
              <a:rPr lang="en-NZ" sz="1800" dirty="0">
                <a:latin typeface="Calibri" panose="020F0502020204030204" pitchFamily="34" charset="0"/>
              </a:rPr>
              <a:t> </a:t>
            </a:r>
            <a:r>
              <a:rPr lang="en-NZ" sz="1800" dirty="0" err="1">
                <a:latin typeface="Calibri" panose="020F0502020204030204" pitchFamily="34" charset="0"/>
              </a:rPr>
              <a:t>dengan</a:t>
            </a:r>
            <a:r>
              <a:rPr lang="en-NZ" sz="1800" dirty="0">
                <a:latin typeface="Calibri" panose="020F0502020204030204" pitchFamily="34" charset="0"/>
              </a:rPr>
              <a:t> </a:t>
            </a:r>
            <a:r>
              <a:rPr lang="en-NZ" sz="1800" dirty="0" err="1">
                <a:latin typeface="Calibri" panose="020F0502020204030204" pitchFamily="34" charset="0"/>
              </a:rPr>
              <a:t>jumlah</a:t>
            </a:r>
            <a:r>
              <a:rPr lang="en-NZ" sz="1800" dirty="0">
                <a:latin typeface="Calibri" panose="020F0502020204030204" pitchFamily="34" charset="0"/>
              </a:rPr>
              <a:t> eksaserbasi</a:t>
            </a:r>
            <a:r>
              <a:rPr lang="en-NZ" sz="1800" baseline="30000" dirty="0">
                <a:latin typeface="Calibri" panose="020F0502020204030204" pitchFamily="34" charset="0"/>
              </a:rPr>
              <a:t>1</a:t>
            </a:r>
          </a:p>
          <a:p>
            <a:r>
              <a:rPr lang="en-NZ" sz="1800" b="1" dirty="0">
                <a:latin typeface="Calibri" panose="020F0502020204030204" pitchFamily="34" charset="0"/>
              </a:rPr>
              <a:t>Tingkat </a:t>
            </a:r>
            <a:r>
              <a:rPr lang="en-NZ" sz="1800" b="1" dirty="0" err="1">
                <a:latin typeface="Calibri" panose="020F0502020204030204" pitchFamily="34" charset="0"/>
              </a:rPr>
              <a:t>kontrol</a:t>
            </a:r>
            <a:r>
              <a:rPr lang="en-NZ" sz="1800" b="1" dirty="0">
                <a:latin typeface="Calibri" panose="020F0502020204030204" pitchFamily="34" charset="0"/>
              </a:rPr>
              <a:t> </a:t>
            </a:r>
            <a:r>
              <a:rPr lang="en-NZ" sz="1800" b="1" dirty="0" err="1">
                <a:latin typeface="Calibri" panose="020F0502020204030204" pitchFamily="34" charset="0"/>
              </a:rPr>
              <a:t>asma</a:t>
            </a:r>
            <a:r>
              <a:rPr lang="en-NZ" sz="1800" b="1" dirty="0">
                <a:latin typeface="Calibri" panose="020F0502020204030204" pitchFamily="34" charset="0"/>
              </a:rPr>
              <a:t> </a:t>
            </a:r>
            <a:r>
              <a:rPr lang="en-NZ" sz="1800" dirty="0" err="1">
                <a:latin typeface="Calibri" panose="020F0502020204030204" pitchFamily="34" charset="0"/>
              </a:rPr>
              <a:t>adalah</a:t>
            </a:r>
            <a:r>
              <a:rPr lang="en-NZ" sz="1800" dirty="0">
                <a:latin typeface="Calibri" panose="020F0502020204030204" pitchFamily="34" charset="0"/>
              </a:rPr>
              <a:t> </a:t>
            </a:r>
            <a:r>
              <a:rPr lang="en-NZ" sz="1800" dirty="0" err="1">
                <a:latin typeface="Calibri" panose="020F0502020204030204" pitchFamily="34" charset="0"/>
              </a:rPr>
              <a:t>prediktor</a:t>
            </a:r>
            <a:r>
              <a:rPr lang="en-NZ" sz="1800" dirty="0">
                <a:latin typeface="Calibri" panose="020F0502020204030204" pitchFamily="34" charset="0"/>
              </a:rPr>
              <a:t> </a:t>
            </a:r>
            <a:r>
              <a:rPr lang="en-NZ" sz="1800" dirty="0" err="1" smtClean="0">
                <a:latin typeface="Calibri" panose="020F0502020204030204" pitchFamily="34" charset="0"/>
              </a:rPr>
              <a:t>risiko</a:t>
            </a:r>
            <a:r>
              <a:rPr lang="en-NZ" sz="1800" dirty="0" smtClean="0">
                <a:latin typeface="Calibri" panose="020F0502020204030204" pitchFamily="34" charset="0"/>
              </a:rPr>
              <a:t> </a:t>
            </a:r>
            <a:r>
              <a:rPr lang="en-NZ" sz="1800" dirty="0" err="1">
                <a:latin typeface="Calibri" panose="020F0502020204030204" pitchFamily="34" charset="0"/>
              </a:rPr>
              <a:t>ketidakstabilan</a:t>
            </a:r>
            <a:r>
              <a:rPr lang="en-NZ" sz="1800" dirty="0">
                <a:latin typeface="Calibri" panose="020F0502020204030204" pitchFamily="34" charset="0"/>
              </a:rPr>
              <a:t> </a:t>
            </a:r>
            <a:r>
              <a:rPr lang="en-NZ" sz="1800" dirty="0" err="1">
                <a:latin typeface="Calibri" panose="020F0502020204030204" pitchFamily="34" charset="0"/>
              </a:rPr>
              <a:t>asma</a:t>
            </a:r>
            <a:r>
              <a:rPr lang="en-NZ" sz="1800" dirty="0">
                <a:latin typeface="Calibri" panose="020F0502020204030204" pitchFamily="34" charset="0"/>
              </a:rPr>
              <a:t> </a:t>
            </a:r>
            <a:r>
              <a:rPr lang="en-NZ" sz="1800" dirty="0" err="1">
                <a:latin typeface="Calibri" panose="020F0502020204030204" pitchFamily="34" charset="0"/>
              </a:rPr>
              <a:t>dan</a:t>
            </a:r>
            <a:r>
              <a:rPr lang="en-NZ" sz="1800" dirty="0">
                <a:latin typeface="Calibri" panose="020F0502020204030204" pitchFamily="34" charset="0"/>
              </a:rPr>
              <a:t> eskaserbasi</a:t>
            </a:r>
            <a:r>
              <a:rPr lang="en-NZ" sz="1800" baseline="30000" dirty="0">
                <a:latin typeface="Calibri" panose="020F0502020204030204" pitchFamily="34" charset="0"/>
              </a:rPr>
              <a:t>1</a:t>
            </a:r>
            <a:endParaRPr lang="en-GB" sz="1800" baseline="30000" dirty="0">
              <a:latin typeface="Calibri" panose="020F0502020204030204" pitchFamily="34" charset="0"/>
            </a:endParaRPr>
          </a:p>
        </p:txBody>
      </p:sp>
      <p:graphicFrame>
        <p:nvGraphicFramePr>
          <p:cNvPr id="6" name="Diagram 5"/>
          <p:cNvGraphicFramePr/>
          <p:nvPr>
            <p:extLst>
              <p:ext uri="{D42A27DB-BD31-4B8C-83A1-F6EECF244321}">
                <p14:modId xmlns:p14="http://schemas.microsoft.com/office/powerpoint/2010/main" val="4177774911"/>
              </p:ext>
            </p:extLst>
          </p:nvPr>
        </p:nvGraphicFramePr>
        <p:xfrm>
          <a:off x="146143" y="1239974"/>
          <a:ext cx="4572508" cy="2988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46143" y="4524930"/>
            <a:ext cx="3057247" cy="353943"/>
          </a:xfrm>
          <a:prstGeom prst="rect">
            <a:avLst/>
          </a:prstGeom>
          <a:noFill/>
        </p:spPr>
        <p:txBody>
          <a:bodyPr wrap="none" rtlCol="0" anchor="b">
            <a:spAutoFit/>
          </a:bodyPr>
          <a:lstStyle/>
          <a:p>
            <a:pPr defTabSz="685800"/>
            <a:r>
              <a:rPr lang="en-NZ" sz="800" b="1" kern="0" dirty="0">
                <a:latin typeface="Calibri" panose="020F0502020204030204" pitchFamily="34" charset="0"/>
              </a:rPr>
              <a:t>ACQ = Asthma Control Questionnaire</a:t>
            </a:r>
          </a:p>
          <a:p>
            <a:pPr defTabSz="685800"/>
            <a:r>
              <a:rPr lang="en-NZ" sz="900" b="1" kern="0" dirty="0">
                <a:latin typeface="Calibri" panose="020F0502020204030204" pitchFamily="34" charset="0"/>
              </a:rPr>
              <a:t>1. Bateman E et al. </a:t>
            </a:r>
            <a:r>
              <a:rPr lang="en-NZ" sz="900" b="1" i="1" kern="0" dirty="0">
                <a:latin typeface="Calibri" panose="020F0502020204030204" pitchFamily="34" charset="0"/>
              </a:rPr>
              <a:t>J Allergy </a:t>
            </a:r>
            <a:r>
              <a:rPr lang="en-NZ" sz="900" b="1" i="1" kern="0" dirty="0" err="1">
                <a:latin typeface="Calibri" panose="020F0502020204030204" pitchFamily="34" charset="0"/>
              </a:rPr>
              <a:t>Clin</a:t>
            </a:r>
            <a:r>
              <a:rPr lang="en-NZ" sz="900" b="1" i="1" kern="0" dirty="0">
                <a:latin typeface="Calibri" panose="020F0502020204030204" pitchFamily="34" charset="0"/>
              </a:rPr>
              <a:t> </a:t>
            </a:r>
            <a:r>
              <a:rPr lang="en-NZ" sz="900" b="1" i="1" kern="0" dirty="0" err="1">
                <a:latin typeface="Calibri" panose="020F0502020204030204" pitchFamily="34" charset="0"/>
              </a:rPr>
              <a:t>Immunol</a:t>
            </a:r>
            <a:r>
              <a:rPr lang="en-NZ" sz="900" b="1" i="1" kern="0" dirty="0">
                <a:latin typeface="Calibri" panose="020F0502020204030204" pitchFamily="34" charset="0"/>
              </a:rPr>
              <a:t> </a:t>
            </a:r>
            <a:r>
              <a:rPr lang="en-NZ" sz="900" b="1" kern="0" dirty="0">
                <a:latin typeface="Calibri" panose="020F0502020204030204" pitchFamily="34" charset="0"/>
              </a:rPr>
              <a:t>2010; 125: 600–8</a:t>
            </a:r>
            <a:r>
              <a:rPr lang="en-NZ" sz="900" b="1" kern="0" dirty="0">
                <a:solidFill>
                  <a:sysClr val="windowText" lastClr="000000"/>
                </a:solidFill>
                <a:latin typeface="Calibri" panose="020F0502020204030204" pitchFamily="34" charset="0"/>
              </a:rPr>
              <a:t>. </a:t>
            </a:r>
            <a:endParaRPr lang="en-GB" sz="900" b="1" kern="0" dirty="0">
              <a:solidFill>
                <a:sysClr val="windowText" lastClr="000000"/>
              </a:solidFill>
              <a:latin typeface="Calibri" panose="020F0502020204030204" pitchFamily="34" charset="0"/>
            </a:endParaRPr>
          </a:p>
        </p:txBody>
      </p:sp>
      <p:sp>
        <p:nvSpPr>
          <p:cNvPr id="8" name="TextBox 7"/>
          <p:cNvSpPr txBox="1"/>
          <p:nvPr/>
        </p:nvSpPr>
        <p:spPr>
          <a:xfrm>
            <a:off x="1" y="0"/>
            <a:ext cx="808383" cy="369332"/>
          </a:xfrm>
          <a:prstGeom prst="rect">
            <a:avLst/>
          </a:prstGeom>
          <a:noFill/>
        </p:spPr>
        <p:txBody>
          <a:bodyPr wrap="square" rtlCol="0">
            <a:spAutoFit/>
          </a:bodyPr>
          <a:lstStyle/>
          <a:p>
            <a:pPr algn="ctr" defTabSz="685800"/>
            <a:r>
              <a:rPr lang="en-NZ" sz="600" kern="0" dirty="0">
                <a:solidFill>
                  <a:prstClr val="white"/>
                </a:solidFill>
                <a:latin typeface="Rockwell" panose="02060603020205020403"/>
              </a:rPr>
              <a:t>Prepared July 2013 ATLAS ID: 61,709 single use</a:t>
            </a:r>
            <a:endParaRPr lang="en-GB" sz="600" kern="0" dirty="0">
              <a:solidFill>
                <a:prstClr val="white"/>
              </a:solidFill>
              <a:latin typeface="Rockwell" panose="02060603020205020403"/>
            </a:endParaRPr>
          </a:p>
        </p:txBody>
      </p:sp>
      <p:sp>
        <p:nvSpPr>
          <p:cNvPr id="9" name="Rectangle 2"/>
          <p:cNvSpPr>
            <a:spLocks noChangeArrowheads="1"/>
          </p:cNvSpPr>
          <p:nvPr/>
        </p:nvSpPr>
        <p:spPr bwMode="auto">
          <a:xfrm>
            <a:off x="936978" y="136293"/>
            <a:ext cx="6875905" cy="857250"/>
          </a:xfrm>
          <a:prstGeom prst="rect">
            <a:avLst/>
          </a:prstGeom>
          <a:noFill/>
          <a:ln w="9525">
            <a:noFill/>
            <a:miter lim="800000"/>
            <a:headEnd/>
            <a:tailEnd/>
          </a:ln>
          <a:effectLst/>
        </p:spPr>
        <p:txBody>
          <a:bodyPr anchor="ctr"/>
          <a:lstStyle/>
          <a:p>
            <a:pPr algn="ctr" defTabSz="685800">
              <a:defRPr/>
            </a:pPr>
            <a:r>
              <a:rPr lang="en-US" sz="3000" b="1" kern="0" dirty="0" err="1">
                <a:solidFill>
                  <a:srgbClr val="FFFF00"/>
                </a:solidFill>
                <a:latin typeface="Calibri"/>
              </a:rPr>
              <a:t>Tujuan</a:t>
            </a:r>
            <a:r>
              <a:rPr lang="en-US" sz="3000" b="1" kern="0" dirty="0">
                <a:solidFill>
                  <a:srgbClr val="FFFF00"/>
                </a:solidFill>
                <a:latin typeface="Calibri"/>
              </a:rPr>
              <a:t> </a:t>
            </a:r>
            <a:r>
              <a:rPr lang="en-US" sz="3000" b="1" kern="0" dirty="0" err="1">
                <a:solidFill>
                  <a:srgbClr val="FFFF00"/>
                </a:solidFill>
                <a:latin typeface="Calibri"/>
              </a:rPr>
              <a:t>manajemen</a:t>
            </a:r>
            <a:r>
              <a:rPr lang="en-US" sz="3000" b="1" kern="0" dirty="0">
                <a:solidFill>
                  <a:srgbClr val="FFFF00"/>
                </a:solidFill>
                <a:latin typeface="Calibri"/>
              </a:rPr>
              <a:t> </a:t>
            </a:r>
            <a:r>
              <a:rPr lang="en-US" sz="3000" b="1" kern="0" dirty="0" err="1">
                <a:solidFill>
                  <a:srgbClr val="FFFF00"/>
                </a:solidFill>
                <a:latin typeface="Calibri"/>
              </a:rPr>
              <a:t>asma</a:t>
            </a:r>
            <a:r>
              <a:rPr lang="en-US" sz="3000" b="1" kern="0" dirty="0">
                <a:solidFill>
                  <a:srgbClr val="FFFF00"/>
                </a:solidFill>
                <a:latin typeface="Calibri"/>
              </a:rPr>
              <a:t>: </a:t>
            </a:r>
          </a:p>
          <a:p>
            <a:pPr algn="ctr" defTabSz="685800">
              <a:defRPr/>
            </a:pPr>
            <a:r>
              <a:rPr lang="en-US" sz="3000" b="1" kern="0" dirty="0">
                <a:solidFill>
                  <a:srgbClr val="FFFF00"/>
                </a:solidFill>
                <a:latin typeface="Calibri"/>
              </a:rPr>
              <a:t>KONTROL </a:t>
            </a:r>
            <a:r>
              <a:rPr lang="en-US" sz="3000" b="1" kern="0" dirty="0" err="1">
                <a:solidFill>
                  <a:srgbClr val="FFFF00"/>
                </a:solidFill>
                <a:latin typeface="Calibri"/>
              </a:rPr>
              <a:t>dan</a:t>
            </a:r>
            <a:r>
              <a:rPr lang="en-US" sz="3000" b="1" kern="0" dirty="0">
                <a:solidFill>
                  <a:srgbClr val="FFFF00"/>
                </a:solidFill>
                <a:latin typeface="Calibri"/>
              </a:rPr>
              <a:t> MENGURANGI</a:t>
            </a:r>
            <a:endParaRPr lang="en-GB" sz="3000" b="1" kern="0" baseline="30000" dirty="0">
              <a:solidFill>
                <a:srgbClr val="FFFF00"/>
              </a:solidFill>
              <a:latin typeface="Calibri"/>
              <a:cs typeface="Arial" charset="0"/>
            </a:endParaRPr>
          </a:p>
        </p:txBody>
      </p:sp>
    </p:spTree>
    <p:extLst>
      <p:ext uri="{BB962C8B-B14F-4D97-AF65-F5344CB8AC3E}">
        <p14:creationId xmlns:p14="http://schemas.microsoft.com/office/powerpoint/2010/main" val="393239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777467" y="2228805"/>
            <a:ext cx="4227689" cy="857250"/>
          </a:xfrm>
        </p:spPr>
        <p:txBody>
          <a:bodyPr>
            <a:normAutofit/>
          </a:bodyPr>
          <a:lstStyle/>
          <a:p>
            <a:r>
              <a:rPr lang="en-US" dirty="0" err="1">
                <a:solidFill>
                  <a:srgbClr val="FF0000"/>
                </a:solidFill>
              </a:rPr>
              <a:t>Bagaimana</a:t>
            </a:r>
            <a:r>
              <a:rPr lang="en-US" dirty="0">
                <a:solidFill>
                  <a:srgbClr val="FF0000"/>
                </a:solidFill>
              </a:rPr>
              <a:t> </a:t>
            </a:r>
            <a:r>
              <a:rPr lang="en-US" dirty="0" err="1">
                <a:solidFill>
                  <a:srgbClr val="FF0000"/>
                </a:solidFill>
              </a:rPr>
              <a:t>cara</a:t>
            </a:r>
            <a:r>
              <a:rPr lang="en-US" dirty="0">
                <a:solidFill>
                  <a:srgbClr val="FF0000"/>
                </a:solidFill>
              </a:rPr>
              <a:t> </a:t>
            </a:r>
            <a:r>
              <a:rPr lang="en-US" dirty="0" err="1">
                <a:solidFill>
                  <a:srgbClr val="FF0000"/>
                </a:solidFill>
              </a:rPr>
              <a:t>mengukur</a:t>
            </a:r>
            <a:r>
              <a:rPr lang="en-US" dirty="0">
                <a:solidFill>
                  <a:srgbClr val="FF0000"/>
                </a:solidFill>
              </a:rPr>
              <a:t> </a:t>
            </a:r>
            <a:r>
              <a:rPr lang="en-US" dirty="0" err="1">
                <a:solidFill>
                  <a:srgbClr val="FF0000"/>
                </a:solidFill>
              </a:rPr>
              <a:t>tingkat</a:t>
            </a:r>
            <a:r>
              <a:rPr lang="en-US" dirty="0">
                <a:solidFill>
                  <a:srgbClr val="FF0000"/>
                </a:solidFill>
              </a:rPr>
              <a:t> </a:t>
            </a:r>
            <a:r>
              <a:rPr lang="en-US" dirty="0" err="1">
                <a:solidFill>
                  <a:srgbClr val="FF0000"/>
                </a:solidFill>
              </a:rPr>
              <a:t>kontrol</a:t>
            </a:r>
            <a:r>
              <a:rPr lang="en-US" dirty="0">
                <a:solidFill>
                  <a:srgbClr val="FF0000"/>
                </a:solidFill>
              </a:rPr>
              <a:t> </a:t>
            </a:r>
            <a:r>
              <a:rPr lang="en-US" dirty="0" err="1">
                <a:solidFill>
                  <a:srgbClr val="FF0000"/>
                </a:solidFill>
              </a:rPr>
              <a:t>asma</a:t>
            </a:r>
            <a:r>
              <a:rPr lang="en-US" dirty="0">
                <a:solidFill>
                  <a:srgbClr val="FF0000"/>
                </a:solidFill>
              </a:rPr>
              <a:t>?</a:t>
            </a:r>
            <a:endParaRPr lang="en-GB" dirty="0">
              <a:solidFill>
                <a:srgbClr val="FF0000"/>
              </a:solidFill>
            </a:endParaRPr>
          </a:p>
        </p:txBody>
      </p:sp>
      <p:sp>
        <p:nvSpPr>
          <p:cNvPr id="3" name="Slide Number Placeholder 2"/>
          <p:cNvSpPr>
            <a:spLocks noGrp="1"/>
          </p:cNvSpPr>
          <p:nvPr>
            <p:ph type="sldNum" sz="quarter" idx="4"/>
          </p:nvPr>
        </p:nvSpPr>
        <p:spPr/>
        <p:txBody>
          <a:bodyPr/>
          <a:lstStyle/>
          <a:p>
            <a:fld id="{3C4F54F3-C349-4609-AFEE-01462D5C7942}" type="slidenum">
              <a:rPr lang="en-GB" smtClean="0"/>
              <a:pPr/>
              <a:t>6</a:t>
            </a:fld>
            <a:endParaRPr lang="en-GB" dirty="0"/>
          </a:p>
        </p:txBody>
      </p:sp>
      <p:pic>
        <p:nvPicPr>
          <p:cNvPr id="6" name="Picture 2"/>
          <p:cNvPicPr>
            <a:picLocks noChangeAspect="1" noChangeArrowheads="1"/>
          </p:cNvPicPr>
          <p:nvPr/>
        </p:nvPicPr>
        <p:blipFill>
          <a:blip r:embed="rId2" cstate="print"/>
          <a:srcRect/>
          <a:stretch>
            <a:fillRect/>
          </a:stretch>
        </p:blipFill>
        <p:spPr bwMode="auto">
          <a:xfrm>
            <a:off x="1351998" y="1255985"/>
            <a:ext cx="2160240" cy="2420119"/>
          </a:xfrm>
          <a:prstGeom prst="rect">
            <a:avLst/>
          </a:prstGeom>
          <a:noFill/>
          <a:ln w="9525">
            <a:noFill/>
            <a:miter lim="800000"/>
            <a:headEnd/>
            <a:tailEnd/>
          </a:ln>
        </p:spPr>
      </p:pic>
    </p:spTree>
    <p:extLst>
      <p:ext uri="{BB962C8B-B14F-4D97-AF65-F5344CB8AC3E}">
        <p14:creationId xmlns:p14="http://schemas.microsoft.com/office/powerpoint/2010/main" val="2536073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Kontrol</a:t>
            </a:r>
            <a:r>
              <a:rPr lang="en-US" dirty="0">
                <a:solidFill>
                  <a:schemeClr val="tx1"/>
                </a:solidFill>
              </a:rPr>
              <a:t> </a:t>
            </a:r>
            <a:r>
              <a:rPr lang="en-US" dirty="0" err="1">
                <a:solidFill>
                  <a:schemeClr val="tx1"/>
                </a:solidFill>
              </a:rPr>
              <a:t>Klinis</a:t>
            </a:r>
            <a:r>
              <a:rPr lang="en-US" dirty="0">
                <a:solidFill>
                  <a:schemeClr val="tx1"/>
                </a:solidFill>
              </a:rPr>
              <a:t> </a:t>
            </a:r>
            <a:r>
              <a:rPr lang="en-US" dirty="0" err="1">
                <a:solidFill>
                  <a:schemeClr val="tx1"/>
                </a:solidFill>
              </a:rPr>
              <a:t>Asma</a:t>
            </a:r>
            <a:endParaRPr lang="en-GB" dirty="0">
              <a:solidFill>
                <a:schemeClr val="tx1"/>
              </a:solidFill>
            </a:endParaRPr>
          </a:p>
        </p:txBody>
      </p:sp>
      <p:sp>
        <p:nvSpPr>
          <p:cNvPr id="3" name="Slide Number Placeholder 2"/>
          <p:cNvSpPr>
            <a:spLocks noGrp="1"/>
          </p:cNvSpPr>
          <p:nvPr>
            <p:ph type="sldNum" sz="quarter" idx="4"/>
          </p:nvPr>
        </p:nvSpPr>
        <p:spPr/>
        <p:txBody>
          <a:bodyPr/>
          <a:lstStyle/>
          <a:p>
            <a:fld id="{3C4F54F3-C349-4609-AFEE-01462D5C7942}" type="slidenum">
              <a:rPr lang="en-GB" smtClean="0"/>
              <a:pPr/>
              <a:t>7</a:t>
            </a:fld>
            <a:endParaRPr lang="en-GB" dirty="0"/>
          </a:p>
        </p:txBody>
      </p:sp>
      <p:sp>
        <p:nvSpPr>
          <p:cNvPr id="4" name="Content Placeholder 3"/>
          <p:cNvSpPr>
            <a:spLocks noGrp="1"/>
          </p:cNvSpPr>
          <p:nvPr>
            <p:ph idx="16"/>
          </p:nvPr>
        </p:nvSpPr>
        <p:spPr>
          <a:xfrm>
            <a:off x="516374" y="1234440"/>
            <a:ext cx="7995447" cy="1618488"/>
          </a:xfrm>
        </p:spPr>
        <p:txBody>
          <a:bodyPr>
            <a:normAutofit fontScale="85000" lnSpcReduction="10000"/>
          </a:bodyPr>
          <a:lstStyle/>
          <a:p>
            <a:pPr marL="631825" indent="-631825" algn="just" eaLnBrk="0" hangingPunct="0">
              <a:lnSpc>
                <a:spcPct val="90000"/>
              </a:lnSpc>
              <a:buClr>
                <a:srgbClr val="002060"/>
              </a:buClr>
              <a:buAutoNum type="arabicPeriod"/>
            </a:pPr>
            <a:r>
              <a:rPr lang="en-US" sz="2400" dirty="0" err="1">
                <a:latin typeface="Malgun Gothic" panose="020B0503020000020004" pitchFamily="34" charset="-127"/>
                <a:ea typeface="Malgun Gothic" panose="020B0503020000020004" pitchFamily="34" charset="-127"/>
                <a:cs typeface="Tahoma" pitchFamily="34" charset="0"/>
              </a:rPr>
              <a:t>Tentukan</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tingkat</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atau</a:t>
            </a:r>
            <a:r>
              <a:rPr lang="en-US" sz="2400" dirty="0">
                <a:latin typeface="Malgun Gothic" panose="020B0503020000020004" pitchFamily="34" charset="-127"/>
                <a:ea typeface="Malgun Gothic" panose="020B0503020000020004" pitchFamily="34" charset="-127"/>
                <a:cs typeface="Tahoma" pitchFamily="34" charset="0"/>
              </a:rPr>
              <a:t> level </a:t>
            </a:r>
            <a:r>
              <a:rPr lang="en-US" sz="2400" dirty="0" err="1">
                <a:latin typeface="Malgun Gothic" panose="020B0503020000020004" pitchFamily="34" charset="-127"/>
                <a:ea typeface="Malgun Gothic" panose="020B0503020000020004" pitchFamily="34" charset="-127"/>
                <a:cs typeface="Tahoma" pitchFamily="34" charset="0"/>
              </a:rPr>
              <a:t>kontrol</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asma</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awal</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untuk</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menentukan</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jenis</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pengobatan</a:t>
            </a:r>
            <a:endParaRPr lang="en-US" sz="2400" dirty="0">
              <a:latin typeface="Malgun Gothic" panose="020B0503020000020004" pitchFamily="34" charset="-127"/>
              <a:ea typeface="Malgun Gothic" panose="020B0503020000020004" pitchFamily="34" charset="-127"/>
              <a:cs typeface="Tahoma" pitchFamily="34" charset="0"/>
            </a:endParaRPr>
          </a:p>
          <a:p>
            <a:pPr marL="0" indent="0" algn="just" eaLnBrk="0" hangingPunct="0">
              <a:lnSpc>
                <a:spcPct val="90000"/>
              </a:lnSpc>
              <a:buClr>
                <a:srgbClr val="002060"/>
              </a:buClr>
              <a:buNone/>
              <a:tabLst>
                <a:tab pos="631825" algn="l"/>
              </a:tabLst>
            </a:pPr>
            <a:r>
              <a:rPr lang="en-US" sz="2400" dirty="0">
                <a:latin typeface="Malgun Gothic" panose="020B0503020000020004" pitchFamily="34" charset="-127"/>
                <a:ea typeface="Malgun Gothic" panose="020B0503020000020004" pitchFamily="34" charset="-127"/>
                <a:cs typeface="Tahoma" pitchFamily="34" charset="0"/>
              </a:rPr>
              <a:t>	</a:t>
            </a:r>
            <a:r>
              <a:rPr lang="en-US" sz="2400" i="1" dirty="0">
                <a:latin typeface="Malgun Gothic" panose="020B0503020000020004" pitchFamily="34" charset="-127"/>
                <a:ea typeface="Malgun Gothic" panose="020B0503020000020004" pitchFamily="34" charset="-127"/>
                <a:cs typeface="Tahoma" pitchFamily="34" charset="0"/>
              </a:rPr>
              <a:t>(</a:t>
            </a:r>
            <a:r>
              <a:rPr lang="en-US" sz="2400" i="1" dirty="0" err="1">
                <a:solidFill>
                  <a:srgbClr val="FFC000"/>
                </a:solidFill>
                <a:latin typeface="Malgun Gothic" panose="020B0503020000020004" pitchFamily="34" charset="-127"/>
                <a:ea typeface="Malgun Gothic" panose="020B0503020000020004" pitchFamily="34" charset="-127"/>
                <a:cs typeface="Tahoma" pitchFamily="34" charset="0"/>
              </a:rPr>
              <a:t>nilai</a:t>
            </a:r>
            <a:r>
              <a:rPr lang="en-US" sz="2400" i="1" dirty="0">
                <a:solidFill>
                  <a:srgbClr val="FFC000"/>
                </a:solidFill>
                <a:latin typeface="Malgun Gothic" panose="020B0503020000020004" pitchFamily="34" charset="-127"/>
                <a:ea typeface="Malgun Gothic" panose="020B0503020000020004" pitchFamily="34" charset="-127"/>
                <a:cs typeface="Tahoma" pitchFamily="34" charset="0"/>
              </a:rPr>
              <a:t> </a:t>
            </a:r>
            <a:r>
              <a:rPr lang="en-US" sz="2400" i="1" dirty="0" err="1">
                <a:solidFill>
                  <a:srgbClr val="FFC000"/>
                </a:solidFill>
                <a:latin typeface="Malgun Gothic" panose="020B0503020000020004" pitchFamily="34" charset="-127"/>
                <a:ea typeface="Malgun Gothic" panose="020B0503020000020004" pitchFamily="34" charset="-127"/>
                <a:cs typeface="Tahoma" pitchFamily="34" charset="0"/>
              </a:rPr>
              <a:t>tingkat</a:t>
            </a:r>
            <a:r>
              <a:rPr lang="en-US" sz="2400" i="1" dirty="0">
                <a:solidFill>
                  <a:srgbClr val="FFC000"/>
                </a:solidFill>
                <a:latin typeface="Malgun Gothic" panose="020B0503020000020004" pitchFamily="34" charset="-127"/>
                <a:ea typeface="Malgun Gothic" panose="020B0503020000020004" pitchFamily="34" charset="-127"/>
                <a:cs typeface="Tahoma" pitchFamily="34" charset="0"/>
              </a:rPr>
              <a:t> </a:t>
            </a:r>
            <a:r>
              <a:rPr lang="en-US" sz="2400" i="1" dirty="0" err="1">
                <a:solidFill>
                  <a:srgbClr val="FFC000"/>
                </a:solidFill>
                <a:latin typeface="Malgun Gothic" panose="020B0503020000020004" pitchFamily="34" charset="-127"/>
                <a:ea typeface="Malgun Gothic" panose="020B0503020000020004" pitchFamily="34" charset="-127"/>
                <a:cs typeface="Tahoma" pitchFamily="34" charset="0"/>
              </a:rPr>
              <a:t>kontrol</a:t>
            </a:r>
            <a:r>
              <a:rPr lang="en-US" sz="2400" i="1" dirty="0">
                <a:solidFill>
                  <a:srgbClr val="FFC000"/>
                </a:solidFill>
                <a:latin typeface="Malgun Gothic" panose="020B0503020000020004" pitchFamily="34" charset="-127"/>
                <a:ea typeface="Malgun Gothic" panose="020B0503020000020004" pitchFamily="34" charset="-127"/>
                <a:cs typeface="Tahoma" pitchFamily="34" charset="0"/>
              </a:rPr>
              <a:t> </a:t>
            </a:r>
            <a:r>
              <a:rPr lang="en-US" sz="2400" i="1" dirty="0" err="1">
                <a:solidFill>
                  <a:srgbClr val="FFC000"/>
                </a:solidFill>
                <a:latin typeface="Malgun Gothic" panose="020B0503020000020004" pitchFamily="34" charset="-127"/>
                <a:ea typeface="Malgun Gothic" panose="020B0503020000020004" pitchFamily="34" charset="-127"/>
                <a:cs typeface="Tahoma" pitchFamily="34" charset="0"/>
              </a:rPr>
              <a:t>asma</a:t>
            </a:r>
            <a:r>
              <a:rPr lang="en-US" sz="2400" i="1" dirty="0">
                <a:solidFill>
                  <a:srgbClr val="FFC000"/>
                </a:solidFill>
                <a:latin typeface="Malgun Gothic" panose="020B0503020000020004" pitchFamily="34" charset="-127"/>
                <a:ea typeface="Malgun Gothic" panose="020B0503020000020004" pitchFamily="34" charset="-127"/>
                <a:cs typeface="Tahoma" pitchFamily="34" charset="0"/>
              </a:rPr>
              <a:t> </a:t>
            </a:r>
            <a:r>
              <a:rPr lang="en-US" sz="2400" i="1" dirty="0" err="1">
                <a:solidFill>
                  <a:srgbClr val="FFC000"/>
                </a:solidFill>
                <a:latin typeface="Malgun Gothic" panose="020B0503020000020004" pitchFamily="34" charset="-127"/>
                <a:ea typeface="Malgun Gothic" panose="020B0503020000020004" pitchFamily="34" charset="-127"/>
                <a:cs typeface="Tahoma" pitchFamily="34" charset="0"/>
              </a:rPr>
              <a:t>pasien</a:t>
            </a:r>
            <a:r>
              <a:rPr lang="en-US" sz="2400" i="1" dirty="0">
                <a:solidFill>
                  <a:srgbClr val="FFC000"/>
                </a:solidFill>
                <a:latin typeface="Malgun Gothic" panose="020B0503020000020004" pitchFamily="34" charset="-127"/>
                <a:ea typeface="Malgun Gothic" panose="020B0503020000020004" pitchFamily="34" charset="-127"/>
                <a:cs typeface="Tahoma" pitchFamily="34" charset="0"/>
              </a:rPr>
              <a:t>)</a:t>
            </a:r>
          </a:p>
          <a:p>
            <a:pPr marL="742950" indent="-742950" algn="just" eaLnBrk="0" hangingPunct="0">
              <a:lnSpc>
                <a:spcPct val="90000"/>
              </a:lnSpc>
              <a:buClr>
                <a:srgbClr val="002060"/>
              </a:buClr>
              <a:buFont typeface="Times New Roman" pitchFamily="18" charset="0"/>
              <a:buAutoNum type="arabicPeriod"/>
            </a:pPr>
            <a:endParaRPr lang="en-US" sz="2400" dirty="0">
              <a:latin typeface="Malgun Gothic" panose="020B0503020000020004" pitchFamily="34" charset="-127"/>
              <a:ea typeface="Malgun Gothic" panose="020B0503020000020004" pitchFamily="34" charset="-127"/>
              <a:cs typeface="Tahoma" pitchFamily="34" charset="0"/>
            </a:endParaRPr>
          </a:p>
          <a:p>
            <a:pPr marL="631825" indent="-631825" algn="just" eaLnBrk="0" hangingPunct="0">
              <a:lnSpc>
                <a:spcPct val="90000"/>
              </a:lnSpc>
              <a:buClr>
                <a:srgbClr val="002060"/>
              </a:buClr>
              <a:buAutoNum type="arabicPeriod" startAt="2"/>
              <a:tabLst>
                <a:tab pos="631825" algn="l"/>
              </a:tabLst>
            </a:pPr>
            <a:r>
              <a:rPr lang="en-US" sz="2400" dirty="0" err="1">
                <a:latin typeface="Malgun Gothic" panose="020B0503020000020004" pitchFamily="34" charset="-127"/>
                <a:ea typeface="Malgun Gothic" panose="020B0503020000020004" pitchFamily="34" charset="-127"/>
                <a:cs typeface="Tahoma" pitchFamily="34" charset="0"/>
              </a:rPr>
              <a:t>Mempertahankan</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kontrol</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asma</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setelah</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pengobatan</a:t>
            </a:r>
            <a:r>
              <a:rPr lang="en-US" sz="2400" dirty="0">
                <a:latin typeface="Malgun Gothic" panose="020B0503020000020004" pitchFamily="34" charset="-127"/>
                <a:ea typeface="Malgun Gothic" panose="020B0503020000020004" pitchFamily="34" charset="-127"/>
                <a:cs typeface="Tahoma" pitchFamily="34" charset="0"/>
              </a:rPr>
              <a:t> </a:t>
            </a:r>
            <a:r>
              <a:rPr lang="en-US" sz="2400" dirty="0" err="1">
                <a:latin typeface="Malgun Gothic" panose="020B0503020000020004" pitchFamily="34" charset="-127"/>
                <a:ea typeface="Malgun Gothic" panose="020B0503020000020004" pitchFamily="34" charset="-127"/>
                <a:cs typeface="Tahoma" pitchFamily="34" charset="0"/>
              </a:rPr>
              <a:t>dilakukan</a:t>
            </a:r>
            <a:r>
              <a:rPr lang="en-US" sz="2400" dirty="0">
                <a:latin typeface="Malgun Gothic" panose="020B0503020000020004" pitchFamily="34" charset="-127"/>
                <a:ea typeface="Malgun Gothic" panose="020B0503020000020004" pitchFamily="34" charset="-127"/>
                <a:cs typeface="Tahoma" pitchFamily="34" charset="0"/>
              </a:rPr>
              <a:t> </a:t>
            </a:r>
          </a:p>
          <a:p>
            <a:pPr marL="0" indent="0" algn="just" eaLnBrk="0" hangingPunct="0">
              <a:lnSpc>
                <a:spcPct val="90000"/>
              </a:lnSpc>
              <a:buClr>
                <a:srgbClr val="002060"/>
              </a:buClr>
              <a:buNone/>
              <a:tabLst>
                <a:tab pos="631825" algn="l"/>
              </a:tabLst>
            </a:pPr>
            <a:r>
              <a:rPr lang="en-US" sz="2400" dirty="0">
                <a:latin typeface="Malgun Gothic" panose="020B0503020000020004" pitchFamily="34" charset="-127"/>
                <a:ea typeface="Malgun Gothic" panose="020B0503020000020004" pitchFamily="34" charset="-127"/>
                <a:cs typeface="Tahoma" pitchFamily="34" charset="0"/>
              </a:rPr>
              <a:t>	</a:t>
            </a:r>
            <a:r>
              <a:rPr lang="en-US" sz="2400" i="1" dirty="0">
                <a:latin typeface="Malgun Gothic" panose="020B0503020000020004" pitchFamily="34" charset="-127"/>
                <a:ea typeface="Malgun Gothic" panose="020B0503020000020004" pitchFamily="34" charset="-127"/>
                <a:cs typeface="Tahoma" pitchFamily="34" charset="0"/>
              </a:rPr>
              <a:t>(</a:t>
            </a:r>
            <a:r>
              <a:rPr lang="en-US" sz="2400" i="1" dirty="0" err="1">
                <a:solidFill>
                  <a:srgbClr val="FFC000"/>
                </a:solidFill>
                <a:latin typeface="Malgun Gothic" panose="020B0503020000020004" pitchFamily="34" charset="-127"/>
                <a:ea typeface="Malgun Gothic" panose="020B0503020000020004" pitchFamily="34" charset="-127"/>
                <a:cs typeface="Tahoma" pitchFamily="34" charset="0"/>
              </a:rPr>
              <a:t>nilai</a:t>
            </a:r>
            <a:r>
              <a:rPr lang="en-US" sz="2400" i="1" dirty="0">
                <a:solidFill>
                  <a:srgbClr val="FFC000"/>
                </a:solidFill>
                <a:latin typeface="Malgun Gothic" panose="020B0503020000020004" pitchFamily="34" charset="-127"/>
                <a:ea typeface="Malgun Gothic" panose="020B0503020000020004" pitchFamily="34" charset="-127"/>
                <a:cs typeface="Tahoma" pitchFamily="34" charset="0"/>
              </a:rPr>
              <a:t> </a:t>
            </a:r>
            <a:r>
              <a:rPr lang="en-US" sz="2400" i="1" dirty="0" err="1">
                <a:solidFill>
                  <a:srgbClr val="FFC000"/>
                </a:solidFill>
                <a:latin typeface="Malgun Gothic" panose="020B0503020000020004" pitchFamily="34" charset="-127"/>
                <a:ea typeface="Malgun Gothic" panose="020B0503020000020004" pitchFamily="34" charset="-127"/>
                <a:cs typeface="Tahoma" pitchFamily="34" charset="0"/>
              </a:rPr>
              <a:t>risiko</a:t>
            </a:r>
            <a:r>
              <a:rPr lang="en-US" sz="2400" i="1" dirty="0">
                <a:solidFill>
                  <a:srgbClr val="FFC000"/>
                </a:solidFill>
                <a:latin typeface="Malgun Gothic" panose="020B0503020000020004" pitchFamily="34" charset="-127"/>
                <a:ea typeface="Malgun Gothic" panose="020B0503020000020004" pitchFamily="34" charset="-127"/>
                <a:cs typeface="Tahoma" pitchFamily="34" charset="0"/>
              </a:rPr>
              <a:t> </a:t>
            </a:r>
            <a:r>
              <a:rPr lang="en-US" sz="2400" i="1" dirty="0" err="1">
                <a:solidFill>
                  <a:srgbClr val="FFC000"/>
                </a:solidFill>
                <a:latin typeface="Malgun Gothic" panose="020B0503020000020004" pitchFamily="34" charset="-127"/>
                <a:ea typeface="Malgun Gothic" panose="020B0503020000020004" pitchFamily="34" charset="-127"/>
                <a:cs typeface="Tahoma" pitchFamily="34" charset="0"/>
              </a:rPr>
              <a:t>asma</a:t>
            </a:r>
            <a:r>
              <a:rPr lang="en-US" sz="2400" i="1" dirty="0">
                <a:solidFill>
                  <a:srgbClr val="FFC000"/>
                </a:solidFill>
                <a:latin typeface="Malgun Gothic" panose="020B0503020000020004" pitchFamily="34" charset="-127"/>
                <a:ea typeface="Malgun Gothic" panose="020B0503020000020004" pitchFamily="34" charset="-127"/>
                <a:cs typeface="Tahoma" pitchFamily="34" charset="0"/>
              </a:rPr>
              <a:t> </a:t>
            </a:r>
            <a:r>
              <a:rPr lang="en-US" sz="2400" i="1" dirty="0" err="1">
                <a:solidFill>
                  <a:srgbClr val="FFC000"/>
                </a:solidFill>
                <a:latin typeface="Malgun Gothic" panose="020B0503020000020004" pitchFamily="34" charset="-127"/>
                <a:ea typeface="Malgun Gothic" panose="020B0503020000020004" pitchFamily="34" charset="-127"/>
                <a:cs typeface="Tahoma" pitchFamily="34" charset="0"/>
              </a:rPr>
              <a:t>pasien</a:t>
            </a:r>
            <a:r>
              <a:rPr lang="en-US" sz="2400" i="1" dirty="0">
                <a:solidFill>
                  <a:srgbClr val="FFC000"/>
                </a:solidFill>
                <a:latin typeface="Malgun Gothic" panose="020B0503020000020004" pitchFamily="34" charset="-127"/>
                <a:ea typeface="Malgun Gothic" panose="020B0503020000020004" pitchFamily="34" charset="-127"/>
                <a:cs typeface="Tahoma" pitchFamily="34" charset="0"/>
              </a:rPr>
              <a:t>)</a:t>
            </a:r>
          </a:p>
        </p:txBody>
      </p:sp>
      <p:sp>
        <p:nvSpPr>
          <p:cNvPr id="5" name="TextBox 4"/>
          <p:cNvSpPr txBox="1"/>
          <p:nvPr/>
        </p:nvSpPr>
        <p:spPr>
          <a:xfrm>
            <a:off x="0" y="4774168"/>
            <a:ext cx="6264696" cy="369332"/>
          </a:xfrm>
          <a:prstGeom prst="rect">
            <a:avLst/>
          </a:prstGeom>
          <a:noFill/>
        </p:spPr>
        <p:txBody>
          <a:bodyPr wrap="square" rtlCol="0">
            <a:spAutoFit/>
          </a:bodyPr>
          <a:lstStyle/>
          <a:p>
            <a:r>
              <a:rPr lang="en-US" sz="900" b="0" dirty="0"/>
              <a:t>Global Strategy for Asthma Management and Prevention, Global Initiative for Asthma (Updated 2016). Available from </a:t>
            </a:r>
            <a:r>
              <a:rPr lang="en-US" sz="900" b="0" i="1" dirty="0"/>
              <a:t>www.ginaasthma.org</a:t>
            </a:r>
            <a:r>
              <a:rPr lang="en-US" sz="900" b="0" dirty="0"/>
              <a:t>. </a:t>
            </a:r>
          </a:p>
        </p:txBody>
      </p:sp>
    </p:spTree>
    <p:extLst>
      <p:ext uri="{BB962C8B-B14F-4D97-AF65-F5344CB8AC3E}">
        <p14:creationId xmlns:p14="http://schemas.microsoft.com/office/powerpoint/2010/main" val="1441457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otak-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061" y="1675274"/>
            <a:ext cx="7276272" cy="2875207"/>
          </a:xfrm>
          <a:prstGeom prst="rect">
            <a:avLst/>
          </a:prstGeom>
        </p:spPr>
      </p:pic>
      <p:sp>
        <p:nvSpPr>
          <p:cNvPr id="5" name="TextBox 4"/>
          <p:cNvSpPr txBox="1"/>
          <p:nvPr/>
        </p:nvSpPr>
        <p:spPr>
          <a:xfrm>
            <a:off x="1682997" y="1811958"/>
            <a:ext cx="1458162" cy="307777"/>
          </a:xfrm>
          <a:prstGeom prst="rect">
            <a:avLst/>
          </a:prstGeom>
          <a:noFill/>
        </p:spPr>
        <p:txBody>
          <a:bodyPr wrap="square" rtlCol="0">
            <a:spAutoFit/>
          </a:bodyPr>
          <a:lstStyle/>
          <a:p>
            <a:r>
              <a:rPr lang="fi-FI" sz="1400" b="1" dirty="0" err="1"/>
              <a:t>Kontrol</a:t>
            </a:r>
            <a:r>
              <a:rPr lang="fi-FI" sz="1400" b="1" dirty="0"/>
              <a:t> </a:t>
            </a:r>
            <a:r>
              <a:rPr lang="fi-FI" sz="1400" b="1" dirty="0" err="1"/>
              <a:t>Gejala</a:t>
            </a:r>
            <a:endParaRPr lang="en-US" sz="1400" b="1" dirty="0"/>
          </a:p>
        </p:txBody>
      </p:sp>
      <p:sp>
        <p:nvSpPr>
          <p:cNvPr id="12" name="TextBox 11"/>
          <p:cNvSpPr txBox="1"/>
          <p:nvPr/>
        </p:nvSpPr>
        <p:spPr>
          <a:xfrm>
            <a:off x="4808415" y="1811958"/>
            <a:ext cx="2868292" cy="307777"/>
          </a:xfrm>
          <a:prstGeom prst="rect">
            <a:avLst/>
          </a:prstGeom>
          <a:noFill/>
        </p:spPr>
        <p:txBody>
          <a:bodyPr wrap="square" rtlCol="0">
            <a:spAutoFit/>
          </a:bodyPr>
          <a:lstStyle/>
          <a:p>
            <a:r>
              <a:rPr lang="fi-FI" sz="1400" b="1" dirty="0"/>
              <a:t>Level </a:t>
            </a:r>
            <a:r>
              <a:rPr lang="fi-FI" sz="1400" b="1" dirty="0" err="1"/>
              <a:t>Kontrol</a:t>
            </a:r>
            <a:r>
              <a:rPr lang="fi-FI" sz="1400" b="1" dirty="0"/>
              <a:t> </a:t>
            </a:r>
            <a:r>
              <a:rPr lang="fi-FI" sz="1400" b="1" dirty="0" err="1"/>
              <a:t>Gejala</a:t>
            </a:r>
            <a:r>
              <a:rPr lang="fi-FI" sz="1400" b="1" dirty="0"/>
              <a:t> </a:t>
            </a:r>
            <a:r>
              <a:rPr lang="fi-FI" sz="1400" b="1" dirty="0" err="1"/>
              <a:t>Asma</a:t>
            </a:r>
            <a:endParaRPr lang="fi-FI" sz="1400" b="1" dirty="0"/>
          </a:p>
        </p:txBody>
      </p:sp>
      <p:sp>
        <p:nvSpPr>
          <p:cNvPr id="13" name="TextBox 12"/>
          <p:cNvSpPr txBox="1"/>
          <p:nvPr/>
        </p:nvSpPr>
        <p:spPr>
          <a:xfrm>
            <a:off x="1601689" y="2386702"/>
            <a:ext cx="3154406" cy="392415"/>
          </a:xfrm>
          <a:prstGeom prst="rect">
            <a:avLst/>
          </a:prstGeom>
          <a:noFill/>
        </p:spPr>
        <p:txBody>
          <a:bodyPr wrap="square" rtlCol="0">
            <a:spAutoFit/>
          </a:bodyPr>
          <a:lstStyle/>
          <a:p>
            <a:r>
              <a:rPr lang="is-IS" sz="975" b="1" dirty="0">
                <a:solidFill>
                  <a:srgbClr val="002060"/>
                </a:solidFill>
              </a:rPr>
              <a:t>Dalam 4  minggu terakhir, apakah pasien memiliki :</a:t>
            </a:r>
          </a:p>
        </p:txBody>
      </p:sp>
      <p:sp>
        <p:nvSpPr>
          <p:cNvPr id="14" name="TextBox 13"/>
          <p:cNvSpPr txBox="1"/>
          <p:nvPr/>
        </p:nvSpPr>
        <p:spPr>
          <a:xfrm>
            <a:off x="4837570" y="2411988"/>
            <a:ext cx="748804" cy="381002"/>
          </a:xfrm>
          <a:prstGeom prst="rect">
            <a:avLst/>
          </a:prstGeom>
          <a:noFill/>
        </p:spPr>
        <p:txBody>
          <a:bodyPr wrap="square" rtlCol="0">
            <a:spAutoFit/>
          </a:bodyPr>
          <a:lstStyle/>
          <a:p>
            <a:pPr algn="ctr"/>
            <a:r>
              <a:rPr lang="en-US" sz="938" b="1" dirty="0" err="1">
                <a:solidFill>
                  <a:srgbClr val="002060"/>
                </a:solidFill>
              </a:rPr>
              <a:t>Terkontrol</a:t>
            </a:r>
            <a:r>
              <a:rPr lang="en-US" sz="938" b="1" dirty="0">
                <a:solidFill>
                  <a:srgbClr val="002060"/>
                </a:solidFill>
              </a:rPr>
              <a:t> </a:t>
            </a:r>
          </a:p>
          <a:p>
            <a:pPr algn="ctr"/>
            <a:r>
              <a:rPr lang="en-US" sz="938" b="1" dirty="0" err="1">
                <a:solidFill>
                  <a:srgbClr val="002060"/>
                </a:solidFill>
              </a:rPr>
              <a:t>penuh</a:t>
            </a:r>
            <a:endParaRPr lang="is-IS" sz="938" b="1" dirty="0">
              <a:solidFill>
                <a:srgbClr val="002060"/>
              </a:solidFill>
            </a:endParaRPr>
          </a:p>
        </p:txBody>
      </p:sp>
      <p:sp>
        <p:nvSpPr>
          <p:cNvPr id="15" name="TextBox 14"/>
          <p:cNvSpPr txBox="1"/>
          <p:nvPr/>
        </p:nvSpPr>
        <p:spPr>
          <a:xfrm>
            <a:off x="5768396" y="2418601"/>
            <a:ext cx="781187" cy="381002"/>
          </a:xfrm>
          <a:prstGeom prst="rect">
            <a:avLst/>
          </a:prstGeom>
          <a:noFill/>
        </p:spPr>
        <p:txBody>
          <a:bodyPr wrap="square" rtlCol="0">
            <a:spAutoFit/>
          </a:bodyPr>
          <a:lstStyle/>
          <a:p>
            <a:pPr algn="ctr"/>
            <a:r>
              <a:rPr lang="da-DK" sz="938" b="1" dirty="0" err="1">
                <a:solidFill>
                  <a:schemeClr val="bg1"/>
                </a:solidFill>
              </a:rPr>
              <a:t>Terkontrol</a:t>
            </a:r>
            <a:r>
              <a:rPr lang="da-DK" sz="938" b="1" dirty="0">
                <a:solidFill>
                  <a:schemeClr val="bg1"/>
                </a:solidFill>
              </a:rPr>
              <a:t> </a:t>
            </a:r>
          </a:p>
          <a:p>
            <a:pPr algn="ctr"/>
            <a:r>
              <a:rPr lang="da-DK" sz="938" b="1" dirty="0" err="1">
                <a:solidFill>
                  <a:schemeClr val="bg1"/>
                </a:solidFill>
              </a:rPr>
              <a:t>sebagian</a:t>
            </a:r>
            <a:endParaRPr lang="is-IS" sz="938" b="1" dirty="0">
              <a:solidFill>
                <a:schemeClr val="bg1"/>
              </a:solidFill>
            </a:endParaRPr>
          </a:p>
        </p:txBody>
      </p:sp>
      <p:sp>
        <p:nvSpPr>
          <p:cNvPr id="16" name="TextBox 15"/>
          <p:cNvSpPr txBox="1"/>
          <p:nvPr/>
        </p:nvSpPr>
        <p:spPr>
          <a:xfrm>
            <a:off x="6550242" y="2393949"/>
            <a:ext cx="735534" cy="381002"/>
          </a:xfrm>
          <a:prstGeom prst="rect">
            <a:avLst/>
          </a:prstGeom>
          <a:noFill/>
        </p:spPr>
        <p:txBody>
          <a:bodyPr wrap="square" rtlCol="0">
            <a:spAutoFit/>
          </a:bodyPr>
          <a:lstStyle/>
          <a:p>
            <a:pPr algn="ctr"/>
            <a:r>
              <a:rPr lang="tr-TR" sz="938" b="1" dirty="0" err="1">
                <a:solidFill>
                  <a:srgbClr val="002060"/>
                </a:solidFill>
              </a:rPr>
              <a:t>Tidak</a:t>
            </a:r>
            <a:r>
              <a:rPr lang="tr-TR" sz="938" b="1" dirty="0">
                <a:solidFill>
                  <a:srgbClr val="002060"/>
                </a:solidFill>
              </a:rPr>
              <a:t> </a:t>
            </a:r>
            <a:r>
              <a:rPr lang="tr-TR" sz="938" b="1" dirty="0" err="1">
                <a:solidFill>
                  <a:srgbClr val="002060"/>
                </a:solidFill>
              </a:rPr>
              <a:t>terkontrol</a:t>
            </a:r>
            <a:r>
              <a:rPr lang="tr-TR" sz="938" b="1" dirty="0">
                <a:solidFill>
                  <a:srgbClr val="002060"/>
                </a:solidFill>
              </a:rPr>
              <a:t> </a:t>
            </a:r>
            <a:endParaRPr lang="is-IS" sz="938" b="1" dirty="0">
              <a:solidFill>
                <a:srgbClr val="002060"/>
              </a:solidFill>
            </a:endParaRPr>
          </a:p>
        </p:txBody>
      </p:sp>
      <p:sp>
        <p:nvSpPr>
          <p:cNvPr id="19" name="TextBox 18"/>
          <p:cNvSpPr txBox="1"/>
          <p:nvPr/>
        </p:nvSpPr>
        <p:spPr>
          <a:xfrm>
            <a:off x="1613655" y="2849888"/>
            <a:ext cx="2700300" cy="369332"/>
          </a:xfrm>
          <a:prstGeom prst="rect">
            <a:avLst/>
          </a:prstGeom>
          <a:noFill/>
        </p:spPr>
        <p:txBody>
          <a:bodyPr wrap="square" rtlCol="0">
            <a:spAutoFit/>
          </a:bodyPr>
          <a:lstStyle/>
          <a:p>
            <a:r>
              <a:rPr lang="hr-HR" sz="900" b="1" dirty="0">
                <a:solidFill>
                  <a:srgbClr val="000000"/>
                </a:solidFill>
              </a:rPr>
              <a:t>1. Gejala asma harian lebih dari dua kali </a:t>
            </a:r>
          </a:p>
          <a:p>
            <a:r>
              <a:rPr lang="hr-HR" sz="900" b="1" dirty="0">
                <a:solidFill>
                  <a:srgbClr val="000000"/>
                </a:solidFill>
              </a:rPr>
              <a:t>    dalam 1 minggu</a:t>
            </a:r>
            <a:endParaRPr lang="is-IS" sz="900" b="1" dirty="0">
              <a:solidFill>
                <a:srgbClr val="000000"/>
              </a:solidFill>
            </a:endParaRPr>
          </a:p>
        </p:txBody>
      </p:sp>
      <p:sp>
        <p:nvSpPr>
          <p:cNvPr id="20" name="TextBox 19"/>
          <p:cNvSpPr txBox="1"/>
          <p:nvPr/>
        </p:nvSpPr>
        <p:spPr>
          <a:xfrm>
            <a:off x="1614276" y="3233311"/>
            <a:ext cx="2700300" cy="230832"/>
          </a:xfrm>
          <a:prstGeom prst="rect">
            <a:avLst/>
          </a:prstGeom>
          <a:noFill/>
        </p:spPr>
        <p:txBody>
          <a:bodyPr wrap="square" rtlCol="0">
            <a:spAutoFit/>
          </a:bodyPr>
          <a:lstStyle/>
          <a:p>
            <a:r>
              <a:rPr lang="is-IS" sz="900" b="1" dirty="0">
                <a:solidFill>
                  <a:schemeClr val="bg1"/>
                </a:solidFill>
              </a:rPr>
              <a:t>2. Terbangun di malam hari karena asma</a:t>
            </a:r>
          </a:p>
        </p:txBody>
      </p:sp>
      <p:sp>
        <p:nvSpPr>
          <p:cNvPr id="21" name="TextBox 20"/>
          <p:cNvSpPr txBox="1"/>
          <p:nvPr/>
        </p:nvSpPr>
        <p:spPr>
          <a:xfrm>
            <a:off x="1613655" y="3475372"/>
            <a:ext cx="2912615" cy="507831"/>
          </a:xfrm>
          <a:prstGeom prst="rect">
            <a:avLst/>
          </a:prstGeom>
          <a:noFill/>
        </p:spPr>
        <p:txBody>
          <a:bodyPr wrap="square" rtlCol="0">
            <a:spAutoFit/>
          </a:bodyPr>
          <a:lstStyle/>
          <a:p>
            <a:r>
              <a:rPr lang="hr-HR" sz="900" b="1" dirty="0">
                <a:solidFill>
                  <a:srgbClr val="000000"/>
                </a:solidFill>
              </a:rPr>
              <a:t>3. Penggunaan obat pelega untuk mengatasi 	</a:t>
            </a:r>
          </a:p>
          <a:p>
            <a:r>
              <a:rPr lang="hr-HR" sz="900" b="1" dirty="0">
                <a:solidFill>
                  <a:srgbClr val="000000"/>
                </a:solidFill>
              </a:rPr>
              <a:t>    gejala lebih dari dua kali dalam 1 minggu</a:t>
            </a:r>
            <a:endParaRPr lang="is-IS" sz="900" b="1" dirty="0">
              <a:solidFill>
                <a:srgbClr val="000000"/>
              </a:solidFill>
            </a:endParaRPr>
          </a:p>
        </p:txBody>
      </p:sp>
      <p:sp>
        <p:nvSpPr>
          <p:cNvPr id="22" name="TextBox 21"/>
          <p:cNvSpPr txBox="1"/>
          <p:nvPr/>
        </p:nvSpPr>
        <p:spPr>
          <a:xfrm>
            <a:off x="1604245" y="4029820"/>
            <a:ext cx="2700300" cy="235449"/>
          </a:xfrm>
          <a:prstGeom prst="rect">
            <a:avLst/>
          </a:prstGeom>
          <a:noFill/>
        </p:spPr>
        <p:txBody>
          <a:bodyPr wrap="square" rtlCol="0">
            <a:spAutoFit/>
          </a:bodyPr>
          <a:lstStyle/>
          <a:p>
            <a:r>
              <a:rPr lang="pt-BR" sz="930" dirty="0">
                <a:solidFill>
                  <a:srgbClr val="000000"/>
                </a:solidFill>
              </a:rPr>
              <a:t>4. </a:t>
            </a:r>
            <a:r>
              <a:rPr lang="pt-BR" sz="930" b="1" dirty="0" err="1">
                <a:solidFill>
                  <a:srgbClr val="000000"/>
                </a:solidFill>
              </a:rPr>
              <a:t>Pembatasan</a:t>
            </a:r>
            <a:r>
              <a:rPr lang="pt-BR" sz="930" b="1" dirty="0">
                <a:solidFill>
                  <a:srgbClr val="000000"/>
                </a:solidFill>
              </a:rPr>
              <a:t> </a:t>
            </a:r>
            <a:r>
              <a:rPr lang="pt-BR" sz="930" b="1" dirty="0" err="1">
                <a:solidFill>
                  <a:srgbClr val="000000"/>
                </a:solidFill>
              </a:rPr>
              <a:t>aktivitas</a:t>
            </a:r>
            <a:r>
              <a:rPr lang="pt-BR" sz="930" b="1" dirty="0">
                <a:solidFill>
                  <a:srgbClr val="000000"/>
                </a:solidFill>
              </a:rPr>
              <a:t> </a:t>
            </a:r>
            <a:r>
              <a:rPr lang="pt-BR" sz="930" b="1" dirty="0" err="1">
                <a:solidFill>
                  <a:srgbClr val="000000"/>
                </a:solidFill>
              </a:rPr>
              <a:t>karena</a:t>
            </a:r>
            <a:r>
              <a:rPr lang="pt-BR" sz="930" b="1" dirty="0">
                <a:solidFill>
                  <a:srgbClr val="000000"/>
                </a:solidFill>
              </a:rPr>
              <a:t> asma</a:t>
            </a:r>
          </a:p>
        </p:txBody>
      </p:sp>
      <p:sp>
        <p:nvSpPr>
          <p:cNvPr id="23" name="TextBox 22"/>
          <p:cNvSpPr txBox="1"/>
          <p:nvPr/>
        </p:nvSpPr>
        <p:spPr>
          <a:xfrm>
            <a:off x="4867886" y="3198843"/>
            <a:ext cx="783310" cy="669671"/>
          </a:xfrm>
          <a:prstGeom prst="rect">
            <a:avLst/>
          </a:prstGeom>
          <a:noFill/>
        </p:spPr>
        <p:txBody>
          <a:bodyPr wrap="square" rtlCol="0">
            <a:spAutoFit/>
          </a:bodyPr>
          <a:lstStyle/>
          <a:p>
            <a:pPr algn="ctr"/>
            <a:r>
              <a:rPr lang="fi-FI" sz="938" dirty="0" err="1">
                <a:solidFill>
                  <a:srgbClr val="000000"/>
                </a:solidFill>
              </a:rPr>
              <a:t>Tidak</a:t>
            </a:r>
            <a:r>
              <a:rPr lang="fi-FI" sz="938" dirty="0">
                <a:solidFill>
                  <a:srgbClr val="000000"/>
                </a:solidFill>
              </a:rPr>
              <a:t>  </a:t>
            </a:r>
            <a:r>
              <a:rPr lang="fi-FI" sz="938" dirty="0" err="1">
                <a:solidFill>
                  <a:srgbClr val="000000"/>
                </a:solidFill>
              </a:rPr>
              <a:t>terdapat</a:t>
            </a:r>
            <a:r>
              <a:rPr lang="fi-FI" sz="938" dirty="0">
                <a:solidFill>
                  <a:srgbClr val="000000"/>
                </a:solidFill>
              </a:rPr>
              <a:t> </a:t>
            </a:r>
          </a:p>
          <a:p>
            <a:pPr algn="ctr"/>
            <a:r>
              <a:rPr lang="fi-FI" sz="938" dirty="0" err="1">
                <a:solidFill>
                  <a:srgbClr val="000000"/>
                </a:solidFill>
              </a:rPr>
              <a:t>satupun</a:t>
            </a:r>
            <a:r>
              <a:rPr lang="fi-FI" sz="938" dirty="0">
                <a:solidFill>
                  <a:srgbClr val="000000"/>
                </a:solidFill>
              </a:rPr>
              <a:t> </a:t>
            </a:r>
            <a:r>
              <a:rPr lang="fi-FI" sz="938" dirty="0" err="1">
                <a:solidFill>
                  <a:srgbClr val="000000"/>
                </a:solidFill>
              </a:rPr>
              <a:t>kriteria</a:t>
            </a:r>
            <a:endParaRPr lang="fi-FI" sz="938" dirty="0">
              <a:solidFill>
                <a:srgbClr val="000000"/>
              </a:solidFill>
            </a:endParaRPr>
          </a:p>
        </p:txBody>
      </p:sp>
      <p:sp>
        <p:nvSpPr>
          <p:cNvPr id="24" name="TextBox 23"/>
          <p:cNvSpPr txBox="1"/>
          <p:nvPr/>
        </p:nvSpPr>
        <p:spPr>
          <a:xfrm>
            <a:off x="5757891" y="3322790"/>
            <a:ext cx="715290" cy="525337"/>
          </a:xfrm>
          <a:prstGeom prst="rect">
            <a:avLst/>
          </a:prstGeom>
          <a:noFill/>
        </p:spPr>
        <p:txBody>
          <a:bodyPr wrap="square" rtlCol="0">
            <a:spAutoFit/>
          </a:bodyPr>
          <a:lstStyle/>
          <a:p>
            <a:pPr algn="ctr"/>
            <a:r>
              <a:rPr lang="es-ES_tradnl" sz="938" b="1" dirty="0" err="1">
                <a:solidFill>
                  <a:srgbClr val="000000"/>
                </a:solidFill>
              </a:rPr>
              <a:t>Terdapat</a:t>
            </a:r>
            <a:r>
              <a:rPr lang="es-ES_tradnl" sz="938" b="1" dirty="0">
                <a:solidFill>
                  <a:srgbClr val="000000"/>
                </a:solidFill>
              </a:rPr>
              <a:t> </a:t>
            </a:r>
          </a:p>
          <a:p>
            <a:pPr algn="ctr"/>
            <a:r>
              <a:rPr lang="es-ES_tradnl" sz="938" b="1" dirty="0">
                <a:solidFill>
                  <a:srgbClr val="000000"/>
                </a:solidFill>
              </a:rPr>
              <a:t>1- 2 </a:t>
            </a:r>
            <a:r>
              <a:rPr lang="es-ES_tradnl" sz="938" b="1" dirty="0" err="1">
                <a:solidFill>
                  <a:srgbClr val="000000"/>
                </a:solidFill>
              </a:rPr>
              <a:t>kriteria</a:t>
            </a:r>
            <a:endParaRPr lang="fi-FI" sz="938" b="1" dirty="0">
              <a:solidFill>
                <a:srgbClr val="000000"/>
              </a:solidFill>
            </a:endParaRPr>
          </a:p>
        </p:txBody>
      </p:sp>
      <p:sp>
        <p:nvSpPr>
          <p:cNvPr id="25" name="TextBox 24"/>
          <p:cNvSpPr txBox="1"/>
          <p:nvPr/>
        </p:nvSpPr>
        <p:spPr>
          <a:xfrm>
            <a:off x="6549581" y="3333415"/>
            <a:ext cx="736195" cy="525337"/>
          </a:xfrm>
          <a:prstGeom prst="rect">
            <a:avLst/>
          </a:prstGeom>
          <a:noFill/>
        </p:spPr>
        <p:txBody>
          <a:bodyPr wrap="square" rtlCol="0">
            <a:spAutoFit/>
          </a:bodyPr>
          <a:lstStyle/>
          <a:p>
            <a:pPr algn="ctr"/>
            <a:r>
              <a:rPr lang="es-ES_tradnl" sz="938" b="1" dirty="0" err="1">
                <a:solidFill>
                  <a:srgbClr val="000000"/>
                </a:solidFill>
              </a:rPr>
              <a:t>Terdapat</a:t>
            </a:r>
            <a:r>
              <a:rPr lang="es-ES_tradnl" sz="938" b="1" dirty="0">
                <a:solidFill>
                  <a:srgbClr val="000000"/>
                </a:solidFill>
              </a:rPr>
              <a:t> </a:t>
            </a:r>
          </a:p>
          <a:p>
            <a:pPr algn="ctr"/>
            <a:r>
              <a:rPr lang="es-ES_tradnl" sz="938" b="1" dirty="0">
                <a:solidFill>
                  <a:srgbClr val="000000"/>
                </a:solidFill>
              </a:rPr>
              <a:t>3- 4 </a:t>
            </a:r>
            <a:r>
              <a:rPr lang="es-ES_tradnl" sz="938" b="1" dirty="0" err="1">
                <a:solidFill>
                  <a:srgbClr val="000000"/>
                </a:solidFill>
              </a:rPr>
              <a:t>kriteria</a:t>
            </a:r>
            <a:endParaRPr lang="fi-FI" sz="938" b="1" dirty="0">
              <a:solidFill>
                <a:srgbClr val="000000"/>
              </a:solidFill>
            </a:endParaRPr>
          </a:p>
        </p:txBody>
      </p:sp>
      <p:pic>
        <p:nvPicPr>
          <p:cNvPr id="26" name="Picture 25"/>
          <p:cNvPicPr>
            <a:picLocks noChangeAspect="1"/>
          </p:cNvPicPr>
          <p:nvPr/>
        </p:nvPicPr>
        <p:blipFill>
          <a:blip r:embed="rId4" cstate="print"/>
          <a:stretch>
            <a:fillRect/>
          </a:stretch>
        </p:blipFill>
        <p:spPr>
          <a:xfrm>
            <a:off x="4136945" y="2841721"/>
            <a:ext cx="913856" cy="1525752"/>
          </a:xfrm>
          <a:prstGeom prst="rect">
            <a:avLst/>
          </a:prstGeom>
        </p:spPr>
      </p:pic>
      <p:sp>
        <p:nvSpPr>
          <p:cNvPr id="29" name="TextBox 28"/>
          <p:cNvSpPr txBox="1"/>
          <p:nvPr/>
        </p:nvSpPr>
        <p:spPr>
          <a:xfrm>
            <a:off x="2017545" y="257769"/>
            <a:ext cx="4991649" cy="1200329"/>
          </a:xfrm>
          <a:prstGeom prst="rect">
            <a:avLst/>
          </a:prstGeom>
          <a:noFill/>
        </p:spPr>
        <p:txBody>
          <a:bodyPr wrap="square" rtlCol="0">
            <a:spAutoFit/>
          </a:bodyPr>
          <a:lstStyle/>
          <a:p>
            <a:pPr algn="ctr">
              <a:lnSpc>
                <a:spcPct val="150000"/>
              </a:lnSpc>
            </a:pPr>
            <a:r>
              <a:rPr lang="fi-FI" sz="2400" b="1" dirty="0" err="1">
                <a:solidFill>
                  <a:srgbClr val="FFFF00"/>
                </a:solidFill>
                <a:latin typeface="Calibri" panose="020F0502020204030204" pitchFamily="34" charset="0"/>
                <a:ea typeface="Malgun Gothic" panose="020B0503020000020004" pitchFamily="34" charset="-127"/>
                <a:cs typeface="Times New Roman" pitchFamily="18" charset="0"/>
              </a:rPr>
              <a:t>Tingkat</a:t>
            </a:r>
            <a:r>
              <a:rPr lang="fi-FI" sz="2400" b="1" dirty="0">
                <a:solidFill>
                  <a:srgbClr val="FFFF00"/>
                </a:solidFill>
                <a:latin typeface="Calibri" panose="020F0502020204030204" pitchFamily="34" charset="0"/>
                <a:ea typeface="Malgun Gothic" panose="020B0503020000020004" pitchFamily="34" charset="-127"/>
                <a:cs typeface="Times New Roman" pitchFamily="18" charset="0"/>
              </a:rPr>
              <a:t> </a:t>
            </a:r>
            <a:r>
              <a:rPr lang="fi-FI" sz="2400" b="1" dirty="0" err="1">
                <a:solidFill>
                  <a:srgbClr val="FFFF00"/>
                </a:solidFill>
                <a:latin typeface="Calibri" panose="020F0502020204030204" pitchFamily="34" charset="0"/>
                <a:ea typeface="Malgun Gothic" panose="020B0503020000020004" pitchFamily="34" charset="-127"/>
                <a:cs typeface="Times New Roman" pitchFamily="18" charset="0"/>
              </a:rPr>
              <a:t>Kontrol</a:t>
            </a:r>
            <a:r>
              <a:rPr lang="fi-FI" sz="2400" b="1" dirty="0">
                <a:solidFill>
                  <a:srgbClr val="FFFF00"/>
                </a:solidFill>
                <a:latin typeface="Calibri" panose="020F0502020204030204" pitchFamily="34" charset="0"/>
                <a:ea typeface="Malgun Gothic" panose="020B0503020000020004" pitchFamily="34" charset="-127"/>
                <a:cs typeface="Times New Roman" pitchFamily="18" charset="0"/>
              </a:rPr>
              <a:t> </a:t>
            </a:r>
            <a:r>
              <a:rPr lang="fi-FI" sz="2400" b="1" dirty="0" err="1">
                <a:solidFill>
                  <a:srgbClr val="FFFF00"/>
                </a:solidFill>
                <a:latin typeface="Calibri" panose="020F0502020204030204" pitchFamily="34" charset="0"/>
                <a:ea typeface="Malgun Gothic" panose="020B0503020000020004" pitchFamily="34" charset="-127"/>
                <a:cs typeface="Times New Roman" pitchFamily="18" charset="0"/>
              </a:rPr>
              <a:t>Asma</a:t>
            </a:r>
            <a:endParaRPr lang="fi-FI" sz="2400" b="1" dirty="0">
              <a:solidFill>
                <a:srgbClr val="FFFF00"/>
              </a:solidFill>
              <a:latin typeface="Calibri" panose="020F0502020204030204" pitchFamily="34" charset="0"/>
              <a:ea typeface="Malgun Gothic" panose="020B0503020000020004" pitchFamily="34" charset="-127"/>
              <a:cs typeface="Times New Roman" pitchFamily="18" charset="0"/>
            </a:endParaRPr>
          </a:p>
          <a:p>
            <a:pPr algn="ctr">
              <a:lnSpc>
                <a:spcPct val="150000"/>
              </a:lnSpc>
            </a:pPr>
            <a:r>
              <a:rPr lang="fi-FI" sz="2400" b="1" dirty="0">
                <a:solidFill>
                  <a:srgbClr val="FFFF00"/>
                </a:solidFill>
                <a:latin typeface="Calibri" panose="020F0502020204030204" pitchFamily="34" charset="0"/>
                <a:ea typeface="Malgun Gothic" panose="020B0503020000020004" pitchFamily="34" charset="-127"/>
                <a:cs typeface="Times New Roman" pitchFamily="18" charset="0"/>
              </a:rPr>
              <a:t>(</a:t>
            </a:r>
            <a:r>
              <a:rPr lang="fi-FI" sz="2400" b="1" dirty="0" err="1">
                <a:solidFill>
                  <a:srgbClr val="FFFF00"/>
                </a:solidFill>
                <a:latin typeface="Calibri" panose="020F0502020204030204" pitchFamily="34" charset="0"/>
                <a:ea typeface="Malgun Gothic" panose="020B0503020000020004" pitchFamily="34" charset="-127"/>
                <a:cs typeface="Times New Roman" pitchFamily="18" charset="0"/>
              </a:rPr>
              <a:t>Menilai</a:t>
            </a:r>
            <a:r>
              <a:rPr lang="fi-FI" sz="2400" b="1" dirty="0">
                <a:solidFill>
                  <a:srgbClr val="FFFF00"/>
                </a:solidFill>
                <a:latin typeface="Calibri" panose="020F0502020204030204" pitchFamily="34" charset="0"/>
                <a:ea typeface="Malgun Gothic" panose="020B0503020000020004" pitchFamily="34" charset="-127"/>
                <a:cs typeface="Times New Roman" pitchFamily="18" charset="0"/>
              </a:rPr>
              <a:t> </a:t>
            </a:r>
            <a:r>
              <a:rPr lang="fi-FI" sz="2400" b="1" dirty="0" err="1">
                <a:solidFill>
                  <a:srgbClr val="FFFF00"/>
                </a:solidFill>
                <a:latin typeface="Calibri" panose="020F0502020204030204" pitchFamily="34" charset="0"/>
                <a:ea typeface="Malgun Gothic" panose="020B0503020000020004" pitchFamily="34" charset="-127"/>
                <a:cs typeface="Times New Roman" pitchFamily="18" charset="0"/>
              </a:rPr>
              <a:t>tingkat</a:t>
            </a:r>
            <a:r>
              <a:rPr lang="fi-FI" sz="2400" b="1" dirty="0">
                <a:solidFill>
                  <a:srgbClr val="FFFF00"/>
                </a:solidFill>
                <a:latin typeface="Calibri" panose="020F0502020204030204" pitchFamily="34" charset="0"/>
                <a:ea typeface="Malgun Gothic" panose="020B0503020000020004" pitchFamily="34" charset="-127"/>
                <a:cs typeface="Times New Roman" pitchFamily="18" charset="0"/>
              </a:rPr>
              <a:t> </a:t>
            </a:r>
            <a:r>
              <a:rPr lang="fi-FI" sz="2400" b="1" dirty="0" err="1">
                <a:solidFill>
                  <a:srgbClr val="FFFF00"/>
                </a:solidFill>
                <a:latin typeface="Calibri" panose="020F0502020204030204" pitchFamily="34" charset="0"/>
                <a:ea typeface="Malgun Gothic" panose="020B0503020000020004" pitchFamily="34" charset="-127"/>
                <a:cs typeface="Times New Roman" pitchFamily="18" charset="0"/>
              </a:rPr>
              <a:t>kontrol</a:t>
            </a:r>
            <a:r>
              <a:rPr lang="fi-FI" sz="2400" b="1" dirty="0">
                <a:solidFill>
                  <a:srgbClr val="FFFF00"/>
                </a:solidFill>
                <a:latin typeface="Calibri" panose="020F0502020204030204" pitchFamily="34" charset="0"/>
                <a:ea typeface="Malgun Gothic" panose="020B0503020000020004" pitchFamily="34" charset="-127"/>
                <a:cs typeface="Times New Roman" pitchFamily="18" charset="0"/>
              </a:rPr>
              <a:t> </a:t>
            </a:r>
            <a:r>
              <a:rPr lang="fi-FI" sz="2400" b="1" dirty="0" err="1">
                <a:solidFill>
                  <a:srgbClr val="FFFF00"/>
                </a:solidFill>
                <a:latin typeface="Calibri" panose="020F0502020204030204" pitchFamily="34" charset="0"/>
                <a:ea typeface="Malgun Gothic" panose="020B0503020000020004" pitchFamily="34" charset="-127"/>
                <a:cs typeface="Times New Roman" pitchFamily="18" charset="0"/>
              </a:rPr>
              <a:t>asma</a:t>
            </a:r>
            <a:r>
              <a:rPr lang="fi-FI" sz="2400" b="1" dirty="0">
                <a:solidFill>
                  <a:srgbClr val="FFFF00"/>
                </a:solidFill>
                <a:latin typeface="Calibri" panose="020F0502020204030204" pitchFamily="34" charset="0"/>
                <a:ea typeface="Malgun Gothic" panose="020B0503020000020004" pitchFamily="34" charset="-127"/>
              </a:rPr>
              <a:t>)</a:t>
            </a:r>
            <a:endParaRPr lang="en-US" sz="2400" b="1" dirty="0">
              <a:solidFill>
                <a:srgbClr val="FFFF00"/>
              </a:solidFill>
              <a:latin typeface="Calibri" panose="020F0502020204030204" pitchFamily="34" charset="0"/>
              <a:ea typeface="Malgun Gothic" panose="020B0503020000020004" pitchFamily="34" charset="-127"/>
            </a:endParaRPr>
          </a:p>
        </p:txBody>
      </p:sp>
      <p:sp>
        <p:nvSpPr>
          <p:cNvPr id="34" name="Oval 47"/>
          <p:cNvSpPr>
            <a:spLocks noChangeArrowheads="1"/>
          </p:cNvSpPr>
          <p:nvPr/>
        </p:nvSpPr>
        <p:spPr bwMode="auto">
          <a:xfrm>
            <a:off x="4818293" y="3100009"/>
            <a:ext cx="832903" cy="1237190"/>
          </a:xfrm>
          <a:prstGeom prst="ellipse">
            <a:avLst/>
          </a:prstGeom>
          <a:noFill/>
          <a:ln w="57150">
            <a:solidFill>
              <a:srgbClr val="FF0000"/>
            </a:solidFill>
            <a:round/>
            <a:headEnd/>
            <a:tailEnd/>
          </a:ln>
          <a:effectLst/>
        </p:spPr>
        <p:txBody>
          <a:bodyPr wrap="none" lIns="67865" tIns="33338" rIns="67865" bIns="33338" anchor="ctr"/>
          <a:lstStyle/>
          <a:p>
            <a:pPr eaLnBrk="0" hangingPunct="0">
              <a:lnSpc>
                <a:spcPct val="90000"/>
              </a:lnSpc>
              <a:defRPr/>
            </a:pPr>
            <a:endParaRPr lang="en-US" sz="2850" kern="0" dirty="0">
              <a:ln>
                <a:solidFill>
                  <a:srgbClr val="000000"/>
                </a:solidFill>
              </a:ln>
              <a:solidFill>
                <a:srgbClr val="FFFFFF"/>
              </a:solidFill>
              <a:effectLst>
                <a:outerShdw blurRad="38100" dist="38100" dir="2700000" algn="tl">
                  <a:srgbClr val="000000">
                    <a:alpha val="43137"/>
                  </a:srgbClr>
                </a:outerShdw>
              </a:effectLst>
              <a:ea typeface="ＭＳ Ｐゴシック" pitchFamily="34" charset="-128"/>
            </a:endParaRPr>
          </a:p>
        </p:txBody>
      </p:sp>
      <p:sp>
        <p:nvSpPr>
          <p:cNvPr id="37" name="TextBox 36"/>
          <p:cNvSpPr txBox="1"/>
          <p:nvPr/>
        </p:nvSpPr>
        <p:spPr>
          <a:xfrm>
            <a:off x="0" y="4774168"/>
            <a:ext cx="6264696" cy="369332"/>
          </a:xfrm>
          <a:prstGeom prst="rect">
            <a:avLst/>
          </a:prstGeom>
          <a:noFill/>
        </p:spPr>
        <p:txBody>
          <a:bodyPr wrap="square" rtlCol="0">
            <a:spAutoFit/>
          </a:bodyPr>
          <a:lstStyle/>
          <a:p>
            <a:r>
              <a:rPr lang="en-US" sz="900" b="0" dirty="0"/>
              <a:t>Global Strategy for Asthma Management and Prevention, Global Initiative for Asthma (Updated </a:t>
            </a:r>
            <a:r>
              <a:rPr lang="en-US" sz="900" b="0" dirty="0" smtClean="0"/>
              <a:t>2017). </a:t>
            </a:r>
            <a:r>
              <a:rPr lang="en-US" sz="900" b="0" dirty="0"/>
              <a:t>Available from </a:t>
            </a:r>
            <a:r>
              <a:rPr lang="en-US" sz="900" b="0" i="1" dirty="0"/>
              <a:t>www.ginaasthma.org</a:t>
            </a:r>
            <a:r>
              <a:rPr lang="en-US" sz="900" b="0" dirty="0"/>
              <a:t>. </a:t>
            </a:r>
          </a:p>
        </p:txBody>
      </p:sp>
    </p:spTree>
    <p:extLst>
      <p:ext uri="{BB962C8B-B14F-4D97-AF65-F5344CB8AC3E}">
        <p14:creationId xmlns:p14="http://schemas.microsoft.com/office/powerpoint/2010/main" val="243425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9305 0.00772 L 0.19184 0.00772 " pathEditMode="relative" ptsTypes="AA">
                                      <p:cBhvr>
                                        <p:cTn id="6" dur="2000" fill="hold"/>
                                        <p:tgtEl>
                                          <p:spTgt spid="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otak-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061" y="1675528"/>
            <a:ext cx="6095860" cy="2408769"/>
          </a:xfrm>
          <a:prstGeom prst="rect">
            <a:avLst/>
          </a:prstGeom>
        </p:spPr>
      </p:pic>
      <p:sp>
        <p:nvSpPr>
          <p:cNvPr id="5" name="TextBox 4"/>
          <p:cNvSpPr txBox="1"/>
          <p:nvPr/>
        </p:nvSpPr>
        <p:spPr>
          <a:xfrm>
            <a:off x="1682997" y="1811958"/>
            <a:ext cx="1458162" cy="28283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38" b="0" i="0" u="none" strike="noStrike" kern="0" cap="none" spc="0" normalizeH="0" baseline="0" noProof="0" dirty="0" err="1">
                <a:ln>
                  <a:noFill/>
                </a:ln>
                <a:solidFill>
                  <a:schemeClr val="bg1"/>
                </a:solidFill>
                <a:effectLst/>
                <a:uLnTx/>
                <a:uFillTx/>
              </a:rPr>
              <a:t>Kontrol</a:t>
            </a:r>
            <a:r>
              <a:rPr kumimoji="0" lang="fi-FI" sz="1238" b="0" i="0" u="none" strike="noStrike" kern="0" cap="none" spc="0" normalizeH="0" baseline="0" noProof="0" dirty="0">
                <a:ln>
                  <a:noFill/>
                </a:ln>
                <a:solidFill>
                  <a:schemeClr val="bg1"/>
                </a:solidFill>
                <a:effectLst/>
                <a:uLnTx/>
                <a:uFillTx/>
              </a:rPr>
              <a:t> </a:t>
            </a:r>
            <a:r>
              <a:rPr kumimoji="0" lang="fi-FI" sz="1238" b="0" i="0" u="none" strike="noStrike" kern="0" cap="none" spc="0" normalizeH="0" baseline="0" noProof="0" dirty="0" err="1">
                <a:ln>
                  <a:noFill/>
                </a:ln>
                <a:solidFill>
                  <a:schemeClr val="bg1"/>
                </a:solidFill>
                <a:effectLst/>
                <a:uLnTx/>
                <a:uFillTx/>
              </a:rPr>
              <a:t>Gejala</a:t>
            </a:r>
            <a:endParaRPr kumimoji="0" lang="en-US" sz="1238" b="0" i="0" u="none" strike="noStrike" kern="0" cap="none" spc="0" normalizeH="0" baseline="0" noProof="0" dirty="0">
              <a:ln>
                <a:noFill/>
              </a:ln>
              <a:solidFill>
                <a:schemeClr val="bg1"/>
              </a:solidFill>
              <a:effectLst/>
              <a:uLnTx/>
              <a:uFillTx/>
            </a:endParaRPr>
          </a:p>
        </p:txBody>
      </p:sp>
      <p:sp>
        <p:nvSpPr>
          <p:cNvPr id="12" name="TextBox 11"/>
          <p:cNvSpPr txBox="1"/>
          <p:nvPr/>
        </p:nvSpPr>
        <p:spPr>
          <a:xfrm>
            <a:off x="4808415" y="1811958"/>
            <a:ext cx="2322056" cy="28283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238" b="0" i="0" u="none" strike="noStrike" kern="0" cap="none" spc="0" normalizeH="0" baseline="0" noProof="0" dirty="0">
                <a:ln>
                  <a:noFill/>
                </a:ln>
                <a:solidFill>
                  <a:schemeClr val="bg1"/>
                </a:solidFill>
                <a:effectLst/>
                <a:uLnTx/>
                <a:uFillTx/>
              </a:rPr>
              <a:t>Level </a:t>
            </a:r>
            <a:r>
              <a:rPr kumimoji="0" lang="fi-FI" sz="1238" b="0" i="0" u="none" strike="noStrike" kern="0" cap="none" spc="0" normalizeH="0" baseline="0" noProof="0" dirty="0" err="1">
                <a:ln>
                  <a:noFill/>
                </a:ln>
                <a:solidFill>
                  <a:schemeClr val="bg1"/>
                </a:solidFill>
                <a:effectLst/>
                <a:uLnTx/>
                <a:uFillTx/>
              </a:rPr>
              <a:t>Kontrol</a:t>
            </a:r>
            <a:r>
              <a:rPr kumimoji="0" lang="fi-FI" sz="1238" b="0" i="0" u="none" strike="noStrike" kern="0" cap="none" spc="0" normalizeH="0" baseline="0" noProof="0" dirty="0">
                <a:ln>
                  <a:noFill/>
                </a:ln>
                <a:solidFill>
                  <a:schemeClr val="bg1"/>
                </a:solidFill>
                <a:effectLst/>
                <a:uLnTx/>
                <a:uFillTx/>
              </a:rPr>
              <a:t> </a:t>
            </a:r>
            <a:r>
              <a:rPr kumimoji="0" lang="fi-FI" sz="1238" b="0" i="0" u="none" strike="noStrike" kern="0" cap="none" spc="0" normalizeH="0" baseline="0" noProof="0" dirty="0" err="1">
                <a:ln>
                  <a:noFill/>
                </a:ln>
                <a:solidFill>
                  <a:schemeClr val="bg1"/>
                </a:solidFill>
                <a:effectLst/>
                <a:uLnTx/>
                <a:uFillTx/>
              </a:rPr>
              <a:t>Gejala</a:t>
            </a:r>
            <a:r>
              <a:rPr kumimoji="0" lang="fi-FI" sz="1238" b="0" i="0" u="none" strike="noStrike" kern="0" cap="none" spc="0" normalizeH="0" baseline="0" noProof="0" dirty="0">
                <a:ln>
                  <a:noFill/>
                </a:ln>
                <a:solidFill>
                  <a:schemeClr val="bg1"/>
                </a:solidFill>
                <a:effectLst/>
                <a:uLnTx/>
                <a:uFillTx/>
              </a:rPr>
              <a:t> </a:t>
            </a:r>
            <a:r>
              <a:rPr kumimoji="0" lang="fi-FI" sz="1238" b="0" i="0" u="none" strike="noStrike" kern="0" cap="none" spc="0" normalizeH="0" baseline="0" noProof="0" dirty="0" err="1">
                <a:ln>
                  <a:noFill/>
                </a:ln>
                <a:solidFill>
                  <a:schemeClr val="bg1"/>
                </a:solidFill>
                <a:effectLst/>
                <a:uLnTx/>
                <a:uFillTx/>
              </a:rPr>
              <a:t>Asma</a:t>
            </a:r>
            <a:endParaRPr kumimoji="0" lang="fi-FI" sz="1238" b="0" i="0" u="none" strike="noStrike" kern="0" cap="none" spc="0" normalizeH="0" baseline="0" noProof="0" dirty="0">
              <a:ln>
                <a:noFill/>
              </a:ln>
              <a:solidFill>
                <a:schemeClr val="bg1"/>
              </a:solidFill>
              <a:effectLst/>
              <a:uLnTx/>
              <a:uFillTx/>
            </a:endParaRPr>
          </a:p>
        </p:txBody>
      </p:sp>
      <p:sp>
        <p:nvSpPr>
          <p:cNvPr id="13" name="TextBox 12"/>
          <p:cNvSpPr txBox="1"/>
          <p:nvPr/>
        </p:nvSpPr>
        <p:spPr>
          <a:xfrm>
            <a:off x="1601689" y="2184681"/>
            <a:ext cx="3154406" cy="24237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s-IS" sz="975" b="0" i="0" u="none" strike="noStrike" kern="0" cap="none" spc="0" normalizeH="0" baseline="0" noProof="0" dirty="0">
                <a:ln>
                  <a:noFill/>
                </a:ln>
                <a:solidFill>
                  <a:srgbClr val="002060"/>
                </a:solidFill>
                <a:effectLst/>
                <a:uLnTx/>
                <a:uFillTx/>
              </a:rPr>
              <a:t>Dalam 4  minggu terakhir, apakah pasien memiliki :</a:t>
            </a:r>
          </a:p>
        </p:txBody>
      </p:sp>
      <p:sp>
        <p:nvSpPr>
          <p:cNvPr id="14" name="TextBox 13"/>
          <p:cNvSpPr txBox="1"/>
          <p:nvPr/>
        </p:nvSpPr>
        <p:spPr>
          <a:xfrm>
            <a:off x="4837570" y="2146175"/>
            <a:ext cx="748804" cy="3810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38" b="0" i="0" u="none" strike="noStrike" kern="0" cap="none" spc="0" normalizeH="0" baseline="0" noProof="0" dirty="0" err="1">
                <a:ln>
                  <a:noFill/>
                </a:ln>
                <a:solidFill>
                  <a:srgbClr val="002060"/>
                </a:solidFill>
                <a:effectLst/>
                <a:uLnTx/>
                <a:uFillTx/>
              </a:rPr>
              <a:t>Terkontrol</a:t>
            </a:r>
            <a:r>
              <a:rPr kumimoji="0" lang="en-US" sz="938" b="0" i="0" u="none" strike="noStrike" kern="0" cap="none" spc="0" normalizeH="0" baseline="0" noProof="0" dirty="0">
                <a:ln>
                  <a:noFill/>
                </a:ln>
                <a:solidFill>
                  <a:srgbClr val="00206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38" b="0" i="0" u="none" strike="noStrike" kern="0" cap="none" spc="0" normalizeH="0" baseline="0" noProof="0" dirty="0" err="1">
                <a:ln>
                  <a:noFill/>
                </a:ln>
                <a:solidFill>
                  <a:srgbClr val="002060"/>
                </a:solidFill>
                <a:effectLst/>
                <a:uLnTx/>
                <a:uFillTx/>
              </a:rPr>
              <a:t>penuh</a:t>
            </a:r>
            <a:endParaRPr kumimoji="0" lang="is-IS" sz="938" b="0" i="0" u="none" strike="noStrike" kern="0" cap="none" spc="0" normalizeH="0" baseline="0" noProof="0" dirty="0">
              <a:ln>
                <a:noFill/>
              </a:ln>
              <a:solidFill>
                <a:srgbClr val="002060"/>
              </a:solidFill>
              <a:effectLst/>
              <a:uLnTx/>
              <a:uFillTx/>
            </a:endParaRPr>
          </a:p>
        </p:txBody>
      </p:sp>
      <p:sp>
        <p:nvSpPr>
          <p:cNvPr id="15" name="TextBox 14"/>
          <p:cNvSpPr txBox="1"/>
          <p:nvPr/>
        </p:nvSpPr>
        <p:spPr>
          <a:xfrm>
            <a:off x="5768396" y="2184681"/>
            <a:ext cx="781187" cy="3810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38" b="0" i="0" u="none" strike="noStrike" kern="0" cap="none" spc="0" normalizeH="0" baseline="0" noProof="0" dirty="0" err="1">
                <a:ln>
                  <a:noFill/>
                </a:ln>
                <a:solidFill>
                  <a:srgbClr val="002060"/>
                </a:solidFill>
                <a:effectLst/>
                <a:uLnTx/>
                <a:uFillTx/>
              </a:rPr>
              <a:t>Terkontrol</a:t>
            </a:r>
            <a:r>
              <a:rPr kumimoji="0" lang="da-DK" sz="938" b="0" i="0" u="none" strike="noStrike" kern="0" cap="none" spc="0" normalizeH="0" baseline="0" noProof="0" dirty="0">
                <a:ln>
                  <a:noFill/>
                </a:ln>
                <a:solidFill>
                  <a:srgbClr val="00206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da-DK" sz="938" b="0" i="0" u="none" strike="noStrike" kern="0" cap="none" spc="0" normalizeH="0" baseline="0" noProof="0" dirty="0" err="1">
                <a:ln>
                  <a:noFill/>
                </a:ln>
                <a:solidFill>
                  <a:srgbClr val="002060"/>
                </a:solidFill>
                <a:effectLst/>
                <a:uLnTx/>
                <a:uFillTx/>
              </a:rPr>
              <a:t>sebagian</a:t>
            </a:r>
            <a:endParaRPr kumimoji="0" lang="is-IS" sz="938" b="0" i="0" u="none" strike="noStrike" kern="0" cap="none" spc="0" normalizeH="0" baseline="0" noProof="0" dirty="0">
              <a:ln>
                <a:noFill/>
              </a:ln>
              <a:solidFill>
                <a:srgbClr val="002060"/>
              </a:solidFill>
              <a:effectLst/>
              <a:uLnTx/>
              <a:uFillTx/>
            </a:endParaRPr>
          </a:p>
        </p:txBody>
      </p:sp>
      <p:sp>
        <p:nvSpPr>
          <p:cNvPr id="16" name="TextBox 15"/>
          <p:cNvSpPr txBox="1"/>
          <p:nvPr/>
        </p:nvSpPr>
        <p:spPr>
          <a:xfrm>
            <a:off x="6550242" y="2149398"/>
            <a:ext cx="702078" cy="38100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938" b="0" i="0" u="none" strike="noStrike" kern="0" cap="none" spc="0" normalizeH="0" baseline="0" noProof="0" dirty="0" err="1">
                <a:ln>
                  <a:noFill/>
                </a:ln>
                <a:solidFill>
                  <a:srgbClr val="002060"/>
                </a:solidFill>
                <a:effectLst/>
                <a:uLnTx/>
                <a:uFillTx/>
              </a:rPr>
              <a:t>Tidak</a:t>
            </a:r>
            <a:r>
              <a:rPr kumimoji="0" lang="tr-TR" sz="938" b="0" i="0" u="none" strike="noStrike" kern="0" cap="none" spc="0" normalizeH="0" baseline="0" noProof="0" dirty="0">
                <a:ln>
                  <a:noFill/>
                </a:ln>
                <a:solidFill>
                  <a:srgbClr val="002060"/>
                </a:solidFill>
                <a:effectLst/>
                <a:uLnTx/>
                <a:uFillTx/>
              </a:rPr>
              <a:t> </a:t>
            </a:r>
            <a:r>
              <a:rPr kumimoji="0" lang="tr-TR" sz="938" b="0" i="0" u="none" strike="noStrike" kern="0" cap="none" spc="0" normalizeH="0" baseline="0" noProof="0" dirty="0" err="1">
                <a:ln>
                  <a:noFill/>
                </a:ln>
                <a:solidFill>
                  <a:srgbClr val="002060"/>
                </a:solidFill>
                <a:effectLst/>
                <a:uLnTx/>
                <a:uFillTx/>
              </a:rPr>
              <a:t>terkontrol</a:t>
            </a:r>
            <a:r>
              <a:rPr kumimoji="0" lang="tr-TR" sz="938" b="0" i="0" u="none" strike="noStrike" kern="0" cap="none" spc="0" normalizeH="0" baseline="0" noProof="0" dirty="0">
                <a:ln>
                  <a:noFill/>
                </a:ln>
                <a:solidFill>
                  <a:srgbClr val="002060"/>
                </a:solidFill>
                <a:effectLst/>
                <a:uLnTx/>
                <a:uFillTx/>
              </a:rPr>
              <a:t> </a:t>
            </a:r>
            <a:endParaRPr kumimoji="0" lang="is-IS" sz="938" b="0" i="0" u="none" strike="noStrike" kern="0" cap="none" spc="0" normalizeH="0" baseline="0" noProof="0" dirty="0">
              <a:ln>
                <a:noFill/>
              </a:ln>
              <a:solidFill>
                <a:srgbClr val="002060"/>
              </a:solidFill>
              <a:effectLst/>
              <a:uLnTx/>
              <a:uFillTx/>
            </a:endParaRPr>
          </a:p>
        </p:txBody>
      </p:sp>
      <p:sp>
        <p:nvSpPr>
          <p:cNvPr id="19" name="TextBox 18"/>
          <p:cNvSpPr txBox="1"/>
          <p:nvPr/>
        </p:nvSpPr>
        <p:spPr>
          <a:xfrm>
            <a:off x="1613655" y="2467120"/>
            <a:ext cx="27003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900" b="0" i="0" u="none" strike="noStrike" kern="0" cap="none" spc="0" normalizeH="0" baseline="0" noProof="0" dirty="0">
                <a:ln>
                  <a:noFill/>
                </a:ln>
                <a:solidFill>
                  <a:srgbClr val="000000"/>
                </a:solidFill>
                <a:effectLst/>
                <a:uLnTx/>
                <a:uFillTx/>
              </a:rPr>
              <a:t>1. Gejala asma harian lebih dari dua kali </a:t>
            </a:r>
          </a:p>
          <a:p>
            <a:pPr marL="0" marR="0" lvl="0" indent="0" defTabSz="914400" eaLnBrk="1" fontAlgn="auto" latinLnBrk="0" hangingPunct="1">
              <a:lnSpc>
                <a:spcPct val="100000"/>
              </a:lnSpc>
              <a:spcBef>
                <a:spcPts val="0"/>
              </a:spcBef>
              <a:spcAft>
                <a:spcPts val="0"/>
              </a:spcAft>
              <a:buClrTx/>
              <a:buSzTx/>
              <a:buFontTx/>
              <a:buNone/>
              <a:tabLst/>
              <a:defRPr/>
            </a:pPr>
            <a:r>
              <a:rPr kumimoji="0" lang="hr-HR" sz="900" b="0" i="0" u="none" strike="noStrike" kern="0" cap="none" spc="0" normalizeH="0" baseline="0" noProof="0" dirty="0">
                <a:ln>
                  <a:noFill/>
                </a:ln>
                <a:solidFill>
                  <a:srgbClr val="000000"/>
                </a:solidFill>
                <a:effectLst/>
                <a:uLnTx/>
                <a:uFillTx/>
              </a:rPr>
              <a:t>    dalam 1 minggu</a:t>
            </a:r>
            <a:endParaRPr kumimoji="0" lang="is-IS" sz="900" b="0" i="0" u="none" strike="noStrike" kern="0" cap="none" spc="0" normalizeH="0" baseline="0" noProof="0" dirty="0">
              <a:ln>
                <a:noFill/>
              </a:ln>
              <a:solidFill>
                <a:srgbClr val="000000"/>
              </a:solidFill>
              <a:effectLst/>
              <a:uLnTx/>
              <a:uFillTx/>
            </a:endParaRPr>
          </a:p>
        </p:txBody>
      </p:sp>
      <p:sp>
        <p:nvSpPr>
          <p:cNvPr id="20" name="TextBox 19"/>
          <p:cNvSpPr txBox="1"/>
          <p:nvPr/>
        </p:nvSpPr>
        <p:spPr>
          <a:xfrm>
            <a:off x="1614276" y="2807997"/>
            <a:ext cx="270030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s-IS" sz="900" b="0" i="0" u="none" strike="noStrike" kern="0" cap="none" spc="0" normalizeH="0" baseline="0" noProof="0" dirty="0">
                <a:ln>
                  <a:noFill/>
                </a:ln>
                <a:solidFill>
                  <a:sysClr val="windowText" lastClr="000000"/>
                </a:solidFill>
                <a:effectLst/>
                <a:uLnTx/>
                <a:uFillTx/>
              </a:rPr>
              <a:t>2. Terbangun di malam hari karena asma</a:t>
            </a:r>
          </a:p>
        </p:txBody>
      </p:sp>
      <p:sp>
        <p:nvSpPr>
          <p:cNvPr id="21" name="TextBox 20"/>
          <p:cNvSpPr txBox="1"/>
          <p:nvPr/>
        </p:nvSpPr>
        <p:spPr>
          <a:xfrm>
            <a:off x="1613655" y="3081965"/>
            <a:ext cx="2912615"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r-HR" sz="900" b="0" i="0" u="none" strike="noStrike" kern="0" cap="none" spc="0" normalizeH="0" baseline="0" noProof="0" dirty="0">
                <a:ln>
                  <a:noFill/>
                </a:ln>
                <a:solidFill>
                  <a:srgbClr val="000000"/>
                </a:solidFill>
                <a:effectLst/>
                <a:uLnTx/>
                <a:uFillTx/>
              </a:rPr>
              <a:t>3. Penggunaan obat pelega untuk mengatasi 	</a:t>
            </a:r>
          </a:p>
          <a:p>
            <a:pPr marL="0" marR="0" lvl="0" indent="0" defTabSz="914400" eaLnBrk="1" fontAlgn="auto" latinLnBrk="0" hangingPunct="1">
              <a:lnSpc>
                <a:spcPct val="100000"/>
              </a:lnSpc>
              <a:spcBef>
                <a:spcPts val="0"/>
              </a:spcBef>
              <a:spcAft>
                <a:spcPts val="0"/>
              </a:spcAft>
              <a:buClrTx/>
              <a:buSzTx/>
              <a:buFontTx/>
              <a:buNone/>
              <a:tabLst/>
              <a:defRPr/>
            </a:pPr>
            <a:r>
              <a:rPr kumimoji="0" lang="hr-HR" sz="900" b="0" i="0" u="none" strike="noStrike" kern="0" cap="none" spc="0" normalizeH="0" baseline="0" noProof="0" dirty="0">
                <a:ln>
                  <a:noFill/>
                </a:ln>
                <a:solidFill>
                  <a:srgbClr val="000000"/>
                </a:solidFill>
                <a:effectLst/>
                <a:uLnTx/>
                <a:uFillTx/>
              </a:rPr>
              <a:t>    gejala lebih dari dua kali dalam 1 minggu</a:t>
            </a:r>
            <a:endParaRPr kumimoji="0" lang="is-IS" sz="900" b="0" i="0" u="none" strike="noStrike" kern="0" cap="none" spc="0" normalizeH="0" baseline="0" noProof="0" dirty="0">
              <a:ln>
                <a:noFill/>
              </a:ln>
              <a:solidFill>
                <a:srgbClr val="000000"/>
              </a:solidFill>
              <a:effectLst/>
              <a:uLnTx/>
              <a:uFillTx/>
            </a:endParaRPr>
          </a:p>
        </p:txBody>
      </p:sp>
      <p:sp>
        <p:nvSpPr>
          <p:cNvPr id="22" name="TextBox 21"/>
          <p:cNvSpPr txBox="1"/>
          <p:nvPr/>
        </p:nvSpPr>
        <p:spPr>
          <a:xfrm>
            <a:off x="1604245" y="3647039"/>
            <a:ext cx="2700300" cy="23544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930" b="0" i="0" u="none" strike="noStrike" kern="0" cap="none" spc="0" normalizeH="0" baseline="0" noProof="0" dirty="0">
                <a:ln>
                  <a:noFill/>
                </a:ln>
                <a:solidFill>
                  <a:srgbClr val="000000"/>
                </a:solidFill>
                <a:effectLst/>
                <a:uLnTx/>
                <a:uFillTx/>
              </a:rPr>
              <a:t>4. </a:t>
            </a:r>
            <a:r>
              <a:rPr kumimoji="0" lang="pt-BR" sz="930" b="0" i="0" u="none" strike="noStrike" kern="0" cap="none" spc="0" normalizeH="0" baseline="0" noProof="0" dirty="0" err="1">
                <a:ln>
                  <a:noFill/>
                </a:ln>
                <a:solidFill>
                  <a:srgbClr val="000000"/>
                </a:solidFill>
                <a:effectLst/>
                <a:uLnTx/>
                <a:uFillTx/>
              </a:rPr>
              <a:t>Pembatasan</a:t>
            </a:r>
            <a:r>
              <a:rPr kumimoji="0" lang="pt-BR" sz="930" b="0" i="0" u="none" strike="noStrike" kern="0" cap="none" spc="0" normalizeH="0" baseline="0" noProof="0" dirty="0">
                <a:ln>
                  <a:noFill/>
                </a:ln>
                <a:solidFill>
                  <a:srgbClr val="000000"/>
                </a:solidFill>
                <a:effectLst/>
                <a:uLnTx/>
                <a:uFillTx/>
              </a:rPr>
              <a:t> </a:t>
            </a:r>
            <a:r>
              <a:rPr kumimoji="0" lang="pt-BR" sz="930" b="0" i="0" u="none" strike="noStrike" kern="0" cap="none" spc="0" normalizeH="0" baseline="0" noProof="0" dirty="0" err="1">
                <a:ln>
                  <a:noFill/>
                </a:ln>
                <a:solidFill>
                  <a:srgbClr val="000000"/>
                </a:solidFill>
                <a:effectLst/>
                <a:uLnTx/>
                <a:uFillTx/>
              </a:rPr>
              <a:t>aktivitas</a:t>
            </a:r>
            <a:r>
              <a:rPr kumimoji="0" lang="pt-BR" sz="930" b="0" i="0" u="none" strike="noStrike" kern="0" cap="none" spc="0" normalizeH="0" baseline="0" noProof="0" dirty="0">
                <a:ln>
                  <a:noFill/>
                </a:ln>
                <a:solidFill>
                  <a:srgbClr val="000000"/>
                </a:solidFill>
                <a:effectLst/>
                <a:uLnTx/>
                <a:uFillTx/>
              </a:rPr>
              <a:t> </a:t>
            </a:r>
            <a:r>
              <a:rPr kumimoji="0" lang="pt-BR" sz="930" b="0" i="0" u="none" strike="noStrike" kern="0" cap="none" spc="0" normalizeH="0" baseline="0" noProof="0" dirty="0" err="1">
                <a:ln>
                  <a:noFill/>
                </a:ln>
                <a:solidFill>
                  <a:srgbClr val="000000"/>
                </a:solidFill>
                <a:effectLst/>
                <a:uLnTx/>
                <a:uFillTx/>
              </a:rPr>
              <a:t>karena</a:t>
            </a:r>
            <a:r>
              <a:rPr kumimoji="0" lang="pt-BR" sz="930" b="0" i="0" u="none" strike="noStrike" kern="0" cap="none" spc="0" normalizeH="0" baseline="0" noProof="0" dirty="0">
                <a:ln>
                  <a:noFill/>
                </a:ln>
                <a:solidFill>
                  <a:srgbClr val="000000"/>
                </a:solidFill>
                <a:effectLst/>
                <a:uLnTx/>
                <a:uFillTx/>
              </a:rPr>
              <a:t> asma</a:t>
            </a:r>
          </a:p>
        </p:txBody>
      </p:sp>
      <p:sp>
        <p:nvSpPr>
          <p:cNvPr id="23" name="TextBox 22"/>
          <p:cNvSpPr txBox="1"/>
          <p:nvPr/>
        </p:nvSpPr>
        <p:spPr>
          <a:xfrm>
            <a:off x="4867886" y="2752272"/>
            <a:ext cx="671435" cy="66967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938" b="0" i="0" u="none" strike="noStrike" kern="0" cap="none" spc="0" normalizeH="0" baseline="0" noProof="0" dirty="0" err="1">
                <a:ln>
                  <a:noFill/>
                </a:ln>
                <a:solidFill>
                  <a:srgbClr val="000000"/>
                </a:solidFill>
                <a:effectLst/>
                <a:uLnTx/>
                <a:uFillTx/>
              </a:rPr>
              <a:t>Tidak</a:t>
            </a:r>
            <a:r>
              <a:rPr kumimoji="0" lang="fi-FI" sz="938" b="0" i="0" u="none" strike="noStrike" kern="0" cap="none" spc="0" normalizeH="0" baseline="0" noProof="0" dirty="0">
                <a:ln>
                  <a:noFill/>
                </a:ln>
                <a:solidFill>
                  <a:srgbClr val="000000"/>
                </a:solidFill>
                <a:effectLst/>
                <a:uLnTx/>
                <a:uFillTx/>
              </a:rPr>
              <a:t>  </a:t>
            </a:r>
            <a:r>
              <a:rPr kumimoji="0" lang="fi-FI" sz="938" b="0" i="0" u="none" strike="noStrike" kern="0" cap="none" spc="0" normalizeH="0" baseline="0" noProof="0" dirty="0" err="1">
                <a:ln>
                  <a:noFill/>
                </a:ln>
                <a:solidFill>
                  <a:srgbClr val="000000"/>
                </a:solidFill>
                <a:effectLst/>
                <a:uLnTx/>
                <a:uFillTx/>
              </a:rPr>
              <a:t>terdapat</a:t>
            </a:r>
            <a:r>
              <a:rPr kumimoji="0" lang="fi-FI" sz="938" b="0" i="0" u="none" strike="noStrike" kern="0" cap="none" spc="0" normalizeH="0" baseline="0" noProof="0" dirty="0">
                <a:ln>
                  <a:noFill/>
                </a:ln>
                <a:solidFill>
                  <a:srgbClr val="00000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i-FI" sz="938" b="0" i="0" u="none" strike="noStrike" kern="0" cap="none" spc="0" normalizeH="0" baseline="0" noProof="0" dirty="0" err="1">
                <a:ln>
                  <a:noFill/>
                </a:ln>
                <a:solidFill>
                  <a:srgbClr val="000000"/>
                </a:solidFill>
                <a:effectLst/>
                <a:uLnTx/>
                <a:uFillTx/>
              </a:rPr>
              <a:t>satupun</a:t>
            </a:r>
            <a:r>
              <a:rPr kumimoji="0" lang="fi-FI" sz="938" b="0" i="0" u="none" strike="noStrike" kern="0" cap="none" spc="0" normalizeH="0" baseline="0" noProof="0" dirty="0">
                <a:ln>
                  <a:noFill/>
                </a:ln>
                <a:solidFill>
                  <a:srgbClr val="000000"/>
                </a:solidFill>
                <a:effectLst/>
                <a:uLnTx/>
                <a:uFillTx/>
              </a:rPr>
              <a:t> </a:t>
            </a:r>
            <a:r>
              <a:rPr kumimoji="0" lang="fi-FI" sz="938" b="0" i="0" u="none" strike="noStrike" kern="0" cap="none" spc="0" normalizeH="0" baseline="0" noProof="0" dirty="0" err="1">
                <a:ln>
                  <a:noFill/>
                </a:ln>
                <a:solidFill>
                  <a:srgbClr val="000000"/>
                </a:solidFill>
                <a:effectLst/>
                <a:uLnTx/>
                <a:uFillTx/>
              </a:rPr>
              <a:t>kriteria</a:t>
            </a:r>
            <a:endParaRPr kumimoji="0" lang="fi-FI" sz="938" b="0" i="0" u="none" strike="noStrike" kern="0" cap="none" spc="0" normalizeH="0" baseline="0" noProof="0" dirty="0">
              <a:ln>
                <a:noFill/>
              </a:ln>
              <a:solidFill>
                <a:srgbClr val="000000"/>
              </a:solidFill>
              <a:effectLst/>
              <a:uLnTx/>
              <a:uFillTx/>
            </a:endParaRPr>
          </a:p>
        </p:txBody>
      </p:sp>
      <p:sp>
        <p:nvSpPr>
          <p:cNvPr id="24" name="TextBox 23"/>
          <p:cNvSpPr txBox="1"/>
          <p:nvPr/>
        </p:nvSpPr>
        <p:spPr>
          <a:xfrm>
            <a:off x="5757891" y="2769895"/>
            <a:ext cx="715290" cy="5253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938" b="0" i="0" u="none" strike="noStrike" kern="0" cap="none" spc="0" normalizeH="0" baseline="0" noProof="0" dirty="0" err="1">
                <a:ln>
                  <a:noFill/>
                </a:ln>
                <a:solidFill>
                  <a:srgbClr val="000000"/>
                </a:solidFill>
                <a:effectLst/>
                <a:uLnTx/>
                <a:uFillTx/>
              </a:rPr>
              <a:t>Terdapat</a:t>
            </a:r>
            <a:r>
              <a:rPr kumimoji="0" lang="es-ES_tradnl" sz="938" b="0" i="0" u="none" strike="noStrike" kern="0" cap="none" spc="0" normalizeH="0" baseline="0" noProof="0" dirty="0">
                <a:ln>
                  <a:noFill/>
                </a:ln>
                <a:solidFill>
                  <a:srgbClr val="00000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938" b="0" i="0" u="none" strike="noStrike" kern="0" cap="none" spc="0" normalizeH="0" baseline="0" noProof="0" dirty="0">
                <a:ln>
                  <a:noFill/>
                </a:ln>
                <a:solidFill>
                  <a:srgbClr val="000000"/>
                </a:solidFill>
                <a:effectLst/>
                <a:uLnTx/>
                <a:uFillTx/>
              </a:rPr>
              <a:t>1- 2 </a:t>
            </a:r>
            <a:r>
              <a:rPr kumimoji="0" lang="es-ES_tradnl" sz="938" b="0" i="0" u="none" strike="noStrike" kern="0" cap="none" spc="0" normalizeH="0" baseline="0" noProof="0" dirty="0" err="1">
                <a:ln>
                  <a:noFill/>
                </a:ln>
                <a:solidFill>
                  <a:srgbClr val="000000"/>
                </a:solidFill>
                <a:effectLst/>
                <a:uLnTx/>
                <a:uFillTx/>
              </a:rPr>
              <a:t>kriteria</a:t>
            </a:r>
            <a:endParaRPr kumimoji="0" lang="fi-FI" sz="938" b="0" i="0" u="none" strike="noStrike" kern="0" cap="none" spc="0" normalizeH="0" baseline="0" noProof="0" dirty="0">
              <a:ln>
                <a:noFill/>
              </a:ln>
              <a:solidFill>
                <a:srgbClr val="000000"/>
              </a:solidFill>
              <a:effectLst/>
              <a:uLnTx/>
              <a:uFillTx/>
            </a:endParaRPr>
          </a:p>
        </p:txBody>
      </p:sp>
      <p:sp>
        <p:nvSpPr>
          <p:cNvPr id="25" name="TextBox 24"/>
          <p:cNvSpPr txBox="1"/>
          <p:nvPr/>
        </p:nvSpPr>
        <p:spPr>
          <a:xfrm>
            <a:off x="6549581" y="2769895"/>
            <a:ext cx="736195" cy="52533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938" b="0" i="0" u="none" strike="noStrike" kern="0" cap="none" spc="0" normalizeH="0" baseline="0" noProof="0" dirty="0" err="1">
                <a:ln>
                  <a:noFill/>
                </a:ln>
                <a:solidFill>
                  <a:srgbClr val="000000"/>
                </a:solidFill>
                <a:effectLst/>
                <a:uLnTx/>
                <a:uFillTx/>
              </a:rPr>
              <a:t>Terdapat</a:t>
            </a:r>
            <a:r>
              <a:rPr kumimoji="0" lang="es-ES_tradnl" sz="938" b="0" i="0" u="none" strike="noStrike" kern="0" cap="none" spc="0" normalizeH="0" baseline="0" noProof="0" dirty="0">
                <a:ln>
                  <a:noFill/>
                </a:ln>
                <a:solidFill>
                  <a:srgbClr val="00000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ES_tradnl" sz="938" b="0" i="0" u="none" strike="noStrike" kern="0" cap="none" spc="0" normalizeH="0" baseline="0" noProof="0" dirty="0">
                <a:ln>
                  <a:noFill/>
                </a:ln>
                <a:solidFill>
                  <a:srgbClr val="000000"/>
                </a:solidFill>
                <a:effectLst/>
                <a:uLnTx/>
                <a:uFillTx/>
              </a:rPr>
              <a:t>3- 4 </a:t>
            </a:r>
            <a:r>
              <a:rPr kumimoji="0" lang="es-ES_tradnl" sz="938" b="0" i="0" u="none" strike="noStrike" kern="0" cap="none" spc="0" normalizeH="0" baseline="0" noProof="0" dirty="0" err="1">
                <a:ln>
                  <a:noFill/>
                </a:ln>
                <a:solidFill>
                  <a:srgbClr val="000000"/>
                </a:solidFill>
                <a:effectLst/>
                <a:uLnTx/>
                <a:uFillTx/>
              </a:rPr>
              <a:t>kriteria</a:t>
            </a:r>
            <a:endParaRPr kumimoji="0" lang="fi-FI" sz="938" b="0" i="0" u="none" strike="noStrike" kern="0" cap="none" spc="0" normalizeH="0" baseline="0" noProof="0" dirty="0">
              <a:ln>
                <a:noFill/>
              </a:ln>
              <a:solidFill>
                <a:srgbClr val="000000"/>
              </a:solidFill>
              <a:effectLst/>
              <a:uLnTx/>
              <a:uFillTx/>
            </a:endParaRPr>
          </a:p>
        </p:txBody>
      </p:sp>
      <p:pic>
        <p:nvPicPr>
          <p:cNvPr id="26" name="Picture 25"/>
          <p:cNvPicPr>
            <a:picLocks noChangeAspect="1"/>
          </p:cNvPicPr>
          <p:nvPr/>
        </p:nvPicPr>
        <p:blipFill>
          <a:blip r:embed="rId4" cstate="print"/>
          <a:stretch>
            <a:fillRect/>
          </a:stretch>
        </p:blipFill>
        <p:spPr>
          <a:xfrm>
            <a:off x="3988083" y="2427055"/>
            <a:ext cx="913856" cy="1525752"/>
          </a:xfrm>
          <a:prstGeom prst="rect">
            <a:avLst/>
          </a:prstGeom>
        </p:spPr>
      </p:pic>
      <p:sp>
        <p:nvSpPr>
          <p:cNvPr id="29" name="TextBox 28"/>
          <p:cNvSpPr txBox="1"/>
          <p:nvPr/>
        </p:nvSpPr>
        <p:spPr>
          <a:xfrm>
            <a:off x="2017545" y="257769"/>
            <a:ext cx="4991649" cy="1200329"/>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fi-FI" sz="2400" b="1" i="0" u="none" strike="noStrike" kern="0" cap="none" spc="0" normalizeH="0" baseline="0" noProof="0" dirty="0" err="1">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Tingkat</a:t>
            </a:r>
            <a:r>
              <a:rPr kumimoji="0" lang="fi-FI" sz="2400" b="1" i="0" u="none" strike="noStrike" kern="0" cap="none" spc="0" normalizeH="0" baseline="0" noProof="0" dirty="0">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 </a:t>
            </a:r>
            <a:r>
              <a:rPr kumimoji="0" lang="fi-FI" sz="2400" b="1" i="0" u="none" strike="noStrike" kern="0" cap="none" spc="0" normalizeH="0" baseline="0" noProof="0" dirty="0" err="1">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Kontrol</a:t>
            </a:r>
            <a:r>
              <a:rPr kumimoji="0" lang="fi-FI" sz="2400" b="1" i="0" u="none" strike="noStrike" kern="0" cap="none" spc="0" normalizeH="0" baseline="0" noProof="0" dirty="0">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 </a:t>
            </a:r>
            <a:r>
              <a:rPr kumimoji="0" lang="fi-FI" sz="2400" b="1" i="0" u="none" strike="noStrike" kern="0" cap="none" spc="0" normalizeH="0" baseline="0" noProof="0" dirty="0" err="1">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Asma</a:t>
            </a:r>
            <a:endParaRPr kumimoji="0" lang="fi-FI" sz="2400" b="1" i="0" u="none" strike="noStrike" kern="0" cap="none" spc="0" normalizeH="0" baseline="0" noProof="0" dirty="0">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fi-FI" sz="2400" b="1" i="0" u="none" strike="noStrike" kern="0" cap="none" spc="0" normalizeH="0" baseline="0" noProof="0" dirty="0">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a:t>
            </a:r>
            <a:r>
              <a:rPr kumimoji="0" lang="fi-FI" sz="2400" b="1" i="0" u="none" strike="noStrike" kern="0" cap="none" spc="0" normalizeH="0" baseline="0" noProof="0" dirty="0" err="1">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Menilai</a:t>
            </a:r>
            <a:r>
              <a:rPr kumimoji="0" lang="fi-FI" sz="2400" b="1" i="0" u="none" strike="noStrike" kern="0" cap="none" spc="0" normalizeH="0" baseline="0" noProof="0" dirty="0">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 </a:t>
            </a:r>
            <a:r>
              <a:rPr kumimoji="0" lang="fi-FI" sz="2400" b="1" i="0" u="none" strike="noStrike" kern="0" cap="none" spc="0" normalizeH="0" baseline="0" noProof="0" dirty="0" err="1">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tingkat</a:t>
            </a:r>
            <a:r>
              <a:rPr kumimoji="0" lang="fi-FI" sz="2400" b="1" i="0" u="none" strike="noStrike" kern="0" cap="none" spc="0" normalizeH="0" baseline="0" noProof="0" dirty="0">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 </a:t>
            </a:r>
            <a:r>
              <a:rPr kumimoji="0" lang="fi-FI" sz="2400" b="1" i="0" u="none" strike="noStrike" kern="0" cap="none" spc="0" normalizeH="0" baseline="0" noProof="0" dirty="0" err="1">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kontrol</a:t>
            </a:r>
            <a:r>
              <a:rPr kumimoji="0" lang="fi-FI" sz="2400" b="1" i="0" u="none" strike="noStrike" kern="0" cap="none" spc="0" normalizeH="0" baseline="0" noProof="0" dirty="0">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 </a:t>
            </a:r>
            <a:r>
              <a:rPr kumimoji="0" lang="fi-FI" sz="2400" b="1" i="0" u="none" strike="noStrike" kern="0" cap="none" spc="0" normalizeH="0" baseline="0" noProof="0" dirty="0" err="1">
                <a:ln>
                  <a:noFill/>
                </a:ln>
                <a:solidFill>
                  <a:srgbClr val="FFFF00"/>
                </a:solidFill>
                <a:effectLst/>
                <a:uLnTx/>
                <a:uFillTx/>
                <a:latin typeface="Calibri" panose="020F0502020204030204" pitchFamily="34" charset="0"/>
                <a:ea typeface="Malgun Gothic" panose="020B0503020000020004" pitchFamily="34" charset="-127"/>
                <a:cs typeface="Times New Roman" pitchFamily="18" charset="0"/>
              </a:rPr>
              <a:t>asma</a:t>
            </a:r>
            <a:r>
              <a:rPr kumimoji="0" lang="fi-FI" sz="2400" b="1" i="0" u="none" strike="noStrike" kern="0" cap="none" spc="0" normalizeH="0" baseline="0" noProof="0" dirty="0">
                <a:ln>
                  <a:noFill/>
                </a:ln>
                <a:solidFill>
                  <a:srgbClr val="FFFF00"/>
                </a:solidFill>
                <a:effectLst/>
                <a:uLnTx/>
                <a:uFillTx/>
                <a:latin typeface="Calibri" panose="020F0502020204030204" pitchFamily="34" charset="0"/>
                <a:ea typeface="Malgun Gothic" panose="020B0503020000020004" pitchFamily="34" charset="-127"/>
              </a:rPr>
              <a:t>)</a:t>
            </a:r>
            <a:endParaRPr kumimoji="0" lang="en-US" sz="2400" b="1" i="0" u="none" strike="noStrike" kern="0" cap="none" spc="0" normalizeH="0" baseline="0" noProof="0" dirty="0">
              <a:ln>
                <a:noFill/>
              </a:ln>
              <a:solidFill>
                <a:srgbClr val="FFFF00"/>
              </a:solidFill>
              <a:effectLst/>
              <a:uLnTx/>
              <a:uFillTx/>
              <a:latin typeface="Calibri" panose="020F0502020204030204" pitchFamily="34" charset="0"/>
              <a:ea typeface="Malgun Gothic" panose="020B0503020000020004" pitchFamily="34" charset="-127"/>
            </a:endParaRPr>
          </a:p>
        </p:txBody>
      </p:sp>
      <p:sp>
        <p:nvSpPr>
          <p:cNvPr id="34" name="Oval 47"/>
          <p:cNvSpPr>
            <a:spLocks noChangeArrowheads="1"/>
          </p:cNvSpPr>
          <p:nvPr/>
        </p:nvSpPr>
        <p:spPr bwMode="auto">
          <a:xfrm>
            <a:off x="4818293" y="2525846"/>
            <a:ext cx="832903" cy="1237190"/>
          </a:xfrm>
          <a:prstGeom prst="ellipse">
            <a:avLst/>
          </a:prstGeom>
          <a:noFill/>
          <a:ln w="57150">
            <a:solidFill>
              <a:srgbClr val="FF0000"/>
            </a:solidFill>
            <a:round/>
            <a:headEnd/>
            <a:tailEnd/>
          </a:ln>
          <a:effectLst/>
        </p:spPr>
        <p:txBody>
          <a:bodyPr wrap="none" lIns="67865" tIns="33338" rIns="67865" bIns="33338" anchor="ctr"/>
          <a:lstStyle/>
          <a:p>
            <a:pPr marL="0" marR="0" lvl="0" indent="0" defTabSz="914400" eaLnBrk="0" fontAlgn="auto" latinLnBrk="0" hangingPunct="0">
              <a:lnSpc>
                <a:spcPct val="90000"/>
              </a:lnSpc>
              <a:spcBef>
                <a:spcPts val="0"/>
              </a:spcBef>
              <a:spcAft>
                <a:spcPts val="0"/>
              </a:spcAft>
              <a:buClrTx/>
              <a:buSzTx/>
              <a:buFontTx/>
              <a:buNone/>
              <a:tabLst/>
              <a:defRPr/>
            </a:pPr>
            <a:endParaRPr kumimoji="0" lang="en-US" sz="2850" b="0" i="0" u="none" strike="noStrike" kern="0" cap="none" spc="0" normalizeH="0" baseline="0" noProof="0" dirty="0">
              <a:ln>
                <a:solidFill>
                  <a:srgbClr val="000000"/>
                </a:solidFill>
              </a:ln>
              <a:solidFill>
                <a:srgbClr val="FFFFFF"/>
              </a:solidFill>
              <a:effectLst>
                <a:outerShdw blurRad="38100" dist="38100" dir="2700000" algn="tl">
                  <a:srgbClr val="000000">
                    <a:alpha val="43137"/>
                  </a:srgbClr>
                </a:outerShdw>
              </a:effectLst>
              <a:uLnTx/>
              <a:uFillTx/>
              <a:ea typeface="ＭＳ Ｐゴシック" pitchFamily="34" charset="-128"/>
            </a:endParaRPr>
          </a:p>
        </p:txBody>
      </p:sp>
      <p:sp>
        <p:nvSpPr>
          <p:cNvPr id="36" name="Explosion 1 7"/>
          <p:cNvSpPr>
            <a:spLocks noChangeArrowheads="1"/>
          </p:cNvSpPr>
          <p:nvPr/>
        </p:nvSpPr>
        <p:spPr bwMode="auto">
          <a:xfrm>
            <a:off x="1232252" y="167358"/>
            <a:ext cx="6588035" cy="4599524"/>
          </a:xfrm>
          <a:prstGeom prst="irregularSeal1">
            <a:avLst/>
          </a:prstGeom>
          <a:solidFill>
            <a:srgbClr val="FF0000"/>
          </a:solidFill>
          <a:ln w="38100">
            <a:solidFill>
              <a:srgbClr val="FFFFFF"/>
            </a:solidFill>
            <a:round/>
            <a:headEnd/>
            <a:tailEnd/>
          </a:ln>
        </p:spPr>
        <p:txBody>
          <a:bodyPr lIns="90487" tIns="44450" rIns="90487" bIns="4445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Trebuchet MS" panose="020B0603020202020204" pitchFamily="34" charset="0"/>
                <a:ea typeface="ＭＳ Ｐゴシック" pitchFamily="34" charset="-128"/>
              </a:rPr>
              <a:t>SEGERA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r>
              <a:rPr kumimoji="0" lang="en-US" sz="1800" b="0" i="0" u="none" strike="noStrike" kern="0" cap="none" spc="0" normalizeH="0" baseline="0" noProof="0" dirty="0" err="1">
                <a:ln>
                  <a:noFill/>
                </a:ln>
                <a:solidFill>
                  <a:srgbClr val="FFFF00"/>
                </a:solidFill>
                <a:effectLst/>
                <a:uLnTx/>
                <a:uFillTx/>
                <a:latin typeface="Trebuchet MS" panose="020B0603020202020204" pitchFamily="34" charset="0"/>
                <a:ea typeface="ＭＳ Ｐゴシック" pitchFamily="34" charset="-128"/>
              </a:rPr>
              <a:t>evaluasi</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r>
              <a:rPr kumimoji="0" lang="en-US" sz="1800" b="0" i="0" u="none" strike="noStrike" kern="0" cap="none" spc="0" normalizeH="0" baseline="0" noProof="0" dirty="0" err="1">
                <a:ln>
                  <a:noFill/>
                </a:ln>
                <a:solidFill>
                  <a:srgbClr val="FFFF00"/>
                </a:solidFill>
                <a:effectLst/>
                <a:uLnTx/>
                <a:uFillTx/>
                <a:latin typeface="Trebuchet MS" panose="020B0603020202020204" pitchFamily="34" charset="0"/>
                <a:ea typeface="ＭＳ Ｐゴシック" pitchFamily="34" charset="-128"/>
              </a:rPr>
              <a:t>pengobatan</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yang </a:t>
            </a:r>
            <a:r>
              <a:rPr kumimoji="0" lang="en-US" sz="1800" b="0" i="0" u="none" strike="noStrike" kern="0" cap="none" spc="0" normalizeH="0" baseline="0" noProof="0" dirty="0" err="1">
                <a:ln>
                  <a:noFill/>
                </a:ln>
                <a:solidFill>
                  <a:srgbClr val="FFFF00"/>
                </a:solidFill>
                <a:effectLst/>
                <a:uLnTx/>
                <a:uFillTx/>
                <a:latin typeface="Trebuchet MS" panose="020B0603020202020204" pitchFamily="34" charset="0"/>
                <a:ea typeface="ＭＳ Ｐゴシック" pitchFamily="34" charset="-128"/>
              </a:rPr>
              <a:t>ditujukan</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r>
              <a:rPr kumimoji="0" lang="en-US" sz="1800" b="0" i="0" u="none" strike="noStrike" kern="0" cap="none" spc="0" normalizeH="0" baseline="0" noProof="0" dirty="0" err="1">
                <a:ln>
                  <a:noFill/>
                </a:ln>
                <a:solidFill>
                  <a:srgbClr val="FFFF00"/>
                </a:solidFill>
                <a:effectLst/>
                <a:uLnTx/>
                <a:uFillTx/>
                <a:latin typeface="Trebuchet MS" panose="020B0603020202020204" pitchFamily="34" charset="0"/>
                <a:ea typeface="ＭＳ Ｐゴシック" pitchFamily="34" charset="-128"/>
              </a:rPr>
              <a:t>untuk</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r>
              <a:rPr kumimoji="0" lang="en-US" sz="1800" b="0" i="0" u="none" strike="noStrike" kern="0" cap="none" spc="0" normalizeH="0" baseline="0" noProof="0" dirty="0" err="1">
                <a:ln>
                  <a:noFill/>
                </a:ln>
                <a:solidFill>
                  <a:srgbClr val="FFFF00"/>
                </a:solidFill>
                <a:effectLst/>
                <a:uLnTx/>
                <a:uFillTx/>
                <a:latin typeface="Trebuchet MS" panose="020B0603020202020204" pitchFamily="34" charset="0"/>
                <a:ea typeface="ＭＳ Ｐゴシック" pitchFamily="34" charset="-128"/>
              </a:rPr>
              <a:t>mengontrol</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r>
              <a:rPr kumimoji="0" lang="en-US" sz="1800" b="0" i="0" u="none" strike="noStrike" kern="0" cap="none" spc="0" normalizeH="0" baseline="0" noProof="0" dirty="0" err="1">
                <a:ln>
                  <a:noFill/>
                </a:ln>
                <a:solidFill>
                  <a:srgbClr val="FFFF00"/>
                </a:solidFill>
                <a:effectLst/>
                <a:uLnTx/>
                <a:uFillTx/>
                <a:latin typeface="Trebuchet MS" panose="020B0603020202020204" pitchFamily="34" charset="0"/>
                <a:ea typeface="ＭＳ Ｐゴシック" pitchFamily="34" charset="-128"/>
              </a:rPr>
              <a:t>asma</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r>
              <a:rPr kumimoji="0" lang="en-US" sz="1800" b="0" i="0" u="none" strike="noStrike" kern="0" cap="none" spc="0" normalizeH="0" baseline="0" noProof="0" dirty="0" err="1">
                <a:ln>
                  <a:noFill/>
                </a:ln>
                <a:solidFill>
                  <a:srgbClr val="FFFF00"/>
                </a:solidFill>
                <a:effectLst/>
                <a:uLnTx/>
                <a:uFillTx/>
                <a:latin typeface="Trebuchet MS" panose="020B0603020202020204" pitchFamily="34" charset="0"/>
                <a:ea typeface="ＭＳ Ｐゴシック" pitchFamily="34" charset="-128"/>
              </a:rPr>
              <a:t>jangka</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r>
              <a:rPr kumimoji="0" lang="en-US" sz="1800" b="0" i="0" u="none" strike="noStrike" kern="0" cap="none" spc="0" normalizeH="0" baseline="0" noProof="0" dirty="0" err="1">
                <a:ln>
                  <a:noFill/>
                </a:ln>
                <a:solidFill>
                  <a:srgbClr val="FFFF00"/>
                </a:solidFill>
                <a:effectLst/>
                <a:uLnTx/>
                <a:uFillTx/>
                <a:latin typeface="Trebuchet MS" panose="020B0603020202020204" pitchFamily="34" charset="0"/>
                <a:ea typeface="ＭＳ Ｐゴシック" pitchFamily="34" charset="-128"/>
              </a:rPr>
              <a:t>panjang</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r>
              <a:rPr kumimoji="0" lang="en-US" sz="1800" b="0" i="1"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maintenance treatment</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r>
              <a:rPr kumimoji="0" lang="en-US" sz="1800" b="0" i="0" u="none" strike="noStrike" kern="0" cap="none" spc="0" normalizeH="0" baseline="0" noProof="0" dirty="0" err="1">
                <a:ln>
                  <a:noFill/>
                </a:ln>
                <a:solidFill>
                  <a:srgbClr val="FFFF00"/>
                </a:solidFill>
                <a:effectLst/>
                <a:uLnTx/>
                <a:uFillTx/>
                <a:latin typeface="Trebuchet MS" panose="020B0603020202020204" pitchFamily="34" charset="0"/>
                <a:ea typeface="ＭＳ Ｐゴシック" pitchFamily="34" charset="-128"/>
              </a:rPr>
              <a:t>apabila</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r>
              <a:rPr kumimoji="0" lang="en-US" sz="1800" b="0" i="0" u="none" strike="noStrike" kern="0" cap="none" spc="0" normalizeH="0" baseline="0" noProof="0" dirty="0" err="1">
                <a:ln>
                  <a:noFill/>
                </a:ln>
                <a:solidFill>
                  <a:srgbClr val="FFFF00"/>
                </a:solidFill>
                <a:effectLst/>
                <a:uLnTx/>
                <a:uFillTx/>
                <a:latin typeface="Trebuchet MS" panose="020B0603020202020204" pitchFamily="34" charset="0"/>
                <a:ea typeface="ＭＳ Ｐゴシック" pitchFamily="34" charset="-128"/>
              </a:rPr>
              <a:t>terjadi</a:t>
            </a:r>
            <a:r>
              <a:rPr kumimoji="0" lang="en-US" sz="1800" b="0" i="0" u="none" strike="noStrike" kern="0" cap="none" spc="0" normalizeH="0" baseline="0" noProof="0" dirty="0">
                <a:ln>
                  <a:noFill/>
                </a:ln>
                <a:solidFill>
                  <a:srgbClr val="FFFF00"/>
                </a:solidFill>
                <a:effectLst/>
                <a:uLnTx/>
                <a:uFillTx/>
                <a:latin typeface="Trebuchet MS" panose="020B0603020202020204" pitchFamily="34" charset="0"/>
                <a:ea typeface="ＭＳ Ｐゴシック" pitchFamily="34" charset="-128"/>
              </a:rPr>
              <a:t>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Trebuchet MS" panose="020B0603020202020204" pitchFamily="34" charset="0"/>
                <a:ea typeface="ＭＳ Ｐゴシック" pitchFamily="34" charset="-128"/>
              </a:rPr>
              <a:t>EKSASERBASI </a:t>
            </a:r>
          </a:p>
        </p:txBody>
      </p:sp>
      <p:sp>
        <p:nvSpPr>
          <p:cNvPr id="37" name="TextBox 36"/>
          <p:cNvSpPr txBox="1"/>
          <p:nvPr/>
        </p:nvSpPr>
        <p:spPr>
          <a:xfrm>
            <a:off x="0" y="4774168"/>
            <a:ext cx="62646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effectLst/>
                <a:uLnTx/>
                <a:uFillTx/>
              </a:rPr>
              <a:t>Global Strategy for Asthma Management and Prevention, Global Initiative for Asthma (Updated </a:t>
            </a:r>
            <a:r>
              <a:rPr kumimoji="0" lang="en-US" sz="900" b="0" i="0" u="none" strike="noStrike" kern="0" cap="none" spc="0" normalizeH="0" baseline="0" noProof="0" dirty="0" smtClean="0">
                <a:ln>
                  <a:noFill/>
                </a:ln>
                <a:effectLst/>
                <a:uLnTx/>
                <a:uFillTx/>
              </a:rPr>
              <a:t>2017). </a:t>
            </a:r>
            <a:r>
              <a:rPr kumimoji="0" lang="en-US" sz="900" b="0" i="0" u="none" strike="noStrike" kern="0" cap="none" spc="0" normalizeH="0" baseline="0" noProof="0" dirty="0">
                <a:ln>
                  <a:noFill/>
                </a:ln>
                <a:effectLst/>
                <a:uLnTx/>
                <a:uFillTx/>
              </a:rPr>
              <a:t>Available from </a:t>
            </a:r>
            <a:r>
              <a:rPr kumimoji="0" lang="en-US" sz="900" b="0" i="1" u="none" strike="noStrike" kern="0" cap="none" spc="0" normalizeH="0" baseline="0" noProof="0" dirty="0">
                <a:ln>
                  <a:noFill/>
                </a:ln>
                <a:effectLst/>
                <a:uLnTx/>
                <a:uFillTx/>
              </a:rPr>
              <a:t>www.ginaasthma.org</a:t>
            </a:r>
            <a:r>
              <a:rPr kumimoji="0" lang="en-US" sz="900" b="0" i="0" u="none" strike="noStrike" kern="0" cap="none" spc="0" normalizeH="0" baseline="0" noProof="0" dirty="0">
                <a:ln>
                  <a:noFill/>
                </a:ln>
                <a:effectLst/>
                <a:uLnTx/>
                <a:uFillTx/>
              </a:rPr>
              <a:t>. </a:t>
            </a:r>
          </a:p>
        </p:txBody>
      </p:sp>
    </p:spTree>
    <p:extLst>
      <p:ext uri="{BB962C8B-B14F-4D97-AF65-F5344CB8AC3E}">
        <p14:creationId xmlns:p14="http://schemas.microsoft.com/office/powerpoint/2010/main" val="11129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9305 0.00772 L 0.19184 0.00772 " pathEditMode="relative" ptsTypes="AA">
                                      <p:cBhvr>
                                        <p:cTn id="6" dur="2000" fill="hold"/>
                                        <p:tgtEl>
                                          <p:spTgt spid="34"/>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TRAZENECA" val="TEMPLATE04"/>
</p:tagLst>
</file>

<file path=ppt/theme/theme1.xml><?xml version="1.0" encoding="utf-8"?>
<a:theme xmlns:a="http://schemas.openxmlformats.org/drawingml/2006/main" name="AZ Cover Slide Options">
  <a:themeElements>
    <a:clrScheme name="Custom 239">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4D652D5-83BA-4C49-8C9E-B283E5C2DC94}"/>
    </a:ext>
  </a:extLst>
</a:theme>
</file>

<file path=ppt/theme/theme2.xml><?xml version="1.0" encoding="utf-8"?>
<a:theme xmlns:a="http://schemas.openxmlformats.org/drawingml/2006/main" name="AZ Divid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C405CDF7-6B1A-4359-A756-07517A4455F5}"/>
    </a:ext>
  </a:extLst>
</a:theme>
</file>

<file path=ppt/theme/theme3.xml><?xml version="1.0" encoding="utf-8"?>
<a:theme xmlns:a="http://schemas.openxmlformats.org/drawingml/2006/main" name="AZ Divider Slide Options - Colour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0D6A6422-3D74-455F-BB9F-90AE73CD780D}"/>
    </a:ext>
  </a:extLst>
</a:theme>
</file>

<file path=ppt/theme/theme4.xml><?xml version="1.0" encoding="utf-8"?>
<a:theme xmlns:a="http://schemas.openxmlformats.org/drawingml/2006/main" name="AZ General Master Slide Options">
  <a:themeElements>
    <a:clrScheme name="Custom 203">
      <a:dk1>
        <a:srgbClr val="000000"/>
      </a:dk1>
      <a:lt1>
        <a:srgbClr val="FFFFFF"/>
      </a:lt1>
      <a:dk2>
        <a:srgbClr val="830051"/>
      </a:dk2>
      <a:lt2>
        <a:srgbClr val="F0AB00"/>
      </a:lt2>
      <a:accent1>
        <a:srgbClr val="830051"/>
      </a:accent1>
      <a:accent2>
        <a:srgbClr val="003865"/>
      </a:accent2>
      <a:accent3>
        <a:srgbClr val="68D2DF"/>
      </a:accent3>
      <a:accent4>
        <a:srgbClr val="3C1053"/>
      </a:accent4>
      <a:accent5>
        <a:srgbClr val="C4D600"/>
      </a:accent5>
      <a:accent6>
        <a:srgbClr val="3F4444"/>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External Template 16x9.potx" id="{2869ACD4-1693-4F65-BD54-2051ACED5F7F}" vid="{D4B437A4-A9CF-4D1F-ADCE-993FC96AAEB1}"/>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Wisp">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2673</TotalTime>
  <Words>2362</Words>
  <Application>Microsoft Office PowerPoint</Application>
  <PresentationFormat>On-screen Show (16:9)</PresentationFormat>
  <Paragraphs>472</Paragraphs>
  <Slides>39</Slides>
  <Notes>3</Notes>
  <HiddenSlides>0</HiddenSlides>
  <MMClips>0</MMClips>
  <ScaleCrop>false</ScaleCrop>
  <HeadingPairs>
    <vt:vector size="6" baseType="variant">
      <vt:variant>
        <vt:lpstr>Fonts Used</vt:lpstr>
      </vt:variant>
      <vt:variant>
        <vt:i4>17</vt:i4>
      </vt:variant>
      <vt:variant>
        <vt:lpstr>Theme</vt:lpstr>
      </vt:variant>
      <vt:variant>
        <vt:i4>7</vt:i4>
      </vt:variant>
      <vt:variant>
        <vt:lpstr>Slide Titles</vt:lpstr>
      </vt:variant>
      <vt:variant>
        <vt:i4>39</vt:i4>
      </vt:variant>
    </vt:vector>
  </HeadingPairs>
  <TitlesOfParts>
    <vt:vector size="63" baseType="lpstr">
      <vt:lpstr>Malgun Gothic</vt:lpstr>
      <vt:lpstr>MS PGothic</vt:lpstr>
      <vt:lpstr>MS PGothic</vt:lpstr>
      <vt:lpstr>Angsana New</vt:lpstr>
      <vt:lpstr>Arial</vt:lpstr>
      <vt:lpstr>Calibri</vt:lpstr>
      <vt:lpstr>Century Gothic</vt:lpstr>
      <vt:lpstr>Comic Sans MS</vt:lpstr>
      <vt:lpstr>굴림</vt:lpstr>
      <vt:lpstr>Rockwell</vt:lpstr>
      <vt:lpstr>Symbol</vt:lpstr>
      <vt:lpstr>Tahoma</vt:lpstr>
      <vt:lpstr>Times New Roman</vt:lpstr>
      <vt:lpstr>Trebuchet MS</vt:lpstr>
      <vt:lpstr>Wingdings</vt:lpstr>
      <vt:lpstr>Wingdings 3</vt:lpstr>
      <vt:lpstr>ZapfHumanist601BT-Bold</vt:lpstr>
      <vt:lpstr>AZ Cover Slide Options</vt:lpstr>
      <vt:lpstr>AZ Divider Slide Options</vt:lpstr>
      <vt:lpstr>AZ Divider Slide Options - Colours</vt:lpstr>
      <vt:lpstr>AZ General Master Slide Options</vt:lpstr>
      <vt:lpstr>1_Custom Design</vt:lpstr>
      <vt:lpstr>Custom Design</vt:lpstr>
      <vt:lpstr>Wisp</vt:lpstr>
      <vt:lpstr>ACHIEVING ASTHMA CONTROL WITH ICS/LABA</vt:lpstr>
      <vt:lpstr>PowerPoint Presentation</vt:lpstr>
      <vt:lpstr>Definisi asma</vt:lpstr>
      <vt:lpstr>Diagnosis asma</vt:lpstr>
      <vt:lpstr>PowerPoint Presentation</vt:lpstr>
      <vt:lpstr>Bagaimana cara mengukur tingkat kontrol asma?</vt:lpstr>
      <vt:lpstr>Kontrol Klinis Asma</vt:lpstr>
      <vt:lpstr>PowerPoint Presentation</vt:lpstr>
      <vt:lpstr>PowerPoint Presentation</vt:lpstr>
      <vt:lpstr>Manajemen untuk asma kontrol</vt:lpstr>
      <vt:lpstr>Terapi Non-Farmakologi</vt:lpstr>
      <vt:lpstr>Faktor risiko terjadi eksaserbasi</vt:lpstr>
      <vt:lpstr>PowerPoint Presentation</vt:lpstr>
      <vt:lpstr>PowerPoint Presentation</vt:lpstr>
      <vt:lpstr>PowerPoint Presentation</vt:lpstr>
      <vt:lpstr>PowerPoint Presentation</vt:lpstr>
      <vt:lpstr>PowerPoint Presentation</vt:lpstr>
      <vt:lpstr>Stepwise management – pharmacotherapy </vt:lpstr>
      <vt:lpstr>Pemilihan pengobatan </vt:lpstr>
      <vt:lpstr>PowerPoint Presentation</vt:lpstr>
      <vt:lpstr>Stepwise management – pharmacotherapy </vt:lpstr>
      <vt:lpstr>PowerPoint Presentation</vt:lpstr>
      <vt:lpstr>PowerPoint Presentation</vt:lpstr>
      <vt:lpstr>Symbicort SMART untuk kontrol gejala saat ini</vt:lpstr>
      <vt:lpstr>PowerPoint Presentation</vt:lpstr>
      <vt:lpstr>Symbicort ® dengan SMART strategy signifikan mengurangi tingkat eksaserbasi Vs ICS/LABA plus SABA</vt:lpstr>
      <vt:lpstr>Symbicort dengan strategi SMART menurunkan jumlah eksaserbasi berat dan kunjungan UGD Vs. Sal/Flut + SABA, secara signifikan lebih baik</vt:lpstr>
      <vt:lpstr>PowerPoint Presentation</vt:lpstr>
      <vt:lpstr>PowerPoint Presentation</vt:lpstr>
      <vt:lpstr>PowerPoint Presentation</vt:lpstr>
      <vt:lpstr>PowerPoint Presentation</vt:lpstr>
      <vt:lpstr>Rekomendasi GINA 2017  terhadap regimen SMART</vt:lpstr>
      <vt:lpstr>PowerPoint Presentation</vt:lpstr>
      <vt:lpstr>PowerPoint Presentation</vt:lpstr>
      <vt:lpstr>PowerPoint Presentation</vt:lpstr>
      <vt:lpstr>PowerPoint Presentation</vt:lpstr>
      <vt:lpstr>Review respons (GINA 2017)</vt:lpstr>
      <vt:lpstr>Kesimpulan</vt:lpstr>
      <vt:lpstr>PowerPoint Presentation</vt:lpstr>
    </vt:vector>
  </TitlesOfParts>
  <Company>AstraZeneca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Oktora Mangunsong, Lily</dc:creator>
  <cp:keywords>16:9</cp:keywords>
  <dc:description>v1.0</dc:description>
  <cp:lastModifiedBy>TEN</cp:lastModifiedBy>
  <cp:revision>200</cp:revision>
  <cp:lastPrinted>2015-02-23T14:12:16Z</cp:lastPrinted>
  <dcterms:created xsi:type="dcterms:W3CDTF">2016-12-07T04:31:53Z</dcterms:created>
  <dcterms:modified xsi:type="dcterms:W3CDTF">2017-04-08T02:32:59Z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