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0"/>
  </p:notesMasterIdLst>
  <p:handoutMasterIdLst>
    <p:handoutMasterId r:id="rId31"/>
  </p:handoutMasterIdLst>
  <p:sldIdLst>
    <p:sldId id="268" r:id="rId4"/>
    <p:sldId id="258" r:id="rId5"/>
    <p:sldId id="269" r:id="rId6"/>
    <p:sldId id="270" r:id="rId7"/>
    <p:sldId id="271" r:id="rId8"/>
    <p:sldId id="272" r:id="rId9"/>
    <p:sldId id="278" r:id="rId10"/>
    <p:sldId id="279" r:id="rId11"/>
    <p:sldId id="280" r:id="rId12"/>
    <p:sldId id="281" r:id="rId13"/>
    <p:sldId id="282" r:id="rId14"/>
    <p:sldId id="285" r:id="rId15"/>
    <p:sldId id="286" r:id="rId16"/>
    <p:sldId id="273" r:id="rId17"/>
    <p:sldId id="275" r:id="rId18"/>
    <p:sldId id="27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84" r:id="rId27"/>
    <p:sldId id="277" r:id="rId28"/>
    <p:sldId id="283" r:id="rId29"/>
  </p:sldIdLst>
  <p:sldSz cx="12192000" cy="6858000"/>
  <p:notesSz cx="6858000" cy="9144000"/>
  <p:defaultTextStyle>
    <a:defPPr rtl="0"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 showGuides="1">
      <p:cViewPr>
        <p:scale>
          <a:sx n="40" d="100"/>
          <a:sy n="40" d="100"/>
        </p:scale>
        <p:origin x="-378" y="-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3330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4E76BA-C101-449D-8DFA-D02A56288F60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id-ID"/>
        </a:p>
      </dgm:t>
    </dgm:pt>
    <dgm:pt modelId="{BD72EE29-8280-4266-AE36-0779D41321B3}">
      <dgm:prSet phldrT="[Teks]"/>
      <dgm:spPr/>
      <dgm:t>
        <a:bodyPr/>
        <a:lstStyle/>
        <a:p>
          <a:pPr algn="just"/>
          <a:r>
            <a:rPr lang="id-ID" dirty="0" err="1"/>
            <a:t>Aminoglikosida</a:t>
          </a:r>
          <a:r>
            <a:rPr lang="en-US" dirty="0"/>
            <a:t> </a:t>
          </a:r>
          <a:r>
            <a:rPr lang="en-US" dirty="0" err="1"/>
            <a:t>memiliki</a:t>
          </a:r>
          <a:r>
            <a:rPr lang="en-US" dirty="0"/>
            <a:t> </a:t>
          </a:r>
          <a:r>
            <a:rPr lang="id-ID" dirty="0"/>
            <a:t>penetrasi terbatas ke dalam paru ketika diberikan secara intravena dan risiko toksisitas </a:t>
          </a:r>
          <a:r>
            <a:rPr lang="id-ID" dirty="0" err="1"/>
            <a:t>sistemik</a:t>
          </a:r>
          <a:r>
            <a:rPr lang="id-ID" dirty="0"/>
            <a:t>, pemberian </a:t>
          </a:r>
          <a:r>
            <a:rPr lang="id-ID" dirty="0" err="1"/>
            <a:t>aminoglikosida</a:t>
          </a:r>
          <a:r>
            <a:rPr lang="id-ID" dirty="0"/>
            <a:t> melalui </a:t>
          </a:r>
          <a:r>
            <a:rPr lang="id-ID" dirty="0" err="1"/>
            <a:t>aerosolisasi</a:t>
          </a:r>
          <a:r>
            <a:rPr lang="id-ID" dirty="0"/>
            <a:t> berpotensi aman dan berkhasiat. </a:t>
          </a:r>
        </a:p>
      </dgm:t>
    </dgm:pt>
    <dgm:pt modelId="{E4E90A1C-494E-4174-BA2F-4165ADF98CF2}" type="parTrans" cxnId="{C584F00E-8887-4193-A5AF-C663FD27E267}">
      <dgm:prSet/>
      <dgm:spPr/>
      <dgm:t>
        <a:bodyPr/>
        <a:lstStyle/>
        <a:p>
          <a:endParaRPr lang="id-ID"/>
        </a:p>
      </dgm:t>
    </dgm:pt>
    <dgm:pt modelId="{B4400633-1A28-4C62-8CD6-0ECE903B4085}" type="sibTrans" cxnId="{C584F00E-8887-4193-A5AF-C663FD27E267}">
      <dgm:prSet/>
      <dgm:spPr/>
      <dgm:t>
        <a:bodyPr/>
        <a:lstStyle/>
        <a:p>
          <a:endParaRPr lang="id-ID"/>
        </a:p>
      </dgm:t>
    </dgm:pt>
    <dgm:pt modelId="{BB5739F4-1E7B-425F-8816-0F63DFBF8399}">
      <dgm:prSet phldrT="[Teks]"/>
      <dgm:spPr/>
      <dgm:t>
        <a:bodyPr/>
        <a:lstStyle/>
        <a:p>
          <a:pPr algn="just"/>
          <a:r>
            <a:rPr lang="en-US" dirty="0" err="1"/>
            <a:t>Aminoglikosida</a:t>
          </a:r>
          <a:r>
            <a:rPr lang="en-US" dirty="0"/>
            <a:t> </a:t>
          </a:r>
          <a:r>
            <a:rPr lang="en-US" dirty="0" err="1"/>
            <a:t>inhalasi</a:t>
          </a:r>
          <a:r>
            <a:rPr lang="en-US" dirty="0"/>
            <a:t> </a:t>
          </a:r>
          <a:r>
            <a:rPr lang="en-US" dirty="0" err="1"/>
            <a:t>digunakan</a:t>
          </a:r>
          <a:r>
            <a:rPr lang="en-US" dirty="0"/>
            <a:t> </a:t>
          </a:r>
          <a:r>
            <a:rPr lang="en-US" dirty="0" err="1"/>
            <a:t>sebagai</a:t>
          </a:r>
          <a:r>
            <a:rPr lang="en-US" dirty="0"/>
            <a:t> </a:t>
          </a:r>
          <a:r>
            <a:rPr lang="en-US" dirty="0" err="1"/>
            <a:t>pencegahan</a:t>
          </a:r>
          <a:r>
            <a:rPr lang="en-US" dirty="0"/>
            <a:t> VAP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pengobatan</a:t>
          </a:r>
          <a:r>
            <a:rPr lang="en-US" dirty="0"/>
            <a:t> VAP </a:t>
          </a:r>
          <a:r>
            <a:rPr lang="en-US" dirty="0" err="1"/>
            <a:t>menunjukkan</a:t>
          </a:r>
          <a:r>
            <a:rPr lang="en-US" dirty="0"/>
            <a:t> </a:t>
          </a:r>
          <a:r>
            <a:rPr lang="en-US" dirty="0" err="1"/>
            <a:t>hasil</a:t>
          </a:r>
          <a:r>
            <a:rPr lang="en-US" dirty="0"/>
            <a:t> </a:t>
          </a:r>
          <a:r>
            <a:rPr lang="en-US" dirty="0" err="1"/>
            <a:t>positif</a:t>
          </a:r>
          <a:r>
            <a:rPr lang="en-US" dirty="0"/>
            <a:t>. </a:t>
          </a:r>
          <a:endParaRPr lang="id-ID" dirty="0"/>
        </a:p>
      </dgm:t>
    </dgm:pt>
    <dgm:pt modelId="{1F88D9EB-260A-43B6-A967-7D6F5CB897E1}" type="parTrans" cxnId="{67D657DD-A323-429E-9B6F-2A00511AE0FF}">
      <dgm:prSet/>
      <dgm:spPr/>
      <dgm:t>
        <a:bodyPr/>
        <a:lstStyle/>
        <a:p>
          <a:endParaRPr lang="id-ID"/>
        </a:p>
      </dgm:t>
    </dgm:pt>
    <dgm:pt modelId="{33CBB39B-59DA-4651-9DC8-5F3AC5DD0775}" type="sibTrans" cxnId="{67D657DD-A323-429E-9B6F-2A00511AE0FF}">
      <dgm:prSet/>
      <dgm:spPr/>
      <dgm:t>
        <a:bodyPr/>
        <a:lstStyle/>
        <a:p>
          <a:endParaRPr lang="id-ID"/>
        </a:p>
      </dgm:t>
    </dgm:pt>
    <dgm:pt modelId="{2F95B090-49B1-4B87-B3DA-A9D809C78DD7}">
      <dgm:prSet phldrT="[Teks]"/>
      <dgm:spPr/>
      <dgm:t>
        <a:bodyPr/>
        <a:lstStyle/>
        <a:p>
          <a:pPr algn="just"/>
          <a:r>
            <a:rPr lang="en-US" dirty="0" err="1"/>
            <a:t>Penelitian</a:t>
          </a:r>
          <a:r>
            <a:rPr lang="en-US" dirty="0"/>
            <a:t> </a:t>
          </a:r>
          <a:r>
            <a:rPr lang="en-US" dirty="0" err="1"/>
            <a:t>lebih</a:t>
          </a:r>
          <a:r>
            <a:rPr lang="en-US" dirty="0"/>
            <a:t> </a:t>
          </a:r>
          <a:r>
            <a:rPr lang="en-US" dirty="0" err="1"/>
            <a:t>lanjut</a:t>
          </a:r>
          <a:r>
            <a:rPr lang="en-US" dirty="0"/>
            <a:t> </a:t>
          </a:r>
          <a:r>
            <a:rPr lang="en-US" dirty="0" err="1"/>
            <a:t>diperlukan</a:t>
          </a:r>
          <a:r>
            <a:rPr lang="en-US" dirty="0"/>
            <a:t>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menentukan</a:t>
          </a:r>
          <a:r>
            <a:rPr lang="en-US" dirty="0"/>
            <a:t> </a:t>
          </a:r>
          <a:r>
            <a:rPr lang="en-US" dirty="0" err="1"/>
            <a:t>apakah</a:t>
          </a:r>
          <a:r>
            <a:rPr lang="en-US" dirty="0"/>
            <a:t> </a:t>
          </a:r>
          <a:r>
            <a:rPr lang="en-US" dirty="0" err="1"/>
            <a:t>aminoglikosida</a:t>
          </a:r>
          <a:r>
            <a:rPr lang="en-US" dirty="0"/>
            <a:t> </a:t>
          </a:r>
          <a:r>
            <a:rPr lang="en-US" dirty="0" err="1"/>
            <a:t>inhalasi</a:t>
          </a:r>
          <a:r>
            <a:rPr lang="en-US" dirty="0"/>
            <a:t> </a:t>
          </a:r>
          <a:r>
            <a:rPr lang="en-US" dirty="0" err="1"/>
            <a:t>dapat</a:t>
          </a:r>
          <a:r>
            <a:rPr lang="en-US" dirty="0"/>
            <a:t> </a:t>
          </a:r>
          <a:r>
            <a:rPr lang="en-US" dirty="0" err="1"/>
            <a:t>dipertimbangkan</a:t>
          </a:r>
          <a:r>
            <a:rPr lang="en-US" dirty="0"/>
            <a:t> </a:t>
          </a:r>
          <a:r>
            <a:rPr lang="en-US" dirty="0" err="1"/>
            <a:t>sebagai</a:t>
          </a:r>
          <a:r>
            <a:rPr lang="en-US" dirty="0"/>
            <a:t> </a:t>
          </a:r>
          <a:r>
            <a:rPr lang="en-US" dirty="0" err="1"/>
            <a:t>pilihan</a:t>
          </a:r>
          <a:r>
            <a:rPr lang="en-US" dirty="0"/>
            <a:t> </a:t>
          </a:r>
          <a:r>
            <a:rPr lang="en-US" dirty="0" err="1"/>
            <a:t>pengobatan</a:t>
          </a:r>
          <a:r>
            <a:rPr lang="en-US" dirty="0"/>
            <a:t> pneumonia.</a:t>
          </a:r>
          <a:endParaRPr lang="id-ID" dirty="0"/>
        </a:p>
      </dgm:t>
    </dgm:pt>
    <dgm:pt modelId="{D31A3C78-4CCA-498E-B901-2BA3BF20AB90}" type="parTrans" cxnId="{88A7AA31-A95D-4A3C-9713-DD3DF279549D}">
      <dgm:prSet/>
      <dgm:spPr/>
      <dgm:t>
        <a:bodyPr/>
        <a:lstStyle/>
        <a:p>
          <a:endParaRPr lang="id-ID"/>
        </a:p>
      </dgm:t>
    </dgm:pt>
    <dgm:pt modelId="{29A4B382-9DED-4E0F-B331-1C379E599896}" type="sibTrans" cxnId="{88A7AA31-A95D-4A3C-9713-DD3DF279549D}">
      <dgm:prSet/>
      <dgm:spPr/>
      <dgm:t>
        <a:bodyPr/>
        <a:lstStyle/>
        <a:p>
          <a:endParaRPr lang="id-ID"/>
        </a:p>
      </dgm:t>
    </dgm:pt>
    <dgm:pt modelId="{F41A5818-9B15-4705-B5B2-CDABDED825E3}" type="pres">
      <dgm:prSet presAssocID="{6C4E76BA-C101-449D-8DFA-D02A56288F6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BBF17CD6-0FB2-4665-911A-279DBE9D7003}" type="pres">
      <dgm:prSet presAssocID="{6C4E76BA-C101-449D-8DFA-D02A56288F60}" presName="Name1" presStyleCnt="0"/>
      <dgm:spPr/>
    </dgm:pt>
    <dgm:pt modelId="{CF9AACB8-4D4D-42DE-9A58-581EB036DF09}" type="pres">
      <dgm:prSet presAssocID="{6C4E76BA-C101-449D-8DFA-D02A56288F60}" presName="cycle" presStyleCnt="0"/>
      <dgm:spPr/>
    </dgm:pt>
    <dgm:pt modelId="{7C738318-9406-4A95-9B94-6947DBD2C56F}" type="pres">
      <dgm:prSet presAssocID="{6C4E76BA-C101-449D-8DFA-D02A56288F60}" presName="srcNode" presStyleLbl="node1" presStyleIdx="0" presStyleCnt="3"/>
      <dgm:spPr/>
    </dgm:pt>
    <dgm:pt modelId="{28D2EB1C-64F4-4CB0-80B9-53ABD06CC070}" type="pres">
      <dgm:prSet presAssocID="{6C4E76BA-C101-449D-8DFA-D02A56288F60}" presName="conn" presStyleLbl="parChTrans1D2" presStyleIdx="0" presStyleCnt="1"/>
      <dgm:spPr/>
      <dgm:t>
        <a:bodyPr/>
        <a:lstStyle/>
        <a:p>
          <a:endParaRPr lang="en-US"/>
        </a:p>
      </dgm:t>
    </dgm:pt>
    <dgm:pt modelId="{6394D74A-3E97-4BB2-A048-C19FE30498E3}" type="pres">
      <dgm:prSet presAssocID="{6C4E76BA-C101-449D-8DFA-D02A56288F60}" presName="extraNode" presStyleLbl="node1" presStyleIdx="0" presStyleCnt="3"/>
      <dgm:spPr/>
    </dgm:pt>
    <dgm:pt modelId="{C23A75C6-FBDD-4E66-928F-3240DB920ACC}" type="pres">
      <dgm:prSet presAssocID="{6C4E76BA-C101-449D-8DFA-D02A56288F60}" presName="dstNode" presStyleLbl="node1" presStyleIdx="0" presStyleCnt="3"/>
      <dgm:spPr/>
    </dgm:pt>
    <dgm:pt modelId="{0900F656-BDD3-4817-819F-37B8D4030E2C}" type="pres">
      <dgm:prSet presAssocID="{BD72EE29-8280-4266-AE36-0779D41321B3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13D495-BB0A-4E9B-82BD-B6E82A4D6305}" type="pres">
      <dgm:prSet presAssocID="{BD72EE29-8280-4266-AE36-0779D41321B3}" presName="accent_1" presStyleCnt="0"/>
      <dgm:spPr/>
    </dgm:pt>
    <dgm:pt modelId="{D369EB15-CCCF-4A98-84F5-0E0B133B26F6}" type="pres">
      <dgm:prSet presAssocID="{BD72EE29-8280-4266-AE36-0779D41321B3}" presName="accentRepeatNode" presStyleLbl="solidFgAcc1" presStyleIdx="0" presStyleCnt="3"/>
      <dgm:spPr/>
    </dgm:pt>
    <dgm:pt modelId="{C5A68DE8-4404-4E14-8333-D88546010C04}" type="pres">
      <dgm:prSet presAssocID="{BB5739F4-1E7B-425F-8816-0F63DFBF8399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BAE3BC-BD89-486D-8D0A-82F87CD52DA8}" type="pres">
      <dgm:prSet presAssocID="{BB5739F4-1E7B-425F-8816-0F63DFBF8399}" presName="accent_2" presStyleCnt="0"/>
      <dgm:spPr/>
    </dgm:pt>
    <dgm:pt modelId="{68975CFE-9D96-4902-B028-EDADC635E213}" type="pres">
      <dgm:prSet presAssocID="{BB5739F4-1E7B-425F-8816-0F63DFBF8399}" presName="accentRepeatNode" presStyleLbl="solidFgAcc1" presStyleIdx="1" presStyleCnt="3" custLinFactNeighborX="-25057" custLinFactNeighborY="78"/>
      <dgm:spPr/>
    </dgm:pt>
    <dgm:pt modelId="{A49A8B1D-20DF-4E3A-8929-C93F0C0723FC}" type="pres">
      <dgm:prSet presAssocID="{2F95B090-49B1-4B87-B3DA-A9D809C78DD7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A69EAF-C98F-4E3A-9F33-7FFDAEDEDA3F}" type="pres">
      <dgm:prSet presAssocID="{2F95B090-49B1-4B87-B3DA-A9D809C78DD7}" presName="accent_3" presStyleCnt="0"/>
      <dgm:spPr/>
    </dgm:pt>
    <dgm:pt modelId="{3D8ADCA1-2F75-4823-8881-CF27EDF3234F}" type="pres">
      <dgm:prSet presAssocID="{2F95B090-49B1-4B87-B3DA-A9D809C78DD7}" presName="accentRepeatNode" presStyleLbl="solidFgAcc1" presStyleIdx="2" presStyleCnt="3"/>
      <dgm:spPr/>
    </dgm:pt>
  </dgm:ptLst>
  <dgm:cxnLst>
    <dgm:cxn modelId="{891EFFD9-AC35-4A1C-B715-E85D09843296}" type="presOf" srcId="{B4400633-1A28-4C62-8CD6-0ECE903B4085}" destId="{28D2EB1C-64F4-4CB0-80B9-53ABD06CC070}" srcOrd="0" destOrd="0" presId="urn:microsoft.com/office/officeart/2008/layout/VerticalCurvedList"/>
    <dgm:cxn modelId="{88A7AA31-A95D-4A3C-9713-DD3DF279549D}" srcId="{6C4E76BA-C101-449D-8DFA-D02A56288F60}" destId="{2F95B090-49B1-4B87-B3DA-A9D809C78DD7}" srcOrd="2" destOrd="0" parTransId="{D31A3C78-4CCA-498E-B901-2BA3BF20AB90}" sibTransId="{29A4B382-9DED-4E0F-B331-1C379E599896}"/>
    <dgm:cxn modelId="{AE451CF2-2951-4F60-A6DD-4E6F1F9D27B1}" type="presOf" srcId="{BB5739F4-1E7B-425F-8816-0F63DFBF8399}" destId="{C5A68DE8-4404-4E14-8333-D88546010C04}" srcOrd="0" destOrd="0" presId="urn:microsoft.com/office/officeart/2008/layout/VerticalCurvedList"/>
    <dgm:cxn modelId="{DE956100-6CC4-4B76-9E47-652E2CEAFBB6}" type="presOf" srcId="{BD72EE29-8280-4266-AE36-0779D41321B3}" destId="{0900F656-BDD3-4817-819F-37B8D4030E2C}" srcOrd="0" destOrd="0" presId="urn:microsoft.com/office/officeart/2008/layout/VerticalCurvedList"/>
    <dgm:cxn modelId="{357CC68B-F88E-48AA-8BE5-0C7713011CB6}" type="presOf" srcId="{6C4E76BA-C101-449D-8DFA-D02A56288F60}" destId="{F41A5818-9B15-4705-B5B2-CDABDED825E3}" srcOrd="0" destOrd="0" presId="urn:microsoft.com/office/officeart/2008/layout/VerticalCurvedList"/>
    <dgm:cxn modelId="{67D657DD-A323-429E-9B6F-2A00511AE0FF}" srcId="{6C4E76BA-C101-449D-8DFA-D02A56288F60}" destId="{BB5739F4-1E7B-425F-8816-0F63DFBF8399}" srcOrd="1" destOrd="0" parTransId="{1F88D9EB-260A-43B6-A967-7D6F5CB897E1}" sibTransId="{33CBB39B-59DA-4651-9DC8-5F3AC5DD0775}"/>
    <dgm:cxn modelId="{2B5D5555-69C3-41C7-8CE8-EECB54725FFB}" type="presOf" srcId="{2F95B090-49B1-4B87-B3DA-A9D809C78DD7}" destId="{A49A8B1D-20DF-4E3A-8929-C93F0C0723FC}" srcOrd="0" destOrd="0" presId="urn:microsoft.com/office/officeart/2008/layout/VerticalCurvedList"/>
    <dgm:cxn modelId="{C584F00E-8887-4193-A5AF-C663FD27E267}" srcId="{6C4E76BA-C101-449D-8DFA-D02A56288F60}" destId="{BD72EE29-8280-4266-AE36-0779D41321B3}" srcOrd="0" destOrd="0" parTransId="{E4E90A1C-494E-4174-BA2F-4165ADF98CF2}" sibTransId="{B4400633-1A28-4C62-8CD6-0ECE903B4085}"/>
    <dgm:cxn modelId="{2FE6EEAA-4197-4E8F-91E6-0E61E06BC7E4}" type="presParOf" srcId="{F41A5818-9B15-4705-B5B2-CDABDED825E3}" destId="{BBF17CD6-0FB2-4665-911A-279DBE9D7003}" srcOrd="0" destOrd="0" presId="urn:microsoft.com/office/officeart/2008/layout/VerticalCurvedList"/>
    <dgm:cxn modelId="{B208B349-1870-42B6-BC13-2E8687CFE590}" type="presParOf" srcId="{BBF17CD6-0FB2-4665-911A-279DBE9D7003}" destId="{CF9AACB8-4D4D-42DE-9A58-581EB036DF09}" srcOrd="0" destOrd="0" presId="urn:microsoft.com/office/officeart/2008/layout/VerticalCurvedList"/>
    <dgm:cxn modelId="{60077A8A-256E-4E74-B9FF-9EF3C24A674F}" type="presParOf" srcId="{CF9AACB8-4D4D-42DE-9A58-581EB036DF09}" destId="{7C738318-9406-4A95-9B94-6947DBD2C56F}" srcOrd="0" destOrd="0" presId="urn:microsoft.com/office/officeart/2008/layout/VerticalCurvedList"/>
    <dgm:cxn modelId="{54CD08D4-3A01-4A57-82DF-4EAB7231C942}" type="presParOf" srcId="{CF9AACB8-4D4D-42DE-9A58-581EB036DF09}" destId="{28D2EB1C-64F4-4CB0-80B9-53ABD06CC070}" srcOrd="1" destOrd="0" presId="urn:microsoft.com/office/officeart/2008/layout/VerticalCurvedList"/>
    <dgm:cxn modelId="{27C061C1-6B35-4FCB-B890-B6E72882DA1E}" type="presParOf" srcId="{CF9AACB8-4D4D-42DE-9A58-581EB036DF09}" destId="{6394D74A-3E97-4BB2-A048-C19FE30498E3}" srcOrd="2" destOrd="0" presId="urn:microsoft.com/office/officeart/2008/layout/VerticalCurvedList"/>
    <dgm:cxn modelId="{C72C06F4-3C08-4525-A74E-CB30A1FBC7B0}" type="presParOf" srcId="{CF9AACB8-4D4D-42DE-9A58-581EB036DF09}" destId="{C23A75C6-FBDD-4E66-928F-3240DB920ACC}" srcOrd="3" destOrd="0" presId="urn:microsoft.com/office/officeart/2008/layout/VerticalCurvedList"/>
    <dgm:cxn modelId="{51D61D98-4164-4CFC-AFFF-CEA3221B8ACD}" type="presParOf" srcId="{BBF17CD6-0FB2-4665-911A-279DBE9D7003}" destId="{0900F656-BDD3-4817-819F-37B8D4030E2C}" srcOrd="1" destOrd="0" presId="urn:microsoft.com/office/officeart/2008/layout/VerticalCurvedList"/>
    <dgm:cxn modelId="{418BCD3B-5F4C-473B-B6AB-2365258ED8CD}" type="presParOf" srcId="{BBF17CD6-0FB2-4665-911A-279DBE9D7003}" destId="{F513D495-BB0A-4E9B-82BD-B6E82A4D6305}" srcOrd="2" destOrd="0" presId="urn:microsoft.com/office/officeart/2008/layout/VerticalCurvedList"/>
    <dgm:cxn modelId="{29158760-C765-4876-AE5C-80D9B5C0F96A}" type="presParOf" srcId="{F513D495-BB0A-4E9B-82BD-B6E82A4D6305}" destId="{D369EB15-CCCF-4A98-84F5-0E0B133B26F6}" srcOrd="0" destOrd="0" presId="urn:microsoft.com/office/officeart/2008/layout/VerticalCurvedList"/>
    <dgm:cxn modelId="{C5657EE3-6E3F-48DD-93A9-00D62655E82E}" type="presParOf" srcId="{BBF17CD6-0FB2-4665-911A-279DBE9D7003}" destId="{C5A68DE8-4404-4E14-8333-D88546010C04}" srcOrd="3" destOrd="0" presId="urn:microsoft.com/office/officeart/2008/layout/VerticalCurvedList"/>
    <dgm:cxn modelId="{C1CD104B-2109-41CF-82CB-F51C114D21F4}" type="presParOf" srcId="{BBF17CD6-0FB2-4665-911A-279DBE9D7003}" destId="{A3BAE3BC-BD89-486D-8D0A-82F87CD52DA8}" srcOrd="4" destOrd="0" presId="urn:microsoft.com/office/officeart/2008/layout/VerticalCurvedList"/>
    <dgm:cxn modelId="{C2E1E8E4-EFF6-4987-A2F9-0E21AE031244}" type="presParOf" srcId="{A3BAE3BC-BD89-486D-8D0A-82F87CD52DA8}" destId="{68975CFE-9D96-4902-B028-EDADC635E213}" srcOrd="0" destOrd="0" presId="urn:microsoft.com/office/officeart/2008/layout/VerticalCurvedList"/>
    <dgm:cxn modelId="{2AC21498-1FBA-4A6B-9AD5-296389FA4E5E}" type="presParOf" srcId="{BBF17CD6-0FB2-4665-911A-279DBE9D7003}" destId="{A49A8B1D-20DF-4E3A-8929-C93F0C0723FC}" srcOrd="5" destOrd="0" presId="urn:microsoft.com/office/officeart/2008/layout/VerticalCurvedList"/>
    <dgm:cxn modelId="{93E865A2-8183-42A6-8AB8-89E3BB56498C}" type="presParOf" srcId="{BBF17CD6-0FB2-4665-911A-279DBE9D7003}" destId="{52A69EAF-C98F-4E3A-9F33-7FFDAEDEDA3F}" srcOrd="6" destOrd="0" presId="urn:microsoft.com/office/officeart/2008/layout/VerticalCurvedList"/>
    <dgm:cxn modelId="{425786DF-6368-4806-B475-EA53A370EE5F}" type="presParOf" srcId="{52A69EAF-C98F-4E3A-9F33-7FFDAEDEDA3F}" destId="{3D8ADCA1-2F75-4823-8881-CF27EDF3234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D2EB1C-64F4-4CB0-80B9-53ABD06CC070}">
      <dsp:nvSpPr>
        <dsp:cNvPr id="0" name=""/>
        <dsp:cNvSpPr/>
      </dsp:nvSpPr>
      <dsp:spPr>
        <a:xfrm>
          <a:off x="-7156418" y="-1094463"/>
          <a:ext cx="8520692" cy="8520692"/>
        </a:xfrm>
        <a:prstGeom prst="blockArc">
          <a:avLst>
            <a:gd name="adj1" fmla="val 18900000"/>
            <a:gd name="adj2" fmla="val 2700000"/>
            <a:gd name="adj3" fmla="val 254"/>
          </a:avLst>
        </a:pr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00F656-BDD3-4817-819F-37B8D4030E2C}">
      <dsp:nvSpPr>
        <dsp:cNvPr id="0" name=""/>
        <dsp:cNvSpPr/>
      </dsp:nvSpPr>
      <dsp:spPr>
        <a:xfrm>
          <a:off x="878848" y="633176"/>
          <a:ext cx="8827427" cy="1266353"/>
        </a:xfrm>
        <a:prstGeom prst="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5168" tIns="53340" rIns="53340" bIns="53340" numCol="1" spcCol="1270" anchor="ctr" anchorCtr="0">
          <a:noAutofit/>
        </a:bodyPr>
        <a:lstStyle/>
        <a:p>
          <a:pPr lvl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100" kern="1200" dirty="0" err="1"/>
            <a:t>Aminoglikosida</a:t>
          </a:r>
          <a:r>
            <a:rPr lang="en-US" sz="2100" kern="1200" dirty="0"/>
            <a:t> </a:t>
          </a:r>
          <a:r>
            <a:rPr lang="en-US" sz="2100" kern="1200" dirty="0" err="1"/>
            <a:t>memiliki</a:t>
          </a:r>
          <a:r>
            <a:rPr lang="en-US" sz="2100" kern="1200" dirty="0"/>
            <a:t> </a:t>
          </a:r>
          <a:r>
            <a:rPr lang="id-ID" sz="2100" kern="1200" dirty="0"/>
            <a:t>penetrasi terbatas ke dalam paru ketika diberikan secara intravena dan risiko toksisitas </a:t>
          </a:r>
          <a:r>
            <a:rPr lang="id-ID" sz="2100" kern="1200" dirty="0" err="1"/>
            <a:t>sistemik</a:t>
          </a:r>
          <a:r>
            <a:rPr lang="id-ID" sz="2100" kern="1200" dirty="0"/>
            <a:t>, pemberian </a:t>
          </a:r>
          <a:r>
            <a:rPr lang="id-ID" sz="2100" kern="1200" dirty="0" err="1"/>
            <a:t>aminoglikosida</a:t>
          </a:r>
          <a:r>
            <a:rPr lang="id-ID" sz="2100" kern="1200" dirty="0"/>
            <a:t> melalui </a:t>
          </a:r>
          <a:r>
            <a:rPr lang="id-ID" sz="2100" kern="1200" dirty="0" err="1"/>
            <a:t>aerosolisasi</a:t>
          </a:r>
          <a:r>
            <a:rPr lang="id-ID" sz="2100" kern="1200" dirty="0"/>
            <a:t> berpotensi aman dan berkhasiat. </a:t>
          </a:r>
        </a:p>
      </dsp:txBody>
      <dsp:txXfrm>
        <a:off x="878848" y="633176"/>
        <a:ext cx="8827427" cy="1266353"/>
      </dsp:txXfrm>
    </dsp:sp>
    <dsp:sp modelId="{D369EB15-CCCF-4A98-84F5-0E0B133B26F6}">
      <dsp:nvSpPr>
        <dsp:cNvPr id="0" name=""/>
        <dsp:cNvSpPr/>
      </dsp:nvSpPr>
      <dsp:spPr>
        <a:xfrm>
          <a:off x="87378" y="474882"/>
          <a:ext cx="1582941" cy="15829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A68DE8-4404-4E14-8333-D88546010C04}">
      <dsp:nvSpPr>
        <dsp:cNvPr id="0" name=""/>
        <dsp:cNvSpPr/>
      </dsp:nvSpPr>
      <dsp:spPr>
        <a:xfrm>
          <a:off x="1339168" y="2532706"/>
          <a:ext cx="8367108" cy="1266353"/>
        </a:xfrm>
        <a:prstGeom prst="rect">
          <a:avLst/>
        </a:prstGeom>
        <a:solidFill>
          <a:schemeClr val="accent3">
            <a:shade val="50000"/>
            <a:hueOff val="-213103"/>
            <a:satOff val="33757"/>
            <a:lumOff val="242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5168" tIns="53340" rIns="53340" bIns="53340" numCol="1" spcCol="1270" anchor="ctr" anchorCtr="0">
          <a:noAutofit/>
        </a:bodyPr>
        <a:lstStyle/>
        <a:p>
          <a:pPr lvl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/>
            <a:t>Aminoglikosida</a:t>
          </a:r>
          <a:r>
            <a:rPr lang="en-US" sz="2100" kern="1200" dirty="0"/>
            <a:t> </a:t>
          </a:r>
          <a:r>
            <a:rPr lang="en-US" sz="2100" kern="1200" dirty="0" err="1"/>
            <a:t>inhalasi</a:t>
          </a:r>
          <a:r>
            <a:rPr lang="en-US" sz="2100" kern="1200" dirty="0"/>
            <a:t> </a:t>
          </a:r>
          <a:r>
            <a:rPr lang="en-US" sz="2100" kern="1200" dirty="0" err="1"/>
            <a:t>digunakan</a:t>
          </a:r>
          <a:r>
            <a:rPr lang="en-US" sz="2100" kern="1200" dirty="0"/>
            <a:t> </a:t>
          </a:r>
          <a:r>
            <a:rPr lang="en-US" sz="2100" kern="1200" dirty="0" err="1"/>
            <a:t>sebagai</a:t>
          </a:r>
          <a:r>
            <a:rPr lang="en-US" sz="2100" kern="1200" dirty="0"/>
            <a:t> </a:t>
          </a:r>
          <a:r>
            <a:rPr lang="en-US" sz="2100" kern="1200" dirty="0" err="1"/>
            <a:t>pencegahan</a:t>
          </a:r>
          <a:r>
            <a:rPr lang="en-US" sz="2100" kern="1200" dirty="0"/>
            <a:t> VAP </a:t>
          </a:r>
          <a:r>
            <a:rPr lang="en-US" sz="2100" kern="1200" dirty="0" err="1"/>
            <a:t>dan</a:t>
          </a:r>
          <a:r>
            <a:rPr lang="en-US" sz="2100" kern="1200" dirty="0"/>
            <a:t> </a:t>
          </a:r>
          <a:r>
            <a:rPr lang="en-US" sz="2100" kern="1200" dirty="0" err="1"/>
            <a:t>pengobatan</a:t>
          </a:r>
          <a:r>
            <a:rPr lang="en-US" sz="2100" kern="1200" dirty="0"/>
            <a:t> VAP </a:t>
          </a:r>
          <a:r>
            <a:rPr lang="en-US" sz="2100" kern="1200" dirty="0" err="1"/>
            <a:t>menunjukkan</a:t>
          </a:r>
          <a:r>
            <a:rPr lang="en-US" sz="2100" kern="1200" dirty="0"/>
            <a:t> </a:t>
          </a:r>
          <a:r>
            <a:rPr lang="en-US" sz="2100" kern="1200" dirty="0" err="1"/>
            <a:t>hasil</a:t>
          </a:r>
          <a:r>
            <a:rPr lang="en-US" sz="2100" kern="1200" dirty="0"/>
            <a:t> </a:t>
          </a:r>
          <a:r>
            <a:rPr lang="en-US" sz="2100" kern="1200" dirty="0" err="1"/>
            <a:t>positif</a:t>
          </a:r>
          <a:r>
            <a:rPr lang="en-US" sz="2100" kern="1200" dirty="0"/>
            <a:t>. </a:t>
          </a:r>
          <a:endParaRPr lang="id-ID" sz="2100" kern="1200" dirty="0"/>
        </a:p>
      </dsp:txBody>
      <dsp:txXfrm>
        <a:off x="1339168" y="2532706"/>
        <a:ext cx="8367108" cy="1266353"/>
      </dsp:txXfrm>
    </dsp:sp>
    <dsp:sp modelId="{68975CFE-9D96-4902-B028-EDADC635E213}">
      <dsp:nvSpPr>
        <dsp:cNvPr id="0" name=""/>
        <dsp:cNvSpPr/>
      </dsp:nvSpPr>
      <dsp:spPr>
        <a:xfrm>
          <a:off x="4939631" y="426523"/>
          <a:ext cx="1582941" cy="15829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50000"/>
              <a:hueOff val="-213103"/>
              <a:satOff val="33757"/>
              <a:lumOff val="242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9A8B1D-20DF-4E3A-8929-C93F0C0723FC}">
      <dsp:nvSpPr>
        <dsp:cNvPr id="0" name=""/>
        <dsp:cNvSpPr/>
      </dsp:nvSpPr>
      <dsp:spPr>
        <a:xfrm>
          <a:off x="878848" y="4432235"/>
          <a:ext cx="8827427" cy="1266353"/>
        </a:xfrm>
        <a:prstGeom prst="rect">
          <a:avLst/>
        </a:prstGeom>
        <a:solidFill>
          <a:schemeClr val="accent3">
            <a:shade val="50000"/>
            <a:hueOff val="-213103"/>
            <a:satOff val="33757"/>
            <a:lumOff val="242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5168" tIns="53340" rIns="53340" bIns="53340" numCol="1" spcCol="1270" anchor="ctr" anchorCtr="0">
          <a:noAutofit/>
        </a:bodyPr>
        <a:lstStyle/>
        <a:p>
          <a:pPr lvl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/>
            <a:t>Penelitian</a:t>
          </a:r>
          <a:r>
            <a:rPr lang="en-US" sz="2100" kern="1200" dirty="0"/>
            <a:t> </a:t>
          </a:r>
          <a:r>
            <a:rPr lang="en-US" sz="2100" kern="1200" dirty="0" err="1"/>
            <a:t>lebih</a:t>
          </a:r>
          <a:r>
            <a:rPr lang="en-US" sz="2100" kern="1200" dirty="0"/>
            <a:t> </a:t>
          </a:r>
          <a:r>
            <a:rPr lang="en-US" sz="2100" kern="1200" dirty="0" err="1"/>
            <a:t>lanjut</a:t>
          </a:r>
          <a:r>
            <a:rPr lang="en-US" sz="2100" kern="1200" dirty="0"/>
            <a:t> </a:t>
          </a:r>
          <a:r>
            <a:rPr lang="en-US" sz="2100" kern="1200" dirty="0" err="1"/>
            <a:t>diperlukan</a:t>
          </a:r>
          <a:r>
            <a:rPr lang="en-US" sz="2100" kern="1200" dirty="0"/>
            <a:t> </a:t>
          </a:r>
          <a:r>
            <a:rPr lang="en-US" sz="2100" kern="1200" dirty="0" err="1"/>
            <a:t>untuk</a:t>
          </a:r>
          <a:r>
            <a:rPr lang="en-US" sz="2100" kern="1200" dirty="0"/>
            <a:t> </a:t>
          </a:r>
          <a:r>
            <a:rPr lang="en-US" sz="2100" kern="1200" dirty="0" err="1"/>
            <a:t>menentukan</a:t>
          </a:r>
          <a:r>
            <a:rPr lang="en-US" sz="2100" kern="1200" dirty="0"/>
            <a:t> </a:t>
          </a:r>
          <a:r>
            <a:rPr lang="en-US" sz="2100" kern="1200" dirty="0" err="1"/>
            <a:t>apakah</a:t>
          </a:r>
          <a:r>
            <a:rPr lang="en-US" sz="2100" kern="1200" dirty="0"/>
            <a:t> </a:t>
          </a:r>
          <a:r>
            <a:rPr lang="en-US" sz="2100" kern="1200" dirty="0" err="1"/>
            <a:t>aminoglikosida</a:t>
          </a:r>
          <a:r>
            <a:rPr lang="en-US" sz="2100" kern="1200" dirty="0"/>
            <a:t> </a:t>
          </a:r>
          <a:r>
            <a:rPr lang="en-US" sz="2100" kern="1200" dirty="0" err="1"/>
            <a:t>inhalasi</a:t>
          </a:r>
          <a:r>
            <a:rPr lang="en-US" sz="2100" kern="1200" dirty="0"/>
            <a:t> </a:t>
          </a:r>
          <a:r>
            <a:rPr lang="en-US" sz="2100" kern="1200" dirty="0" err="1"/>
            <a:t>dapat</a:t>
          </a:r>
          <a:r>
            <a:rPr lang="en-US" sz="2100" kern="1200" dirty="0"/>
            <a:t> </a:t>
          </a:r>
          <a:r>
            <a:rPr lang="en-US" sz="2100" kern="1200" dirty="0" err="1"/>
            <a:t>dipertimbangkan</a:t>
          </a:r>
          <a:r>
            <a:rPr lang="en-US" sz="2100" kern="1200" dirty="0"/>
            <a:t> </a:t>
          </a:r>
          <a:r>
            <a:rPr lang="en-US" sz="2100" kern="1200" dirty="0" err="1"/>
            <a:t>sebagai</a:t>
          </a:r>
          <a:r>
            <a:rPr lang="en-US" sz="2100" kern="1200" dirty="0"/>
            <a:t> </a:t>
          </a:r>
          <a:r>
            <a:rPr lang="en-US" sz="2100" kern="1200" dirty="0" err="1"/>
            <a:t>pilihan</a:t>
          </a:r>
          <a:r>
            <a:rPr lang="en-US" sz="2100" kern="1200" dirty="0"/>
            <a:t> </a:t>
          </a:r>
          <a:r>
            <a:rPr lang="en-US" sz="2100" kern="1200" dirty="0" err="1"/>
            <a:t>pengobatan</a:t>
          </a:r>
          <a:r>
            <a:rPr lang="en-US" sz="2100" kern="1200" dirty="0"/>
            <a:t> pneumonia.</a:t>
          </a:r>
          <a:endParaRPr lang="id-ID" sz="2100" kern="1200" dirty="0"/>
        </a:p>
      </dsp:txBody>
      <dsp:txXfrm>
        <a:off x="878848" y="4432235"/>
        <a:ext cx="8827427" cy="1266353"/>
      </dsp:txXfrm>
    </dsp:sp>
    <dsp:sp modelId="{3D8ADCA1-2F75-4823-8881-CF27EDF3234F}">
      <dsp:nvSpPr>
        <dsp:cNvPr id="0" name=""/>
        <dsp:cNvSpPr/>
      </dsp:nvSpPr>
      <dsp:spPr>
        <a:xfrm>
          <a:off x="87378" y="4273941"/>
          <a:ext cx="1582941" cy="15829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50000"/>
              <a:hueOff val="-213103"/>
              <a:satOff val="33757"/>
              <a:lumOff val="242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Hea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d-ID" dirty="0"/>
          </a:p>
        </p:txBody>
      </p:sp>
      <p:sp>
        <p:nvSpPr>
          <p:cNvPr id="3" name="Placeholder Tanggal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738FC0D-8C28-4018-95C2-4C51350B8DC5}" type="datetime1">
              <a:rPr lang="id-ID" smtClean="0"/>
              <a:pPr rtl="0"/>
              <a:t>08/04/2017</a:t>
            </a:fld>
            <a:endParaRPr lang="id-ID" dirty="0"/>
          </a:p>
        </p:txBody>
      </p:sp>
      <p:sp>
        <p:nvSpPr>
          <p:cNvPr id="4" name="Placeholder Foo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d-ID" dirty="0"/>
          </a:p>
        </p:txBody>
      </p:sp>
      <p:sp>
        <p:nvSpPr>
          <p:cNvPr id="5" name="Placeholder Nomor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63FFE7F-C917-439A-8026-3D301EB5CC28}" type="slidenum">
              <a:rPr lang="id-ID" smtClean="0"/>
              <a:pPr rtl="0"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7527998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Hea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d-ID" noProof="0" dirty="0"/>
          </a:p>
        </p:txBody>
      </p:sp>
      <p:sp>
        <p:nvSpPr>
          <p:cNvPr id="3" name="Placeholder Tanggal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557292A-46B7-4C6C-AD01-97EA84DB0047}" type="datetime1">
              <a:rPr lang="id-ID" noProof="0" smtClean="0"/>
              <a:pPr rtl="0"/>
              <a:t>08/04/2017</a:t>
            </a:fld>
            <a:endParaRPr lang="id-ID" noProof="0" dirty="0"/>
          </a:p>
        </p:txBody>
      </p:sp>
      <p:sp>
        <p:nvSpPr>
          <p:cNvPr id="4" name="Placeholder Gambar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d-ID" noProof="0" dirty="0"/>
          </a:p>
        </p:txBody>
      </p:sp>
      <p:sp>
        <p:nvSpPr>
          <p:cNvPr id="5" name="Placeholder Catatan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d-ID" noProof="0" dirty="0"/>
              <a:t>Klik untuk mengedit gaya teks Master</a:t>
            </a:r>
          </a:p>
          <a:p>
            <a:pPr lvl="1" rtl="0"/>
            <a:r>
              <a:rPr lang="id-ID" noProof="0" dirty="0"/>
              <a:t>Tingkat kedua</a:t>
            </a:r>
          </a:p>
          <a:p>
            <a:pPr lvl="2" rtl="0"/>
            <a:r>
              <a:rPr lang="id-ID" noProof="0" dirty="0"/>
              <a:t>Tingkat ketiga</a:t>
            </a:r>
          </a:p>
          <a:p>
            <a:pPr lvl="3" rtl="0"/>
            <a:r>
              <a:rPr lang="id-ID" noProof="0" dirty="0"/>
              <a:t>Tingkat keempat</a:t>
            </a:r>
          </a:p>
          <a:p>
            <a:pPr lvl="4" rtl="0"/>
            <a:r>
              <a:rPr lang="id-ID" noProof="0" dirty="0"/>
              <a:t>Tingkat kelima</a:t>
            </a:r>
          </a:p>
        </p:txBody>
      </p:sp>
      <p:sp>
        <p:nvSpPr>
          <p:cNvPr id="6" name="Placeholder Foo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d-ID" noProof="0" dirty="0"/>
          </a:p>
        </p:txBody>
      </p:sp>
      <p:sp>
        <p:nvSpPr>
          <p:cNvPr id="7" name="Placeholder Nomor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EC0B30D-C07A-425B-A90C-BA7BEB191079}" type="slidenum">
              <a:rPr lang="id-ID" noProof="0" smtClean="0"/>
              <a:pPr rtl="0"/>
              <a:t>‹#›</a:t>
            </a:fld>
            <a:endParaRPr lang="id-ID" noProof="0" dirty="0"/>
          </a:p>
        </p:txBody>
      </p:sp>
    </p:spTree>
    <p:extLst>
      <p:ext uri="{BB962C8B-B14F-4D97-AF65-F5344CB8AC3E}">
        <p14:creationId xmlns:p14="http://schemas.microsoft.com/office/powerpoint/2010/main" xmlns="" val="37231904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Gambar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ampungan Catatan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Tampungan Nomor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EC0B30D-C07A-425B-A90C-BA7BEB191079}" type="slidenum">
              <a:rPr lang="id-ID" smtClean="0"/>
              <a:pPr rtl="0"/>
              <a:t>1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2270899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Gambar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ampungan Catatan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Tampungan Nomor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EC0B30D-C07A-425B-A90C-BA7BEB191079}" type="slidenum">
              <a:rPr lang="id-ID" smtClean="0"/>
              <a:pPr rtl="0"/>
              <a:t>2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727113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Judu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ctrTitle"/>
          </p:nvPr>
        </p:nvSpPr>
        <p:spPr>
          <a:xfrm>
            <a:off x="1066800" y="4245434"/>
            <a:ext cx="8686800" cy="1464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r>
              <a:rPr lang="id-ID"/>
              <a:t>Klik untuk mengedit gaya judul Master</a:t>
            </a:r>
            <a:endParaRPr lang="id-ID" dirty="0"/>
          </a:p>
        </p:txBody>
      </p:sp>
      <p:sp>
        <p:nvSpPr>
          <p:cNvPr id="3" name="Subjudul 2"/>
          <p:cNvSpPr>
            <a:spLocks noGrp="1"/>
          </p:cNvSpPr>
          <p:nvPr>
            <p:ph type="subTitle" idx="1"/>
          </p:nvPr>
        </p:nvSpPr>
        <p:spPr>
          <a:xfrm>
            <a:off x="1066800" y="5731799"/>
            <a:ext cx="8686800" cy="440405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d-ID"/>
              <a:t>Klik untuk mengedit gaya subjudul Master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798862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Judul dan Teks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d-ID" noProof="0"/>
              <a:t>Klik untuk mengedit gaya judul Master</a:t>
            </a:r>
            <a:endParaRPr lang="id-ID" noProof="0" dirty="0"/>
          </a:p>
        </p:txBody>
      </p:sp>
      <p:sp>
        <p:nvSpPr>
          <p:cNvPr id="3" name="Placeholder Teks Vertik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id-ID" noProof="0"/>
              <a:t>Edit gaya teks Master</a:t>
            </a:r>
          </a:p>
          <a:p>
            <a:pPr lvl="1" rtl="0"/>
            <a:r>
              <a:rPr lang="id-ID" noProof="0"/>
              <a:t>Tingkat kedua</a:t>
            </a:r>
          </a:p>
          <a:p>
            <a:pPr lvl="2" rtl="0"/>
            <a:r>
              <a:rPr lang="id-ID" noProof="0"/>
              <a:t>Tingkat ketiga</a:t>
            </a:r>
          </a:p>
          <a:p>
            <a:pPr lvl="3" rtl="0"/>
            <a:r>
              <a:rPr lang="id-ID" noProof="0"/>
              <a:t>Tingkat keempat</a:t>
            </a:r>
          </a:p>
          <a:p>
            <a:pPr lvl="4" rtl="0"/>
            <a:r>
              <a:rPr lang="id-ID" noProof="0"/>
              <a:t>Tingkat kelima</a:t>
            </a:r>
            <a:endParaRPr lang="id-ID" noProof="0" dirty="0"/>
          </a:p>
        </p:txBody>
      </p:sp>
      <p:sp>
        <p:nvSpPr>
          <p:cNvPr id="4" name="Placeholder Tanggal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8ED4DE-AF76-40F7-A14C-B3EDABF26D86}" type="datetime1">
              <a:rPr lang="id-ID" noProof="0" smtClean="0"/>
              <a:pPr rtl="0"/>
              <a:t>08/04/2017</a:t>
            </a:fld>
            <a:endParaRPr lang="id-ID" noProof="0" dirty="0"/>
          </a:p>
        </p:txBody>
      </p:sp>
      <p:sp>
        <p:nvSpPr>
          <p:cNvPr id="5" name="Placeholder Foo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d-ID" noProof="0" dirty="0"/>
          </a:p>
        </p:txBody>
      </p:sp>
      <p:sp>
        <p:nvSpPr>
          <p:cNvPr id="6" name="Placeholder Nomor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id-ID" noProof="0" smtClean="0"/>
              <a:pPr rtl="0"/>
              <a:t>‹#›</a:t>
            </a:fld>
            <a:endParaRPr lang="id-ID" noProof="0" dirty="0"/>
          </a:p>
        </p:txBody>
      </p:sp>
    </p:spTree>
    <p:extLst>
      <p:ext uri="{BB962C8B-B14F-4D97-AF65-F5344CB8AC3E}">
        <p14:creationId xmlns:p14="http://schemas.microsoft.com/office/powerpoint/2010/main" xmlns="" val="2477154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Judul Vertikal dan Te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Vertikal 1"/>
          <p:cNvSpPr>
            <a:spLocks noGrp="1"/>
          </p:cNvSpPr>
          <p:nvPr>
            <p:ph type="title" orient="vert"/>
          </p:nvPr>
        </p:nvSpPr>
        <p:spPr>
          <a:xfrm>
            <a:off x="9296400" y="457200"/>
            <a:ext cx="1828800" cy="5719762"/>
          </a:xfrm>
        </p:spPr>
        <p:txBody>
          <a:bodyPr vert="eaVert" rtlCol="0"/>
          <a:lstStyle/>
          <a:p>
            <a:pPr rtl="0"/>
            <a:r>
              <a:rPr lang="id-ID" noProof="0"/>
              <a:t>Klik untuk mengedit gaya judul Master</a:t>
            </a:r>
            <a:endParaRPr lang="id-ID" noProof="0" dirty="0"/>
          </a:p>
        </p:txBody>
      </p:sp>
      <p:sp>
        <p:nvSpPr>
          <p:cNvPr id="3" name="Placeholder Teks Vertikal 2"/>
          <p:cNvSpPr>
            <a:spLocks noGrp="1"/>
          </p:cNvSpPr>
          <p:nvPr>
            <p:ph type="body" orient="vert" idx="1"/>
          </p:nvPr>
        </p:nvSpPr>
        <p:spPr>
          <a:xfrm>
            <a:off x="1066800" y="457200"/>
            <a:ext cx="7955280" cy="5719762"/>
          </a:xfrm>
        </p:spPr>
        <p:txBody>
          <a:bodyPr vert="eaVert" rtlCol="0"/>
          <a:lstStyle/>
          <a:p>
            <a:pPr lvl="0" rtl="0"/>
            <a:r>
              <a:rPr lang="id-ID" noProof="0"/>
              <a:t>Edit gaya teks Master</a:t>
            </a:r>
          </a:p>
          <a:p>
            <a:pPr lvl="1" rtl="0"/>
            <a:r>
              <a:rPr lang="id-ID" noProof="0"/>
              <a:t>Tingkat kedua</a:t>
            </a:r>
          </a:p>
          <a:p>
            <a:pPr lvl="2" rtl="0"/>
            <a:r>
              <a:rPr lang="id-ID" noProof="0"/>
              <a:t>Tingkat ketiga</a:t>
            </a:r>
          </a:p>
          <a:p>
            <a:pPr lvl="3" rtl="0"/>
            <a:r>
              <a:rPr lang="id-ID" noProof="0"/>
              <a:t>Tingkat keempat</a:t>
            </a:r>
          </a:p>
          <a:p>
            <a:pPr lvl="4" rtl="0"/>
            <a:r>
              <a:rPr lang="id-ID" noProof="0"/>
              <a:t>Tingkat kelima</a:t>
            </a:r>
            <a:endParaRPr lang="id-ID" noProof="0" dirty="0"/>
          </a:p>
        </p:txBody>
      </p:sp>
      <p:sp>
        <p:nvSpPr>
          <p:cNvPr id="4" name="Placeholder Tanggal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BA3D9A2-833B-4256-9292-C243823812A7}" type="datetime1">
              <a:rPr lang="id-ID" noProof="0" smtClean="0"/>
              <a:pPr rtl="0"/>
              <a:t>08/04/2017</a:t>
            </a:fld>
            <a:endParaRPr lang="id-ID" noProof="0" dirty="0"/>
          </a:p>
        </p:txBody>
      </p:sp>
      <p:sp>
        <p:nvSpPr>
          <p:cNvPr id="5" name="Placeholder Foo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d-ID" noProof="0" dirty="0"/>
          </a:p>
        </p:txBody>
      </p:sp>
      <p:sp>
        <p:nvSpPr>
          <p:cNvPr id="6" name="Placeholder Nomor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id-ID" noProof="0" smtClean="0"/>
              <a:pPr rtl="0"/>
              <a:t>‹#›</a:t>
            </a:fld>
            <a:endParaRPr lang="id-ID" noProof="0" dirty="0"/>
          </a:p>
        </p:txBody>
      </p:sp>
    </p:spTree>
    <p:extLst>
      <p:ext uri="{BB962C8B-B14F-4D97-AF65-F5344CB8AC3E}">
        <p14:creationId xmlns:p14="http://schemas.microsoft.com/office/powerpoint/2010/main" xmlns="" val="2524635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0901-AB1A-47DB-8368-54185B8130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DC7DE-387C-41D7-92B6-0B01C3FD14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0260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0901-AB1A-47DB-8368-54185B8130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DC7DE-387C-41D7-92B6-0B01C3FD14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261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0901-AB1A-47DB-8368-54185B8130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DC7DE-387C-41D7-92B6-0B01C3FD14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2488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0901-AB1A-47DB-8368-54185B8130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DC7DE-387C-41D7-92B6-0B01C3FD14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43061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0901-AB1A-47DB-8368-54185B8130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DC7DE-387C-41D7-92B6-0B01C3FD14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92068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0901-AB1A-47DB-8368-54185B8130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DC7DE-387C-41D7-92B6-0B01C3FD14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44479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0901-AB1A-47DB-8368-54185B8130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DC7DE-387C-41D7-92B6-0B01C3FD14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06553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0901-AB1A-47DB-8368-54185B8130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DC7DE-387C-41D7-92B6-0B01C3FD14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5591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udul dan Ko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</p:spPr>
        <p:txBody>
          <a:bodyPr rtlCol="0"/>
          <a:lstStyle/>
          <a:p>
            <a:pPr rtl="0"/>
            <a:r>
              <a:rPr lang="id-ID" noProof="0"/>
              <a:t>Klik untuk mengedit gaya judul Master</a:t>
            </a:r>
            <a:endParaRPr lang="id-ID" noProof="0" dirty="0"/>
          </a:p>
        </p:txBody>
      </p:sp>
      <p:sp>
        <p:nvSpPr>
          <p:cNvPr id="3" name="Placeholder Konten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d-ID" noProof="0"/>
              <a:t>Edit gaya teks Master</a:t>
            </a:r>
          </a:p>
          <a:p>
            <a:pPr lvl="1" rtl="0"/>
            <a:r>
              <a:rPr lang="id-ID" noProof="0"/>
              <a:t>Tingkat kedua</a:t>
            </a:r>
          </a:p>
          <a:p>
            <a:pPr lvl="2" rtl="0"/>
            <a:r>
              <a:rPr lang="id-ID" noProof="0"/>
              <a:t>Tingkat ketiga</a:t>
            </a:r>
          </a:p>
          <a:p>
            <a:pPr lvl="3" rtl="0"/>
            <a:r>
              <a:rPr lang="id-ID" noProof="0"/>
              <a:t>Tingkat keempat</a:t>
            </a:r>
          </a:p>
          <a:p>
            <a:pPr lvl="4" rtl="0"/>
            <a:r>
              <a:rPr lang="id-ID" noProof="0"/>
              <a:t>Tingkat kelima</a:t>
            </a:r>
            <a:endParaRPr lang="id-ID" noProof="0" dirty="0"/>
          </a:p>
        </p:txBody>
      </p:sp>
      <p:sp>
        <p:nvSpPr>
          <p:cNvPr id="4" name="Placeholder Tanggal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B530951-81DF-4F42-84B3-FD56EA1C89C1}" type="datetime1">
              <a:rPr lang="id-ID" noProof="0" smtClean="0"/>
              <a:pPr rtl="0"/>
              <a:t>08/04/2017</a:t>
            </a:fld>
            <a:endParaRPr lang="id-ID" noProof="0" dirty="0"/>
          </a:p>
        </p:txBody>
      </p:sp>
      <p:sp>
        <p:nvSpPr>
          <p:cNvPr id="5" name="Placeholder Foo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d-ID" noProof="0" dirty="0"/>
          </a:p>
        </p:txBody>
      </p:sp>
      <p:sp>
        <p:nvSpPr>
          <p:cNvPr id="6" name="Placeholder Nomor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id-ID" noProof="0" smtClean="0"/>
              <a:pPr rtl="0"/>
              <a:t>‹#›</a:t>
            </a:fld>
            <a:endParaRPr lang="id-ID" noProof="0" dirty="0"/>
          </a:p>
        </p:txBody>
      </p:sp>
    </p:spTree>
    <p:extLst>
      <p:ext uri="{BB962C8B-B14F-4D97-AF65-F5344CB8AC3E}">
        <p14:creationId xmlns:p14="http://schemas.microsoft.com/office/powerpoint/2010/main" xmlns="" val="3112444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0901-AB1A-47DB-8368-54185B8130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DC7DE-387C-41D7-92B6-0B01C3FD14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02190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0901-AB1A-47DB-8368-54185B8130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DC7DE-387C-41D7-92B6-0B01C3FD14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51976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0901-AB1A-47DB-8368-54185B8130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DC7DE-387C-41D7-92B6-0B01C3FD14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98963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0901-AB1A-47DB-8368-54185B8130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DC7DE-387C-41D7-92B6-0B01C3FD14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44543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0901-AB1A-47DB-8368-54185B8130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DC7DE-387C-41D7-92B6-0B01C3FD14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09911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0901-AB1A-47DB-8368-54185B8130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DC7DE-387C-41D7-92B6-0B01C3FD14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64053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0901-AB1A-47DB-8368-54185B8130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DC7DE-387C-41D7-92B6-0B01C3FD14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94554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0901-AB1A-47DB-8368-54185B8130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DC7DE-387C-41D7-92B6-0B01C3FD14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12048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0901-AB1A-47DB-8368-54185B8130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DC7DE-387C-41D7-92B6-0B01C3FD14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07310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0901-AB1A-47DB-8368-54185B8130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DC7DE-387C-41D7-92B6-0B01C3FD14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1190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udul Bagia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>
          <a:xfrm>
            <a:off x="1069848" y="4242816"/>
            <a:ext cx="8686800" cy="1463040"/>
          </a:xfrm>
        </p:spPr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id-ID" noProof="0"/>
              <a:t>Klik untuk mengedit gaya judul Master</a:t>
            </a:r>
            <a:endParaRPr lang="id-ID" noProof="0" dirty="0"/>
          </a:p>
        </p:txBody>
      </p:sp>
      <p:sp>
        <p:nvSpPr>
          <p:cNvPr id="3" name="Placeholder Teks 2"/>
          <p:cNvSpPr>
            <a:spLocks noGrp="1"/>
          </p:cNvSpPr>
          <p:nvPr>
            <p:ph type="body" idx="1"/>
          </p:nvPr>
        </p:nvSpPr>
        <p:spPr>
          <a:xfrm>
            <a:off x="1066799" y="5733288"/>
            <a:ext cx="8686800" cy="438912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id-ID" noProof="0"/>
              <a:t>Edit gaya teks Master</a:t>
            </a:r>
          </a:p>
        </p:txBody>
      </p:sp>
    </p:spTree>
    <p:extLst>
      <p:ext uri="{BB962C8B-B14F-4D97-AF65-F5344CB8AC3E}">
        <p14:creationId xmlns:p14="http://schemas.microsoft.com/office/powerpoint/2010/main" xmlns="" val="3506778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0901-AB1A-47DB-8368-54185B8130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DC7DE-387C-41D7-92B6-0B01C3FD14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94081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0901-AB1A-47DB-8368-54185B8130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DC7DE-387C-41D7-92B6-0B01C3FD14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65723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0901-AB1A-47DB-8368-54185B8130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DC7DE-387C-41D7-92B6-0B01C3FD14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63690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0901-AB1A-47DB-8368-54185B8130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DC7DE-387C-41D7-92B6-0B01C3FD14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634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 Ko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d-ID" noProof="0"/>
              <a:t>Klik untuk mengedit gaya judul Master</a:t>
            </a:r>
            <a:endParaRPr lang="id-ID" noProof="0" dirty="0"/>
          </a:p>
        </p:txBody>
      </p:sp>
      <p:sp>
        <p:nvSpPr>
          <p:cNvPr id="3" name="Placeholder Konten 2"/>
          <p:cNvSpPr>
            <a:spLocks noGrp="1"/>
          </p:cNvSpPr>
          <p:nvPr>
            <p:ph sz="half" idx="1"/>
          </p:nvPr>
        </p:nvSpPr>
        <p:spPr>
          <a:xfrm>
            <a:off x="1066800" y="1905003"/>
            <a:ext cx="4800600" cy="427196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id-ID" noProof="0"/>
              <a:t>Edit gaya teks Master</a:t>
            </a:r>
          </a:p>
          <a:p>
            <a:pPr lvl="1" rtl="0"/>
            <a:r>
              <a:rPr lang="id-ID" noProof="0"/>
              <a:t>Tingkat kedua</a:t>
            </a:r>
          </a:p>
          <a:p>
            <a:pPr lvl="2" rtl="0"/>
            <a:r>
              <a:rPr lang="id-ID" noProof="0"/>
              <a:t>Tingkat ketiga</a:t>
            </a:r>
          </a:p>
          <a:p>
            <a:pPr lvl="3" rtl="0"/>
            <a:r>
              <a:rPr lang="id-ID" noProof="0"/>
              <a:t>Tingkat keempat</a:t>
            </a:r>
          </a:p>
          <a:p>
            <a:pPr lvl="4" rtl="0"/>
            <a:r>
              <a:rPr lang="id-ID" noProof="0"/>
              <a:t>Tingkat kelima</a:t>
            </a:r>
            <a:endParaRPr lang="id-ID" noProof="0" dirty="0"/>
          </a:p>
        </p:txBody>
      </p:sp>
      <p:sp>
        <p:nvSpPr>
          <p:cNvPr id="4" name="Placeholder Konten 3"/>
          <p:cNvSpPr>
            <a:spLocks noGrp="1"/>
          </p:cNvSpPr>
          <p:nvPr>
            <p:ph sz="half" idx="2"/>
          </p:nvPr>
        </p:nvSpPr>
        <p:spPr>
          <a:xfrm>
            <a:off x="6324600" y="1905003"/>
            <a:ext cx="4800600" cy="427196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id-ID" noProof="0"/>
              <a:t>Edit gaya teks Master</a:t>
            </a:r>
          </a:p>
          <a:p>
            <a:pPr lvl="1" rtl="0"/>
            <a:r>
              <a:rPr lang="id-ID" noProof="0"/>
              <a:t>Tingkat kedua</a:t>
            </a:r>
          </a:p>
          <a:p>
            <a:pPr lvl="2" rtl="0"/>
            <a:r>
              <a:rPr lang="id-ID" noProof="0"/>
              <a:t>Tingkat ketiga</a:t>
            </a:r>
          </a:p>
          <a:p>
            <a:pPr lvl="3" rtl="0"/>
            <a:r>
              <a:rPr lang="id-ID" noProof="0"/>
              <a:t>Tingkat keempat</a:t>
            </a:r>
          </a:p>
          <a:p>
            <a:pPr lvl="4" rtl="0"/>
            <a:r>
              <a:rPr lang="id-ID" noProof="0"/>
              <a:t>Tingkat kelima</a:t>
            </a:r>
            <a:endParaRPr lang="id-ID" noProof="0" dirty="0"/>
          </a:p>
        </p:txBody>
      </p:sp>
      <p:sp>
        <p:nvSpPr>
          <p:cNvPr id="5" name="Placeholder Tanggal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7C81D52-B195-4E2B-9D6D-501BD878C26F}" type="datetime1">
              <a:rPr lang="id-ID" noProof="0" smtClean="0"/>
              <a:pPr rtl="0"/>
              <a:t>08/04/2017</a:t>
            </a:fld>
            <a:endParaRPr lang="id-ID" noProof="0" dirty="0"/>
          </a:p>
        </p:txBody>
      </p:sp>
      <p:sp>
        <p:nvSpPr>
          <p:cNvPr id="6" name="Placeholder Foo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d-ID" noProof="0" dirty="0"/>
          </a:p>
        </p:txBody>
      </p:sp>
      <p:sp>
        <p:nvSpPr>
          <p:cNvPr id="7" name="Placeholder Nomor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id-ID" noProof="0" smtClean="0"/>
              <a:pPr rtl="0"/>
              <a:t>‹#›</a:t>
            </a:fld>
            <a:endParaRPr lang="id-ID" noProof="0" dirty="0"/>
          </a:p>
        </p:txBody>
      </p:sp>
    </p:spTree>
    <p:extLst>
      <p:ext uri="{BB962C8B-B14F-4D97-AF65-F5344CB8AC3E}">
        <p14:creationId xmlns:p14="http://schemas.microsoft.com/office/powerpoint/2010/main" xmlns="" val="4044567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erbandi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d-ID" noProof="0"/>
              <a:t>Klik untuk mengedit gaya judul Master</a:t>
            </a:r>
            <a:endParaRPr lang="id-ID" noProof="0" dirty="0"/>
          </a:p>
        </p:txBody>
      </p:sp>
      <p:sp>
        <p:nvSpPr>
          <p:cNvPr id="3" name="Placeholder Teks 2"/>
          <p:cNvSpPr>
            <a:spLocks noGrp="1"/>
          </p:cNvSpPr>
          <p:nvPr>
            <p:ph type="body" idx="1"/>
          </p:nvPr>
        </p:nvSpPr>
        <p:spPr>
          <a:xfrm>
            <a:off x="1066800" y="1772819"/>
            <a:ext cx="4800600" cy="73712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d-ID" noProof="0"/>
              <a:t>Edit gaya teks Master</a:t>
            </a:r>
          </a:p>
        </p:txBody>
      </p:sp>
      <p:sp>
        <p:nvSpPr>
          <p:cNvPr id="4" name="Placeholder Konten 3"/>
          <p:cNvSpPr>
            <a:spLocks noGrp="1"/>
          </p:cNvSpPr>
          <p:nvPr>
            <p:ph sz="half" idx="2"/>
          </p:nvPr>
        </p:nvSpPr>
        <p:spPr>
          <a:xfrm>
            <a:off x="1066800" y="2509941"/>
            <a:ext cx="4800600" cy="3662263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id-ID" noProof="0"/>
              <a:t>Edit gaya teks Master</a:t>
            </a:r>
          </a:p>
          <a:p>
            <a:pPr lvl="1" rtl="0"/>
            <a:r>
              <a:rPr lang="id-ID" noProof="0"/>
              <a:t>Tingkat kedua</a:t>
            </a:r>
          </a:p>
          <a:p>
            <a:pPr lvl="2" rtl="0"/>
            <a:r>
              <a:rPr lang="id-ID" noProof="0"/>
              <a:t>Tingkat ketiga</a:t>
            </a:r>
          </a:p>
          <a:p>
            <a:pPr lvl="3" rtl="0"/>
            <a:r>
              <a:rPr lang="id-ID" noProof="0"/>
              <a:t>Tingkat keempat</a:t>
            </a:r>
          </a:p>
          <a:p>
            <a:pPr lvl="4" rtl="0"/>
            <a:r>
              <a:rPr lang="id-ID" noProof="0"/>
              <a:t>Tingkat kelima</a:t>
            </a:r>
            <a:endParaRPr lang="id-ID" noProof="0" dirty="0"/>
          </a:p>
        </p:txBody>
      </p:sp>
      <p:sp>
        <p:nvSpPr>
          <p:cNvPr id="5" name="Placeholder Teks 4"/>
          <p:cNvSpPr>
            <a:spLocks noGrp="1"/>
          </p:cNvSpPr>
          <p:nvPr>
            <p:ph type="body" sz="quarter" idx="3"/>
          </p:nvPr>
        </p:nvSpPr>
        <p:spPr>
          <a:xfrm>
            <a:off x="6324600" y="1772819"/>
            <a:ext cx="4800600" cy="73712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d-ID" noProof="0"/>
              <a:t>Edit gaya teks Master</a:t>
            </a:r>
          </a:p>
        </p:txBody>
      </p:sp>
      <p:sp>
        <p:nvSpPr>
          <p:cNvPr id="6" name="Placeholder Konten 5"/>
          <p:cNvSpPr>
            <a:spLocks noGrp="1"/>
          </p:cNvSpPr>
          <p:nvPr>
            <p:ph sz="quarter" idx="4"/>
          </p:nvPr>
        </p:nvSpPr>
        <p:spPr>
          <a:xfrm>
            <a:off x="6324600" y="2509941"/>
            <a:ext cx="4800600" cy="3662263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id-ID" noProof="0"/>
              <a:t>Edit gaya teks Master</a:t>
            </a:r>
          </a:p>
          <a:p>
            <a:pPr lvl="1" rtl="0"/>
            <a:r>
              <a:rPr lang="id-ID" noProof="0"/>
              <a:t>Tingkat kedua</a:t>
            </a:r>
          </a:p>
          <a:p>
            <a:pPr lvl="2" rtl="0"/>
            <a:r>
              <a:rPr lang="id-ID" noProof="0"/>
              <a:t>Tingkat ketiga</a:t>
            </a:r>
          </a:p>
          <a:p>
            <a:pPr lvl="3" rtl="0"/>
            <a:r>
              <a:rPr lang="id-ID" noProof="0"/>
              <a:t>Tingkat keempat</a:t>
            </a:r>
          </a:p>
          <a:p>
            <a:pPr lvl="4" rtl="0"/>
            <a:r>
              <a:rPr lang="id-ID" noProof="0"/>
              <a:t>Tingkat kelima</a:t>
            </a:r>
            <a:endParaRPr lang="id-ID" noProof="0" dirty="0"/>
          </a:p>
        </p:txBody>
      </p:sp>
      <p:sp>
        <p:nvSpPr>
          <p:cNvPr id="7" name="Placeholder Tanggal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360A3C3-BC4E-4AB2-8B1B-D0835111F816}" type="datetime1">
              <a:rPr lang="id-ID" noProof="0" smtClean="0"/>
              <a:pPr rtl="0"/>
              <a:t>08/04/2017</a:t>
            </a:fld>
            <a:endParaRPr lang="id-ID" noProof="0" dirty="0"/>
          </a:p>
        </p:txBody>
      </p:sp>
      <p:sp>
        <p:nvSpPr>
          <p:cNvPr id="8" name="Placeholder Foot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d-ID" noProof="0" dirty="0"/>
          </a:p>
        </p:txBody>
      </p:sp>
      <p:sp>
        <p:nvSpPr>
          <p:cNvPr id="9" name="Placeholder Nomor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id-ID" noProof="0" smtClean="0"/>
              <a:pPr rtl="0"/>
              <a:t>‹#›</a:t>
            </a:fld>
            <a:endParaRPr lang="id-ID" noProof="0" dirty="0"/>
          </a:p>
        </p:txBody>
      </p:sp>
    </p:spTree>
    <p:extLst>
      <p:ext uri="{BB962C8B-B14F-4D97-AF65-F5344CB8AC3E}">
        <p14:creationId xmlns:p14="http://schemas.microsoft.com/office/powerpoint/2010/main" xmlns="" val="3397906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udul S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d-ID" noProof="0"/>
              <a:t>Klik untuk mengedit gaya judul Master</a:t>
            </a:r>
            <a:endParaRPr lang="id-ID" noProof="0" dirty="0"/>
          </a:p>
        </p:txBody>
      </p:sp>
      <p:sp>
        <p:nvSpPr>
          <p:cNvPr id="3" name="Placeholder Tanggal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4DF05E5-F817-4EEF-B645-A514EF9CD229}" type="datetime1">
              <a:rPr lang="id-ID" noProof="0" smtClean="0"/>
              <a:pPr rtl="0"/>
              <a:t>08/04/2017</a:t>
            </a:fld>
            <a:endParaRPr lang="id-ID" noProof="0" dirty="0"/>
          </a:p>
        </p:txBody>
      </p:sp>
      <p:sp>
        <p:nvSpPr>
          <p:cNvPr id="4" name="Placeholder Foo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d-ID" noProof="0" dirty="0"/>
          </a:p>
        </p:txBody>
      </p:sp>
      <p:sp>
        <p:nvSpPr>
          <p:cNvPr id="5" name="Placeholder Nomor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id-ID" noProof="0" smtClean="0"/>
              <a:pPr rtl="0"/>
              <a:t>‹#›</a:t>
            </a:fld>
            <a:endParaRPr lang="id-ID" noProof="0" dirty="0"/>
          </a:p>
        </p:txBody>
      </p:sp>
    </p:spTree>
    <p:extLst>
      <p:ext uri="{BB962C8B-B14F-4D97-AF65-F5344CB8AC3E}">
        <p14:creationId xmlns:p14="http://schemas.microsoft.com/office/powerpoint/2010/main" xmlns="" val="3238976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os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Tanggal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EEAA288-CEC6-4A7C-844A-6150644EC01D}" type="datetime1">
              <a:rPr lang="id-ID" noProof="0" smtClean="0"/>
              <a:pPr rtl="0"/>
              <a:t>08/04/2017</a:t>
            </a:fld>
            <a:endParaRPr lang="id-ID" noProof="0" dirty="0"/>
          </a:p>
        </p:txBody>
      </p:sp>
      <p:sp>
        <p:nvSpPr>
          <p:cNvPr id="3" name="Placeholder Foot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d-ID" noProof="0" dirty="0"/>
          </a:p>
        </p:txBody>
      </p:sp>
      <p:sp>
        <p:nvSpPr>
          <p:cNvPr id="4" name="Placeholder Nomor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id-ID" noProof="0" smtClean="0"/>
              <a:pPr rtl="0"/>
              <a:t>‹#›</a:t>
            </a:fld>
            <a:endParaRPr lang="id-ID" noProof="0" dirty="0"/>
          </a:p>
        </p:txBody>
      </p:sp>
    </p:spTree>
    <p:extLst>
      <p:ext uri="{BB962C8B-B14F-4D97-AF65-F5344CB8AC3E}">
        <p14:creationId xmlns:p14="http://schemas.microsoft.com/office/powerpoint/2010/main" xmlns="" val="2146817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onten dengan Ketera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>
          <a:xfrm>
            <a:off x="6842760" y="3090672"/>
            <a:ext cx="4663440" cy="18288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id-ID" noProof="0"/>
              <a:t>Klik untuk mengedit gaya judul Master</a:t>
            </a:r>
            <a:endParaRPr lang="id-ID" noProof="0" dirty="0"/>
          </a:p>
        </p:txBody>
      </p:sp>
      <p:sp>
        <p:nvSpPr>
          <p:cNvPr id="3" name="Placeholder Konten 2"/>
          <p:cNvSpPr>
            <a:spLocks noGrp="1"/>
          </p:cNvSpPr>
          <p:nvPr>
            <p:ph idx="1"/>
          </p:nvPr>
        </p:nvSpPr>
        <p:spPr>
          <a:xfrm>
            <a:off x="685802" y="457200"/>
            <a:ext cx="5410201" cy="57150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id-ID" noProof="0"/>
              <a:t>Edit gaya teks Master</a:t>
            </a:r>
          </a:p>
          <a:p>
            <a:pPr lvl="1" rtl="0"/>
            <a:r>
              <a:rPr lang="id-ID" noProof="0"/>
              <a:t>Tingkat kedua</a:t>
            </a:r>
          </a:p>
          <a:p>
            <a:pPr lvl="2" rtl="0"/>
            <a:r>
              <a:rPr lang="id-ID" noProof="0"/>
              <a:t>Tingkat ketiga</a:t>
            </a:r>
          </a:p>
          <a:p>
            <a:pPr lvl="3" rtl="0"/>
            <a:r>
              <a:rPr lang="id-ID" noProof="0"/>
              <a:t>Tingkat keempat</a:t>
            </a:r>
          </a:p>
          <a:p>
            <a:pPr lvl="4" rtl="0"/>
            <a:r>
              <a:rPr lang="id-ID" noProof="0"/>
              <a:t>Tingkat kelima</a:t>
            </a:r>
            <a:endParaRPr lang="id-ID" noProof="0" dirty="0"/>
          </a:p>
        </p:txBody>
      </p:sp>
      <p:sp>
        <p:nvSpPr>
          <p:cNvPr id="4" name="Placeholder Teks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d-ID" noProof="0"/>
              <a:t>Edit gaya teks Master</a:t>
            </a:r>
          </a:p>
        </p:txBody>
      </p:sp>
      <p:sp>
        <p:nvSpPr>
          <p:cNvPr id="5" name="Placeholder Tanggal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C708FE-52B3-4C38-9676-27DDE6EF1349}" type="datetime1">
              <a:rPr lang="id-ID" noProof="0" smtClean="0"/>
              <a:pPr rtl="0"/>
              <a:t>08/04/2017</a:t>
            </a:fld>
            <a:endParaRPr lang="id-ID" noProof="0" dirty="0"/>
          </a:p>
        </p:txBody>
      </p:sp>
      <p:sp>
        <p:nvSpPr>
          <p:cNvPr id="6" name="Placeholder Foo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d-ID" noProof="0" dirty="0"/>
          </a:p>
        </p:txBody>
      </p:sp>
      <p:sp>
        <p:nvSpPr>
          <p:cNvPr id="7" name="Placeholder Nomor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id-ID" noProof="0" smtClean="0"/>
              <a:pPr rtl="0"/>
              <a:t>‹#›</a:t>
            </a:fld>
            <a:endParaRPr lang="id-ID" noProof="0" dirty="0"/>
          </a:p>
        </p:txBody>
      </p:sp>
    </p:spTree>
    <p:extLst>
      <p:ext uri="{BB962C8B-B14F-4D97-AF65-F5344CB8AC3E}">
        <p14:creationId xmlns:p14="http://schemas.microsoft.com/office/powerpoint/2010/main" xmlns="" val="1667374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Gambar dengan Ketera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>
          <a:xfrm>
            <a:off x="6842760" y="3093099"/>
            <a:ext cx="4663440" cy="18288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id-ID" noProof="0"/>
              <a:t>Klik untuk mengedit gaya judul Master</a:t>
            </a:r>
            <a:endParaRPr lang="id-ID" noProof="0" dirty="0"/>
          </a:p>
        </p:txBody>
      </p:sp>
      <p:sp>
        <p:nvSpPr>
          <p:cNvPr id="3" name="Placeholder Gambar 2" descr="Placeholder kosong untuk menambahkan gambar. Klik placeholder lalu pilih gambar yang ingin Anda tambahkan.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d-ID" noProof="0"/>
              <a:t>Klik ikon untuk menambahkan gambar</a:t>
            </a:r>
            <a:endParaRPr lang="id-ID" noProof="0" dirty="0"/>
          </a:p>
        </p:txBody>
      </p:sp>
      <p:sp>
        <p:nvSpPr>
          <p:cNvPr id="4" name="Placeholder Teks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d-ID" noProof="0"/>
              <a:t>Edit gaya teks Master</a:t>
            </a:r>
          </a:p>
        </p:txBody>
      </p:sp>
    </p:spTree>
    <p:extLst>
      <p:ext uri="{BB962C8B-B14F-4D97-AF65-F5344CB8AC3E}">
        <p14:creationId xmlns:p14="http://schemas.microsoft.com/office/powerpoint/2010/main" xmlns="" val="2977249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Judul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d-ID" noProof="0" dirty="0"/>
              <a:t>Klik untuk mengedit gaya judul Master</a:t>
            </a:r>
          </a:p>
        </p:txBody>
      </p:sp>
      <p:sp>
        <p:nvSpPr>
          <p:cNvPr id="3" name="Placeholder Teks 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100584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d-ID" noProof="0" dirty="0"/>
              <a:t>Klik untuk mengedit gaya teks Master</a:t>
            </a:r>
          </a:p>
          <a:p>
            <a:pPr lvl="1" rtl="0"/>
            <a:r>
              <a:rPr lang="id-ID" noProof="0" dirty="0"/>
              <a:t>Tingkat kedua</a:t>
            </a:r>
          </a:p>
          <a:p>
            <a:pPr lvl="2" rtl="0"/>
            <a:r>
              <a:rPr lang="id-ID" noProof="0" dirty="0"/>
              <a:t>Tingkat ketiga</a:t>
            </a:r>
          </a:p>
          <a:p>
            <a:pPr lvl="3" rtl="0"/>
            <a:r>
              <a:rPr lang="id-ID" noProof="0" dirty="0"/>
              <a:t>Tingkat keempat</a:t>
            </a:r>
          </a:p>
          <a:p>
            <a:pPr lvl="4" rtl="0"/>
            <a:r>
              <a:rPr lang="id-ID" noProof="0" dirty="0"/>
              <a:t>Tingkat kelima</a:t>
            </a:r>
          </a:p>
        </p:txBody>
      </p:sp>
      <p:sp>
        <p:nvSpPr>
          <p:cNvPr id="4" name="Placeholder Tanggal 3"/>
          <p:cNvSpPr>
            <a:spLocks noGrp="1"/>
          </p:cNvSpPr>
          <p:nvPr>
            <p:ph type="dt" sz="half" idx="2"/>
          </p:nvPr>
        </p:nvSpPr>
        <p:spPr>
          <a:xfrm>
            <a:off x="106680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49ED21B-D44C-462E-A5FA-1D4508610355}" type="datetime1">
              <a:rPr lang="id-ID" noProof="0" smtClean="0"/>
              <a:pPr rtl="0"/>
              <a:t>08/04/2017</a:t>
            </a:fld>
            <a:endParaRPr lang="id-ID" noProof="0" dirty="0"/>
          </a:p>
        </p:txBody>
      </p:sp>
      <p:sp>
        <p:nvSpPr>
          <p:cNvPr id="5" name="Placeholder Footer 4"/>
          <p:cNvSpPr>
            <a:spLocks noGrp="1"/>
          </p:cNvSpPr>
          <p:nvPr>
            <p:ph type="ftr" sz="quarter" idx="3"/>
          </p:nvPr>
        </p:nvSpPr>
        <p:spPr>
          <a:xfrm>
            <a:off x="2422849" y="6400800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id-ID" noProof="0" dirty="0"/>
          </a:p>
        </p:txBody>
      </p:sp>
      <p:sp>
        <p:nvSpPr>
          <p:cNvPr id="6" name="Placeholder Nomor Slide 5"/>
          <p:cNvSpPr>
            <a:spLocks noGrp="1"/>
          </p:cNvSpPr>
          <p:nvPr>
            <p:ph type="sldNum" sz="quarter" idx="4"/>
          </p:nvPr>
        </p:nvSpPr>
        <p:spPr>
          <a:xfrm>
            <a:off x="1002792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31375A4-56A4-47D6-9801-1991572033F7}" type="slidenum">
              <a:rPr lang="id-ID" noProof="0" smtClean="0"/>
              <a:pPr rtl="0"/>
              <a:t>‹#›</a:t>
            </a:fld>
            <a:endParaRPr lang="id-ID" noProof="0" dirty="0"/>
          </a:p>
        </p:txBody>
      </p:sp>
    </p:spTree>
    <p:extLst>
      <p:ext uri="{BB962C8B-B14F-4D97-AF65-F5344CB8AC3E}">
        <p14:creationId xmlns:p14="http://schemas.microsoft.com/office/powerpoint/2010/main" xmlns="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5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5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A0901-AB1A-47DB-8368-54185B8130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DC7DE-387C-41D7-92B6-0B01C3FD14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626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A0901-AB1A-47DB-8368-54185B81300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DC7DE-387C-41D7-92B6-0B01C3FD14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8235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ctrTitle"/>
          </p:nvPr>
        </p:nvSpPr>
        <p:spPr>
          <a:xfrm>
            <a:off x="3335215" y="174595"/>
            <a:ext cx="8686800" cy="1464906"/>
          </a:xfrm>
        </p:spPr>
        <p:txBody>
          <a:bodyPr rtlCol="0">
            <a:normAutofit/>
          </a:bodyPr>
          <a:lstStyle/>
          <a:p>
            <a:r>
              <a:rPr lang="en-US" b="1" dirty="0" err="1">
                <a:effectLst/>
              </a:rPr>
              <a:t>Aminoglikosida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pada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Infeksi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Saluran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Napas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Bawah</a:t>
            </a:r>
            <a:r>
              <a:rPr lang="id-ID" b="1" dirty="0">
                <a:effectLst/>
              </a:rPr>
              <a:t> (LRTI)</a:t>
            </a:r>
            <a:endParaRPr lang="id-ID" dirty="0"/>
          </a:p>
        </p:txBody>
      </p:sp>
      <p:sp>
        <p:nvSpPr>
          <p:cNvPr id="3" name="Subjudul 2"/>
          <p:cNvSpPr>
            <a:spLocks noGrp="1"/>
          </p:cNvSpPr>
          <p:nvPr>
            <p:ph type="subTitle" idx="1"/>
          </p:nvPr>
        </p:nvSpPr>
        <p:spPr>
          <a:xfrm>
            <a:off x="1031631" y="5459237"/>
            <a:ext cx="8686800" cy="440405"/>
          </a:xfrm>
        </p:spPr>
        <p:txBody>
          <a:bodyPr rtlCol="0"/>
          <a:lstStyle/>
          <a:p>
            <a:pPr algn="ctr" rtl="0"/>
            <a:r>
              <a:rPr lang="id-ID" dirty="0"/>
              <a:t>JATU APHRIDASARI</a:t>
            </a:r>
          </a:p>
        </p:txBody>
      </p:sp>
      <p:sp>
        <p:nvSpPr>
          <p:cNvPr id="4" name="Kotak Teks 3"/>
          <p:cNvSpPr txBox="1"/>
          <p:nvPr/>
        </p:nvSpPr>
        <p:spPr>
          <a:xfrm>
            <a:off x="1919656" y="5996354"/>
            <a:ext cx="7954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Impact" pitchFamily="34" charset="0"/>
              </a:rPr>
              <a:t>Bag </a:t>
            </a:r>
            <a:r>
              <a:rPr lang="en-US" dirty="0" err="1">
                <a:solidFill>
                  <a:schemeClr val="bg1"/>
                </a:solidFill>
                <a:latin typeface="Impact" pitchFamily="34" charset="0"/>
              </a:rPr>
              <a:t>Pulmonologi</a:t>
            </a:r>
            <a:r>
              <a:rPr lang="en-US" dirty="0">
                <a:solidFill>
                  <a:schemeClr val="bg1"/>
                </a:solidFill>
                <a:latin typeface="Impact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Impact" pitchFamily="34" charset="0"/>
              </a:rPr>
              <a:t>dan</a:t>
            </a:r>
            <a:r>
              <a:rPr lang="en-US" dirty="0">
                <a:solidFill>
                  <a:schemeClr val="bg1"/>
                </a:solidFill>
                <a:latin typeface="Impact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Impact" pitchFamily="34" charset="0"/>
              </a:rPr>
              <a:t>Kedokteran</a:t>
            </a:r>
            <a:r>
              <a:rPr lang="en-US" dirty="0">
                <a:solidFill>
                  <a:schemeClr val="bg1"/>
                </a:solidFill>
                <a:latin typeface="Impact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Impact" pitchFamily="34" charset="0"/>
              </a:rPr>
              <a:t>Respirasi</a:t>
            </a:r>
            <a:r>
              <a:rPr lang="en-US" dirty="0">
                <a:solidFill>
                  <a:schemeClr val="bg1"/>
                </a:solidFill>
                <a:latin typeface="Impact" pitchFamily="34" charset="0"/>
              </a:rPr>
              <a:t> FK UNS/ RSUD Dr. </a:t>
            </a:r>
            <a:r>
              <a:rPr lang="en-US" dirty="0" err="1">
                <a:solidFill>
                  <a:schemeClr val="bg1"/>
                </a:solidFill>
                <a:latin typeface="Impact" pitchFamily="34" charset="0"/>
              </a:rPr>
              <a:t>Moewardi</a:t>
            </a:r>
            <a:r>
              <a:rPr lang="en-US" dirty="0">
                <a:solidFill>
                  <a:schemeClr val="bg1"/>
                </a:solidFill>
                <a:latin typeface="Impact" pitchFamily="34" charset="0"/>
              </a:rPr>
              <a:t> Surakarta</a:t>
            </a:r>
            <a:endParaRPr lang="id-ID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0110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i="1" dirty="0" err="1"/>
              <a:t>Oxazolidinones</a:t>
            </a:r>
            <a:endParaRPr lang="id-ID" b="1" dirty="0"/>
          </a:p>
        </p:txBody>
      </p:sp>
      <p:sp>
        <p:nvSpPr>
          <p:cNvPr id="3" name="Tampungan Konten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d-ID" sz="2800" dirty="0" err="1"/>
              <a:t>Linezolid</a:t>
            </a:r>
            <a:r>
              <a:rPr lang="id-ID" sz="2800" dirty="0"/>
              <a:t> menunjukkan penetrasi yang sangat baik (</a:t>
            </a:r>
            <a:r>
              <a:rPr lang="en-US" sz="2800" dirty="0"/>
              <a:t>&gt;</a:t>
            </a:r>
            <a:r>
              <a:rPr lang="id-ID" sz="2800" dirty="0"/>
              <a:t> 100%) ke dalam kompartemen paru pada pasien dengan VAP. </a:t>
            </a:r>
          </a:p>
          <a:p>
            <a:pPr algn="just"/>
            <a:r>
              <a:rPr lang="id-ID" sz="2800" dirty="0"/>
              <a:t>Pemberian dosis standar (misalnya, 1200 </a:t>
            </a:r>
            <a:r>
              <a:rPr lang="id-ID" sz="2800" dirty="0" err="1"/>
              <a:t>mg</a:t>
            </a:r>
            <a:r>
              <a:rPr lang="id-ID" sz="2800" dirty="0"/>
              <a:t> /</a:t>
            </a:r>
            <a:r>
              <a:rPr lang="en-US" sz="2800" dirty="0" err="1"/>
              <a:t>hari</a:t>
            </a:r>
            <a:r>
              <a:rPr lang="id-ID" sz="2800" dirty="0"/>
              <a:t>) sering </a:t>
            </a:r>
            <a:r>
              <a:rPr lang="en-US" sz="2800" dirty="0" err="1"/>
              <a:t>mencapai</a:t>
            </a:r>
            <a:r>
              <a:rPr lang="id-ID" sz="2800" dirty="0"/>
              <a:t> target PK / PD untuk patogen dengan </a:t>
            </a:r>
            <a:r>
              <a:rPr lang="id-ID" sz="2800" i="1" dirty="0" err="1"/>
              <a:t>breakpoint</a:t>
            </a:r>
            <a:r>
              <a:rPr lang="en-US" sz="2800" dirty="0"/>
              <a:t> &lt;</a:t>
            </a:r>
            <a:r>
              <a:rPr lang="id-ID" sz="2800" dirty="0"/>
              <a:t>4 </a:t>
            </a:r>
            <a:r>
              <a:rPr lang="id-ID" sz="2800" dirty="0" err="1"/>
              <a:t>mg</a:t>
            </a:r>
            <a:r>
              <a:rPr lang="id-ID" sz="2800" dirty="0"/>
              <a:t> / L </a:t>
            </a:r>
            <a:r>
              <a:rPr lang="en-US" sz="2800" dirty="0" err="1"/>
              <a:t>pada</a:t>
            </a:r>
            <a:r>
              <a:rPr lang="id-ID" sz="2800" dirty="0"/>
              <a:t> ELF. </a:t>
            </a:r>
          </a:p>
        </p:txBody>
      </p:sp>
    </p:spTree>
    <p:extLst>
      <p:ext uri="{BB962C8B-B14F-4D97-AF65-F5344CB8AC3E}">
        <p14:creationId xmlns:p14="http://schemas.microsoft.com/office/powerpoint/2010/main" xmlns="" val="2110688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i="1" dirty="0" err="1"/>
              <a:t>Aminogl</a:t>
            </a:r>
            <a:r>
              <a:rPr lang="en-US" b="1" i="1" dirty="0" err="1"/>
              <a:t>ikosida</a:t>
            </a:r>
            <a:endParaRPr lang="id-ID" b="1" dirty="0"/>
          </a:p>
        </p:txBody>
      </p:sp>
      <p:sp>
        <p:nvSpPr>
          <p:cNvPr id="3" name="Tampungan Konten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d-ID" sz="2800" dirty="0"/>
              <a:t>Mirip dengan antibiotik hidrofilik lainnya, </a:t>
            </a:r>
            <a:r>
              <a:rPr lang="id-ID" sz="2800" dirty="0" err="1"/>
              <a:t>aminoglikosida</a:t>
            </a:r>
            <a:r>
              <a:rPr lang="id-ID" sz="2800" dirty="0"/>
              <a:t> (misalnya, </a:t>
            </a:r>
            <a:r>
              <a:rPr lang="id-ID" sz="2800" dirty="0" err="1"/>
              <a:t>tobramycin</a:t>
            </a:r>
            <a:r>
              <a:rPr lang="id-ID" sz="2800" dirty="0"/>
              <a:t>, </a:t>
            </a:r>
            <a:r>
              <a:rPr lang="id-ID" sz="2800" dirty="0" err="1"/>
              <a:t>gentamisin</a:t>
            </a:r>
            <a:r>
              <a:rPr lang="id-ID" sz="2800" dirty="0"/>
              <a:t>, </a:t>
            </a:r>
            <a:r>
              <a:rPr lang="id-ID" sz="2800" dirty="0" err="1"/>
              <a:t>amikasin</a:t>
            </a:r>
            <a:r>
              <a:rPr lang="id-ID" sz="2800" dirty="0"/>
              <a:t>) tidak menembus baik ke dalam kompartemen paru. </a:t>
            </a:r>
          </a:p>
          <a:p>
            <a:pPr algn="just"/>
            <a:r>
              <a:rPr lang="id-ID" sz="2800" dirty="0"/>
              <a:t>Pada pasien sakit kritis dengan VAP, </a:t>
            </a:r>
            <a:r>
              <a:rPr lang="id-ID" sz="2800" dirty="0" err="1"/>
              <a:t>rejimen</a:t>
            </a:r>
            <a:r>
              <a:rPr lang="id-ID" sz="2800" dirty="0"/>
              <a:t> dosis standar gagal mencapai target indeks PK / PD, </a:t>
            </a:r>
            <a:r>
              <a:rPr lang="id-ID" sz="2800" dirty="0" err="1"/>
              <a:t>Cmax</a:t>
            </a:r>
            <a:r>
              <a:rPr lang="id-ID" sz="2800" dirty="0"/>
              <a:t>/ MIC</a:t>
            </a:r>
            <a:r>
              <a:rPr lang="en-US" sz="2800" dirty="0"/>
              <a:t>&gt;</a:t>
            </a:r>
            <a:r>
              <a:rPr lang="id-ID" sz="2800" dirty="0"/>
              <a:t> 10. </a:t>
            </a:r>
          </a:p>
        </p:txBody>
      </p:sp>
    </p:spTree>
    <p:extLst>
      <p:ext uri="{BB962C8B-B14F-4D97-AF65-F5344CB8AC3E}">
        <p14:creationId xmlns:p14="http://schemas.microsoft.com/office/powerpoint/2010/main" xmlns="" val="3966912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</a:t>
            </a:r>
            <a:r>
              <a:rPr lang="en-US" dirty="0" err="1">
                <a:solidFill>
                  <a:schemeClr val="bg1"/>
                </a:solidFill>
              </a:rPr>
              <a:t>A</a:t>
            </a:r>
            <a:r>
              <a:rPr lang="en-US" dirty="0" err="1" smtClean="0">
                <a:solidFill>
                  <a:schemeClr val="bg1"/>
                </a:solidFill>
              </a:rPr>
              <a:t>minoglycosides</a:t>
            </a:r>
            <a:r>
              <a:rPr lang="en-US" dirty="0" smtClean="0">
                <a:solidFill>
                  <a:schemeClr val="bg1"/>
                </a:solidFill>
              </a:rPr>
              <a:t> in LRTI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First found in 1944, Streptomycin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Bactericidal antibiotics that bind to the 30s ribosome sub unit causing misreading of genetic code this leads to the interruption bacterial protein synthesis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Spectrum covers against aerobic Gram negative, some Gram positive (Staph but not Strep) and </a:t>
            </a:r>
            <a:r>
              <a:rPr lang="en-US" dirty="0" err="1" smtClean="0">
                <a:solidFill>
                  <a:schemeClr val="bg1"/>
                </a:solidFill>
              </a:rPr>
              <a:t>Enterobacteriaciae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Some are active against Mycobacteria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791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Aminoglycosides exhibit concentration-dependent bacterial killing.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Characteristically kill bacteria at a faster rate when drug concentrations are higher.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Also, aminoglycosides have a concentration-dependent </a:t>
            </a:r>
            <a:r>
              <a:rPr lang="en-US" dirty="0" err="1" smtClean="0">
                <a:solidFill>
                  <a:schemeClr val="bg1"/>
                </a:solidFill>
              </a:rPr>
              <a:t>postantibiotic</a:t>
            </a:r>
            <a:r>
              <a:rPr lang="en-US" dirty="0" smtClean="0">
                <a:solidFill>
                  <a:schemeClr val="bg1"/>
                </a:solidFill>
              </a:rPr>
              <a:t> effect. 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 err="1" smtClean="0">
                <a:solidFill>
                  <a:schemeClr val="bg1"/>
                </a:solidFill>
              </a:rPr>
              <a:t>postantibiotic</a:t>
            </a:r>
            <a:r>
              <a:rPr lang="en-US" dirty="0" smtClean="0">
                <a:solidFill>
                  <a:schemeClr val="bg1"/>
                </a:solidFill>
              </a:rPr>
              <a:t> effect is the phenomenon of continued bacterial killing even though serum concentrations have fallen below the MIC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Higher drug concentrations lead to a longer </a:t>
            </a:r>
            <a:r>
              <a:rPr lang="en-US" dirty="0" err="1" smtClean="0">
                <a:solidFill>
                  <a:schemeClr val="bg1"/>
                </a:solidFill>
              </a:rPr>
              <a:t>postantibiotic</a:t>
            </a:r>
            <a:r>
              <a:rPr lang="en-US" dirty="0" smtClean="0">
                <a:solidFill>
                  <a:schemeClr val="bg1"/>
                </a:solidFill>
              </a:rPr>
              <a:t> effect.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034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mpungan Teks 2"/>
          <p:cNvSpPr>
            <a:spLocks noGrp="1"/>
          </p:cNvSpPr>
          <p:nvPr>
            <p:ph type="body" idx="1"/>
          </p:nvPr>
        </p:nvSpPr>
        <p:spPr>
          <a:xfrm>
            <a:off x="231531" y="-2224"/>
            <a:ext cx="8686800" cy="438912"/>
          </a:xfrm>
        </p:spPr>
        <p:txBody>
          <a:bodyPr/>
          <a:lstStyle/>
          <a:p>
            <a:r>
              <a:rPr lang="en-US" altLang="id-ID" b="1" dirty="0" err="1">
                <a:latin typeface="Arial" panose="020B0604020202020204" pitchFamily="34" charset="0"/>
                <a:ea typeface="Calibri" panose="020F0502020204030204" pitchFamily="34" charset="0"/>
              </a:rPr>
              <a:t>Gambar</a:t>
            </a:r>
            <a:r>
              <a:rPr lang="en-US" altLang="id-ID" b="1" dirty="0">
                <a:latin typeface="Arial" panose="020B0604020202020204" pitchFamily="34" charset="0"/>
                <a:ea typeface="Calibri" panose="020F0502020204030204" pitchFamily="34" charset="0"/>
              </a:rPr>
              <a:t> 1</a:t>
            </a:r>
            <a:r>
              <a:rPr lang="id-ID" altLang="id-ID" b="1" dirty="0"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r>
              <a:rPr lang="en-US" altLang="id-ID" b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id-ID" altLang="id-ID" b="1" dirty="0">
                <a:latin typeface="Arial" panose="020B0604020202020204" pitchFamily="34" charset="0"/>
                <a:ea typeface="Calibri" panose="020F0502020204030204" pitchFamily="34" charset="0"/>
              </a:rPr>
              <a:t>Jenis</a:t>
            </a:r>
            <a:r>
              <a:rPr lang="en-US" altLang="id-ID" b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altLang="id-ID" b="1" dirty="0" err="1">
                <a:latin typeface="Arial" panose="020B0604020202020204" pitchFamily="34" charset="0"/>
                <a:ea typeface="Calibri" panose="020F0502020204030204" pitchFamily="34" charset="0"/>
              </a:rPr>
              <a:t>aminoglikosida</a:t>
            </a:r>
            <a:r>
              <a:rPr lang="en-US" altLang="id-ID" b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altLang="id-ID" b="1" dirty="0" err="1">
                <a:latin typeface="Arial" panose="020B0604020202020204" pitchFamily="34" charset="0"/>
                <a:ea typeface="Calibri" panose="020F0502020204030204" pitchFamily="34" charset="0"/>
              </a:rPr>
              <a:t>dan</a:t>
            </a:r>
            <a:r>
              <a:rPr lang="en-US" altLang="id-ID" b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altLang="id-ID" b="1" dirty="0" err="1">
                <a:latin typeface="Arial" panose="020B0604020202020204" pitchFamily="34" charset="0"/>
                <a:ea typeface="Calibri" panose="020F0502020204030204" pitchFamily="34" charset="0"/>
              </a:rPr>
              <a:t>penggunaan</a:t>
            </a:r>
            <a:r>
              <a:rPr lang="id-ID" altLang="id-ID" b="1" dirty="0" err="1">
                <a:latin typeface="Arial" panose="020B0604020202020204" pitchFamily="34" charset="0"/>
                <a:ea typeface="Calibri" panose="020F0502020204030204" pitchFamily="34" charset="0"/>
              </a:rPr>
              <a:t>nya</a:t>
            </a:r>
            <a:endParaRPr lang="id-ID" b="1" dirty="0"/>
          </a:p>
        </p:txBody>
      </p:sp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28416959"/>
              </p:ext>
            </p:extLst>
          </p:nvPr>
        </p:nvGraphicFramePr>
        <p:xfrm>
          <a:off x="817687" y="436688"/>
          <a:ext cx="10691447" cy="60298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10800">
                  <a:extLst>
                    <a:ext uri="{9D8B030D-6E8A-4147-A177-3AD203B41FA5}">
                      <a16:colId xmlns:a16="http://schemas.microsoft.com/office/drawing/2014/main" xmlns="" val="781568758"/>
                    </a:ext>
                  </a:extLst>
                </a:gridCol>
                <a:gridCol w="6980647">
                  <a:extLst>
                    <a:ext uri="{9D8B030D-6E8A-4147-A177-3AD203B41FA5}">
                      <a16:colId xmlns:a16="http://schemas.microsoft.com/office/drawing/2014/main" xmlns="" val="3965982073"/>
                    </a:ext>
                  </a:extLst>
                </a:gridCol>
              </a:tblGrid>
              <a:tr h="435220">
                <a:tc>
                  <a:txBody>
                    <a:bodyPr/>
                    <a:lstStyle/>
                    <a:p>
                      <a:pPr marL="6350" indent="-63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Obat</a:t>
                      </a:r>
                      <a:endParaRPr lang="id-ID" sz="2000" dirty="0">
                        <a:solidFill>
                          <a:srgbClr val="2C2A28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73" marR="67973" marT="0" marB="0"/>
                </a:tc>
                <a:tc>
                  <a:txBody>
                    <a:bodyPr/>
                    <a:lstStyle/>
                    <a:p>
                      <a:pPr marL="6350" indent="-63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Kegunaan</a:t>
                      </a:r>
                      <a:endParaRPr lang="id-ID" sz="2000" dirty="0">
                        <a:solidFill>
                          <a:srgbClr val="2C2A28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73" marR="67973" marT="0" marB="0"/>
                </a:tc>
                <a:extLst>
                  <a:ext uri="{0D108BD9-81ED-4DB2-BD59-A6C34878D82A}">
                    <a16:rowId xmlns:a16="http://schemas.microsoft.com/office/drawing/2014/main" xmlns="" val="3699177605"/>
                  </a:ext>
                </a:extLst>
              </a:tr>
              <a:tr h="865696"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Streptomisin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endParaRPr lang="id-ID" sz="2000" dirty="0">
                        <a:effectLst/>
                      </a:endParaRPr>
                    </a:p>
                    <a:p>
                      <a:pPr marL="6350" indent="-63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 </a:t>
                      </a:r>
                      <a:endParaRPr lang="id-ID" sz="1400" dirty="0">
                        <a:solidFill>
                          <a:srgbClr val="2C2A28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73" marR="67973" marT="0" marB="0" anchor="ctr"/>
                </a:tc>
                <a:tc>
                  <a:txBody>
                    <a:bodyPr/>
                    <a:lstStyle/>
                    <a:p>
                      <a:pPr marL="6350" indent="-63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Obat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 smtClean="0">
                          <a:effectLst/>
                        </a:rPr>
                        <a:t>lini</a:t>
                      </a:r>
                      <a:r>
                        <a:rPr lang="en-US" sz="1500" dirty="0" smtClean="0">
                          <a:effectLst/>
                        </a:rPr>
                        <a:t> </a:t>
                      </a:r>
                      <a:r>
                        <a:rPr lang="en-US" sz="1500" dirty="0" err="1" smtClean="0">
                          <a:effectLst/>
                        </a:rPr>
                        <a:t>pertama</a:t>
                      </a:r>
                      <a:r>
                        <a:rPr lang="en-US" sz="1500" dirty="0" smtClean="0">
                          <a:effectLst/>
                        </a:rPr>
                        <a:t> </a:t>
                      </a:r>
                      <a:r>
                        <a:rPr lang="en-US" sz="1500" dirty="0" err="1" smtClean="0">
                          <a:effectLst/>
                        </a:rPr>
                        <a:t>untuk</a:t>
                      </a:r>
                      <a:r>
                        <a:rPr lang="en-US" sz="1500" dirty="0" smtClean="0">
                          <a:effectLst/>
                        </a:rPr>
                        <a:t> </a:t>
                      </a:r>
                      <a:r>
                        <a:rPr lang="en-US" sz="1500" dirty="0">
                          <a:effectLst/>
                        </a:rPr>
                        <a:t>t</a:t>
                      </a:r>
                      <a:r>
                        <a:rPr lang="id-ID" sz="1500" dirty="0">
                          <a:effectLst/>
                        </a:rPr>
                        <a:t>u</a:t>
                      </a:r>
                      <a:r>
                        <a:rPr lang="en-US" sz="1500" dirty="0" err="1">
                          <a:effectLst/>
                        </a:rPr>
                        <a:t>berkulosis</a:t>
                      </a:r>
                      <a:r>
                        <a:rPr lang="en-US" sz="1500" dirty="0">
                          <a:effectLst/>
                        </a:rPr>
                        <a:t> (TB)</a:t>
                      </a:r>
                      <a:endParaRPr lang="id-ID" sz="1500" dirty="0">
                        <a:effectLst/>
                      </a:endParaRPr>
                    </a:p>
                    <a:p>
                      <a:pPr marL="6350" indent="-63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Endocarditis </a:t>
                      </a:r>
                      <a:r>
                        <a:rPr lang="id-ID" sz="1500" dirty="0">
                          <a:effectLst/>
                        </a:rPr>
                        <a:t>S</a:t>
                      </a:r>
                      <a:r>
                        <a:rPr lang="en-US" sz="1500" dirty="0" err="1">
                          <a:effectLst/>
                        </a:rPr>
                        <a:t>treptokokus</a:t>
                      </a:r>
                      <a:r>
                        <a:rPr lang="en-US" sz="1500" dirty="0">
                          <a:effectLst/>
                        </a:rPr>
                        <a:t> (</a:t>
                      </a:r>
                      <a:r>
                        <a:rPr lang="en-US" sz="1500" dirty="0" err="1">
                          <a:effectLst/>
                        </a:rPr>
                        <a:t>dengan</a:t>
                      </a:r>
                      <a:r>
                        <a:rPr lang="en-US" sz="1500" dirty="0">
                          <a:effectLst/>
                        </a:rPr>
                        <a:t> B- lactam)</a:t>
                      </a:r>
                      <a:endParaRPr lang="id-ID" sz="1500" dirty="0">
                        <a:effectLst/>
                      </a:endParaRPr>
                    </a:p>
                    <a:p>
                      <a:pPr marL="6350" indent="-63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Endocarditis </a:t>
                      </a:r>
                      <a:r>
                        <a:rPr lang="id-ID" sz="1500" dirty="0">
                          <a:effectLst/>
                        </a:rPr>
                        <a:t>E</a:t>
                      </a:r>
                      <a:r>
                        <a:rPr lang="en-US" sz="1500" dirty="0" err="1">
                          <a:effectLst/>
                        </a:rPr>
                        <a:t>nterokokus</a:t>
                      </a:r>
                      <a:r>
                        <a:rPr lang="en-US" sz="1500" dirty="0">
                          <a:effectLst/>
                        </a:rPr>
                        <a:t> (</a:t>
                      </a:r>
                      <a:r>
                        <a:rPr lang="en-US" sz="1500" dirty="0" err="1">
                          <a:effectLst/>
                        </a:rPr>
                        <a:t>dengan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penisillin</a:t>
                      </a:r>
                      <a:r>
                        <a:rPr lang="en-US" sz="1500" dirty="0">
                          <a:effectLst/>
                        </a:rPr>
                        <a:t>)</a:t>
                      </a:r>
                      <a:endParaRPr lang="id-ID" sz="1500" dirty="0">
                        <a:solidFill>
                          <a:srgbClr val="2C2A28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73" marR="67973" marT="0" marB="0"/>
                </a:tc>
                <a:extLst>
                  <a:ext uri="{0D108BD9-81ED-4DB2-BD59-A6C34878D82A}">
                    <a16:rowId xmlns:a16="http://schemas.microsoft.com/office/drawing/2014/main" xmlns="" val="3176880616"/>
                  </a:ext>
                </a:extLst>
              </a:tr>
              <a:tr h="655070"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Paromomisin</a:t>
                      </a:r>
                      <a:endParaRPr lang="id-ID" sz="2000" dirty="0">
                        <a:solidFill>
                          <a:srgbClr val="2C2A28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73" marR="67973" marT="0" marB="0" anchor="ctr"/>
                </a:tc>
                <a:tc>
                  <a:txBody>
                    <a:bodyPr/>
                    <a:lstStyle/>
                    <a:p>
                      <a:pPr marL="6350" indent="-63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Infeksi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usus</a:t>
                      </a:r>
                      <a:endParaRPr lang="id-ID" sz="1500" dirty="0">
                        <a:effectLst/>
                      </a:endParaRPr>
                    </a:p>
                    <a:p>
                      <a:pPr marL="6350" indent="-63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Ttt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ensephalopati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hepatal</a:t>
                      </a:r>
                      <a:r>
                        <a:rPr lang="en-US" sz="1500" dirty="0">
                          <a:effectLst/>
                        </a:rPr>
                        <a:t>  </a:t>
                      </a:r>
                      <a:endParaRPr lang="id-ID" sz="1500" dirty="0">
                        <a:effectLst/>
                      </a:endParaRPr>
                    </a:p>
                    <a:p>
                      <a:pPr marL="6350" indent="-63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Ttt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amebiasis</a:t>
                      </a:r>
                      <a:endParaRPr lang="id-ID" sz="1500" dirty="0">
                        <a:solidFill>
                          <a:srgbClr val="2C2A28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73" marR="67973" marT="0" marB="0"/>
                </a:tc>
                <a:extLst>
                  <a:ext uri="{0D108BD9-81ED-4DB2-BD59-A6C34878D82A}">
                    <a16:rowId xmlns:a16="http://schemas.microsoft.com/office/drawing/2014/main" xmlns="" val="1554791976"/>
                  </a:ext>
                </a:extLst>
              </a:tr>
              <a:tr h="649272"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Neomisin</a:t>
                      </a:r>
                      <a:endParaRPr lang="id-ID" sz="2000" dirty="0">
                        <a:effectLst/>
                      </a:endParaRPr>
                    </a:p>
                    <a:p>
                      <a:pPr marL="635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 </a:t>
                      </a:r>
                      <a:endParaRPr lang="id-ID" sz="2000" dirty="0">
                        <a:solidFill>
                          <a:srgbClr val="2C2A28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73" marR="67973" marT="0" marB="0" anchor="ctr"/>
                </a:tc>
                <a:tc>
                  <a:txBody>
                    <a:bodyPr/>
                    <a:lstStyle/>
                    <a:p>
                      <a:pPr marL="6350" indent="-63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</a:rPr>
                        <a:t>P</a:t>
                      </a:r>
                      <a:r>
                        <a:rPr lang="en-US" sz="1500" dirty="0" err="1">
                          <a:effectLst/>
                        </a:rPr>
                        <a:t>rofilaksis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operasi</a:t>
                      </a:r>
                      <a:r>
                        <a:rPr lang="en-US" sz="1500" dirty="0">
                          <a:effectLst/>
                        </a:rPr>
                        <a:t> gastrointestinal</a:t>
                      </a:r>
                      <a:endParaRPr lang="id-ID" sz="1500" dirty="0">
                        <a:effectLst/>
                      </a:endParaRPr>
                    </a:p>
                    <a:p>
                      <a:pPr marL="6350" indent="-63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</a:rPr>
                        <a:t>P</a:t>
                      </a:r>
                      <a:r>
                        <a:rPr lang="en-US" sz="1500" dirty="0" err="1">
                          <a:effectLst/>
                        </a:rPr>
                        <a:t>encegahan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ensephalopati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hepatal</a:t>
                      </a:r>
                      <a:r>
                        <a:rPr lang="en-US" sz="1500" dirty="0">
                          <a:effectLst/>
                        </a:rPr>
                        <a:t> &amp; </a:t>
                      </a:r>
                      <a:r>
                        <a:rPr lang="en-US" sz="1500" dirty="0" err="1">
                          <a:effectLst/>
                        </a:rPr>
                        <a:t>hiperkolestrolemia</a:t>
                      </a:r>
                      <a:endParaRPr lang="id-ID" sz="1500" dirty="0">
                        <a:solidFill>
                          <a:srgbClr val="2C2A28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73" marR="67973" marT="0" marB="0"/>
                </a:tc>
                <a:extLst>
                  <a:ext uri="{0D108BD9-81ED-4DB2-BD59-A6C34878D82A}">
                    <a16:rowId xmlns:a16="http://schemas.microsoft.com/office/drawing/2014/main" xmlns="" val="3192197736"/>
                  </a:ext>
                </a:extLst>
              </a:tr>
              <a:tr h="436713"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Tobramisin</a:t>
                      </a:r>
                      <a:endParaRPr lang="id-ID" sz="2000" dirty="0">
                        <a:effectLst/>
                      </a:endParaRPr>
                    </a:p>
                    <a:p>
                      <a:pPr marL="635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 </a:t>
                      </a:r>
                      <a:endParaRPr lang="id-ID" sz="2000" dirty="0">
                        <a:solidFill>
                          <a:srgbClr val="2C2A28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73" marR="67973" marT="0" marB="0" anchor="ctr"/>
                </a:tc>
                <a:tc>
                  <a:txBody>
                    <a:bodyPr/>
                    <a:lstStyle/>
                    <a:p>
                      <a:pPr marL="6350" indent="-63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Ttt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infeksi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sistemik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endParaRPr lang="id-ID" sz="1500" dirty="0">
                        <a:effectLst/>
                      </a:endParaRPr>
                    </a:p>
                    <a:p>
                      <a:pPr marL="6350" indent="-63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</a:rPr>
                        <a:t>Infeksi saluran napas</a:t>
                      </a:r>
                      <a:endParaRPr lang="id-ID" sz="1500" dirty="0">
                        <a:solidFill>
                          <a:srgbClr val="2C2A28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73" marR="67973" marT="0" marB="0"/>
                </a:tc>
                <a:extLst>
                  <a:ext uri="{0D108BD9-81ED-4DB2-BD59-A6C34878D82A}">
                    <a16:rowId xmlns:a16="http://schemas.microsoft.com/office/drawing/2014/main" xmlns="" val="565835302"/>
                  </a:ext>
                </a:extLst>
              </a:tr>
              <a:tr h="655070"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Gentamisin</a:t>
                      </a:r>
                      <a:endParaRPr lang="id-ID" sz="2000" dirty="0">
                        <a:effectLst/>
                      </a:endParaRPr>
                    </a:p>
                    <a:p>
                      <a:pPr marL="635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 </a:t>
                      </a:r>
                      <a:endParaRPr lang="id-ID" sz="2000" dirty="0">
                        <a:solidFill>
                          <a:srgbClr val="2C2A28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73" marR="67973" marT="0" marB="0" anchor="ctr"/>
                </a:tc>
                <a:tc>
                  <a:txBody>
                    <a:bodyPr/>
                    <a:lstStyle/>
                    <a:p>
                      <a:pPr marL="6350" indent="-63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Ttt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infeksi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sistemik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endParaRPr lang="id-ID" sz="1500" dirty="0">
                        <a:effectLst/>
                      </a:endParaRPr>
                    </a:p>
                    <a:p>
                      <a:pPr marL="6350" indent="-63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Infeksi</a:t>
                      </a:r>
                      <a:r>
                        <a:rPr lang="en-US" sz="1500" dirty="0">
                          <a:effectLst/>
                        </a:rPr>
                        <a:t> yang </a:t>
                      </a:r>
                      <a:r>
                        <a:rPr lang="en-US" sz="1500" dirty="0" err="1">
                          <a:effectLst/>
                        </a:rPr>
                        <a:t>mengancam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kehidupan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endParaRPr lang="id-ID" sz="1500" dirty="0">
                        <a:effectLst/>
                      </a:endParaRPr>
                    </a:p>
                    <a:p>
                      <a:pPr marL="6350" indent="-63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Infeksi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mata</a:t>
                      </a:r>
                      <a:endParaRPr lang="id-ID" sz="1500" dirty="0">
                        <a:solidFill>
                          <a:srgbClr val="2C2A28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73" marR="67973" marT="0" marB="0"/>
                </a:tc>
                <a:extLst>
                  <a:ext uri="{0D108BD9-81ED-4DB2-BD59-A6C34878D82A}">
                    <a16:rowId xmlns:a16="http://schemas.microsoft.com/office/drawing/2014/main" xmlns="" val="1502843699"/>
                  </a:ext>
                </a:extLst>
              </a:tr>
              <a:tr h="873425"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Amikasin</a:t>
                      </a:r>
                      <a:endParaRPr lang="id-ID" sz="2000" dirty="0">
                        <a:effectLst/>
                      </a:endParaRPr>
                    </a:p>
                    <a:p>
                      <a:pPr marL="635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 </a:t>
                      </a:r>
                      <a:endParaRPr lang="id-ID" sz="2000" dirty="0">
                        <a:solidFill>
                          <a:srgbClr val="2C2A28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73" marR="67973" marT="0" marB="0" anchor="ctr"/>
                </a:tc>
                <a:tc>
                  <a:txBody>
                    <a:bodyPr/>
                    <a:lstStyle/>
                    <a:p>
                      <a:pPr marL="6350" indent="-63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Infeksi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saluran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napas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endParaRPr lang="id-ID" sz="1500" dirty="0">
                        <a:effectLst/>
                      </a:endParaRPr>
                    </a:p>
                    <a:p>
                      <a:pPr marL="6350" indent="-63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Infeksi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kulit</a:t>
                      </a:r>
                      <a:endParaRPr lang="id-ID" sz="1500" dirty="0">
                        <a:effectLst/>
                      </a:endParaRPr>
                    </a:p>
                    <a:p>
                      <a:pPr marL="6350" indent="-63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Infeksi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saluran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kemih</a:t>
                      </a:r>
                      <a:endParaRPr lang="id-ID" sz="1500" dirty="0">
                        <a:effectLst/>
                      </a:endParaRPr>
                    </a:p>
                    <a:p>
                      <a:pPr marL="6350" indent="-63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Infeksi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darah</a:t>
                      </a:r>
                      <a:r>
                        <a:rPr lang="en-US" sz="1500" dirty="0">
                          <a:effectLst/>
                        </a:rPr>
                        <a:t>, abdomen </a:t>
                      </a:r>
                      <a:r>
                        <a:rPr lang="en-US" sz="1500" dirty="0" err="1">
                          <a:effectLst/>
                        </a:rPr>
                        <a:t>dan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tulang</a:t>
                      </a:r>
                      <a:endParaRPr lang="id-ID" sz="1500" dirty="0">
                        <a:solidFill>
                          <a:srgbClr val="2C2A28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73" marR="67973" marT="0" marB="0"/>
                </a:tc>
                <a:extLst>
                  <a:ext uri="{0D108BD9-81ED-4DB2-BD59-A6C34878D82A}">
                    <a16:rowId xmlns:a16="http://schemas.microsoft.com/office/drawing/2014/main" xmlns="" val="1155500227"/>
                  </a:ext>
                </a:extLst>
              </a:tr>
              <a:tr h="873425"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Netilmisin</a:t>
                      </a:r>
                      <a:endParaRPr lang="id-ID" sz="2000" dirty="0">
                        <a:effectLst/>
                      </a:endParaRPr>
                    </a:p>
                    <a:p>
                      <a:pPr marL="635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 </a:t>
                      </a:r>
                      <a:endParaRPr lang="id-ID" sz="2000" dirty="0">
                        <a:solidFill>
                          <a:srgbClr val="2C2A28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73" marR="67973" marT="0" marB="0" anchor="ctr"/>
                </a:tc>
                <a:tc>
                  <a:txBody>
                    <a:bodyPr/>
                    <a:lstStyle/>
                    <a:p>
                      <a:pPr marL="6350" indent="-63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</a:rPr>
                        <a:t>S</a:t>
                      </a:r>
                      <a:r>
                        <a:rPr lang="en-US" sz="1500" dirty="0" err="1">
                          <a:effectLst/>
                        </a:rPr>
                        <a:t>eptikemia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endParaRPr lang="id-ID" sz="1500" dirty="0">
                        <a:effectLst/>
                      </a:endParaRPr>
                    </a:p>
                    <a:p>
                      <a:pPr marL="6350" indent="-63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Infeksi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saluran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napas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bawah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endParaRPr lang="id-ID" sz="1500" dirty="0">
                        <a:effectLst/>
                      </a:endParaRPr>
                    </a:p>
                    <a:p>
                      <a:pPr marL="6350" indent="-63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Infeksi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saluran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kemih</a:t>
                      </a:r>
                      <a:endParaRPr lang="id-ID" sz="1500" dirty="0">
                        <a:effectLst/>
                      </a:endParaRPr>
                    </a:p>
                    <a:p>
                      <a:pPr marL="6350" indent="-63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500" dirty="0">
                          <a:effectLst/>
                        </a:rPr>
                        <a:t>P</a:t>
                      </a:r>
                      <a:r>
                        <a:rPr lang="en-US" sz="1500" dirty="0" err="1">
                          <a:effectLst/>
                        </a:rPr>
                        <a:t>eritonitis</a:t>
                      </a:r>
                      <a:r>
                        <a:rPr lang="en-US" sz="1500" dirty="0">
                          <a:effectLst/>
                        </a:rPr>
                        <a:t> and endometritis</a:t>
                      </a:r>
                      <a:endParaRPr lang="id-ID" sz="1500" dirty="0">
                        <a:solidFill>
                          <a:srgbClr val="2C2A28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73" marR="67973" marT="0" marB="0"/>
                </a:tc>
                <a:extLst>
                  <a:ext uri="{0D108BD9-81ED-4DB2-BD59-A6C34878D82A}">
                    <a16:rowId xmlns:a16="http://schemas.microsoft.com/office/drawing/2014/main" xmlns="" val="2333803456"/>
                  </a:ext>
                </a:extLst>
              </a:tr>
            </a:tbl>
          </a:graphicData>
        </a:graphic>
      </p:graphicFrame>
      <p:sp>
        <p:nvSpPr>
          <p:cNvPr id="9" name="Judul 8"/>
          <p:cNvSpPr>
            <a:spLocks noGrp="1"/>
          </p:cNvSpPr>
          <p:nvPr>
            <p:ph type="title"/>
          </p:nvPr>
        </p:nvSpPr>
        <p:spPr>
          <a:xfrm>
            <a:off x="3637085" y="6260479"/>
            <a:ext cx="8554915" cy="597525"/>
          </a:xfrm>
        </p:spPr>
        <p:txBody>
          <a:bodyPr>
            <a:noAutofit/>
          </a:bodyPr>
          <a:lstStyle/>
          <a:p>
            <a:pPr lvl="0"/>
            <a:r>
              <a:rPr lang="id-ID" sz="1600" i="1" dirty="0"/>
              <a:t>Elizabeth AR, </a:t>
            </a:r>
            <a:r>
              <a:rPr lang="id-ID" sz="1600" i="1" dirty="0" err="1"/>
              <a:t>Neil</a:t>
            </a:r>
            <a:r>
              <a:rPr lang="id-ID" sz="1600" i="1" dirty="0"/>
              <a:t> AG, </a:t>
            </a:r>
            <a:r>
              <a:rPr lang="id-ID" sz="1600" i="1" dirty="0" err="1"/>
              <a:t>and</a:t>
            </a:r>
            <a:r>
              <a:rPr lang="id-ID" sz="1600" i="1" dirty="0"/>
              <a:t> Melissa AM. </a:t>
            </a:r>
            <a:r>
              <a:rPr lang="id-ID" sz="1600" i="1" dirty="0" err="1"/>
              <a:t>Management</a:t>
            </a:r>
            <a:r>
              <a:rPr lang="id-ID" sz="1600" i="1" dirty="0"/>
              <a:t> </a:t>
            </a:r>
            <a:r>
              <a:rPr lang="id-ID" sz="1600" i="1" dirty="0" err="1"/>
              <a:t>of</a:t>
            </a:r>
            <a:r>
              <a:rPr lang="id-ID" sz="1600" i="1" dirty="0"/>
              <a:t> </a:t>
            </a:r>
            <a:r>
              <a:rPr lang="id-ID" sz="1600" i="1" dirty="0" err="1"/>
              <a:t>Aminoglycosides</a:t>
            </a:r>
            <a:r>
              <a:rPr lang="id-ID" sz="1600" i="1" dirty="0"/>
              <a:t> in </a:t>
            </a:r>
            <a:r>
              <a:rPr lang="id-ID" sz="1600" i="1" dirty="0" err="1"/>
              <a:t>the</a:t>
            </a:r>
            <a:r>
              <a:rPr lang="id-ID" sz="1600" i="1" dirty="0"/>
              <a:t> </a:t>
            </a:r>
            <a:r>
              <a:rPr lang="id-ID" sz="1600" i="1" dirty="0" err="1"/>
              <a:t>Intensive</a:t>
            </a:r>
            <a:r>
              <a:rPr lang="id-ID" sz="1600" i="1" dirty="0"/>
              <a:t> </a:t>
            </a:r>
            <a:r>
              <a:rPr lang="id-ID" sz="1600" i="1" dirty="0" err="1"/>
              <a:t>Care</a:t>
            </a:r>
            <a:r>
              <a:rPr lang="id-ID" sz="1600" i="1" dirty="0"/>
              <a:t> Unit. </a:t>
            </a:r>
            <a:br>
              <a:rPr lang="id-ID" sz="1600" i="1" dirty="0"/>
            </a:br>
            <a:r>
              <a:rPr lang="id-ID" sz="1600" i="1" dirty="0" err="1"/>
              <a:t>Journal</a:t>
            </a:r>
            <a:r>
              <a:rPr lang="id-ID" sz="1600" i="1" dirty="0"/>
              <a:t> </a:t>
            </a:r>
            <a:r>
              <a:rPr lang="id-ID" sz="1600" i="1" dirty="0" err="1"/>
              <a:t>of</a:t>
            </a:r>
            <a:r>
              <a:rPr lang="id-ID" sz="1600" i="1" dirty="0"/>
              <a:t> </a:t>
            </a:r>
            <a:r>
              <a:rPr lang="id-ID" sz="1600" i="1" dirty="0" err="1"/>
              <a:t>Intensive</a:t>
            </a:r>
            <a:r>
              <a:rPr lang="id-ID" sz="1600" i="1" dirty="0"/>
              <a:t> </a:t>
            </a:r>
            <a:r>
              <a:rPr lang="id-ID" sz="1600" i="1" dirty="0" err="1"/>
              <a:t>Care</a:t>
            </a:r>
            <a:r>
              <a:rPr lang="id-ID" sz="1600" i="1" dirty="0"/>
              <a:t> Medicine.2010; 25(6):327-342 </a:t>
            </a:r>
          </a:p>
        </p:txBody>
      </p:sp>
    </p:spTree>
    <p:extLst>
      <p:ext uri="{BB962C8B-B14F-4D97-AF65-F5344CB8AC3E}">
        <p14:creationId xmlns:p14="http://schemas.microsoft.com/office/powerpoint/2010/main" xmlns="" val="288758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mpungan Teks 2"/>
          <p:cNvSpPr>
            <a:spLocks noGrp="1"/>
          </p:cNvSpPr>
          <p:nvPr>
            <p:ph type="body" idx="1"/>
          </p:nvPr>
        </p:nvSpPr>
        <p:spPr>
          <a:xfrm>
            <a:off x="231531" y="136016"/>
            <a:ext cx="8686800" cy="438912"/>
          </a:xfrm>
        </p:spPr>
        <p:txBody>
          <a:bodyPr/>
          <a:lstStyle/>
          <a:p>
            <a:r>
              <a:rPr lang="id-ID" b="1" dirty="0"/>
              <a:t>G</a:t>
            </a:r>
            <a:r>
              <a:rPr lang="en-US" b="1" dirty="0" err="1"/>
              <a:t>ambar</a:t>
            </a:r>
            <a:r>
              <a:rPr lang="id-ID" b="1" dirty="0"/>
              <a:t> 2.</a:t>
            </a:r>
            <a:r>
              <a:rPr lang="en-US" b="1" dirty="0"/>
              <a:t> </a:t>
            </a:r>
            <a:r>
              <a:rPr lang="en-US" b="1" dirty="0" err="1"/>
              <a:t>Dosis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cara</a:t>
            </a:r>
            <a:r>
              <a:rPr lang="en-US" b="1" dirty="0"/>
              <a:t> </a:t>
            </a:r>
            <a:r>
              <a:rPr lang="en-US" b="1" dirty="0" err="1"/>
              <a:t>pemberian</a:t>
            </a:r>
            <a:r>
              <a:rPr lang="en-US" b="1" dirty="0"/>
              <a:t> </a:t>
            </a:r>
            <a:r>
              <a:rPr lang="en-US" b="1" dirty="0" err="1"/>
              <a:t>aminoglikosida</a:t>
            </a:r>
            <a:endParaRPr lang="id-ID" b="1" dirty="0"/>
          </a:p>
        </p:txBody>
      </p:sp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64501313"/>
              </p:ext>
            </p:extLst>
          </p:nvPr>
        </p:nvGraphicFramePr>
        <p:xfrm>
          <a:off x="844063" y="710954"/>
          <a:ext cx="10594733" cy="53987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24691">
                  <a:extLst>
                    <a:ext uri="{9D8B030D-6E8A-4147-A177-3AD203B41FA5}">
                      <a16:colId xmlns:a16="http://schemas.microsoft.com/office/drawing/2014/main" xmlns="" val="781568758"/>
                    </a:ext>
                  </a:extLst>
                </a:gridCol>
                <a:gridCol w="4185021">
                  <a:extLst>
                    <a:ext uri="{9D8B030D-6E8A-4147-A177-3AD203B41FA5}">
                      <a16:colId xmlns:a16="http://schemas.microsoft.com/office/drawing/2014/main" xmlns="" val="3965982073"/>
                    </a:ext>
                  </a:extLst>
                </a:gridCol>
                <a:gridCol w="4185021">
                  <a:extLst>
                    <a:ext uri="{9D8B030D-6E8A-4147-A177-3AD203B41FA5}">
                      <a16:colId xmlns:a16="http://schemas.microsoft.com/office/drawing/2014/main" xmlns="" val="930199780"/>
                    </a:ext>
                  </a:extLst>
                </a:gridCol>
              </a:tblGrid>
              <a:tr h="435220"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Obat</a:t>
                      </a:r>
                      <a:endParaRPr lang="id-ID" sz="2000" dirty="0">
                        <a:solidFill>
                          <a:srgbClr val="2C2A28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73" marR="67973" marT="0" marB="0" anchor="ctr"/>
                </a:tc>
                <a:tc>
                  <a:txBody>
                    <a:bodyPr/>
                    <a:lstStyle/>
                    <a:p>
                      <a:pPr marL="6350" indent="-6350"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Regimen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Dosis</a:t>
                      </a:r>
                      <a:endParaRPr lang="id-ID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6350" indent="-6350"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(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apabila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kretinin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klirens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&gt; 90</a:t>
                      </a:r>
                      <a:r>
                        <a:rPr lang="id-ID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y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ml/min)</a:t>
                      </a:r>
                      <a:endParaRPr lang="id-ID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6350" indent="-63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d-ID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73" marR="67973" marT="0" marB="0" anchor="ctr"/>
                </a:tc>
                <a:tc>
                  <a:txBody>
                    <a:bodyPr/>
                    <a:lstStyle/>
                    <a:p>
                      <a:pPr marL="6350" marR="0" lvl="0" indent="-635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Sediaan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dosis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obat</a:t>
                      </a:r>
                      <a:endParaRPr lang="id-ID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6350" marR="0" lvl="0" indent="-635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(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semua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aminoglikosida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memiliki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absorbsi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yang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buruk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dalam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G.I.T )</a:t>
                      </a:r>
                      <a:endParaRPr lang="id-ID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6350" indent="-63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d-ID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73" marR="67973" marT="0" marB="0" anchor="ctr"/>
                </a:tc>
                <a:extLst>
                  <a:ext uri="{0D108BD9-81ED-4DB2-BD59-A6C34878D82A}">
                    <a16:rowId xmlns:a16="http://schemas.microsoft.com/office/drawing/2014/main" xmlns="" val="3699177605"/>
                  </a:ext>
                </a:extLst>
              </a:tr>
              <a:tr h="865696"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Streptomisin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endParaRPr lang="id-ID" sz="2000" dirty="0">
                        <a:effectLst/>
                      </a:endParaRPr>
                    </a:p>
                    <a:p>
                      <a:pPr marL="6350" indent="-63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 </a:t>
                      </a:r>
                      <a:endParaRPr lang="id-ID" sz="1400" dirty="0">
                        <a:solidFill>
                          <a:srgbClr val="2C2A28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73" marR="67973" marT="0" marB="0" anchor="ctr"/>
                </a:tc>
                <a:tc>
                  <a:txBody>
                    <a:bodyPr/>
                    <a:lstStyle/>
                    <a:p>
                      <a:pPr marL="6350" indent="-6350" algn="just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2C2A2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I.V</a:t>
                      </a:r>
                      <a:endParaRPr lang="id-ID" sz="1800" dirty="0">
                        <a:solidFill>
                          <a:srgbClr val="2C2A28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6350" indent="-6350" algn="just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2C2A2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25-30 mg/</a:t>
                      </a:r>
                      <a:r>
                        <a:rPr lang="en-US" sz="1800" dirty="0" err="1">
                          <a:solidFill>
                            <a:srgbClr val="2C2A2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minggu</a:t>
                      </a:r>
                      <a:r>
                        <a:rPr lang="id-ID" sz="1800" dirty="0">
                          <a:solidFill>
                            <a:srgbClr val="2C2A2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1800" dirty="0">
                          <a:solidFill>
                            <a:srgbClr val="2C2A2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( </a:t>
                      </a:r>
                      <a:r>
                        <a:rPr lang="en-US" sz="1800" dirty="0" err="1">
                          <a:solidFill>
                            <a:srgbClr val="2C2A2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tuberkulosis</a:t>
                      </a:r>
                      <a:r>
                        <a:rPr lang="en-US" sz="1800" dirty="0">
                          <a:solidFill>
                            <a:srgbClr val="2C2A2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)</a:t>
                      </a:r>
                      <a:endParaRPr lang="id-ID" sz="1800" dirty="0">
                        <a:solidFill>
                          <a:srgbClr val="2C2A28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 marR="0" lvl="0" indent="-635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2C2A2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I.V , I.M</a:t>
                      </a:r>
                      <a:endParaRPr lang="id-ID" sz="1800" dirty="0">
                        <a:solidFill>
                          <a:srgbClr val="2C2A28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6350" indent="-6350" algn="just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d-ID" sz="1800" dirty="0">
                        <a:solidFill>
                          <a:srgbClr val="2C2A28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76880616"/>
                  </a:ext>
                </a:extLst>
              </a:tr>
              <a:tr h="655070"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Paromomisin</a:t>
                      </a:r>
                      <a:endParaRPr lang="id-ID" sz="2000" dirty="0">
                        <a:solidFill>
                          <a:srgbClr val="2C2A28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73" marR="67973" marT="0" marB="0" anchor="ctr"/>
                </a:tc>
                <a:tc>
                  <a:txBody>
                    <a:bodyPr/>
                    <a:lstStyle/>
                    <a:p>
                      <a:pPr marL="6350" indent="-6350" algn="just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2C2A2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Oral </a:t>
                      </a:r>
                      <a:endParaRPr lang="id-ID" sz="1800" dirty="0">
                        <a:solidFill>
                          <a:srgbClr val="2C2A28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6350" indent="-6350" algn="just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2C2A2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500 mg </a:t>
                      </a:r>
                      <a:r>
                        <a:rPr lang="en-US" sz="1800" dirty="0" err="1">
                          <a:solidFill>
                            <a:srgbClr val="2C2A2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po</a:t>
                      </a:r>
                      <a:r>
                        <a:rPr lang="en-US" sz="1800" dirty="0">
                          <a:solidFill>
                            <a:srgbClr val="2C2A2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x7 </a:t>
                      </a:r>
                      <a:r>
                        <a:rPr lang="en-US" sz="1800" dirty="0" err="1">
                          <a:solidFill>
                            <a:srgbClr val="2C2A2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hari</a:t>
                      </a:r>
                      <a:endParaRPr lang="id-ID" sz="1800" dirty="0">
                        <a:solidFill>
                          <a:srgbClr val="2C2A28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6350" indent="-6350" algn="just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d-ID" sz="1800" dirty="0">
                        <a:solidFill>
                          <a:srgbClr val="2C2A28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 marR="0" lvl="0" indent="-635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2C2A2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Oral</a:t>
                      </a:r>
                      <a:endParaRPr lang="id-ID" sz="1800" dirty="0">
                        <a:solidFill>
                          <a:srgbClr val="2C2A28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6350" indent="-6350" algn="just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d-ID" sz="1800" dirty="0">
                        <a:solidFill>
                          <a:srgbClr val="2C2A28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54791976"/>
                  </a:ext>
                </a:extLst>
              </a:tr>
              <a:tr h="649272"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Neomisin</a:t>
                      </a:r>
                      <a:endParaRPr lang="id-ID" sz="2000">
                        <a:effectLst/>
                      </a:endParaRPr>
                    </a:p>
                    <a:p>
                      <a:pPr marL="635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 </a:t>
                      </a:r>
                      <a:endParaRPr lang="id-ID" sz="2000" dirty="0">
                        <a:solidFill>
                          <a:srgbClr val="2C2A28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73" marR="67973" marT="0" marB="0" anchor="ctr"/>
                </a:tc>
                <a:tc>
                  <a:txBody>
                    <a:bodyPr/>
                    <a:lstStyle/>
                    <a:p>
                      <a:pPr marL="6350" indent="-6350" algn="just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2C2A2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Oral</a:t>
                      </a:r>
                      <a:endParaRPr lang="id-ID" sz="1800" dirty="0">
                        <a:solidFill>
                          <a:srgbClr val="2C2A28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6350" indent="-6350" algn="just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2C2A2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Untuk</a:t>
                      </a:r>
                      <a:r>
                        <a:rPr lang="en-US" sz="1800" dirty="0">
                          <a:solidFill>
                            <a:srgbClr val="2C2A2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2C2A2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ensephalopati</a:t>
                      </a:r>
                      <a:r>
                        <a:rPr lang="en-US" sz="1800" dirty="0">
                          <a:solidFill>
                            <a:srgbClr val="2C2A2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2C2A2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hepatal</a:t>
                      </a:r>
                      <a:r>
                        <a:rPr lang="en-US" sz="1800" dirty="0">
                          <a:solidFill>
                            <a:srgbClr val="2C2A2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:  4-12 g/</a:t>
                      </a:r>
                      <a:r>
                        <a:rPr lang="en-US" sz="1800" dirty="0" err="1">
                          <a:solidFill>
                            <a:srgbClr val="2C2A2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hari</a:t>
                      </a:r>
                      <a:r>
                        <a:rPr lang="en-US" sz="1800" dirty="0">
                          <a:solidFill>
                            <a:srgbClr val="2C2A2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endParaRPr lang="id-ID" sz="1800" dirty="0">
                        <a:solidFill>
                          <a:srgbClr val="2C2A28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6350" indent="-6350" algn="just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2C2A2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Profilaksis</a:t>
                      </a:r>
                      <a:r>
                        <a:rPr lang="en-US" sz="1800" dirty="0">
                          <a:solidFill>
                            <a:srgbClr val="2C2A2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2C2A2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pada</a:t>
                      </a:r>
                      <a:r>
                        <a:rPr lang="en-US" sz="1800" dirty="0">
                          <a:solidFill>
                            <a:srgbClr val="2C2A2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2C2A2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operasi</a:t>
                      </a:r>
                      <a:r>
                        <a:rPr lang="en-US" sz="1800" dirty="0">
                          <a:solidFill>
                            <a:srgbClr val="2C2A2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GI : 1.0 g </a:t>
                      </a:r>
                      <a:r>
                        <a:rPr lang="en-US" sz="1800" dirty="0" err="1">
                          <a:solidFill>
                            <a:srgbClr val="2C2A2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po</a:t>
                      </a:r>
                      <a:r>
                        <a:rPr lang="id-ID" sz="1800" dirty="0">
                          <a:solidFill>
                            <a:srgbClr val="2C2A2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1800" dirty="0">
                          <a:solidFill>
                            <a:srgbClr val="2C2A2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x</a:t>
                      </a:r>
                      <a:r>
                        <a:rPr lang="id-ID" sz="1800" dirty="0">
                          <a:solidFill>
                            <a:srgbClr val="2C2A2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1800" dirty="0">
                          <a:solidFill>
                            <a:srgbClr val="2C2A2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 </a:t>
                      </a:r>
                      <a:r>
                        <a:rPr lang="en-US" sz="1800" dirty="0" err="1">
                          <a:solidFill>
                            <a:srgbClr val="2C2A2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dengan</a:t>
                      </a:r>
                      <a:r>
                        <a:rPr lang="en-US" sz="1800" dirty="0">
                          <a:solidFill>
                            <a:srgbClr val="2C2A2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2C2A2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eritromisin</a:t>
                      </a:r>
                      <a:endParaRPr lang="id-ID" sz="1800" dirty="0">
                        <a:solidFill>
                          <a:srgbClr val="2C2A28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6350" indent="-6350" algn="just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d-ID" sz="1800" dirty="0">
                        <a:solidFill>
                          <a:srgbClr val="2C2A28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 indent="-6350" algn="just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2C2A2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Oral , topical</a:t>
                      </a:r>
                      <a:endParaRPr lang="id-ID" sz="1800" dirty="0">
                        <a:solidFill>
                          <a:srgbClr val="2C2A28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6350" indent="-6350" algn="just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2C2A2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Tidak</a:t>
                      </a:r>
                      <a:r>
                        <a:rPr lang="en-US" sz="1800" dirty="0">
                          <a:solidFill>
                            <a:srgbClr val="2C2A2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2C2A2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diberikan</a:t>
                      </a:r>
                      <a:r>
                        <a:rPr lang="en-US" sz="1800" dirty="0">
                          <a:solidFill>
                            <a:srgbClr val="2C2A2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2C2A2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secara</a:t>
                      </a:r>
                      <a:r>
                        <a:rPr lang="en-US" sz="1800" dirty="0">
                          <a:solidFill>
                            <a:srgbClr val="2C2A2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2C2A2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intravena</a:t>
                      </a:r>
                      <a:r>
                        <a:rPr lang="en-US" sz="1800" dirty="0">
                          <a:solidFill>
                            <a:srgbClr val="2C2A2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2C2A2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karena</a:t>
                      </a:r>
                      <a:r>
                        <a:rPr lang="en-US" sz="1800" dirty="0">
                          <a:solidFill>
                            <a:srgbClr val="2C2A2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2C2A2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efek</a:t>
                      </a:r>
                      <a:r>
                        <a:rPr lang="en-US" sz="1800" dirty="0">
                          <a:solidFill>
                            <a:srgbClr val="2C2A2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2C2A2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nefrotoksik</a:t>
                      </a:r>
                      <a:r>
                        <a:rPr lang="en-US" sz="1800" dirty="0">
                          <a:solidFill>
                            <a:srgbClr val="2C2A2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endParaRPr lang="id-ID" sz="1800" dirty="0">
                        <a:solidFill>
                          <a:srgbClr val="2C2A28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6350" indent="-6350" algn="just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d-ID" sz="1800" dirty="0">
                        <a:solidFill>
                          <a:srgbClr val="2C2A28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92197736"/>
                  </a:ext>
                </a:extLst>
              </a:tr>
              <a:tr h="436713"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Tobramisin</a:t>
                      </a:r>
                      <a:endParaRPr lang="id-ID" sz="2000">
                        <a:effectLst/>
                      </a:endParaRPr>
                    </a:p>
                    <a:p>
                      <a:pPr marL="635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</a:rPr>
                        <a:t> </a:t>
                      </a:r>
                      <a:endParaRPr lang="id-ID" sz="2000" dirty="0">
                        <a:solidFill>
                          <a:srgbClr val="2C2A28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73" marR="67973" marT="0" marB="0" anchor="ctr"/>
                </a:tc>
                <a:tc>
                  <a:txBody>
                    <a:bodyPr/>
                    <a:lstStyle/>
                    <a:p>
                      <a:pPr marL="6350" indent="-6350" algn="just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2C2A2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I.V </a:t>
                      </a:r>
                      <a:endParaRPr lang="id-ID" sz="1800" dirty="0">
                        <a:solidFill>
                          <a:srgbClr val="2C2A28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6350" indent="-6350" algn="just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2C2A2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5.1mg/kg </a:t>
                      </a:r>
                      <a:r>
                        <a:rPr lang="en-US" sz="1800" dirty="0" err="1">
                          <a:solidFill>
                            <a:srgbClr val="2C2A2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dalam</a:t>
                      </a:r>
                      <a:r>
                        <a:rPr lang="en-US" sz="1800" dirty="0">
                          <a:solidFill>
                            <a:srgbClr val="2C2A2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24 jam (7 </a:t>
                      </a:r>
                      <a:r>
                        <a:rPr lang="en-US" sz="1800" dirty="0" err="1">
                          <a:solidFill>
                            <a:srgbClr val="2C2A2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apabila</a:t>
                      </a:r>
                      <a:r>
                        <a:rPr lang="en-US" sz="1800" dirty="0">
                          <a:solidFill>
                            <a:srgbClr val="2C2A2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2C2A2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dengan</a:t>
                      </a:r>
                      <a:r>
                        <a:rPr lang="en-US" sz="1800" dirty="0">
                          <a:solidFill>
                            <a:srgbClr val="2C2A2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2C2A2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penyakit</a:t>
                      </a:r>
                      <a:r>
                        <a:rPr lang="en-US" sz="1800" dirty="0">
                          <a:solidFill>
                            <a:srgbClr val="2C2A2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2C2A2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kritis</a:t>
                      </a:r>
                      <a:r>
                        <a:rPr lang="en-US" sz="1800" dirty="0">
                          <a:solidFill>
                            <a:srgbClr val="2C2A2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)</a:t>
                      </a:r>
                      <a:endParaRPr lang="id-ID" sz="1800" dirty="0">
                        <a:solidFill>
                          <a:srgbClr val="2C2A28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 indent="-6350" algn="just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2C2A2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I.V , I.M , </a:t>
                      </a:r>
                      <a:r>
                        <a:rPr lang="en-US" sz="1800" dirty="0" err="1">
                          <a:solidFill>
                            <a:srgbClr val="2C2A2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inhalasi</a:t>
                      </a:r>
                      <a:r>
                        <a:rPr lang="en-US" sz="1800" dirty="0">
                          <a:solidFill>
                            <a:srgbClr val="2C2A2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                       </a:t>
                      </a:r>
                      <a:endParaRPr lang="id-ID" sz="1800" dirty="0">
                        <a:solidFill>
                          <a:srgbClr val="2C2A28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65835302"/>
                  </a:ext>
                </a:extLst>
              </a:tr>
            </a:tbl>
          </a:graphicData>
        </a:graphic>
      </p:graphicFrame>
      <p:sp>
        <p:nvSpPr>
          <p:cNvPr id="9" name="Judul 8"/>
          <p:cNvSpPr>
            <a:spLocks noGrp="1"/>
          </p:cNvSpPr>
          <p:nvPr>
            <p:ph type="title"/>
          </p:nvPr>
        </p:nvSpPr>
        <p:spPr>
          <a:xfrm>
            <a:off x="4272992" y="6070165"/>
            <a:ext cx="7919008" cy="597525"/>
          </a:xfrm>
        </p:spPr>
        <p:txBody>
          <a:bodyPr>
            <a:noAutofit/>
          </a:bodyPr>
          <a:lstStyle/>
          <a:p>
            <a:pPr lvl="0"/>
            <a:r>
              <a:rPr lang="id-ID" sz="1600" i="1" dirty="0"/>
              <a:t>Elizabeth AR, </a:t>
            </a:r>
            <a:r>
              <a:rPr lang="id-ID" sz="1600" i="1" dirty="0" err="1"/>
              <a:t>Neil</a:t>
            </a:r>
            <a:r>
              <a:rPr lang="id-ID" sz="1600" i="1" dirty="0"/>
              <a:t> AG, </a:t>
            </a:r>
            <a:r>
              <a:rPr lang="id-ID" sz="1600" i="1" dirty="0" err="1"/>
              <a:t>and</a:t>
            </a:r>
            <a:r>
              <a:rPr lang="id-ID" sz="1600" i="1" dirty="0"/>
              <a:t> Melissa AM. </a:t>
            </a:r>
            <a:r>
              <a:rPr lang="id-ID" sz="1600" i="1" dirty="0" err="1"/>
              <a:t>Management</a:t>
            </a:r>
            <a:r>
              <a:rPr lang="id-ID" sz="1600" i="1" dirty="0"/>
              <a:t> </a:t>
            </a:r>
            <a:r>
              <a:rPr lang="id-ID" sz="1600" i="1" dirty="0" err="1"/>
              <a:t>of</a:t>
            </a:r>
            <a:r>
              <a:rPr lang="id-ID" sz="1600" i="1" dirty="0"/>
              <a:t> </a:t>
            </a:r>
            <a:r>
              <a:rPr lang="id-ID" sz="1600" i="1" dirty="0" err="1"/>
              <a:t>Aminoglycosides</a:t>
            </a:r>
            <a:r>
              <a:rPr lang="id-ID" sz="1600" i="1" dirty="0"/>
              <a:t> in </a:t>
            </a:r>
            <a:r>
              <a:rPr lang="id-ID" sz="1600" i="1" dirty="0" err="1"/>
              <a:t>the</a:t>
            </a:r>
            <a:r>
              <a:rPr lang="id-ID" sz="1600" i="1" dirty="0"/>
              <a:t> </a:t>
            </a:r>
            <a:r>
              <a:rPr lang="id-ID" sz="1600" i="1" dirty="0" err="1"/>
              <a:t>Intensive</a:t>
            </a:r>
            <a:r>
              <a:rPr lang="id-ID" sz="1600" i="1" dirty="0"/>
              <a:t> </a:t>
            </a:r>
            <a:r>
              <a:rPr lang="id-ID" sz="1600" i="1" dirty="0" err="1"/>
              <a:t>Care</a:t>
            </a:r>
            <a:r>
              <a:rPr lang="id-ID" sz="1600" i="1" dirty="0"/>
              <a:t> Unit. </a:t>
            </a:r>
            <a:r>
              <a:rPr lang="id-ID" sz="1600" i="1" dirty="0" err="1"/>
              <a:t>Journal</a:t>
            </a:r>
            <a:r>
              <a:rPr lang="id-ID" sz="1600" i="1" dirty="0"/>
              <a:t> </a:t>
            </a:r>
            <a:r>
              <a:rPr lang="id-ID" sz="1600" i="1" dirty="0" err="1"/>
              <a:t>of</a:t>
            </a:r>
            <a:r>
              <a:rPr lang="id-ID" sz="1600" i="1" dirty="0"/>
              <a:t> </a:t>
            </a:r>
            <a:r>
              <a:rPr lang="id-ID" sz="1600" i="1" dirty="0" err="1"/>
              <a:t>Intensive</a:t>
            </a:r>
            <a:r>
              <a:rPr lang="id-ID" sz="1600" i="1" dirty="0"/>
              <a:t> </a:t>
            </a:r>
            <a:r>
              <a:rPr lang="id-ID" sz="1600" i="1" dirty="0" err="1"/>
              <a:t>Care</a:t>
            </a:r>
            <a:r>
              <a:rPr lang="id-ID" sz="1600" i="1" dirty="0"/>
              <a:t> Medicine.2010;25(6):327-342 </a:t>
            </a:r>
          </a:p>
        </p:txBody>
      </p:sp>
    </p:spTree>
    <p:extLst>
      <p:ext uri="{BB962C8B-B14F-4D97-AF65-F5344CB8AC3E}">
        <p14:creationId xmlns:p14="http://schemas.microsoft.com/office/powerpoint/2010/main" xmlns="" val="1688558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mpungan Teks 2"/>
          <p:cNvSpPr>
            <a:spLocks noGrp="1"/>
          </p:cNvSpPr>
          <p:nvPr>
            <p:ph type="body" idx="1"/>
          </p:nvPr>
        </p:nvSpPr>
        <p:spPr>
          <a:xfrm>
            <a:off x="275492" y="479472"/>
            <a:ext cx="8686800" cy="438912"/>
          </a:xfrm>
        </p:spPr>
        <p:txBody>
          <a:bodyPr/>
          <a:lstStyle/>
          <a:p>
            <a:r>
              <a:rPr lang="id-ID" b="1" dirty="0"/>
              <a:t>G</a:t>
            </a:r>
            <a:r>
              <a:rPr lang="en-US" b="1" dirty="0" err="1"/>
              <a:t>ambar</a:t>
            </a:r>
            <a:r>
              <a:rPr lang="id-ID" b="1" dirty="0"/>
              <a:t> 2.</a:t>
            </a:r>
            <a:r>
              <a:rPr lang="en-US" b="1" dirty="0"/>
              <a:t> </a:t>
            </a:r>
            <a:r>
              <a:rPr lang="en-US" b="1" dirty="0" err="1"/>
              <a:t>Dosis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cara</a:t>
            </a:r>
            <a:r>
              <a:rPr lang="en-US" b="1" dirty="0"/>
              <a:t> </a:t>
            </a:r>
            <a:r>
              <a:rPr lang="en-US" b="1" dirty="0" err="1"/>
              <a:t>pemberian</a:t>
            </a:r>
            <a:r>
              <a:rPr lang="en-US" b="1" dirty="0"/>
              <a:t> </a:t>
            </a:r>
            <a:r>
              <a:rPr lang="en-US" b="1" dirty="0" err="1"/>
              <a:t>aminoglikosida</a:t>
            </a:r>
            <a:endParaRPr lang="id-ID" b="1" dirty="0"/>
          </a:p>
        </p:txBody>
      </p:sp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58360365"/>
              </p:ext>
            </p:extLst>
          </p:nvPr>
        </p:nvGraphicFramePr>
        <p:xfrm>
          <a:off x="562710" y="1283677"/>
          <a:ext cx="10594733" cy="3886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24691">
                  <a:extLst>
                    <a:ext uri="{9D8B030D-6E8A-4147-A177-3AD203B41FA5}">
                      <a16:colId xmlns:a16="http://schemas.microsoft.com/office/drawing/2014/main" xmlns="" val="781568758"/>
                    </a:ext>
                  </a:extLst>
                </a:gridCol>
                <a:gridCol w="4185021">
                  <a:extLst>
                    <a:ext uri="{9D8B030D-6E8A-4147-A177-3AD203B41FA5}">
                      <a16:colId xmlns:a16="http://schemas.microsoft.com/office/drawing/2014/main" xmlns="" val="3965982073"/>
                    </a:ext>
                  </a:extLst>
                </a:gridCol>
                <a:gridCol w="4185021">
                  <a:extLst>
                    <a:ext uri="{9D8B030D-6E8A-4147-A177-3AD203B41FA5}">
                      <a16:colId xmlns:a16="http://schemas.microsoft.com/office/drawing/2014/main" xmlns="" val="930199780"/>
                    </a:ext>
                  </a:extLst>
                </a:gridCol>
              </a:tblGrid>
              <a:tr h="1420782"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Obat</a:t>
                      </a:r>
                      <a:endParaRPr lang="id-ID" sz="2000" dirty="0">
                        <a:solidFill>
                          <a:srgbClr val="2C2A28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73" marR="67973" marT="0" marB="0" anchor="ctr"/>
                </a:tc>
                <a:tc>
                  <a:txBody>
                    <a:bodyPr/>
                    <a:lstStyle/>
                    <a:p>
                      <a:pPr marL="6350" indent="-6350"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Regimen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Dosis</a:t>
                      </a:r>
                      <a:endParaRPr lang="id-ID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6350" indent="-6350" algn="ctr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(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apabila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kretinin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klirens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&gt; 90</a:t>
                      </a:r>
                      <a:r>
                        <a:rPr lang="id-ID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y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ml/min)</a:t>
                      </a:r>
                      <a:endParaRPr lang="id-ID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6350" indent="-63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d-ID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73" marR="67973" marT="0" marB="0" anchor="ctr"/>
                </a:tc>
                <a:tc>
                  <a:txBody>
                    <a:bodyPr/>
                    <a:lstStyle/>
                    <a:p>
                      <a:pPr marL="6350" marR="0" lvl="0" indent="-635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Sediaan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dosis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obat</a:t>
                      </a:r>
                      <a:endParaRPr lang="id-ID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6350" marR="0" lvl="0" indent="-635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(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semua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aminoglikosida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memiliki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absorbsi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yang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buruk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dalam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G.I.T )</a:t>
                      </a:r>
                      <a:endParaRPr lang="id-ID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6350" indent="-63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d-ID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73" marR="67973" marT="0" marB="0" anchor="ctr"/>
                </a:tc>
                <a:extLst>
                  <a:ext uri="{0D108BD9-81ED-4DB2-BD59-A6C34878D82A}">
                    <a16:rowId xmlns:a16="http://schemas.microsoft.com/office/drawing/2014/main" xmlns="" val="3699177605"/>
                  </a:ext>
                </a:extLst>
              </a:tr>
              <a:tr h="1041589"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Gentamisin</a:t>
                      </a:r>
                      <a:endParaRPr lang="id-ID" sz="2000" dirty="0">
                        <a:effectLst/>
                      </a:endParaRPr>
                    </a:p>
                  </a:txBody>
                  <a:tcPr marL="67973" marR="67973" marT="0" marB="0" anchor="ctr"/>
                </a:tc>
                <a:tc>
                  <a:txBody>
                    <a:bodyPr/>
                    <a:lstStyle/>
                    <a:p>
                      <a:pPr marL="6350" indent="-6350" algn="just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2C2A2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I.V</a:t>
                      </a:r>
                      <a:endParaRPr lang="id-ID" sz="2000" dirty="0">
                        <a:solidFill>
                          <a:srgbClr val="2C2A28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6350" indent="-6350" algn="just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2C2A2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5.1mg/kg </a:t>
                      </a:r>
                      <a:r>
                        <a:rPr lang="en-US" sz="2000" dirty="0" err="1">
                          <a:solidFill>
                            <a:srgbClr val="2C2A2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dalam</a:t>
                      </a:r>
                      <a:r>
                        <a:rPr lang="en-US" sz="2000" dirty="0">
                          <a:solidFill>
                            <a:srgbClr val="2C2A2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24 jam (7 </a:t>
                      </a:r>
                      <a:r>
                        <a:rPr lang="en-US" sz="2000" dirty="0" err="1">
                          <a:solidFill>
                            <a:srgbClr val="2C2A2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apabila</a:t>
                      </a:r>
                      <a:r>
                        <a:rPr lang="en-US" sz="2000" dirty="0">
                          <a:solidFill>
                            <a:srgbClr val="2C2A2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2C2A2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dengan</a:t>
                      </a:r>
                      <a:r>
                        <a:rPr lang="en-US" sz="2000" dirty="0">
                          <a:solidFill>
                            <a:srgbClr val="2C2A2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2C2A2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penyakit</a:t>
                      </a:r>
                      <a:r>
                        <a:rPr lang="en-US" sz="2000" dirty="0">
                          <a:solidFill>
                            <a:srgbClr val="2C2A2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2C2A2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kritis</a:t>
                      </a:r>
                      <a:r>
                        <a:rPr lang="en-US" sz="2000" dirty="0">
                          <a:solidFill>
                            <a:srgbClr val="2C2A2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)</a:t>
                      </a:r>
                      <a:endParaRPr lang="id-ID" sz="2000" dirty="0">
                        <a:solidFill>
                          <a:srgbClr val="2C2A28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 indent="-6350" algn="just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2C2A2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I.V , I.M , </a:t>
                      </a:r>
                      <a:r>
                        <a:rPr lang="en-US" sz="2000" dirty="0" err="1">
                          <a:solidFill>
                            <a:srgbClr val="2C2A2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Topikal</a:t>
                      </a:r>
                      <a:r>
                        <a:rPr lang="en-US" sz="2000" dirty="0">
                          <a:solidFill>
                            <a:srgbClr val="2C2A2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endParaRPr lang="id-ID" sz="2000" dirty="0">
                        <a:solidFill>
                          <a:srgbClr val="2C2A28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76880616"/>
                  </a:ext>
                </a:extLst>
              </a:tr>
              <a:tr h="713438"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Amikasin</a:t>
                      </a:r>
                      <a:endParaRPr lang="id-ID" sz="2000" dirty="0">
                        <a:effectLst/>
                      </a:endParaRPr>
                    </a:p>
                  </a:txBody>
                  <a:tcPr marL="67973" marR="67973" marT="0" marB="0" anchor="ctr"/>
                </a:tc>
                <a:tc>
                  <a:txBody>
                    <a:bodyPr/>
                    <a:lstStyle/>
                    <a:p>
                      <a:pPr marL="6350" indent="-6350" algn="just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2C2A2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I.V</a:t>
                      </a:r>
                      <a:endParaRPr lang="id-ID" sz="2000" dirty="0">
                        <a:solidFill>
                          <a:srgbClr val="2C2A28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6350" indent="-6350" algn="just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2C2A2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15mg/kg </a:t>
                      </a:r>
                      <a:r>
                        <a:rPr lang="en-US" sz="2000" dirty="0" err="1">
                          <a:solidFill>
                            <a:srgbClr val="2C2A2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dalam</a:t>
                      </a:r>
                      <a:r>
                        <a:rPr lang="en-US" sz="2000" dirty="0">
                          <a:solidFill>
                            <a:srgbClr val="2C2A2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24 jam</a:t>
                      </a:r>
                      <a:endParaRPr lang="id-ID" sz="2000" dirty="0">
                        <a:solidFill>
                          <a:srgbClr val="2C2A28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 indent="-6350" algn="just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2C2A2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I.V , I.M</a:t>
                      </a:r>
                      <a:endParaRPr lang="id-ID" sz="2000">
                        <a:solidFill>
                          <a:srgbClr val="2C2A28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54791976"/>
                  </a:ext>
                </a:extLst>
              </a:tr>
              <a:tr h="710391"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Netilmisin</a:t>
                      </a:r>
                      <a:endParaRPr lang="id-ID" sz="2000" dirty="0">
                        <a:effectLst/>
                      </a:endParaRPr>
                    </a:p>
                  </a:txBody>
                  <a:tcPr marL="67973" marR="67973" marT="0" marB="0" anchor="ctr"/>
                </a:tc>
                <a:tc>
                  <a:txBody>
                    <a:bodyPr/>
                    <a:lstStyle/>
                    <a:p>
                      <a:pPr marL="6350" indent="-6350" algn="just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2C2A2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I.V</a:t>
                      </a:r>
                      <a:endParaRPr lang="id-ID" sz="2000" dirty="0">
                        <a:solidFill>
                          <a:srgbClr val="2C2A28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6350" indent="-6350" algn="just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2C2A2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6.5 mg/kg </a:t>
                      </a:r>
                      <a:r>
                        <a:rPr lang="en-US" sz="2000" dirty="0" err="1">
                          <a:solidFill>
                            <a:srgbClr val="2C2A2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dalam</a:t>
                      </a:r>
                      <a:r>
                        <a:rPr lang="en-US" sz="2000" dirty="0">
                          <a:solidFill>
                            <a:srgbClr val="2C2A2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24 jam</a:t>
                      </a:r>
                      <a:endParaRPr lang="id-ID" sz="2000" dirty="0">
                        <a:solidFill>
                          <a:srgbClr val="2C2A28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0" indent="-6350" algn="just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2C2A2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I.V , I.M</a:t>
                      </a:r>
                      <a:endParaRPr lang="id-ID" sz="2000" dirty="0">
                        <a:solidFill>
                          <a:srgbClr val="2C2A28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6350" indent="-6350" algn="just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2C2A2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Ototoksik</a:t>
                      </a:r>
                      <a:r>
                        <a:rPr lang="en-US" sz="2000" dirty="0">
                          <a:solidFill>
                            <a:srgbClr val="2C2A2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2C2A2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terendah</a:t>
                      </a:r>
                      <a:r>
                        <a:rPr lang="en-US" sz="2000" dirty="0">
                          <a:solidFill>
                            <a:srgbClr val="2C2A2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AGL</a:t>
                      </a:r>
                      <a:endParaRPr lang="id-ID" sz="2000" dirty="0">
                        <a:solidFill>
                          <a:srgbClr val="2C2A28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92197736"/>
                  </a:ext>
                </a:extLst>
              </a:tr>
            </a:tbl>
          </a:graphicData>
        </a:graphic>
      </p:graphicFrame>
      <p:sp>
        <p:nvSpPr>
          <p:cNvPr id="9" name="Judul 8"/>
          <p:cNvSpPr>
            <a:spLocks noGrp="1"/>
          </p:cNvSpPr>
          <p:nvPr>
            <p:ph type="title"/>
          </p:nvPr>
        </p:nvSpPr>
        <p:spPr>
          <a:xfrm>
            <a:off x="4272992" y="5565887"/>
            <a:ext cx="7919008" cy="597525"/>
          </a:xfrm>
        </p:spPr>
        <p:txBody>
          <a:bodyPr>
            <a:noAutofit/>
          </a:bodyPr>
          <a:lstStyle/>
          <a:p>
            <a:pPr lvl="0"/>
            <a:r>
              <a:rPr lang="id-ID" sz="1600" i="1" dirty="0"/>
              <a:t>Elizabeth AR, </a:t>
            </a:r>
            <a:r>
              <a:rPr lang="id-ID" sz="1600" i="1" dirty="0" err="1"/>
              <a:t>Neil</a:t>
            </a:r>
            <a:r>
              <a:rPr lang="id-ID" sz="1600" i="1" dirty="0"/>
              <a:t> AG, </a:t>
            </a:r>
            <a:r>
              <a:rPr lang="id-ID" sz="1600" i="1" dirty="0" err="1"/>
              <a:t>and</a:t>
            </a:r>
            <a:r>
              <a:rPr lang="id-ID" sz="1600" i="1" dirty="0"/>
              <a:t> Melissa AM. </a:t>
            </a:r>
            <a:r>
              <a:rPr lang="id-ID" sz="1600" i="1" dirty="0" err="1"/>
              <a:t>Management</a:t>
            </a:r>
            <a:r>
              <a:rPr lang="id-ID" sz="1600" i="1" dirty="0"/>
              <a:t> </a:t>
            </a:r>
            <a:r>
              <a:rPr lang="id-ID" sz="1600" i="1" dirty="0" err="1"/>
              <a:t>of</a:t>
            </a:r>
            <a:r>
              <a:rPr lang="id-ID" sz="1600" i="1" dirty="0"/>
              <a:t> </a:t>
            </a:r>
            <a:r>
              <a:rPr lang="id-ID" sz="1600" i="1" dirty="0" err="1"/>
              <a:t>Aminoglycosides</a:t>
            </a:r>
            <a:r>
              <a:rPr lang="id-ID" sz="1600" i="1" dirty="0"/>
              <a:t> in </a:t>
            </a:r>
            <a:r>
              <a:rPr lang="id-ID" sz="1600" i="1" dirty="0" err="1"/>
              <a:t>the</a:t>
            </a:r>
            <a:r>
              <a:rPr lang="id-ID" sz="1600" i="1" dirty="0"/>
              <a:t> </a:t>
            </a:r>
            <a:r>
              <a:rPr lang="id-ID" sz="1600" i="1" dirty="0" err="1"/>
              <a:t>Intensive</a:t>
            </a:r>
            <a:r>
              <a:rPr lang="id-ID" sz="1600" i="1" dirty="0"/>
              <a:t> </a:t>
            </a:r>
            <a:r>
              <a:rPr lang="id-ID" sz="1600" i="1" dirty="0" err="1"/>
              <a:t>Care</a:t>
            </a:r>
            <a:r>
              <a:rPr lang="id-ID" sz="1600" i="1" dirty="0"/>
              <a:t> Unit. </a:t>
            </a:r>
            <a:r>
              <a:rPr lang="id-ID" sz="1600" i="1" dirty="0" err="1"/>
              <a:t>Journal</a:t>
            </a:r>
            <a:r>
              <a:rPr lang="id-ID" sz="1600" i="1" dirty="0"/>
              <a:t> </a:t>
            </a:r>
            <a:r>
              <a:rPr lang="id-ID" sz="1600" i="1" dirty="0" err="1"/>
              <a:t>of</a:t>
            </a:r>
            <a:r>
              <a:rPr lang="id-ID" sz="1600" i="1" dirty="0"/>
              <a:t> </a:t>
            </a:r>
            <a:r>
              <a:rPr lang="id-ID" sz="1600" i="1" dirty="0" err="1"/>
              <a:t>Intensive</a:t>
            </a:r>
            <a:r>
              <a:rPr lang="id-ID" sz="1600" i="1" dirty="0"/>
              <a:t> </a:t>
            </a:r>
            <a:r>
              <a:rPr lang="id-ID" sz="1600" i="1" dirty="0" err="1"/>
              <a:t>Care</a:t>
            </a:r>
            <a:r>
              <a:rPr lang="id-ID" sz="1600" i="1" dirty="0"/>
              <a:t> Medicine.2010;25(6):327-342 </a:t>
            </a:r>
          </a:p>
        </p:txBody>
      </p:sp>
    </p:spTree>
    <p:extLst>
      <p:ext uri="{BB962C8B-B14F-4D97-AF65-F5344CB8AC3E}">
        <p14:creationId xmlns:p14="http://schemas.microsoft.com/office/powerpoint/2010/main" xmlns="" val="4000369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16000" y="152400"/>
            <a:ext cx="10261600" cy="1143000"/>
          </a:xfrm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l" eaLnBrk="1" hangingPunct="1"/>
            <a:r>
              <a:rPr lang="en-US" altLang="en-US" smtClean="0"/>
              <a:t>AMINOGLYCOSIDES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0800" y="1981200"/>
            <a:ext cx="10261600" cy="5029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800" b="1" dirty="0" smtClean="0"/>
              <a:t>CLINICAL USES</a:t>
            </a:r>
            <a:endParaRPr lang="en-US" altLang="en-US" sz="2800" dirty="0" smtClean="0">
              <a:solidFill>
                <a:schemeClr val="hlink"/>
              </a:solidFill>
            </a:endParaRPr>
          </a:p>
          <a:p>
            <a:pPr eaLnBrk="1" hangingPunct="1"/>
            <a:r>
              <a:rPr lang="en-US" altLang="en-US" sz="2800" dirty="0" smtClean="0"/>
              <a:t>Serious infections caused by aerobic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800" dirty="0" smtClean="0"/>
              <a:t>	gram (-) bacteria </a:t>
            </a:r>
          </a:p>
          <a:p>
            <a:pPr lvl="1" eaLnBrk="1" hangingPunct="1"/>
            <a:r>
              <a:rPr lang="en-US" altLang="en-US" i="1" dirty="0" smtClean="0"/>
              <a:t>E. coli</a:t>
            </a:r>
            <a:r>
              <a:rPr lang="en-US" altLang="en-US" dirty="0" smtClean="0"/>
              <a:t> 			Enterobacter</a:t>
            </a:r>
          </a:p>
          <a:p>
            <a:pPr lvl="1" eaLnBrk="1" hangingPunct="1"/>
            <a:r>
              <a:rPr lang="en-US" altLang="en-US" dirty="0" err="1" smtClean="0"/>
              <a:t>Klebsiella</a:t>
            </a:r>
            <a:r>
              <a:rPr lang="en-US" altLang="en-US" dirty="0" smtClean="0"/>
              <a:t>			Proteus</a:t>
            </a:r>
          </a:p>
          <a:p>
            <a:pPr lvl="1" eaLnBrk="1" hangingPunct="1"/>
            <a:r>
              <a:rPr lang="en-US" altLang="en-US" dirty="0" smtClean="0"/>
              <a:t>Providencia		Pseudomonas</a:t>
            </a:r>
          </a:p>
          <a:p>
            <a:pPr lvl="1" eaLnBrk="1" hangingPunct="1"/>
            <a:r>
              <a:rPr lang="en-US" altLang="en-US" dirty="0" err="1" smtClean="0"/>
              <a:t>Serratia</a:t>
            </a:r>
            <a:r>
              <a:rPr lang="en-US" altLang="en-US" sz="2400" dirty="0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 dirty="0" smtClean="0"/>
              <a:t>	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xmlns="" val="182000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16000" y="152400"/>
            <a:ext cx="10261600" cy="1143000"/>
          </a:xfrm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l" eaLnBrk="1" hangingPunct="1"/>
            <a:r>
              <a:rPr lang="en-US" altLang="en-US" smtClean="0"/>
              <a:t>AMINOGLYCOSIDES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30400" y="2286000"/>
            <a:ext cx="10261600" cy="4267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800" b="1" smtClean="0"/>
              <a:t>CLINICAL USES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800" smtClean="0">
                <a:solidFill>
                  <a:schemeClr val="hlink"/>
                </a:solidFill>
              </a:rPr>
              <a:t>ANTIBACTERIAL SYNERGY</a:t>
            </a:r>
          </a:p>
          <a:p>
            <a:pPr eaLnBrk="1" hangingPunct="1"/>
            <a:r>
              <a:rPr lang="en-US" altLang="en-US" sz="2800" smtClean="0">
                <a:solidFill>
                  <a:srgbClr val="00B050"/>
                </a:solidFill>
              </a:rPr>
              <a:t>Not effective for gram (+) cocci when used alone</a:t>
            </a:r>
            <a:endParaRPr lang="id-ID" altLang="en-US" sz="2800" smtClean="0">
              <a:solidFill>
                <a:srgbClr val="00B050"/>
              </a:solidFill>
            </a:endParaRPr>
          </a:p>
          <a:p>
            <a:pPr eaLnBrk="1" hangingPunct="1"/>
            <a:r>
              <a:rPr lang="en-US" altLang="en-US" sz="2800" smtClean="0">
                <a:solidFill>
                  <a:srgbClr val="0070C0"/>
                </a:solidFill>
              </a:rPr>
              <a:t>Used concurrently with beta-lactam antibiotics yield synergistic activity against both gram-negative and gram-positive bacteria </a:t>
            </a:r>
          </a:p>
          <a:p>
            <a:pPr eaLnBrk="1" hangingPunct="1">
              <a:buFont typeface="Wingdings" pitchFamily="2" charset="2"/>
              <a:buNone/>
            </a:pPr>
            <a:endParaRPr lang="id-ID" altLang="en-US" sz="2800" smtClean="0">
              <a:solidFill>
                <a:schemeClr val="folHlink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id-ID" altLang="en-US" sz="2800" smtClean="0">
              <a:solidFill>
                <a:schemeClr val="folHlink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en-US" sz="2800" smtClean="0">
              <a:solidFill>
                <a:schemeClr val="folHlink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en-US" sz="2800" smtClean="0"/>
          </a:p>
        </p:txBody>
      </p:sp>
    </p:spTree>
    <p:extLst>
      <p:ext uri="{BB962C8B-B14F-4D97-AF65-F5344CB8AC3E}">
        <p14:creationId xmlns:p14="http://schemas.microsoft.com/office/powerpoint/2010/main" xmlns="" val="1568823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16000" y="152400"/>
            <a:ext cx="10261600" cy="1143000"/>
          </a:xfrm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l" eaLnBrk="1" hangingPunct="1"/>
            <a:r>
              <a:rPr lang="en-US" altLang="en-US" smtClean="0"/>
              <a:t>AMINOGLYCOSIDES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2286000"/>
            <a:ext cx="10261600" cy="4267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800" b="1" smtClean="0"/>
              <a:t>CLINICAL USES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800" smtClean="0">
                <a:solidFill>
                  <a:schemeClr val="hlink"/>
                </a:solidFill>
              </a:rPr>
              <a:t>ANTIBACTERIAL SYNERGY</a:t>
            </a:r>
          </a:p>
          <a:p>
            <a:pPr eaLnBrk="1" hangingPunct="1"/>
            <a:r>
              <a:rPr lang="en-US" altLang="en-US" sz="2800" smtClean="0"/>
              <a:t>Combined with penicillin in the treatment</a:t>
            </a:r>
          </a:p>
          <a:p>
            <a:pPr lvl="1" eaLnBrk="1" hangingPunct="1"/>
            <a:r>
              <a:rPr lang="en-US" altLang="en-US" smtClean="0"/>
              <a:t>Pseudomonal</a:t>
            </a:r>
          </a:p>
          <a:p>
            <a:pPr lvl="1" eaLnBrk="1" hangingPunct="1"/>
            <a:r>
              <a:rPr lang="en-US" altLang="en-US" smtClean="0"/>
              <a:t>Enterococcal infections </a:t>
            </a:r>
          </a:p>
        </p:txBody>
      </p:sp>
    </p:spTree>
    <p:extLst>
      <p:ext uri="{BB962C8B-B14F-4D97-AF65-F5344CB8AC3E}">
        <p14:creationId xmlns:p14="http://schemas.microsoft.com/office/powerpoint/2010/main" xmlns="" val="1005782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b="1" dirty="0" err="1"/>
              <a:t>Infeksi</a:t>
            </a:r>
            <a:r>
              <a:rPr lang="en-US" b="1" dirty="0"/>
              <a:t> </a:t>
            </a:r>
            <a:r>
              <a:rPr lang="en-US" b="1" dirty="0" err="1"/>
              <a:t>Saluran</a:t>
            </a:r>
            <a:r>
              <a:rPr lang="en-US" b="1" dirty="0"/>
              <a:t> </a:t>
            </a:r>
            <a:r>
              <a:rPr lang="en-US" b="1" dirty="0" err="1"/>
              <a:t>Napas</a:t>
            </a:r>
            <a:r>
              <a:rPr lang="en-US" b="1" dirty="0"/>
              <a:t> </a:t>
            </a:r>
            <a:r>
              <a:rPr lang="en-US" b="1" dirty="0" err="1"/>
              <a:t>Bawah</a:t>
            </a:r>
            <a:r>
              <a:rPr lang="id-ID" b="1" dirty="0"/>
              <a:t> (LRTI)</a:t>
            </a:r>
            <a:endParaRPr lang="id-ID" dirty="0"/>
          </a:p>
        </p:txBody>
      </p:sp>
      <p:sp>
        <p:nvSpPr>
          <p:cNvPr id="3" name="Placeholder Konten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r>
              <a:rPr lang="id-ID" dirty="0"/>
              <a:t>Akut (</a:t>
            </a:r>
            <a:r>
              <a:rPr lang="en-US" dirty="0" err="1"/>
              <a:t>muncul</a:t>
            </a:r>
            <a:r>
              <a:rPr lang="id-ID" dirty="0"/>
              <a:t> selama 21 hari atau kurang), </a:t>
            </a:r>
          </a:p>
          <a:p>
            <a:r>
              <a:rPr lang="id-ID" dirty="0"/>
              <a:t>Batuk sebagai gejala utama</a:t>
            </a:r>
          </a:p>
          <a:p>
            <a:r>
              <a:rPr lang="id-ID" dirty="0"/>
              <a:t>Satu gejala </a:t>
            </a:r>
            <a:r>
              <a:rPr lang="en-US" dirty="0" err="1"/>
              <a:t>pernapasan</a:t>
            </a:r>
            <a:r>
              <a:rPr lang="en-US" dirty="0"/>
              <a:t> </a:t>
            </a:r>
            <a:r>
              <a:rPr lang="en-US" dirty="0" err="1"/>
              <a:t>bawah</a:t>
            </a:r>
            <a:r>
              <a:rPr lang="en-US" dirty="0"/>
              <a:t> </a:t>
            </a:r>
            <a:r>
              <a:rPr lang="id-ID" dirty="0"/>
              <a:t>lainnya (produksi sputum, </a:t>
            </a:r>
            <a:r>
              <a:rPr lang="id-ID" dirty="0" err="1"/>
              <a:t>dispnea</a:t>
            </a:r>
            <a:r>
              <a:rPr lang="id-ID" dirty="0"/>
              <a:t>, mengi atau </a:t>
            </a:r>
            <a:r>
              <a:rPr lang="en-US" dirty="0"/>
              <a:t>rasa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nyaman</a:t>
            </a:r>
            <a:r>
              <a:rPr lang="id-ID" dirty="0"/>
              <a:t> / nyeri</a:t>
            </a:r>
            <a:r>
              <a:rPr lang="en-US" dirty="0"/>
              <a:t> </a:t>
            </a:r>
            <a:r>
              <a:rPr lang="en-US" dirty="0" err="1"/>
              <a:t>dada</a:t>
            </a:r>
            <a:r>
              <a:rPr lang="id-ID" dirty="0"/>
              <a:t>) </a:t>
            </a:r>
          </a:p>
          <a:p>
            <a:r>
              <a:rPr lang="id-ID" dirty="0"/>
              <a:t>Tidak ada penjelasan alternatif (misalnya sinusitis atau asma). </a:t>
            </a:r>
          </a:p>
        </p:txBody>
      </p:sp>
    </p:spTree>
    <p:extLst>
      <p:ext uri="{BB962C8B-B14F-4D97-AF65-F5344CB8AC3E}">
        <p14:creationId xmlns:p14="http://schemas.microsoft.com/office/powerpoint/2010/main" xmlns="" val="2253536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152400"/>
            <a:ext cx="10261600" cy="1143000"/>
          </a:xfrm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/>
            <a:r>
              <a:rPr lang="en-US" altLang="en-US" smtClean="0"/>
              <a:t>AMINOGLYCOSIDES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25600" y="1905000"/>
            <a:ext cx="10261600" cy="4267200"/>
          </a:xfrm>
        </p:spPr>
        <p:txBody>
          <a:bodyPr/>
          <a:lstStyle/>
          <a:p>
            <a:pPr marL="590550" indent="-590550" eaLnBrk="1" hangingPunct="1">
              <a:buFont typeface="Wingdings" pitchFamily="2" charset="2"/>
              <a:buNone/>
            </a:pPr>
            <a:r>
              <a:rPr lang="en-US" altLang="en-US" sz="2800" b="1" smtClean="0"/>
              <a:t>TOXICITY</a:t>
            </a:r>
          </a:p>
          <a:p>
            <a:pPr marL="590550" indent="-590550" eaLnBrk="1" hangingPunct="1">
              <a:buFont typeface="Wingdings" pitchFamily="2" charset="2"/>
              <a:buAutoNum type="alphaUcPeriod"/>
            </a:pPr>
            <a:r>
              <a:rPr lang="en-US" altLang="en-US" sz="2800" smtClean="0"/>
              <a:t>OTOTOXICITY</a:t>
            </a:r>
          </a:p>
          <a:p>
            <a:pPr marL="590550" indent="-590550" eaLnBrk="1" hangingPunct="1"/>
            <a:r>
              <a:rPr lang="en-US" altLang="en-US" sz="2800" smtClean="0"/>
              <a:t>Auditory or vestibular damage (or both) maybe irreversible</a:t>
            </a:r>
          </a:p>
          <a:p>
            <a:pPr marL="952500" lvl="1" indent="-495300" eaLnBrk="1" hangingPunct="1"/>
            <a:r>
              <a:rPr lang="en-US" altLang="en-US" smtClean="0"/>
              <a:t>Auditory impairment </a:t>
            </a:r>
          </a:p>
          <a:p>
            <a:pPr marL="1333500" lvl="2" indent="-419100" eaLnBrk="1" hangingPunct="1"/>
            <a:r>
              <a:rPr lang="en-US" altLang="en-US" sz="2800" smtClean="0">
                <a:solidFill>
                  <a:schemeClr val="hlink"/>
                </a:solidFill>
              </a:rPr>
              <a:t>Amikacin</a:t>
            </a:r>
            <a:r>
              <a:rPr lang="en-US" altLang="en-US" sz="2800" smtClean="0"/>
              <a:t> and </a:t>
            </a:r>
            <a:r>
              <a:rPr lang="en-US" altLang="en-US" sz="2800" smtClean="0">
                <a:solidFill>
                  <a:schemeClr val="hlink"/>
                </a:solidFill>
              </a:rPr>
              <a:t>kanamycin</a:t>
            </a:r>
          </a:p>
          <a:p>
            <a:pPr marL="952500" lvl="1" indent="-495300" eaLnBrk="1" hangingPunct="1"/>
            <a:r>
              <a:rPr lang="en-US" altLang="en-US" smtClean="0"/>
              <a:t>Vestibular dysfunction </a:t>
            </a:r>
          </a:p>
          <a:p>
            <a:pPr marL="1333500" lvl="2" indent="-419100" eaLnBrk="1" hangingPunct="1"/>
            <a:r>
              <a:rPr lang="en-US" altLang="en-US" sz="2800" smtClean="0">
                <a:solidFill>
                  <a:schemeClr val="hlink"/>
                </a:solidFill>
              </a:rPr>
              <a:t>Gentamicin</a:t>
            </a:r>
            <a:r>
              <a:rPr lang="en-US" altLang="en-US" sz="2800" smtClean="0"/>
              <a:t> and </a:t>
            </a:r>
            <a:r>
              <a:rPr lang="en-US" altLang="en-US" sz="2800" smtClean="0">
                <a:solidFill>
                  <a:schemeClr val="hlink"/>
                </a:solidFill>
              </a:rPr>
              <a:t>tobramycin</a:t>
            </a:r>
          </a:p>
          <a:p>
            <a:pPr marL="590550" indent="-590550" eaLnBrk="1" hangingPunct="1">
              <a:buFont typeface="Wingdings" pitchFamily="2" charset="2"/>
              <a:buNone/>
            </a:pPr>
            <a:endParaRPr lang="en-US" altLang="en-US" sz="2800" b="1" smtClean="0"/>
          </a:p>
        </p:txBody>
      </p:sp>
    </p:spTree>
    <p:extLst>
      <p:ext uri="{BB962C8B-B14F-4D97-AF65-F5344CB8AC3E}">
        <p14:creationId xmlns:p14="http://schemas.microsoft.com/office/powerpoint/2010/main" xmlns="" val="2692710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152400"/>
            <a:ext cx="10261600" cy="1143000"/>
          </a:xfrm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/>
            <a:r>
              <a:rPr lang="en-US" altLang="en-US" smtClean="0"/>
              <a:t>AMINOGLYCOSIDES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6800" y="2362200"/>
            <a:ext cx="10261600" cy="4267200"/>
          </a:xfrm>
        </p:spPr>
        <p:txBody>
          <a:bodyPr/>
          <a:lstStyle/>
          <a:p>
            <a:pPr marL="590550" indent="-590550" eaLnBrk="1" hangingPunct="1">
              <a:buFont typeface="Wingdings" pitchFamily="2" charset="2"/>
              <a:buNone/>
            </a:pPr>
            <a:r>
              <a:rPr lang="en-US" altLang="en-US" sz="2800" b="1" smtClean="0"/>
              <a:t>TOXICITY</a:t>
            </a:r>
          </a:p>
          <a:p>
            <a:pPr marL="590550" indent="-590550" eaLnBrk="1" hangingPunct="1">
              <a:buFont typeface="Wingdings" pitchFamily="2" charset="2"/>
              <a:buAutoNum type="alphaUcPeriod" startAt="2"/>
            </a:pPr>
            <a:r>
              <a:rPr lang="en-US" altLang="en-US" sz="2800" smtClean="0"/>
              <a:t>NEPHROTOXICITY</a:t>
            </a:r>
          </a:p>
          <a:p>
            <a:pPr marL="590550" indent="-590550" eaLnBrk="1" hangingPunct="1"/>
            <a:r>
              <a:rPr lang="en-US" altLang="en-US" sz="2800" smtClean="0"/>
              <a:t>Acute tubular necrosis</a:t>
            </a:r>
          </a:p>
          <a:p>
            <a:pPr marL="590550" indent="-590550" eaLnBrk="1" hangingPunct="1"/>
            <a:r>
              <a:rPr lang="en-US" altLang="en-US" sz="2800" smtClean="0"/>
              <a:t>Reversible</a:t>
            </a:r>
          </a:p>
          <a:p>
            <a:pPr marL="590550" indent="-590550" eaLnBrk="1" hangingPunct="1"/>
            <a:r>
              <a:rPr lang="en-US" altLang="en-US" sz="2800" smtClean="0"/>
              <a:t>Most nephrotoxic</a:t>
            </a:r>
          </a:p>
          <a:p>
            <a:pPr marL="952500" lvl="1" indent="-495300" eaLnBrk="1" hangingPunct="1"/>
            <a:r>
              <a:rPr lang="en-US" altLang="en-US" smtClean="0">
                <a:solidFill>
                  <a:schemeClr val="hlink"/>
                </a:solidFill>
              </a:rPr>
              <a:t>Gentamicin</a:t>
            </a:r>
            <a:r>
              <a:rPr lang="en-US" altLang="en-US" smtClean="0"/>
              <a:t> and </a:t>
            </a:r>
            <a:r>
              <a:rPr lang="en-US" altLang="en-US" smtClean="0">
                <a:solidFill>
                  <a:schemeClr val="hlink"/>
                </a:solidFill>
              </a:rPr>
              <a:t>tobramycin</a:t>
            </a:r>
            <a:r>
              <a:rPr lang="en-US" altLang="en-US" sz="2300" smtClean="0">
                <a:solidFill>
                  <a:schemeClr val="hlin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464002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39184" y="152400"/>
            <a:ext cx="10261600" cy="1143000"/>
          </a:xfrm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/>
            <a:r>
              <a:rPr lang="en-US" altLang="en-US" smtClean="0"/>
              <a:t>AMINOGLYCOSIDES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2000" y="2133600"/>
            <a:ext cx="10261600" cy="4267200"/>
          </a:xfrm>
        </p:spPr>
        <p:txBody>
          <a:bodyPr/>
          <a:lstStyle/>
          <a:p>
            <a:pPr marL="590550" indent="-590550" eaLnBrk="1" hangingPunct="1">
              <a:buFont typeface="Wingdings" pitchFamily="2" charset="2"/>
              <a:buNone/>
            </a:pPr>
            <a:r>
              <a:rPr lang="en-US" altLang="en-US" sz="2800" b="1" smtClean="0"/>
              <a:t>TOXICITY</a:t>
            </a:r>
          </a:p>
          <a:p>
            <a:pPr marL="590550" indent="-590550" eaLnBrk="1" hangingPunct="1">
              <a:buFont typeface="Wingdings" pitchFamily="2" charset="2"/>
              <a:buAutoNum type="alphaUcPeriod" startAt="2"/>
            </a:pPr>
            <a:r>
              <a:rPr lang="en-US" altLang="en-US" sz="2800" smtClean="0"/>
              <a:t>NEPHROTOXICITY</a:t>
            </a:r>
          </a:p>
          <a:p>
            <a:pPr marL="590550" indent="-590550" eaLnBrk="1" hangingPunct="1"/>
            <a:r>
              <a:rPr lang="en-US" altLang="en-US" sz="2800" smtClean="0"/>
              <a:t>More common in </a:t>
            </a:r>
            <a:r>
              <a:rPr lang="en-US" altLang="en-US" sz="2800" smtClean="0">
                <a:solidFill>
                  <a:schemeClr val="hlink"/>
                </a:solidFill>
              </a:rPr>
              <a:t>elderly patients </a:t>
            </a:r>
          </a:p>
          <a:p>
            <a:pPr marL="590550" indent="-590550" eaLnBrk="1" hangingPunct="1"/>
            <a:r>
              <a:rPr lang="en-US" altLang="en-US" sz="2800" smtClean="0"/>
              <a:t>Patients concurrently receiving</a:t>
            </a:r>
          </a:p>
          <a:p>
            <a:pPr marL="952500" lvl="1" indent="-495300" eaLnBrk="1" hangingPunct="1"/>
            <a:r>
              <a:rPr lang="en-US" altLang="en-US" smtClean="0"/>
              <a:t>Amphotericin B</a:t>
            </a:r>
          </a:p>
          <a:p>
            <a:pPr marL="952500" lvl="1" indent="-495300" eaLnBrk="1" hangingPunct="1"/>
            <a:r>
              <a:rPr lang="en-US" altLang="en-US" smtClean="0">
                <a:solidFill>
                  <a:schemeClr val="hlink"/>
                </a:solidFill>
              </a:rPr>
              <a:t>Cephalosporins</a:t>
            </a:r>
          </a:p>
          <a:p>
            <a:pPr marL="952500" lvl="1" indent="-495300" eaLnBrk="1" hangingPunct="1"/>
            <a:r>
              <a:rPr lang="en-US" altLang="en-US" smtClean="0"/>
              <a:t>Vancomycin</a:t>
            </a:r>
          </a:p>
          <a:p>
            <a:pPr marL="590550" indent="-590550" eaLnBrk="1" hangingPunct="1"/>
            <a:endParaRPr lang="en-US" altLang="en-US" sz="2800" smtClean="0"/>
          </a:p>
        </p:txBody>
      </p:sp>
    </p:spTree>
    <p:extLst>
      <p:ext uri="{BB962C8B-B14F-4D97-AF65-F5344CB8AC3E}">
        <p14:creationId xmlns:p14="http://schemas.microsoft.com/office/powerpoint/2010/main" xmlns="" val="2996888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-48683" y="152400"/>
            <a:ext cx="10261601" cy="1143000"/>
          </a:xfrm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/>
            <a:r>
              <a:rPr lang="en-US" altLang="en-US" smtClean="0"/>
              <a:t>AMINOGLYCOSIDES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0800" y="2438400"/>
            <a:ext cx="10261600" cy="4267200"/>
          </a:xfrm>
        </p:spPr>
        <p:txBody>
          <a:bodyPr/>
          <a:lstStyle/>
          <a:p>
            <a:pPr marL="590550" indent="-590550" eaLnBrk="1" hangingPunct="1">
              <a:buFont typeface="Wingdings" pitchFamily="2" charset="2"/>
              <a:buNone/>
            </a:pPr>
            <a:r>
              <a:rPr lang="en-US" altLang="en-US" sz="2800" b="1" smtClean="0"/>
              <a:t>TOXICITY</a:t>
            </a:r>
          </a:p>
          <a:p>
            <a:pPr marL="590550" indent="-590550" eaLnBrk="1" hangingPunct="1">
              <a:buFont typeface="Wingdings" pitchFamily="2" charset="2"/>
              <a:buAutoNum type="alphaUcPeriod" startAt="3"/>
            </a:pPr>
            <a:r>
              <a:rPr lang="en-US" altLang="en-US" sz="2800" smtClean="0"/>
              <a:t>NEUROMUSCULAR BLOCKADE</a:t>
            </a:r>
          </a:p>
          <a:p>
            <a:pPr marL="590550" indent="-590550" eaLnBrk="1" hangingPunct="1"/>
            <a:r>
              <a:rPr lang="en-US" altLang="en-US" sz="2800" smtClean="0"/>
              <a:t>Rare</a:t>
            </a:r>
          </a:p>
          <a:p>
            <a:pPr marL="590550" indent="-590550" eaLnBrk="1" hangingPunct="1"/>
            <a:r>
              <a:rPr lang="en-US" altLang="en-US" sz="2800" smtClean="0"/>
              <a:t>Curare-like block may occur at high doses</a:t>
            </a:r>
          </a:p>
          <a:p>
            <a:pPr marL="952500" lvl="1" indent="-495300" eaLnBrk="1" hangingPunct="1"/>
            <a:r>
              <a:rPr lang="en-US" altLang="en-US" smtClean="0"/>
              <a:t>Respiratory paralysis</a:t>
            </a:r>
          </a:p>
          <a:p>
            <a:pPr marL="590550" indent="-590550" eaLnBrk="1" hangingPunct="1"/>
            <a:r>
              <a:rPr lang="en-US" altLang="en-US" sz="2800" smtClean="0"/>
              <a:t>Reversible</a:t>
            </a:r>
          </a:p>
        </p:txBody>
      </p:sp>
    </p:spTree>
    <p:extLst>
      <p:ext uri="{BB962C8B-B14F-4D97-AF65-F5344CB8AC3E}">
        <p14:creationId xmlns:p14="http://schemas.microsoft.com/office/powerpoint/2010/main" xmlns="" val="454688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2061888002"/>
              </p:ext>
            </p:extLst>
          </p:nvPr>
        </p:nvGraphicFramePr>
        <p:xfrm>
          <a:off x="1223110" y="359183"/>
          <a:ext cx="9793655" cy="6331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ersegi Panjang 4"/>
          <p:cNvSpPr/>
          <p:nvPr/>
        </p:nvSpPr>
        <p:spPr>
          <a:xfrm>
            <a:off x="2597539" y="200923"/>
            <a:ext cx="5148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A</a:t>
            </a:r>
            <a:r>
              <a:rPr lang="id-ID" sz="3200" b="1" dirty="0" err="1">
                <a:solidFill>
                  <a:schemeClr val="accent5">
                    <a:lumMod val="50000"/>
                  </a:schemeClr>
                </a:solidFill>
              </a:rPr>
              <a:t>minogli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kosida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pada</a:t>
            </a:r>
            <a:r>
              <a:rPr lang="id-ID" sz="3200" b="1" dirty="0">
                <a:solidFill>
                  <a:schemeClr val="accent5">
                    <a:lumMod val="50000"/>
                  </a:schemeClr>
                </a:solidFill>
              </a:rPr>
              <a:t> LRTI</a:t>
            </a:r>
            <a:endParaRPr lang="id-ID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0876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Kesimpulan</a:t>
            </a:r>
            <a:endParaRPr lang="id-ID" dirty="0"/>
          </a:p>
        </p:txBody>
      </p:sp>
      <p:sp>
        <p:nvSpPr>
          <p:cNvPr id="3" name="Tampungan Konten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id-ID" sz="2800" dirty="0"/>
          </a:p>
          <a:p>
            <a:pPr algn="just"/>
            <a:r>
              <a:rPr lang="id-ID" sz="2800" dirty="0"/>
              <a:t>Penggunaan </a:t>
            </a:r>
            <a:r>
              <a:rPr lang="id-ID" sz="2800" dirty="0" err="1"/>
              <a:t>aminoglikosida</a:t>
            </a:r>
            <a:r>
              <a:rPr lang="id-ID" sz="2800" dirty="0"/>
              <a:t> dengan </a:t>
            </a:r>
            <a:r>
              <a:rPr lang="id-ID" sz="2800" i="1" dirty="0" err="1"/>
              <a:t>high-dose</a:t>
            </a:r>
            <a:r>
              <a:rPr lang="id-ID" sz="2800" i="1" dirty="0"/>
              <a:t>, </a:t>
            </a:r>
            <a:r>
              <a:rPr lang="id-ID" sz="2800" i="1" dirty="0" err="1"/>
              <a:t>extended</a:t>
            </a:r>
            <a:r>
              <a:rPr lang="id-ID" sz="2800" i="1" dirty="0"/>
              <a:t>-interval </a:t>
            </a:r>
            <a:r>
              <a:rPr lang="id-ID" sz="2800" i="1" dirty="0" err="1"/>
              <a:t>dosing</a:t>
            </a:r>
            <a:r>
              <a:rPr lang="id-ID" sz="2800" dirty="0"/>
              <a:t> (HDED) pada pasien memungkinkan konsentrasi puncak yang lebih tinggi untuk mencapai ELF. </a:t>
            </a:r>
          </a:p>
          <a:p>
            <a:pPr algn="just"/>
            <a:r>
              <a:rPr lang="id-ID" sz="2800" dirty="0"/>
              <a:t>Pemberian aminoglikosida melalui aerosolisasi menjadi </a:t>
            </a:r>
            <a:r>
              <a:rPr lang="id-ID" sz="2800" dirty="0" smtClean="0"/>
              <a:t>altern</a:t>
            </a:r>
            <a:r>
              <a:rPr lang="en-US" sz="2800" dirty="0" smtClean="0"/>
              <a:t>a</a:t>
            </a:r>
            <a:r>
              <a:rPr lang="id-ID" sz="2800" dirty="0" smtClean="0"/>
              <a:t>tif </a:t>
            </a:r>
            <a:r>
              <a:rPr lang="id-ID" sz="2800" dirty="0"/>
              <a:t>penggunaan aminoglikosida pada infeksi paru. </a:t>
            </a:r>
          </a:p>
          <a:p>
            <a:pPr algn="just"/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xmlns="" val="3446831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resources.matcha-jp.com/archive_files/jp/2016/09/sakura_branch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1117" y="579721"/>
            <a:ext cx="10190283" cy="573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Judul 1"/>
          <p:cNvSpPr>
            <a:spLocks noGrp="1"/>
          </p:cNvSpPr>
          <p:nvPr>
            <p:ph type="title"/>
          </p:nvPr>
        </p:nvSpPr>
        <p:spPr>
          <a:xfrm>
            <a:off x="7444156" y="4576923"/>
            <a:ext cx="4240821" cy="1463040"/>
          </a:xfrm>
        </p:spPr>
        <p:txBody>
          <a:bodyPr/>
          <a:lstStyle/>
          <a:p>
            <a:r>
              <a:rPr lang="id-ID" dirty="0"/>
              <a:t>Terima Kasih</a:t>
            </a:r>
          </a:p>
        </p:txBody>
      </p:sp>
    </p:spTree>
    <p:extLst>
      <p:ext uri="{BB962C8B-B14F-4D97-AF65-F5344CB8AC3E}">
        <p14:creationId xmlns:p14="http://schemas.microsoft.com/office/powerpoint/2010/main" xmlns="" val="1813267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Lower Respiratory Tract Infection :</a:t>
            </a:r>
            <a:endParaRPr lang="id-ID" b="1" dirty="0"/>
          </a:p>
        </p:txBody>
      </p:sp>
      <p:sp>
        <p:nvSpPr>
          <p:cNvPr id="3" name="Tampungan Konten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Bronkitis akut</a:t>
            </a:r>
          </a:p>
          <a:p>
            <a:r>
              <a:rPr lang="id-ID" dirty="0"/>
              <a:t>Influenza</a:t>
            </a:r>
          </a:p>
          <a:p>
            <a:r>
              <a:rPr lang="id-ID" dirty="0"/>
              <a:t>Pneumonia</a:t>
            </a:r>
            <a:r>
              <a:rPr lang="en-US" dirty="0"/>
              <a:t> </a:t>
            </a:r>
            <a:r>
              <a:rPr lang="en-US" dirty="0" err="1"/>
              <a:t>komunitas</a:t>
            </a:r>
            <a:endParaRPr lang="id-ID" dirty="0"/>
          </a:p>
          <a:p>
            <a:r>
              <a:rPr lang="id-ID" dirty="0"/>
              <a:t>PPOK </a:t>
            </a:r>
            <a:r>
              <a:rPr lang="id-ID" dirty="0" err="1"/>
              <a:t>eksaserbasi</a:t>
            </a:r>
            <a:r>
              <a:rPr lang="id-ID" dirty="0"/>
              <a:t> akut</a:t>
            </a:r>
          </a:p>
          <a:p>
            <a:r>
              <a:rPr lang="id-ID" dirty="0" err="1"/>
              <a:t>Bronkiektasis</a:t>
            </a:r>
            <a:r>
              <a:rPr lang="id-ID" dirty="0"/>
              <a:t> </a:t>
            </a:r>
            <a:r>
              <a:rPr lang="id-ID" dirty="0" err="1"/>
              <a:t>eksaserbasi</a:t>
            </a:r>
            <a:r>
              <a:rPr lang="id-ID" dirty="0"/>
              <a:t> akut</a:t>
            </a:r>
          </a:p>
        </p:txBody>
      </p:sp>
    </p:spTree>
    <p:extLst>
      <p:ext uri="{BB962C8B-B14F-4D97-AF65-F5344CB8AC3E}">
        <p14:creationId xmlns:p14="http://schemas.microsoft.com/office/powerpoint/2010/main" xmlns="" val="4292998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Antibiotik </a:t>
            </a:r>
            <a:r>
              <a:rPr lang="en-US" b="1" dirty="0" err="1"/>
              <a:t>pada</a:t>
            </a:r>
            <a:r>
              <a:rPr lang="id-ID" b="1" dirty="0"/>
              <a:t> LRTI</a:t>
            </a:r>
            <a:endParaRPr lang="id-ID" dirty="0"/>
          </a:p>
        </p:txBody>
      </p:sp>
      <p:sp>
        <p:nvSpPr>
          <p:cNvPr id="3" name="Tampungan Konten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</a:t>
            </a:r>
            <a:r>
              <a:rPr lang="id-ID" sz="2800" dirty="0" err="1"/>
              <a:t>engobatan</a:t>
            </a:r>
            <a:r>
              <a:rPr lang="id-ID" sz="2800" dirty="0"/>
              <a:t> antibiotik harus diberikan pada pasien yang dicurigai atau sudah tegak pneumonia. </a:t>
            </a:r>
          </a:p>
          <a:p>
            <a:r>
              <a:rPr lang="id-ID" sz="2800" dirty="0"/>
              <a:t>Dipertimbangkan untuk pasien LRTI dan </a:t>
            </a:r>
            <a:r>
              <a:rPr lang="id-ID" sz="2800" dirty="0" err="1"/>
              <a:t>komorbiditas</a:t>
            </a:r>
            <a:r>
              <a:rPr lang="id-ID" sz="2800" dirty="0"/>
              <a:t> serius </a:t>
            </a:r>
            <a:r>
              <a:rPr lang="en-US" sz="2800" dirty="0"/>
              <a:t>:</a:t>
            </a:r>
            <a:endParaRPr lang="id-ID" sz="2800" dirty="0"/>
          </a:p>
          <a:p>
            <a:pPr lvl="1"/>
            <a:r>
              <a:rPr lang="en-US" sz="2400" dirty="0"/>
              <a:t>PPOK</a:t>
            </a:r>
            <a:r>
              <a:rPr lang="id-ID" sz="2400" dirty="0"/>
              <a:t> </a:t>
            </a:r>
            <a:r>
              <a:rPr lang="id-ID" sz="2400" dirty="0" err="1"/>
              <a:t>eksaserbasi</a:t>
            </a:r>
            <a:r>
              <a:rPr lang="id-ID" sz="2400" dirty="0"/>
              <a:t> dan </a:t>
            </a:r>
            <a:r>
              <a:rPr lang="id-ID" sz="2400" dirty="0" err="1"/>
              <a:t>bronkiektasis</a:t>
            </a:r>
            <a:r>
              <a:rPr lang="id-ID" sz="2400" dirty="0"/>
              <a:t> </a:t>
            </a:r>
            <a:r>
              <a:rPr lang="id-ID" sz="2400" dirty="0" err="1"/>
              <a:t>terinfesi</a:t>
            </a:r>
            <a:r>
              <a:rPr lang="id-ID" sz="2400" dirty="0"/>
              <a:t> </a:t>
            </a:r>
            <a:r>
              <a:rPr lang="id-ID" sz="2400" dirty="0" err="1"/>
              <a:t>eksaserbasi</a:t>
            </a:r>
            <a:endParaRPr lang="id-ID" sz="2400" dirty="0"/>
          </a:p>
          <a:p>
            <a:pPr lvl="1"/>
            <a:r>
              <a:rPr lang="en-US" sz="2400" dirty="0" err="1"/>
              <a:t>Gagal</a:t>
            </a:r>
            <a:r>
              <a:rPr lang="en-US" sz="2400" dirty="0"/>
              <a:t> </a:t>
            </a:r>
            <a:r>
              <a:rPr lang="en-US" sz="2400" dirty="0" err="1"/>
              <a:t>jantung</a:t>
            </a:r>
            <a:endParaRPr lang="id-ID" sz="2400" dirty="0"/>
          </a:p>
          <a:p>
            <a:pPr lvl="1"/>
            <a:r>
              <a:rPr lang="en-US" sz="2400" dirty="0"/>
              <a:t>Insulin </a:t>
            </a:r>
            <a:r>
              <a:rPr lang="en-US" sz="2400" dirty="0" err="1"/>
              <a:t>dependen</a:t>
            </a:r>
            <a:r>
              <a:rPr lang="en-US" sz="2400" dirty="0"/>
              <a:t> diabetes mellitus</a:t>
            </a:r>
            <a:endParaRPr lang="id-ID" sz="2400" dirty="0"/>
          </a:p>
          <a:p>
            <a:pPr lvl="1"/>
            <a:r>
              <a:rPr lang="en-US" sz="2400" dirty="0" err="1"/>
              <a:t>Gangguan</a:t>
            </a:r>
            <a:r>
              <a:rPr lang="en-US" sz="2400" dirty="0"/>
              <a:t> </a:t>
            </a:r>
            <a:r>
              <a:rPr lang="en-US" sz="2400" dirty="0" err="1"/>
              <a:t>neurologis</a:t>
            </a:r>
            <a:r>
              <a:rPr lang="en-US" sz="2400" dirty="0"/>
              <a:t> </a:t>
            </a:r>
            <a:r>
              <a:rPr lang="en-US" sz="2400" dirty="0" err="1"/>
              <a:t>serius</a:t>
            </a:r>
            <a:r>
              <a:rPr lang="en-US" sz="2400" dirty="0"/>
              <a:t> (stroke, </a:t>
            </a:r>
            <a:r>
              <a:rPr lang="en-US" sz="2400" dirty="0" err="1"/>
              <a:t>dll</a:t>
            </a:r>
            <a:r>
              <a:rPr lang="en-US" sz="2400" dirty="0"/>
              <a:t>) </a:t>
            </a:r>
            <a:endParaRPr lang="id-ID" sz="2400" dirty="0"/>
          </a:p>
          <a:p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xmlns="" val="171118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K</a:t>
            </a:r>
            <a:r>
              <a:rPr lang="id-ID" b="1" dirty="0" err="1"/>
              <a:t>ategori</a:t>
            </a:r>
            <a:r>
              <a:rPr lang="id-ID" b="1" dirty="0"/>
              <a:t> </a:t>
            </a:r>
            <a:r>
              <a:rPr lang="en-US" b="1" dirty="0" err="1"/>
              <a:t>pasien</a:t>
            </a:r>
            <a:r>
              <a:rPr lang="en-US" b="1" dirty="0"/>
              <a:t> </a:t>
            </a:r>
            <a:r>
              <a:rPr lang="id-ID" b="1" dirty="0"/>
              <a:t>di</a:t>
            </a:r>
            <a:r>
              <a:rPr lang="en-US" b="1" dirty="0" err="1"/>
              <a:t>rujuk</a:t>
            </a:r>
            <a:r>
              <a:rPr lang="en-US" b="1" dirty="0"/>
              <a:t> </a:t>
            </a:r>
            <a:r>
              <a:rPr lang="en-US" b="1" dirty="0" err="1"/>
              <a:t>ke</a:t>
            </a:r>
            <a:r>
              <a:rPr lang="en-US" b="1" dirty="0"/>
              <a:t> </a:t>
            </a:r>
            <a:r>
              <a:rPr lang="en-US" b="1" dirty="0" err="1"/>
              <a:t>rumah</a:t>
            </a:r>
            <a:r>
              <a:rPr lang="en-US" b="1" dirty="0"/>
              <a:t> </a:t>
            </a:r>
            <a:r>
              <a:rPr lang="en-US" b="1" dirty="0" err="1"/>
              <a:t>sakit</a:t>
            </a:r>
            <a:r>
              <a:rPr lang="id-ID" b="1" dirty="0"/>
              <a:t> :</a:t>
            </a:r>
          </a:p>
        </p:txBody>
      </p:sp>
      <p:sp>
        <p:nvSpPr>
          <p:cNvPr id="3" name="Tampungan Konten 2"/>
          <p:cNvSpPr>
            <a:spLocks noGrp="1"/>
          </p:cNvSpPr>
          <p:nvPr>
            <p:ph idx="1"/>
          </p:nvPr>
        </p:nvSpPr>
        <p:spPr>
          <a:xfrm>
            <a:off x="1066800" y="1905001"/>
            <a:ext cx="10058400" cy="4689230"/>
          </a:xfrm>
        </p:spPr>
        <p:txBody>
          <a:bodyPr>
            <a:normAutofit/>
          </a:bodyPr>
          <a:lstStyle/>
          <a:p>
            <a:r>
              <a:rPr lang="id-ID" sz="2800" dirty="0"/>
              <a:t>Pa</a:t>
            </a:r>
            <a:r>
              <a:rPr lang="en-US" sz="2800" dirty="0" err="1"/>
              <a:t>sien</a:t>
            </a:r>
            <a:r>
              <a:rPr lang="en-US" sz="2800" dirty="0"/>
              <a:t> </a:t>
            </a:r>
            <a:r>
              <a:rPr lang="en-US" sz="2800" dirty="0" err="1"/>
              <a:t>sakit</a:t>
            </a:r>
            <a:r>
              <a:rPr lang="en-US" sz="2800" dirty="0"/>
              <a:t> </a:t>
            </a:r>
            <a:r>
              <a:rPr lang="en-US" sz="2800" dirty="0" err="1"/>
              <a:t>berat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suspek</a:t>
            </a:r>
            <a:r>
              <a:rPr lang="en-US" sz="2800" dirty="0"/>
              <a:t> pneumonia </a:t>
            </a:r>
            <a:r>
              <a:rPr lang="id-ID" sz="2800" dirty="0"/>
              <a:t>(</a:t>
            </a:r>
            <a:r>
              <a:rPr lang="en-US" sz="2800" dirty="0" err="1"/>
              <a:t>diikuti</a:t>
            </a:r>
            <a:r>
              <a:rPr lang="en-US" sz="2800" dirty="0"/>
              <a:t> t</a:t>
            </a:r>
            <a:r>
              <a:rPr lang="id-ID" sz="2800" dirty="0" err="1"/>
              <a:t>anda</a:t>
            </a:r>
            <a:r>
              <a:rPr lang="id-ID" sz="2800" dirty="0"/>
              <a:t> dan gejala </a:t>
            </a:r>
            <a:r>
              <a:rPr lang="en-US" sz="2800" dirty="0"/>
              <a:t>: </a:t>
            </a:r>
            <a:r>
              <a:rPr lang="id-ID" sz="2800" dirty="0" err="1"/>
              <a:t>takipnea</a:t>
            </a:r>
            <a:r>
              <a:rPr lang="id-ID" sz="2800" dirty="0"/>
              <a:t>, </a:t>
            </a:r>
            <a:r>
              <a:rPr lang="id-ID" sz="2800" dirty="0" err="1"/>
              <a:t>takikardia</a:t>
            </a:r>
            <a:r>
              <a:rPr lang="id-ID" sz="2800" dirty="0"/>
              <a:t>, hipotensi dan kebingungan)</a:t>
            </a:r>
          </a:p>
          <a:p>
            <a:r>
              <a:rPr lang="en-US" sz="2800" dirty="0" err="1"/>
              <a:t>Pasien</a:t>
            </a:r>
            <a:r>
              <a:rPr lang="en-US" sz="2800" dirty="0"/>
              <a:t> pneumonia yang </a:t>
            </a:r>
            <a:r>
              <a:rPr lang="en-US" sz="2800" dirty="0" err="1"/>
              <a:t>gagal</a:t>
            </a:r>
            <a:r>
              <a:rPr lang="en-US" sz="2800" dirty="0"/>
              <a:t> </a:t>
            </a:r>
            <a:r>
              <a:rPr lang="en-US" sz="2800" dirty="0" err="1"/>
              <a:t>respon</a:t>
            </a:r>
            <a:r>
              <a:rPr lang="en-US" sz="2800" dirty="0"/>
              <a:t> </a:t>
            </a:r>
            <a:r>
              <a:rPr lang="en-US" sz="2800" dirty="0" err="1"/>
              <a:t>pengobatan</a:t>
            </a:r>
            <a:r>
              <a:rPr lang="en-US" sz="2800" dirty="0"/>
              <a:t> </a:t>
            </a:r>
            <a:r>
              <a:rPr lang="en-US" sz="2800" dirty="0" err="1"/>
              <a:t>antibiotik</a:t>
            </a:r>
            <a:endParaRPr lang="id-ID" sz="2800" dirty="0"/>
          </a:p>
          <a:p>
            <a:r>
              <a:rPr lang="en-US" sz="2800" dirty="0" err="1"/>
              <a:t>Pasien</a:t>
            </a:r>
            <a:r>
              <a:rPr lang="en-US" sz="2800" dirty="0"/>
              <a:t> </a:t>
            </a:r>
            <a:r>
              <a:rPr lang="en-US" sz="2800" dirty="0" err="1"/>
              <a:t>usia</a:t>
            </a:r>
            <a:r>
              <a:rPr lang="en-US" sz="2800" dirty="0"/>
              <a:t> </a:t>
            </a:r>
            <a:r>
              <a:rPr lang="en-US" sz="2800" dirty="0" err="1"/>
              <a:t>tua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p</a:t>
            </a:r>
            <a:r>
              <a:rPr lang="id-ID" sz="2800" dirty="0"/>
              <a:t>n</a:t>
            </a:r>
            <a:r>
              <a:rPr lang="en-US" sz="2800" dirty="0" err="1"/>
              <a:t>enumonia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peningkatan</a:t>
            </a:r>
            <a:r>
              <a:rPr lang="en-US" sz="2800" dirty="0"/>
              <a:t> </a:t>
            </a:r>
            <a:r>
              <a:rPr lang="en-US" sz="2800" dirty="0" err="1"/>
              <a:t>resiko</a:t>
            </a:r>
            <a:r>
              <a:rPr lang="en-US" sz="2800" dirty="0"/>
              <a:t> </a:t>
            </a:r>
            <a:r>
              <a:rPr lang="en-US" sz="2800" dirty="0" err="1"/>
              <a:t>komplikasi</a:t>
            </a:r>
            <a:r>
              <a:rPr lang="id-ID" sz="2800" dirty="0"/>
              <a:t>.</a:t>
            </a:r>
          </a:p>
          <a:p>
            <a:r>
              <a:rPr lang="en-US" sz="2800" dirty="0" err="1"/>
              <a:t>Pasien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suspek</a:t>
            </a:r>
            <a:r>
              <a:rPr lang="en-US" sz="2800" dirty="0"/>
              <a:t> emboli </a:t>
            </a:r>
            <a:r>
              <a:rPr lang="en-US" sz="2800" dirty="0" err="1"/>
              <a:t>paru</a:t>
            </a:r>
            <a:r>
              <a:rPr lang="en-US" sz="2800" dirty="0"/>
              <a:t>.</a:t>
            </a:r>
            <a:endParaRPr lang="id-ID" sz="2800" dirty="0"/>
          </a:p>
          <a:p>
            <a:r>
              <a:rPr lang="en-US" sz="2800" dirty="0" err="1"/>
              <a:t>Pasien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suspe</a:t>
            </a:r>
            <a:r>
              <a:rPr lang="id-ID" sz="2800" dirty="0"/>
              <a:t>k </a:t>
            </a:r>
            <a:r>
              <a:rPr lang="en-US" sz="2800" dirty="0" err="1"/>
              <a:t>malignansi</a:t>
            </a:r>
            <a:r>
              <a:rPr lang="en-US" sz="2800" dirty="0"/>
              <a:t> </a:t>
            </a:r>
            <a:r>
              <a:rPr lang="en-US" sz="2800" dirty="0" err="1"/>
              <a:t>paru</a:t>
            </a:r>
            <a:r>
              <a:rPr lang="en-US" sz="2800" dirty="0"/>
              <a:t>.</a:t>
            </a:r>
            <a:r>
              <a:rPr lang="id-ID" sz="2800" dirty="0"/>
              <a:t/>
            </a:r>
            <a:br>
              <a:rPr lang="id-ID" sz="2800" dirty="0"/>
            </a:b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xmlns="" val="4287608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Menentukan</a:t>
            </a:r>
            <a:r>
              <a:rPr lang="en-US" b="1" dirty="0"/>
              <a:t> </a:t>
            </a:r>
            <a:r>
              <a:rPr lang="id-ID" b="1" dirty="0"/>
              <a:t>d</a:t>
            </a:r>
            <a:r>
              <a:rPr lang="en-US" b="1" dirty="0" err="1"/>
              <a:t>osis</a:t>
            </a:r>
            <a:r>
              <a:rPr lang="en-US" b="1" dirty="0"/>
              <a:t> </a:t>
            </a:r>
            <a:r>
              <a:rPr lang="id-ID" b="1" dirty="0"/>
              <a:t>a</a:t>
            </a:r>
            <a:r>
              <a:rPr lang="en-US" b="1" dirty="0" err="1"/>
              <a:t>ntibiotik</a:t>
            </a:r>
            <a:r>
              <a:rPr lang="en-US" b="1" dirty="0"/>
              <a:t> </a:t>
            </a:r>
            <a:r>
              <a:rPr lang="en-US" b="1" dirty="0" err="1"/>
              <a:t>pada</a:t>
            </a:r>
            <a:r>
              <a:rPr lang="en-US" b="1" dirty="0"/>
              <a:t> </a:t>
            </a:r>
            <a:r>
              <a:rPr lang="id-ID" b="1" dirty="0"/>
              <a:t>i</a:t>
            </a:r>
            <a:r>
              <a:rPr lang="en-US" b="1" dirty="0" err="1"/>
              <a:t>nfeksi</a:t>
            </a:r>
            <a:r>
              <a:rPr lang="en-US" b="1" dirty="0"/>
              <a:t> </a:t>
            </a:r>
            <a:r>
              <a:rPr lang="en-US" b="1" dirty="0" err="1"/>
              <a:t>Paru</a:t>
            </a:r>
            <a:endParaRPr lang="id-ID" dirty="0"/>
          </a:p>
        </p:txBody>
      </p:sp>
      <p:sp>
        <p:nvSpPr>
          <p:cNvPr id="3" name="Tampungan Konten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d-ID" sz="2800" dirty="0"/>
              <a:t>Capaian </a:t>
            </a:r>
            <a:r>
              <a:rPr lang="id-ID" sz="2800" dirty="0" err="1"/>
              <a:t>farmakokinetik</a:t>
            </a:r>
            <a:r>
              <a:rPr lang="id-ID" sz="2800" dirty="0"/>
              <a:t> / </a:t>
            </a:r>
            <a:r>
              <a:rPr lang="id-ID" sz="2800" dirty="0" err="1"/>
              <a:t>farmakodinamik</a:t>
            </a:r>
            <a:r>
              <a:rPr lang="id-ID" sz="2800" dirty="0"/>
              <a:t> (PK / PD) </a:t>
            </a:r>
            <a:r>
              <a:rPr lang="en-US" sz="2800" dirty="0" err="1"/>
              <a:t>mengindikasikan</a:t>
            </a:r>
            <a:r>
              <a:rPr lang="en-US" sz="2800" dirty="0"/>
              <a:t> </a:t>
            </a:r>
            <a:r>
              <a:rPr lang="en-US" sz="2800" dirty="0" err="1"/>
              <a:t>hubungan</a:t>
            </a:r>
            <a:r>
              <a:rPr lang="en-US" sz="2800" dirty="0"/>
              <a:t> </a:t>
            </a:r>
            <a:r>
              <a:rPr lang="en-US" sz="2800" dirty="0" err="1"/>
              <a:t>peningkatan</a:t>
            </a:r>
            <a:r>
              <a:rPr lang="en-US" sz="2800" dirty="0"/>
              <a:t> </a:t>
            </a:r>
            <a:r>
              <a:rPr lang="en-US" sz="2800" dirty="0" err="1"/>
              <a:t>maks</a:t>
            </a:r>
            <a:r>
              <a:rPr lang="id-ID" sz="2800" dirty="0"/>
              <a:t>i</a:t>
            </a:r>
            <a:r>
              <a:rPr lang="en-US" sz="2800" dirty="0"/>
              <a:t>mal </a:t>
            </a:r>
            <a:r>
              <a:rPr lang="id-ID" sz="2800" i="1" dirty="0" err="1"/>
              <a:t>bacterial</a:t>
            </a:r>
            <a:r>
              <a:rPr lang="id-ID" sz="2800" i="1" dirty="0"/>
              <a:t> </a:t>
            </a:r>
            <a:r>
              <a:rPr lang="id-ID" sz="2800" i="1" dirty="0" err="1"/>
              <a:t>killing</a:t>
            </a:r>
            <a:r>
              <a:rPr lang="id-ID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indeks</a:t>
            </a:r>
            <a:r>
              <a:rPr lang="en-US" sz="2800" dirty="0"/>
              <a:t> </a:t>
            </a:r>
            <a:r>
              <a:rPr lang="en-US" sz="2800" dirty="0" err="1"/>
              <a:t>keberhasilan</a:t>
            </a:r>
            <a:r>
              <a:rPr lang="en-US" sz="2800" dirty="0"/>
              <a:t> </a:t>
            </a:r>
            <a:r>
              <a:rPr lang="en-US" sz="2800" dirty="0" err="1"/>
              <a:t>pengo</a:t>
            </a:r>
            <a:r>
              <a:rPr lang="id-ID" sz="2800" dirty="0" err="1"/>
              <a:t>batan</a:t>
            </a:r>
            <a:r>
              <a:rPr lang="id-ID" sz="2800" dirty="0"/>
              <a:t>.</a:t>
            </a:r>
          </a:p>
          <a:p>
            <a:pPr algn="just"/>
            <a:r>
              <a:rPr lang="id-ID" sz="2800" i="1" dirty="0" err="1"/>
              <a:t>Epithelial</a:t>
            </a:r>
            <a:r>
              <a:rPr lang="id-ID" sz="2800" i="1" dirty="0"/>
              <a:t> Lining </a:t>
            </a:r>
            <a:r>
              <a:rPr lang="id-ID" sz="2800" i="1" dirty="0" err="1"/>
              <a:t>Fluid</a:t>
            </a:r>
            <a:r>
              <a:rPr lang="id-ID" sz="2800" dirty="0"/>
              <a:t> (</a:t>
            </a:r>
            <a:r>
              <a:rPr lang="en-US" sz="2800" dirty="0"/>
              <a:t>ELF</a:t>
            </a:r>
            <a:r>
              <a:rPr lang="id-ID" sz="2800" dirty="0"/>
              <a:t>) dicapai</a:t>
            </a:r>
            <a:r>
              <a:rPr lang="en-US" sz="2800" dirty="0"/>
              <a:t> </a:t>
            </a:r>
            <a:r>
              <a:rPr lang="en-US" sz="2800" dirty="0" err="1"/>
              <a:t>antibiotik</a:t>
            </a:r>
            <a:r>
              <a:rPr lang="en-US" sz="2800" dirty="0"/>
              <a:t> </a:t>
            </a:r>
            <a:r>
              <a:rPr lang="id-ID" sz="2800" dirty="0"/>
              <a:t>yang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berdifusi</a:t>
            </a:r>
            <a:r>
              <a:rPr lang="en-US" sz="2800" dirty="0"/>
              <a:t> </a:t>
            </a:r>
            <a:r>
              <a:rPr lang="en-US" sz="2800" dirty="0" err="1"/>
              <a:t>melintasi</a:t>
            </a:r>
            <a:r>
              <a:rPr lang="en-US" sz="2800" dirty="0"/>
              <a:t> </a:t>
            </a:r>
            <a:r>
              <a:rPr lang="en-US" sz="2800" dirty="0" err="1"/>
              <a:t>barier</a:t>
            </a:r>
            <a:r>
              <a:rPr lang="en-US" sz="2800" dirty="0"/>
              <a:t> </a:t>
            </a:r>
            <a:r>
              <a:rPr lang="en-US" sz="2800" dirty="0" err="1"/>
              <a:t>darah</a:t>
            </a:r>
            <a:r>
              <a:rPr lang="en-US" sz="2800" dirty="0"/>
              <a:t>-alveolar</a:t>
            </a:r>
            <a:r>
              <a:rPr lang="id-ID" sz="2800" dirty="0"/>
              <a:t>, yang dipengaruhi </a:t>
            </a:r>
            <a:r>
              <a:rPr lang="en-US" sz="2800" dirty="0" err="1"/>
              <a:t>karakteristik</a:t>
            </a:r>
            <a:r>
              <a:rPr lang="en-US" sz="2800" dirty="0"/>
              <a:t> </a:t>
            </a:r>
            <a:r>
              <a:rPr lang="en-US" sz="2800" dirty="0" err="1"/>
              <a:t>fisikokimia</a:t>
            </a:r>
            <a:r>
              <a:rPr lang="en-US" sz="2800" dirty="0"/>
              <a:t> (</a:t>
            </a:r>
            <a:r>
              <a:rPr lang="en-US" sz="2800" dirty="0" err="1"/>
              <a:t>misalnya</a:t>
            </a:r>
            <a:r>
              <a:rPr lang="en-US" sz="2800" dirty="0"/>
              <a:t>, </a:t>
            </a:r>
            <a:r>
              <a:rPr lang="en-US" sz="2800" dirty="0" err="1"/>
              <a:t>lipofilositas</a:t>
            </a:r>
            <a:r>
              <a:rPr lang="en-US" sz="2800" dirty="0"/>
              <a:t>, </a:t>
            </a:r>
            <a:r>
              <a:rPr lang="en-US" sz="2800" dirty="0" err="1"/>
              <a:t>berat</a:t>
            </a:r>
            <a:r>
              <a:rPr lang="en-US" sz="2800" dirty="0"/>
              <a:t> </a:t>
            </a:r>
            <a:r>
              <a:rPr lang="en-US" sz="2800" dirty="0" err="1"/>
              <a:t>molekul</a:t>
            </a:r>
            <a:r>
              <a:rPr lang="en-US" sz="2800" dirty="0"/>
              <a:t>, </a:t>
            </a:r>
            <a:r>
              <a:rPr lang="en-US" sz="2800" dirty="0" err="1"/>
              <a:t>ikatan</a:t>
            </a:r>
            <a:r>
              <a:rPr lang="en-US" sz="2800" dirty="0"/>
              <a:t> protein)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karakteristik</a:t>
            </a:r>
            <a:r>
              <a:rPr lang="en-US" sz="2800" dirty="0"/>
              <a:t> </a:t>
            </a:r>
            <a:r>
              <a:rPr lang="en-US" sz="2800" dirty="0" err="1"/>
              <a:t>spesifik</a:t>
            </a:r>
            <a:r>
              <a:rPr lang="en-US" sz="2800" dirty="0"/>
              <a:t> </a:t>
            </a:r>
            <a:r>
              <a:rPr lang="en-US" sz="2800" dirty="0" err="1"/>
              <a:t>pasien</a:t>
            </a:r>
            <a:r>
              <a:rPr lang="en-US" sz="2800" dirty="0"/>
              <a:t> (</a:t>
            </a:r>
            <a:r>
              <a:rPr lang="en-US" sz="2800" dirty="0" err="1"/>
              <a:t>misalnya</a:t>
            </a:r>
            <a:r>
              <a:rPr lang="en-US" sz="2800" dirty="0"/>
              <a:t>, </a:t>
            </a:r>
            <a:r>
              <a:rPr lang="en-US" sz="2800" dirty="0" err="1"/>
              <a:t>permeabilitas</a:t>
            </a:r>
            <a:r>
              <a:rPr lang="en-US" sz="2800" dirty="0"/>
              <a:t> </a:t>
            </a:r>
            <a:r>
              <a:rPr lang="en-US" sz="2800" dirty="0" err="1"/>
              <a:t>jaringan</a:t>
            </a:r>
            <a:r>
              <a:rPr lang="en-US" sz="2800" dirty="0"/>
              <a:t>, </a:t>
            </a:r>
            <a:r>
              <a:rPr lang="en-US" sz="2800" dirty="0" err="1"/>
              <a:t>fungsi</a:t>
            </a:r>
            <a:r>
              <a:rPr lang="en-US" sz="2800" dirty="0"/>
              <a:t> </a:t>
            </a:r>
            <a:r>
              <a:rPr lang="en-US" sz="2800" dirty="0" err="1"/>
              <a:t>ginjal</a:t>
            </a:r>
            <a:r>
              <a:rPr lang="en-US" sz="2800" dirty="0"/>
              <a:t>).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xmlns="" val="1379461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/>
              <a:t>Makrolid</a:t>
            </a:r>
            <a:endParaRPr lang="id-ID" b="1" dirty="0"/>
          </a:p>
        </p:txBody>
      </p:sp>
      <p:sp>
        <p:nvSpPr>
          <p:cNvPr id="3" name="Tampungan Konten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dirty="0" err="1"/>
              <a:t>Makrolid</a:t>
            </a:r>
            <a:r>
              <a:rPr lang="en-US" sz="2800" dirty="0"/>
              <a:t> </a:t>
            </a:r>
            <a:r>
              <a:rPr lang="en-US" sz="2800" dirty="0" err="1"/>
              <a:t>menembus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baik</a:t>
            </a:r>
            <a:r>
              <a:rPr lang="en-US" sz="2800" dirty="0"/>
              <a:t> </a:t>
            </a:r>
            <a:r>
              <a:rPr lang="en-US" sz="2800" dirty="0" err="1"/>
              <a:t>ke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jaringan</a:t>
            </a:r>
            <a:r>
              <a:rPr lang="en-US" sz="2800" dirty="0"/>
              <a:t> </a:t>
            </a:r>
            <a:r>
              <a:rPr lang="en-US" sz="2800" dirty="0" err="1"/>
              <a:t>paru</a:t>
            </a:r>
            <a:r>
              <a:rPr lang="en-US" sz="2800" dirty="0"/>
              <a:t> (&gt; 100% ELF </a:t>
            </a:r>
            <a:r>
              <a:rPr lang="en-US" sz="2800" dirty="0" err="1"/>
              <a:t>rasio</a:t>
            </a:r>
            <a:r>
              <a:rPr lang="en-US" sz="2800" dirty="0"/>
              <a:t> plasma). </a:t>
            </a:r>
            <a:endParaRPr lang="id-ID" sz="2800" dirty="0"/>
          </a:p>
          <a:p>
            <a:pPr algn="just"/>
            <a:r>
              <a:rPr lang="en-US" sz="2800" dirty="0" err="1"/>
              <a:t>Penelitian</a:t>
            </a:r>
            <a:r>
              <a:rPr lang="en-US" sz="2800" dirty="0"/>
              <a:t> </a:t>
            </a:r>
            <a:r>
              <a:rPr lang="en-US" sz="2800" dirty="0" err="1"/>
              <a:t>sebelumnya</a:t>
            </a:r>
            <a:r>
              <a:rPr lang="en-US" sz="2800" dirty="0"/>
              <a:t> </a:t>
            </a:r>
            <a:r>
              <a:rPr lang="en-US" sz="2800" dirty="0" err="1"/>
              <a:t>secara</a:t>
            </a:r>
            <a:r>
              <a:rPr lang="en-US" sz="2800" dirty="0"/>
              <a:t> </a:t>
            </a:r>
            <a:r>
              <a:rPr lang="en-US" sz="2800" dirty="0" err="1"/>
              <a:t>konsisten</a:t>
            </a:r>
            <a:r>
              <a:rPr lang="en-US" sz="2800" dirty="0"/>
              <a:t> </a:t>
            </a:r>
            <a:r>
              <a:rPr lang="en-US" sz="2800" dirty="0" err="1"/>
              <a:t>melaporkan</a:t>
            </a:r>
            <a:r>
              <a:rPr lang="en-US" sz="2800" dirty="0"/>
              <a:t> </a:t>
            </a:r>
            <a:r>
              <a:rPr lang="en-US" sz="2800" dirty="0" err="1"/>
              <a:t>hasil</a:t>
            </a:r>
            <a:r>
              <a:rPr lang="en-US" sz="2800" dirty="0"/>
              <a:t> </a:t>
            </a:r>
            <a:r>
              <a:rPr lang="en-US" sz="2800" dirty="0" err="1"/>
              <a:t>konsentrasi</a:t>
            </a:r>
            <a:r>
              <a:rPr lang="en-US" sz="2800" dirty="0"/>
              <a:t> </a:t>
            </a:r>
            <a:r>
              <a:rPr lang="en-US" sz="2800" dirty="0" err="1"/>
              <a:t>signifikan</a:t>
            </a:r>
            <a:r>
              <a:rPr lang="en-US" sz="2800" dirty="0"/>
              <a:t> yang </a:t>
            </a:r>
            <a:r>
              <a:rPr lang="en-US" sz="2800" dirty="0" err="1"/>
              <a:t>lebih</a:t>
            </a:r>
            <a:r>
              <a:rPr lang="en-US" sz="2800" dirty="0"/>
              <a:t> </a:t>
            </a:r>
            <a:r>
              <a:rPr lang="en-US" sz="2800" dirty="0" err="1"/>
              <a:t>tinggi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ELF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i="1" dirty="0"/>
              <a:t>alveolar </a:t>
            </a:r>
            <a:r>
              <a:rPr lang="en-US" sz="2800" i="1" dirty="0" err="1"/>
              <a:t>makrofag</a:t>
            </a:r>
            <a:r>
              <a:rPr lang="en-US" sz="2800" dirty="0"/>
              <a:t> (AM) </a:t>
            </a:r>
            <a:r>
              <a:rPr lang="en-US" sz="2800" dirty="0" err="1"/>
              <a:t>daripada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plasma </a:t>
            </a:r>
            <a:r>
              <a:rPr lang="en-US" sz="2800" dirty="0" err="1"/>
              <a:t>saat</a:t>
            </a:r>
            <a:r>
              <a:rPr lang="en-US" sz="2800" dirty="0"/>
              <a:t> </a:t>
            </a:r>
            <a:r>
              <a:rPr lang="en-US" sz="2800" dirty="0" err="1"/>
              <a:t>terapi</a:t>
            </a:r>
            <a:r>
              <a:rPr lang="en-US" sz="2800" dirty="0"/>
              <a:t>,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konsentrasi</a:t>
            </a:r>
            <a:r>
              <a:rPr lang="en-US" sz="2800" dirty="0"/>
              <a:t> AM </a:t>
            </a:r>
            <a:r>
              <a:rPr lang="en-US" sz="2800" dirty="0" err="1"/>
              <a:t>selalu</a:t>
            </a:r>
            <a:r>
              <a:rPr lang="en-US" sz="2800" dirty="0"/>
              <a:t> </a:t>
            </a:r>
            <a:r>
              <a:rPr lang="en-US" sz="2800" dirty="0" err="1"/>
              <a:t>jauh</a:t>
            </a:r>
            <a:r>
              <a:rPr lang="en-US" sz="2800" dirty="0"/>
              <a:t> </a:t>
            </a:r>
            <a:r>
              <a:rPr lang="en-US" sz="2800" dirty="0" err="1"/>
              <a:t>lebih</a:t>
            </a:r>
            <a:r>
              <a:rPr lang="en-US" sz="2800" dirty="0"/>
              <a:t> </a:t>
            </a:r>
            <a:r>
              <a:rPr lang="en-US" sz="2800" dirty="0" err="1"/>
              <a:t>tinggi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ELF.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xmlns="" val="492931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905290"/>
          </a:xfrm>
        </p:spPr>
        <p:txBody>
          <a:bodyPr/>
          <a:lstStyle/>
          <a:p>
            <a:r>
              <a:rPr lang="id-ID" b="1" i="1" dirty="0" err="1"/>
              <a:t>Fluoroquinolon</a:t>
            </a:r>
            <a:endParaRPr lang="id-ID" b="1" dirty="0"/>
          </a:p>
        </p:txBody>
      </p:sp>
      <p:sp>
        <p:nvSpPr>
          <p:cNvPr id="3" name="Tampungan Konten 2"/>
          <p:cNvSpPr>
            <a:spLocks noGrp="1"/>
          </p:cNvSpPr>
          <p:nvPr>
            <p:ph idx="1"/>
          </p:nvPr>
        </p:nvSpPr>
        <p:spPr>
          <a:xfrm>
            <a:off x="1066800" y="1614854"/>
            <a:ext cx="10058400" cy="4267200"/>
          </a:xfrm>
        </p:spPr>
        <p:txBody>
          <a:bodyPr>
            <a:noAutofit/>
          </a:bodyPr>
          <a:lstStyle/>
          <a:p>
            <a:pPr algn="just"/>
            <a:r>
              <a:rPr lang="id-ID" sz="2800" dirty="0" err="1"/>
              <a:t>Fluoroquinolon</a:t>
            </a:r>
            <a:r>
              <a:rPr lang="id-ID" sz="2800" dirty="0"/>
              <a:t> seperti </a:t>
            </a:r>
            <a:r>
              <a:rPr lang="id-ID" sz="2800" dirty="0" err="1"/>
              <a:t>levofloxacin</a:t>
            </a:r>
            <a:r>
              <a:rPr lang="id-ID" sz="2800" dirty="0"/>
              <a:t> menunjukkan penetrasi yang sangat baik ke </a:t>
            </a:r>
            <a:r>
              <a:rPr lang="en-US" sz="2800" dirty="0"/>
              <a:t>area</a:t>
            </a:r>
            <a:r>
              <a:rPr lang="id-ID" sz="2800" dirty="0"/>
              <a:t> </a:t>
            </a:r>
            <a:r>
              <a:rPr lang="id-ID" sz="2800" dirty="0" err="1"/>
              <a:t>intrapulmonar</a:t>
            </a:r>
            <a:r>
              <a:rPr lang="id-ID" sz="2800" dirty="0"/>
              <a:t>.</a:t>
            </a:r>
          </a:p>
          <a:p>
            <a:pPr algn="just"/>
            <a:r>
              <a:rPr lang="id-ID" sz="2800" dirty="0"/>
              <a:t>Beberapa penelitian menunjukkan hubungan paralel antara </a:t>
            </a:r>
            <a:r>
              <a:rPr lang="en-US" sz="2800" dirty="0" err="1"/>
              <a:t>konsentrasi</a:t>
            </a:r>
            <a:r>
              <a:rPr lang="en-US" sz="2800" dirty="0"/>
              <a:t> </a:t>
            </a:r>
            <a:r>
              <a:rPr lang="id-ID" sz="2800" dirty="0" err="1"/>
              <a:t>levofloxacin</a:t>
            </a:r>
            <a:r>
              <a:rPr lang="id-ID" sz="2800" dirty="0"/>
              <a:t> plasma dan ELF setelah pemberian oral dan IV. </a:t>
            </a:r>
          </a:p>
          <a:p>
            <a:pPr algn="just"/>
            <a:r>
              <a:rPr lang="id-ID" sz="2800" dirty="0"/>
              <a:t>Puncak konsentrasi dicapai ELF sekitar satu jam setelah pemberian. </a:t>
            </a:r>
          </a:p>
          <a:p>
            <a:pPr algn="just"/>
            <a:r>
              <a:rPr lang="en-US" sz="2800" dirty="0"/>
              <a:t>Hal </a:t>
            </a:r>
            <a:r>
              <a:rPr lang="en-US" sz="2800" dirty="0" err="1"/>
              <a:t>terpenting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id-ID" sz="2800" dirty="0"/>
              <a:t> penyesuaian dosis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pasien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id-ID" sz="2800" dirty="0"/>
              <a:t> disfungsi ginjal atau pada orang tua, karena </a:t>
            </a:r>
            <a:r>
              <a:rPr lang="en-US" sz="2800" dirty="0" err="1"/>
              <a:t>penurunan</a:t>
            </a:r>
            <a:r>
              <a:rPr lang="en-US" sz="2800" dirty="0"/>
              <a:t> </a:t>
            </a:r>
            <a:r>
              <a:rPr lang="en-US" sz="2800" dirty="0" err="1"/>
              <a:t>kliren</a:t>
            </a:r>
            <a:r>
              <a:rPr lang="id-ID" sz="2800" dirty="0"/>
              <a:t> </a:t>
            </a:r>
            <a:r>
              <a:rPr lang="id-ID" sz="2800" dirty="0" err="1"/>
              <a:t>levofloxacin</a:t>
            </a:r>
            <a:r>
              <a:rPr lang="id-ID" sz="2800" dirty="0"/>
              <a:t>.</a:t>
            </a:r>
            <a:r>
              <a:rPr lang="en-US" sz="2800" dirty="0"/>
              <a:t> 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xmlns="" val="2789386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i="1" dirty="0" err="1"/>
              <a:t>Glikopeptid</a:t>
            </a:r>
            <a:endParaRPr lang="id-ID" b="1" dirty="0"/>
          </a:p>
        </p:txBody>
      </p:sp>
      <p:sp>
        <p:nvSpPr>
          <p:cNvPr id="3" name="Tampungan Konten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d-ID" sz="2800" dirty="0" err="1"/>
              <a:t>Vankomisin</a:t>
            </a:r>
            <a:r>
              <a:rPr lang="id-ID" sz="2800" dirty="0"/>
              <a:t> </a:t>
            </a:r>
            <a:r>
              <a:rPr lang="en-US" sz="2800" dirty="0" err="1"/>
              <a:t>menunjukan</a:t>
            </a:r>
            <a:r>
              <a:rPr lang="en-US" sz="2800" dirty="0"/>
              <a:t> </a:t>
            </a:r>
            <a:r>
              <a:rPr lang="en-US" sz="2800" dirty="0" err="1"/>
              <a:t>penetrasi</a:t>
            </a:r>
            <a:r>
              <a:rPr lang="en-US" sz="2800" dirty="0"/>
              <a:t> yang </a:t>
            </a:r>
            <a:r>
              <a:rPr lang="en-US" sz="2800" dirty="0" err="1"/>
              <a:t>baik</a:t>
            </a:r>
            <a:r>
              <a:rPr lang="id-ID" sz="2800" dirty="0"/>
              <a:t> (B70%) </a:t>
            </a:r>
            <a:r>
              <a:rPr lang="en-US" sz="2800" dirty="0" err="1"/>
              <a:t>pada</a:t>
            </a:r>
            <a:r>
              <a:rPr lang="id-ID" sz="2800" dirty="0"/>
              <a:t> jaringan paru yang tidak terinfeksi dibandingkan dengan pasien kritis dengan pneumonia (</a:t>
            </a:r>
            <a:r>
              <a:rPr lang="en-US" sz="2800" dirty="0"/>
              <a:t>&lt;</a:t>
            </a:r>
            <a:r>
              <a:rPr lang="id-ID" sz="2800" dirty="0"/>
              <a:t>20%). </a:t>
            </a:r>
          </a:p>
          <a:p>
            <a:pPr algn="just"/>
            <a:r>
              <a:rPr lang="id-ID" sz="2800" dirty="0"/>
              <a:t>Penetrasi paru yang buruk pada pasien terinfeksi, dosis standar jarang mencapai </a:t>
            </a:r>
            <a:r>
              <a:rPr lang="en-US" sz="2800" dirty="0" err="1"/>
              <a:t>konsentrasi</a:t>
            </a:r>
            <a:r>
              <a:rPr lang="id-ID" sz="2800" dirty="0"/>
              <a:t> obat yang cukup </a:t>
            </a:r>
            <a:r>
              <a:rPr lang="en-US" sz="2800" dirty="0" err="1"/>
              <a:t>pada</a:t>
            </a:r>
            <a:r>
              <a:rPr lang="id-ID" sz="2800" dirty="0"/>
              <a:t> ELF. </a:t>
            </a:r>
          </a:p>
          <a:p>
            <a:pPr algn="just"/>
            <a:r>
              <a:rPr lang="en-US" sz="2800" dirty="0" err="1"/>
              <a:t>Konsentrasi</a:t>
            </a:r>
            <a:r>
              <a:rPr lang="en-US" sz="2800" dirty="0"/>
              <a:t> plasma d</a:t>
            </a:r>
            <a:r>
              <a:rPr lang="id-ID" sz="2800" dirty="0"/>
              <a:t>i</a:t>
            </a:r>
            <a:r>
              <a:rPr lang="en-US" sz="2800" dirty="0" err="1"/>
              <a:t>pertahankan</a:t>
            </a:r>
            <a:r>
              <a:rPr lang="en-US" sz="2800" dirty="0"/>
              <a:t> </a:t>
            </a:r>
            <a:r>
              <a:rPr lang="en-US" sz="2800" dirty="0" err="1"/>
              <a:t>konstan</a:t>
            </a:r>
            <a:r>
              <a:rPr lang="en-US" sz="2800" dirty="0"/>
              <a:t> (</a:t>
            </a:r>
            <a:r>
              <a:rPr lang="en-US" sz="2800" dirty="0" err="1"/>
              <a:t>misalnya</a:t>
            </a:r>
            <a:r>
              <a:rPr lang="en-US" sz="2800" dirty="0"/>
              <a:t>, 20 mg / L)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meningkatkan</a:t>
            </a:r>
            <a:r>
              <a:rPr lang="en-US" sz="2800" dirty="0"/>
              <a:t> </a:t>
            </a:r>
            <a:r>
              <a:rPr lang="en-US" sz="2800" dirty="0" err="1"/>
              <a:t>konsentrasi</a:t>
            </a:r>
            <a:r>
              <a:rPr lang="en-US" sz="2800" dirty="0"/>
              <a:t> </a:t>
            </a:r>
            <a:r>
              <a:rPr lang="en-US" sz="2800" dirty="0" err="1"/>
              <a:t>obat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kompartemen</a:t>
            </a:r>
            <a:r>
              <a:rPr lang="en-US" sz="2800" dirty="0"/>
              <a:t> </a:t>
            </a:r>
            <a:r>
              <a:rPr lang="en-US" sz="2800" dirty="0" err="1"/>
              <a:t>paru</a:t>
            </a:r>
            <a:r>
              <a:rPr lang="id-ID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897844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kura 16 x 9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9533353_TF03031002_TF03031002" id="{8F4F066B-B6EC-4FB1-B834-DADAD2EB8600}" vid="{555D8E81-E56D-4A48-B766-99E20D1B62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Offic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Offic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Presentasi bertema alam bunga sakura (layar lebar)</Template>
  <TotalTime>524</TotalTime>
  <Words>1225</Words>
  <Application>Microsoft Office PowerPoint</Application>
  <PresentationFormat>Custom</PresentationFormat>
  <Paragraphs>208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Sakura 16 x 9</vt:lpstr>
      <vt:lpstr>Office Theme</vt:lpstr>
      <vt:lpstr>1_Office Theme</vt:lpstr>
      <vt:lpstr>Aminoglikosida pada Infeksi Saluran Napas Bawah (LRTI)</vt:lpstr>
      <vt:lpstr>Infeksi Saluran Napas Bawah (LRTI)</vt:lpstr>
      <vt:lpstr>Lower Respiratory Tract Infection :</vt:lpstr>
      <vt:lpstr>Antibiotik pada LRTI</vt:lpstr>
      <vt:lpstr>Kategori pasien dirujuk ke rumah sakit :</vt:lpstr>
      <vt:lpstr>Menentukan dosis antibiotik pada infeksi Paru</vt:lpstr>
      <vt:lpstr>Makrolid</vt:lpstr>
      <vt:lpstr>Fluoroquinolon</vt:lpstr>
      <vt:lpstr>Glikopeptid</vt:lpstr>
      <vt:lpstr>Oxazolidinones</vt:lpstr>
      <vt:lpstr>Aminoglikosida</vt:lpstr>
      <vt:lpstr>IAminoglycosides in LRTI </vt:lpstr>
      <vt:lpstr>Slide 13</vt:lpstr>
      <vt:lpstr>Elizabeth AR, Neil AG, and Melissa AM. Management of Aminoglycosides in the Intensive Care Unit.  Journal of Intensive Care Medicine.2010; 25(6):327-342 </vt:lpstr>
      <vt:lpstr>Elizabeth AR, Neil AG, and Melissa AM. Management of Aminoglycosides in the Intensive Care Unit. Journal of Intensive Care Medicine.2010;25(6):327-342 </vt:lpstr>
      <vt:lpstr>Elizabeth AR, Neil AG, and Melissa AM. Management of Aminoglycosides in the Intensive Care Unit. Journal of Intensive Care Medicine.2010;25(6):327-342 </vt:lpstr>
      <vt:lpstr>AMINOGLYCOSIDES</vt:lpstr>
      <vt:lpstr>AMINOGLYCOSIDES</vt:lpstr>
      <vt:lpstr>AMINOGLYCOSIDES</vt:lpstr>
      <vt:lpstr>AMINOGLYCOSIDES</vt:lpstr>
      <vt:lpstr>AMINOGLYCOSIDES</vt:lpstr>
      <vt:lpstr>AMINOGLYCOSIDES</vt:lpstr>
      <vt:lpstr>AMINOGLYCOSIDES</vt:lpstr>
      <vt:lpstr>Slide 24</vt:lpstr>
      <vt:lpstr>Kesimpulan</vt:lpstr>
      <vt:lpstr>Terima Kasih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Aminoglikosida pada Infeksi Saluran Napas Bawah (LRTI)</dc:title>
  <dc:creator>ratnaadhika09@gmail.com</dc:creator>
  <cp:lastModifiedBy>RANI</cp:lastModifiedBy>
  <cp:revision>38</cp:revision>
  <dcterms:created xsi:type="dcterms:W3CDTF">2017-04-05T10:48:41Z</dcterms:created>
  <dcterms:modified xsi:type="dcterms:W3CDTF">2017-04-08T07:01:47Z</dcterms:modified>
</cp:coreProperties>
</file>