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882" r:id="rId2"/>
  </p:sldMasterIdLst>
  <p:notesMasterIdLst>
    <p:notesMasterId r:id="rId20"/>
  </p:notesMasterIdLst>
  <p:handoutMasterIdLst>
    <p:handoutMasterId r:id="rId21"/>
  </p:handoutMasterIdLst>
  <p:sldIdLst>
    <p:sldId id="282" r:id="rId3"/>
    <p:sldId id="283" r:id="rId4"/>
    <p:sldId id="256" r:id="rId5"/>
    <p:sldId id="295" r:id="rId6"/>
    <p:sldId id="284" r:id="rId7"/>
    <p:sldId id="286" r:id="rId8"/>
    <p:sldId id="266" r:id="rId9"/>
    <p:sldId id="301" r:id="rId10"/>
    <p:sldId id="294" r:id="rId11"/>
    <p:sldId id="300" r:id="rId12"/>
    <p:sldId id="293" r:id="rId13"/>
    <p:sldId id="302" r:id="rId14"/>
    <p:sldId id="292" r:id="rId15"/>
    <p:sldId id="297" r:id="rId16"/>
    <p:sldId id="288" r:id="rId17"/>
    <p:sldId id="298" r:id="rId18"/>
    <p:sldId id="303" r:id="rId1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orient="horz" pos="4247" userDrawn="1">
          <p15:clr>
            <a:srgbClr val="A4A3A4"/>
          </p15:clr>
        </p15:guide>
        <p15:guide id="3" orient="horz" pos="1842" userDrawn="1">
          <p15:clr>
            <a:srgbClr val="A4A3A4"/>
          </p15:clr>
        </p15:guide>
        <p15:guide id="4" pos="4422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204" userDrawn="1">
          <p15:clr>
            <a:srgbClr val="A4A3A4"/>
          </p15:clr>
        </p15:guide>
        <p15:guide id="7" pos="1429" userDrawn="1">
          <p15:clr>
            <a:srgbClr val="A4A3A4"/>
          </p15:clr>
        </p15:guide>
        <p15:guide id="8" orient="horz" pos="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gin, David" initials="BD" lastIdx="3" clrIdx="0"/>
  <p:cmAuthor id="7" name="Kai-Michael Beeh" initials="" lastIdx="2" clrIdx="7"/>
  <p:cmAuthor id="1" name="Flannery, Sinead" initials="FS" lastIdx="4" clrIdx="1"/>
  <p:cmAuthor id="8" name="Geick, Derrick" initials="GD" lastIdx="7" clrIdx="8"/>
  <p:cmAuthor id="2" name="Gruenberger, Jean-Bernard" initials="GJ" lastIdx="4" clrIdx="2"/>
  <p:cmAuthor id="9" name="Mezzi, Karen" initials="MK" lastIdx="5" clrIdx="9"/>
  <p:cmAuthor id="3" name="Anjana Mallela" initials="AM" lastIdx="9" clrIdx="3"/>
  <p:cmAuthor id="10" name="Elizabeth Andrew" initials="EA" lastIdx="41" clrIdx="10">
    <p:extLst/>
  </p:cmAuthor>
  <p:cmAuthor id="4" name="Twomey, Claire" initials="TC" lastIdx="10" clrIdx="4">
    <p:extLst/>
  </p:cmAuthor>
  <p:cmAuthor id="5" name="Medical Writer" initials="MW" lastIdx="7" clrIdx="5">
    <p:extLst/>
  </p:cmAuthor>
  <p:cmAuthor id="6" name="Thomas McMurray" initials="TM" lastIdx="27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D000"/>
    <a:srgbClr val="BDE1FD"/>
    <a:srgbClr val="0460A9"/>
    <a:srgbClr val="0066CC"/>
    <a:srgbClr val="F70309"/>
    <a:srgbClr val="FF6600"/>
    <a:srgbClr val="FFFF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5780E6-A8F4-46B0-B82D-9E7F56C639EF}">
  <a:tblStyle styleId="{1C5780E6-A8F4-46B0-B82D-9E7F56C639EF}" styleName="Novartis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646464"/>
              </a:solidFill>
            </a:ln>
          </a:top>
          <a:bottom>
            <a:ln w="6350">
              <a:solidFill>
                <a:srgbClr val="646464"/>
              </a:solidFill>
            </a:ln>
          </a:bottom>
          <a:insideH>
            <a:ln w="6350">
              <a:solidFill>
                <a:srgbClr val="64646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460A9"/>
      </a:tcTxStyle>
      <a:tcStyle>
        <a:tcBdr>
          <a:top>
            <a:ln>
              <a:noFill/>
            </a:ln>
          </a:top>
          <a:bottom>
            <a:ln w="19050">
              <a:solidFill>
                <a:srgbClr val="0460A9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5" autoAdjust="0"/>
    <p:restoredTop sz="77791" autoAdjust="0"/>
  </p:normalViewPr>
  <p:slideViewPr>
    <p:cSldViewPr snapToGrid="0" showGuides="1">
      <p:cViewPr varScale="1">
        <p:scale>
          <a:sx n="59" d="100"/>
          <a:sy n="59" d="100"/>
        </p:scale>
        <p:origin x="1608" y="42"/>
      </p:cViewPr>
      <p:guideLst>
        <p:guide orient="horz" pos="300"/>
        <p:guide orient="horz" pos="4247"/>
        <p:guide orient="horz" pos="1842"/>
        <p:guide pos="4422"/>
        <p:guide pos="2880"/>
        <p:guide pos="204"/>
        <p:guide pos="1429"/>
        <p:guide orient="horz" pos="7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60FF-ACF0-5A4A-9C79-4881E6B16567}" type="datetimeFigureOut">
              <a:rPr lang="en-US" smtClean="0">
                <a:latin typeface="Arial"/>
              </a:rPr>
              <a:pPr/>
              <a:t>4/8/2017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A786-EB35-BA4C-A7F7-24740D3067F1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94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4595FF-6E7F-4C41-B8DF-4AE76FC1F075}" type="datetimeFigureOut">
              <a:rPr lang="en-US" smtClean="0"/>
              <a:pPr/>
              <a:t>4/8/2017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33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Wedzicha JA, Banerji D, Chapman KR, et al. Indacaterol-glycopyrronium versus salmeterol-fluticasone for COPD. 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Engl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 Med 2016;374:2222–34.</a:t>
            </a:r>
            <a:endParaRPr lang="en-GB" dirty="0" smtClean="0"/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9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Wedzicha JA, </a:t>
            </a:r>
            <a:r>
              <a:rPr lang="en-GB" dirty="0" err="1" smtClean="0"/>
              <a:t>Decramer</a:t>
            </a:r>
            <a:r>
              <a:rPr lang="en-GB" dirty="0" smtClean="0"/>
              <a:t> M, Ficker JH, et al. Analysis of chronic obstructive pulmonary disease exacerbations with the dual bronchodilator QVA149 compared with glycopyrronium and tiotropium (SPARK): a randomised, double-blind, parallel-group study. Lancet </a:t>
            </a:r>
            <a:r>
              <a:rPr lang="en-GB" dirty="0" err="1" smtClean="0"/>
              <a:t>Respir</a:t>
            </a:r>
            <a:r>
              <a:rPr lang="en-GB" dirty="0" smtClean="0"/>
              <a:t> Med 2013;1:199–209.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Wedzicha JA, Banerji D, Chapman KR, et al. Indacaterol-glycopyrronium versus salmeterol-fluticasone for COPD. 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Engl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 Med 2016;374:2222–34.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75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93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31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2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2016). Global strategy for the diagnosis, management, and prevention of chronic obstructive pulmonary disease. Updated 2016. Last accessed 5 February </a:t>
            </a:r>
            <a:r>
              <a:rPr lang="en-US" sz="1200" baseline="0" dirty="0" smtClean="0"/>
              <a:t>2</a:t>
            </a:r>
            <a:r>
              <a:rPr lang="en-US" sz="1200" dirty="0" smtClean="0"/>
              <a:t>016. </a:t>
            </a:r>
            <a:r>
              <a:rPr lang="en-GB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3890701" y="9498171"/>
            <a:ext cx="2975240" cy="49990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4B6968-3DA8-4A58-BAD5-129FD02955F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8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79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08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050" dirty="0" err="1" smtClean="0"/>
              <a:t>Agusti</a:t>
            </a:r>
            <a:r>
              <a:rPr lang="en-GB" sz="1050" dirty="0" smtClean="0"/>
              <a:t> A, Hurd S, Jones P,</a:t>
            </a:r>
            <a:r>
              <a:rPr lang="en-GB" sz="1050" baseline="0" dirty="0" smtClean="0"/>
              <a:t> </a:t>
            </a:r>
            <a:r>
              <a:rPr lang="en-GB" sz="1050" dirty="0" smtClean="0"/>
              <a:t>et al.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FAQs about the GOLD 2011 assessment proposal of COPD: a comparative analysis of four different cohorts.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Eur</a:t>
            </a:r>
            <a:r>
              <a:rPr lang="fr-FR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Respir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J 2013;42:1391–401.</a:t>
            </a:r>
            <a:endParaRPr lang="en-GB" sz="105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41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162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84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</p:txBody>
      </p:sp>
    </p:spTree>
    <p:extLst>
      <p:ext uri="{BB962C8B-B14F-4D97-AF65-F5344CB8AC3E}">
        <p14:creationId xmlns:p14="http://schemas.microsoft.com/office/powerpoint/2010/main" val="411309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Reference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/>
              <a:t>Global initiative for chronic Obstructive Lung Disease (GOLD 2017). Global strategy for the diagnosis, management, and prevention of chronic obstructive pulmonary disease. Updated 2016. </a:t>
            </a:r>
            <a:r>
              <a:rPr lang="en-US" sz="1050" dirty="0" smtClean="0"/>
              <a:t>Last accessed 12 December </a:t>
            </a:r>
            <a:r>
              <a:rPr lang="en-US" sz="1050" baseline="0" dirty="0" smtClean="0"/>
              <a:t>2</a:t>
            </a:r>
            <a:r>
              <a:rPr lang="en-US" sz="1050" dirty="0" smtClean="0"/>
              <a:t>016.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http://goldcopd.org/gold-reports/</a:t>
            </a: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rPr>
              <a:t>Adelphi Respiratory Disease Specific Programme. 2016. [COPD patient data file], Bollington, UK. Unpublished raw data.</a:t>
            </a: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+mn-cs"/>
            </a:endParaRPr>
          </a:p>
          <a:p>
            <a:pPr marL="225379" marR="0" lvl="0" indent="-225379" algn="l" defTabSz="9015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9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chemeClr val="accent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9225" y="4221163"/>
            <a:ext cx="7410450" cy="1429829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3573463"/>
            <a:ext cx="7413625" cy="535531"/>
          </a:xfrm>
        </p:spPr>
        <p:txBody>
          <a:bodyPr wrap="none" anchor="t"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646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1" y="6477000"/>
            <a:ext cx="8532812" cy="242888"/>
          </a:xfrm>
        </p:spPr>
        <p:txBody>
          <a:bodyPr anchor="b"/>
          <a:lstStyle>
            <a:lvl1pPr marL="0" indent="0" algn="r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60001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1" y="6477000"/>
            <a:ext cx="8532812" cy="242888"/>
          </a:xfrm>
        </p:spPr>
        <p:txBody>
          <a:bodyPr anchor="b"/>
          <a:lstStyle>
            <a:lvl1pPr marL="0" indent="0" algn="r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7591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1" y="6477000"/>
            <a:ext cx="8532812" cy="242888"/>
          </a:xfrm>
        </p:spPr>
        <p:txBody>
          <a:bodyPr anchor="b"/>
          <a:lstStyle>
            <a:lvl1pPr marL="0" indent="0" algn="r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774617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| 360 Focus on Respiratory | Primary Care WWF | May 2013 | Primary Care WWF Respiratory | Business Use Only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6AA3EA-0569-43EF-BBA3-83FDB109D5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8715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0" y="457200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200"/>
            </a:lvl1pPr>
          </a:lstStyle>
          <a:p>
            <a:r>
              <a:rPr lang="en-US" dirty="0" smtClean="0"/>
              <a:t>Insert picture. Get approved pictures at http://www.novartisbrandlab.com/resources/library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1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133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975734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66344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4281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777240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2057400"/>
            <a:ext cx="777240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8770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8580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66344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4525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9225" y="4437112"/>
            <a:ext cx="7410450" cy="1439862"/>
          </a:xfrm>
        </p:spPr>
        <p:txBody>
          <a:bodyPr/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3789412"/>
            <a:ext cx="7416800" cy="573087"/>
          </a:xfrm>
        </p:spPr>
        <p:txBody>
          <a:bodyPr wrap="none" anchor="b"/>
          <a:lstStyle>
            <a:lvl1pPr>
              <a:lnSpc>
                <a:spcPct val="90000"/>
              </a:lnSpc>
              <a:spcBef>
                <a:spcPct val="40000"/>
              </a:spcBef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chemeClr val="accent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11" name="Picture 7" descr="C:\Users\TRESPMI1\AppData\Local\Microsoft\Windows\Temporary Internet Files\Content.IE5\1WYTMHHQ\Nvs_029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775" y="1130300"/>
            <a:ext cx="7642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74612" y="87157"/>
            <a:ext cx="2516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6CD6186-6C94-48D2-8012-CBC38F2CC709}" type="slidenum">
              <a:rPr lang="en-GB" sz="16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44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3756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8932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68580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333756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24" hasCustomPrompt="1"/>
          </p:nvPr>
        </p:nvSpPr>
        <p:spPr>
          <a:xfrm>
            <a:off x="598932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299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 smtClean="0"/>
              <a:t>Petter Olsson and Pankaj Goyal | November 2016 | GOLD 2017 Revision | Confidential – For Internal Use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picture. Get approved pictures at http://</a:t>
            </a:r>
            <a:r>
              <a:rPr lang="en-US" dirty="0" err="1" smtClean="0"/>
              <a:t>www.novartisbrandlab.com</a:t>
            </a:r>
            <a:r>
              <a:rPr lang="en-US" dirty="0" smtClean="0"/>
              <a:t>/resources/library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6099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Insert picture. Get approved pictures at http://www.novartisbrandlab.com/resources/library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15106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623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1965959" y="4389120"/>
            <a:ext cx="6492241" cy="9601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 smtClean="0"/>
              <a:t>Insert picture. Get approved pictures at http://www.novartisbrandlab.com/resources/library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867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965959" y="2331720"/>
            <a:ext cx="649224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9" name="Straight Connector 18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3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258BADCA-9E05-4AC7-9D9A-5F69CF326C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0" y="0"/>
            <a:ext cx="9144000" cy="350966"/>
          </a:xfrm>
          <a:custGeom>
            <a:avLst/>
            <a:gdLst>
              <a:gd name="T0" fmla="*/ 3321 w 3368"/>
              <a:gd name="T1" fmla="*/ 131 h 131"/>
              <a:gd name="T2" fmla="*/ 46 w 3368"/>
              <a:gd name="T3" fmla="*/ 131 h 131"/>
              <a:gd name="T4" fmla="*/ 0 w 3368"/>
              <a:gd name="T5" fmla="*/ 85 h 131"/>
              <a:gd name="T6" fmla="*/ 0 w 3368"/>
              <a:gd name="T7" fmla="*/ 0 h 131"/>
              <a:gd name="T8" fmla="*/ 3368 w 3368"/>
              <a:gd name="T9" fmla="*/ 0 h 131"/>
              <a:gd name="T10" fmla="*/ 3368 w 3368"/>
              <a:gd name="T11" fmla="*/ 85 h 131"/>
              <a:gd name="T12" fmla="*/ 3321 w 3368"/>
              <a:gd name="T13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8" h="131">
                <a:moveTo>
                  <a:pt x="3321" y="131"/>
                </a:moveTo>
                <a:cubicBezTo>
                  <a:pt x="46" y="131"/>
                  <a:pt x="46" y="131"/>
                  <a:pt x="46" y="131"/>
                </a:cubicBezTo>
                <a:cubicBezTo>
                  <a:pt x="21" y="131"/>
                  <a:pt x="0" y="111"/>
                  <a:pt x="0" y="85"/>
                </a:cubicBezTo>
                <a:cubicBezTo>
                  <a:pt x="0" y="0"/>
                  <a:pt x="0" y="0"/>
                  <a:pt x="0" y="0"/>
                </a:cubicBezTo>
                <a:cubicBezTo>
                  <a:pt x="3368" y="0"/>
                  <a:pt x="3368" y="0"/>
                  <a:pt x="3368" y="0"/>
                </a:cubicBezTo>
                <a:cubicBezTo>
                  <a:pt x="3368" y="85"/>
                  <a:pt x="3368" y="85"/>
                  <a:pt x="3368" y="85"/>
                </a:cubicBezTo>
                <a:cubicBezTo>
                  <a:pt x="3368" y="111"/>
                  <a:pt x="3347" y="131"/>
                  <a:pt x="3321" y="131"/>
                </a:cubicBezTo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2" descr="N:\Presentations\CircleScience\#Clients\Novartis\Regional COPD\48747F AMAC med ed\template files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696" y="6239482"/>
            <a:ext cx="1254529" cy="56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6" y="6264638"/>
            <a:ext cx="3276000" cy="360000"/>
          </a:xfr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 smtClean="0"/>
              <a:t>Footnote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52279" y="6264638"/>
            <a:ext cx="3276547" cy="360000"/>
          </a:xfrm>
        </p:spPr>
        <p:txBody>
          <a:bodyPr vert="horz" lIns="0" tIns="0" rIns="0" bIns="0" rtlCol="0" anchor="b">
            <a:noAutofit/>
          </a:bodyPr>
          <a:lstStyle>
            <a:lvl1pPr marL="177800" indent="-177800" algn="r">
              <a:spcAft>
                <a:spcPts val="0"/>
              </a:spcAft>
              <a:buNone/>
              <a:defRPr lang="en-US" sz="1000" dirty="0" smtClean="0"/>
            </a:lvl1pPr>
          </a:lstStyle>
          <a:p>
            <a:pPr marL="0" lvl="0" indent="0"/>
            <a:r>
              <a:rPr lang="en-US" dirty="0" smtClean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140200167"/>
      </p:ext>
    </p:extLst>
  </p:cSld>
  <p:clrMapOvr>
    <a:masterClrMapping/>
  </p:clrMapOvr>
  <p:transition>
    <p:wipe dir="r"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258BADCA-9E05-4AC7-9D9A-5F69CF326C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0" y="0"/>
            <a:ext cx="9144000" cy="350966"/>
          </a:xfrm>
          <a:custGeom>
            <a:avLst/>
            <a:gdLst>
              <a:gd name="T0" fmla="*/ 3321 w 3368"/>
              <a:gd name="T1" fmla="*/ 131 h 131"/>
              <a:gd name="T2" fmla="*/ 46 w 3368"/>
              <a:gd name="T3" fmla="*/ 131 h 131"/>
              <a:gd name="T4" fmla="*/ 0 w 3368"/>
              <a:gd name="T5" fmla="*/ 85 h 131"/>
              <a:gd name="T6" fmla="*/ 0 w 3368"/>
              <a:gd name="T7" fmla="*/ 0 h 131"/>
              <a:gd name="T8" fmla="*/ 3368 w 3368"/>
              <a:gd name="T9" fmla="*/ 0 h 131"/>
              <a:gd name="T10" fmla="*/ 3368 w 3368"/>
              <a:gd name="T11" fmla="*/ 85 h 131"/>
              <a:gd name="T12" fmla="*/ 3321 w 3368"/>
              <a:gd name="T13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68" h="131">
                <a:moveTo>
                  <a:pt x="3321" y="131"/>
                </a:moveTo>
                <a:cubicBezTo>
                  <a:pt x="46" y="131"/>
                  <a:pt x="46" y="131"/>
                  <a:pt x="46" y="131"/>
                </a:cubicBezTo>
                <a:cubicBezTo>
                  <a:pt x="21" y="131"/>
                  <a:pt x="0" y="111"/>
                  <a:pt x="0" y="85"/>
                </a:cubicBezTo>
                <a:cubicBezTo>
                  <a:pt x="0" y="0"/>
                  <a:pt x="0" y="0"/>
                  <a:pt x="0" y="0"/>
                </a:cubicBezTo>
                <a:cubicBezTo>
                  <a:pt x="3368" y="0"/>
                  <a:pt x="3368" y="0"/>
                  <a:pt x="3368" y="0"/>
                </a:cubicBezTo>
                <a:cubicBezTo>
                  <a:pt x="3368" y="85"/>
                  <a:pt x="3368" y="85"/>
                  <a:pt x="3368" y="85"/>
                </a:cubicBezTo>
                <a:cubicBezTo>
                  <a:pt x="3368" y="111"/>
                  <a:pt x="3347" y="131"/>
                  <a:pt x="3321" y="131"/>
                </a:cubicBezTo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2" descr="N:\Presentations\CircleScience\#Clients\Novartis\Regional COPD\48747F AMAC med ed\template files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696" y="6239482"/>
            <a:ext cx="1254529" cy="56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58776" y="6264638"/>
            <a:ext cx="3276000" cy="360000"/>
          </a:xfr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 smtClean="0"/>
              <a:t>Footnote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52279" y="6264638"/>
            <a:ext cx="3276547" cy="360000"/>
          </a:xfrm>
        </p:spPr>
        <p:txBody>
          <a:bodyPr vert="horz" lIns="0" tIns="0" rIns="0" bIns="0" rtlCol="0" anchor="b">
            <a:noAutofit/>
          </a:bodyPr>
          <a:lstStyle>
            <a:lvl1pPr marL="177800" indent="-177800" algn="r">
              <a:spcAft>
                <a:spcPts val="0"/>
              </a:spcAft>
              <a:buNone/>
              <a:defRPr lang="en-US" sz="1000" dirty="0" smtClean="0"/>
            </a:lvl1pPr>
          </a:lstStyle>
          <a:p>
            <a:pPr marL="0" lvl="0" indent="0"/>
            <a:r>
              <a:rPr lang="en-US" dirty="0" smtClean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40757102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74612" y="87157"/>
            <a:ext cx="2516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6CD6186-6C94-48D2-8012-CBC38F2CC709}" type="slidenum">
              <a:rPr lang="en-GB" sz="16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571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CE0A2BA-D92A-46EC-9421-EF759FE72C4C}" type="slidenum">
              <a:rPr lang="en-GB" smtClean="0"/>
              <a:pPr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58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A2BA-D92A-46EC-9421-EF759FE72C4C}" type="slidenum">
              <a:rPr lang="en-GB"/>
              <a:pPr>
                <a:defRPr/>
              </a:pPr>
              <a:t>‹#›</a:t>
            </a:fld>
            <a:r>
              <a:rPr lang="en-GB"/>
              <a:t> | Presentation Title | Presenter Name | Date | Subject |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40064251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A7CB8581-8E20-43FF-B0FC-1C4E94E292BE}" type="slidenum">
              <a:rPr lang="en-GB" smtClean="0"/>
              <a:pPr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92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0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543099C-7582-4F6A-A12A-6F55018D80C5}" type="slidenum">
              <a:rPr lang="en-GB" smtClean="0"/>
              <a:pPr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165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B39DDA5-9E2B-4778-8AFC-2B3FF8264741}" type="slidenum">
              <a:rPr lang="en-GB" smtClean="0"/>
              <a:pPr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3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5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7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0" y="457200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200"/>
            </a:lvl1pPr>
          </a:lstStyle>
          <a:p>
            <a:r>
              <a:rPr lang="en-US" dirty="0" smtClean="0"/>
              <a:t>Insert picture. Get approved pictures at http://www.novartisbrandlab.com/resources/library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Business or Operating Unit/Franchise or Department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568" y="6266013"/>
            <a:ext cx="1645919" cy="3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925" y="1252538"/>
            <a:ext cx="4160838" cy="50176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252538"/>
            <a:ext cx="4160837" cy="50176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B8581-8E20-43FF-B0FC-1C4E94E292BE}" type="slidenum">
              <a:rPr lang="en-GB"/>
              <a:pPr>
                <a:defRPr/>
              </a:pPr>
              <a:t>‹#›</a:t>
            </a:fld>
            <a:r>
              <a:rPr lang="en-GB"/>
              <a:t> | Presentation Title | Presenter Name | Date | Subject |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13257301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099C-7582-4F6A-A12A-6F55018D80C5}" type="slidenum">
              <a:rPr lang="en-GB"/>
              <a:pPr>
                <a:defRPr/>
              </a:pPr>
              <a:t>‹#›</a:t>
            </a:fld>
            <a:r>
              <a:rPr lang="en-GB"/>
              <a:t> | Presentation Title | Presenter Name | Date | Subject |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3043836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DDA5-9E2B-4778-8AFC-2B3FF8264741}" type="slidenum">
              <a:rPr lang="en-GB"/>
              <a:pPr>
                <a:defRPr/>
              </a:pPr>
              <a:t>‹#›</a:t>
            </a:fld>
            <a:r>
              <a:rPr lang="en-GB"/>
              <a:t> | Presentation Title | Presenter Name | Date | Subject |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18952240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2" y="1346200"/>
            <a:ext cx="2667371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12" y="1346200"/>
            <a:ext cx="2676809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7" y="1357911"/>
            <a:ext cx="2667371" cy="4933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| 360 Focus on Respiratory | Primary Care WWF | May 2013 | Primary Care WWF Respiratory | Business Use Only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6AA3EA-0569-43EF-BBA3-83FDB109D5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70065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6AA3EA-0569-43EF-BBA3-83FDB109D58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755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17"/>
            <a:ext cx="8229600" cy="4525963"/>
          </a:xfrm>
        </p:spPr>
        <p:txBody>
          <a:bodyPr/>
          <a:lstStyle/>
          <a:p>
            <a:pPr lvl="0"/>
            <a:r>
              <a:rPr lang="en-US" noProof="0" smtClean="0">
                <a:sym typeface="Gill Sans" charset="0"/>
              </a:rPr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8" y="6245200"/>
            <a:ext cx="2133079" cy="476622"/>
          </a:xfrm>
          <a:prstGeom prst="rect">
            <a:avLst/>
          </a:prstGeom>
        </p:spPr>
        <p:txBody>
          <a:bodyPr lIns="91359" tIns="45680" rIns="91359" bIns="45680"/>
          <a:lstStyle>
            <a:lvl1pPr eaLnBrk="1" hangingPunct="1">
              <a:defRPr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0">
              <a:solidFill>
                <a:srgbClr val="FFFFFF"/>
              </a:solidFill>
              <a:sym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85" y="6245200"/>
            <a:ext cx="2895451" cy="476622"/>
          </a:xfrm>
          <a:prstGeom prst="rect">
            <a:avLst/>
          </a:prstGeom>
        </p:spPr>
        <p:txBody>
          <a:bodyPr lIns="91359" tIns="45680" rIns="91359" bIns="45680"/>
          <a:lstStyle>
            <a:lvl1pPr eaLnBrk="1" hangingPunct="1">
              <a:defRPr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endParaRPr lang="en-US" sz="3000">
              <a:solidFill>
                <a:srgbClr val="FFFFFF"/>
              </a:solidFill>
              <a:sym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5" y="6245200"/>
            <a:ext cx="2133079" cy="476622"/>
          </a:xfrm>
          <a:prstGeom prst="rect">
            <a:avLst/>
          </a:prstGeom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Book Antiqua" pitchFamily="18" charset="0"/>
                <a:ea typeface="ＭＳ Ｐゴシック" charset="-128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4BF188C-E5F4-4AB1-A8A0-8F2243E715C0}" type="slidenum">
              <a:rPr lang="en-US" sz="3000">
                <a:solidFill>
                  <a:srgbClr val="FFFFFF"/>
                </a:solidFill>
                <a:sym typeface="Gill Sans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3000">
              <a:solidFill>
                <a:srgbClr val="FFFFFF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169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288926" y="166915"/>
            <a:ext cx="8540750" cy="94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88925" y="1248230"/>
            <a:ext cx="8556626" cy="510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22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5625" y="6440488"/>
            <a:ext cx="6524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90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/>
              <a:t> | Presentation Title | Presenter Name | Date | Subject | Business Use Only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4612" y="87157"/>
            <a:ext cx="2516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B766E5E4-1859-455E-A1D1-0CF0AF94E922}" type="slidenum">
              <a:rPr lang="en-GB" sz="160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823" r:id="rId14"/>
    <p:sldLayoutId id="2147483672" r:id="rId15"/>
    <p:sldLayoutId id="2147483652" r:id="rId16"/>
    <p:sldLayoutId id="2147483667" r:id="rId17"/>
    <p:sldLayoutId id="2147483663" r:id="rId18"/>
    <p:sldLayoutId id="2147483664" r:id="rId19"/>
    <p:sldLayoutId id="2147483665" r:id="rId20"/>
    <p:sldLayoutId id="2147483666" r:id="rId21"/>
    <p:sldLayoutId id="2147483651" r:id="rId22"/>
    <p:sldLayoutId id="2147483673" r:id="rId23"/>
    <p:sldLayoutId id="2147483669" r:id="rId24"/>
    <p:sldLayoutId id="2147483668" r:id="rId25"/>
    <p:sldLayoutId id="2147483675" r:id="rId26"/>
    <p:sldLayoutId id="2147483676" r:id="rId2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76225" indent="-276225" algn="l" rtl="0" eaLnBrk="1" fontAlgn="base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00063" indent="-214313" algn="l" rtl="0" eaLnBrk="1" fontAlgn="base" hangingPunct="1">
        <a:lnSpc>
          <a:spcPct val="100000"/>
        </a:lnSpc>
        <a:spcBef>
          <a:spcPts val="0"/>
        </a:spcBef>
        <a:spcAft>
          <a:spcPts val="400"/>
        </a:spcAft>
        <a:buClr>
          <a:srgbClr val="917B69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714375" indent="-204788" algn="l" rtl="0" eaLnBrk="1" fontAlgn="base" hangingPunct="1">
        <a:lnSpc>
          <a:spcPct val="100000"/>
        </a:lnSpc>
        <a:spcBef>
          <a:spcPts val="0"/>
        </a:spcBef>
        <a:spcAft>
          <a:spcPts val="400"/>
        </a:spcAft>
        <a:buClr>
          <a:schemeClr val="tx1"/>
        </a:buClr>
        <a:buFont typeface="Arial" charset="0"/>
        <a:buChar char="-"/>
        <a:defRPr>
          <a:solidFill>
            <a:schemeClr val="tx1"/>
          </a:solidFill>
          <a:latin typeface="+mn-lt"/>
        </a:defRPr>
      </a:lvl3pPr>
      <a:lvl4pPr marL="928688" indent="-209550" algn="l" rtl="0" eaLnBrk="1" fontAlgn="base" hangingPunct="1">
        <a:lnSpc>
          <a:spcPct val="100000"/>
        </a:lnSpc>
        <a:spcBef>
          <a:spcPts val="0"/>
        </a:spcBef>
        <a:spcAft>
          <a:spcPts val="4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1119188" indent="-180975" algn="l" rtl="0" eaLnBrk="1" fontAlgn="base" hangingPunct="1">
        <a:lnSpc>
          <a:spcPct val="100000"/>
        </a:lnSpc>
        <a:spcBef>
          <a:spcPts val="0"/>
        </a:spcBef>
        <a:spcAft>
          <a:spcPts val="400"/>
        </a:spcAft>
        <a:buChar char="»"/>
        <a:defRPr sz="1400">
          <a:solidFill>
            <a:schemeClr val="tx1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0536-2E32-4A3B-84DC-947C0050A9B9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4D9CA-CB1D-4618-A5A2-81EFC6EE8B2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GB" smtClean="0"/>
              <a:t> | Presentation Title | Presenter Name | Date | Subject | Business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BD6C-37EA-4CBB-9C90-2D200394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GOLD 2017 major revision: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Summary of key changes	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Respiratory Franchise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65960" y="6347192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ZINC code: </a:t>
            </a:r>
            <a:r>
              <a:rPr lang="en-US" sz="1100" dirty="0"/>
              <a:t>GLRESP/COPD/0233 </a:t>
            </a:r>
            <a:endParaRPr lang="en-GB" sz="1100" dirty="0" smtClean="0"/>
          </a:p>
          <a:p>
            <a:r>
              <a:rPr lang="en-GB" sz="1100" dirty="0" smtClean="0"/>
              <a:t>Date of preparation: December 2016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2083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850" y="6403559"/>
            <a:ext cx="4708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CAT = COPD Assessment Test; GOLD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Global initiative for </a:t>
            </a:r>
            <a:r>
              <a:rPr lang="en-US" sz="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chronic Obstructive </a:t>
            </a: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Lung </a:t>
            </a:r>
            <a:r>
              <a:rPr lang="en-US" sz="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br>
              <a:rPr lang="en-US" sz="8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 smtClean="0"/>
              <a:t>LABA = </a:t>
            </a:r>
            <a:r>
              <a:rPr lang="en-US" sz="800" dirty="0" smtClean="0"/>
              <a:t>long-acting β</a:t>
            </a:r>
            <a:r>
              <a:rPr lang="en-US" sz="800" baseline="-25000" dirty="0" smtClean="0"/>
              <a:t>2</a:t>
            </a:r>
            <a:r>
              <a:rPr lang="en-US" sz="800" dirty="0" smtClean="0"/>
              <a:t>-agonist; LAMA = long-acting muscarinic antagonist</a:t>
            </a:r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4931228" y="6403559"/>
            <a:ext cx="208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solidFill>
                  <a:srgbClr val="000000"/>
                </a:solidFill>
              </a:rPr>
              <a:t>1. GOLD 2017; 2. Adelphi </a:t>
            </a:r>
            <a:r>
              <a:rPr lang="en-GB" sz="800" dirty="0">
                <a:solidFill>
                  <a:srgbClr val="000000"/>
                </a:solidFill>
              </a:rPr>
              <a:t>Respiratory Disease Specific </a:t>
            </a:r>
            <a:r>
              <a:rPr lang="en-GB" sz="800" dirty="0" smtClean="0">
                <a:solidFill>
                  <a:srgbClr val="000000"/>
                </a:solidFill>
              </a:rPr>
              <a:t>Programme 2016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457200"/>
            <a:ext cx="8233756" cy="96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accent1"/>
                </a:solidFill>
              </a:rPr>
              <a:t>GOLD </a:t>
            </a:r>
            <a:r>
              <a:rPr lang="en-GB" sz="2400" dirty="0" smtClean="0">
                <a:solidFill>
                  <a:schemeClr val="accent1"/>
                </a:solidFill>
              </a:rPr>
              <a:t>2017: </a:t>
            </a:r>
            <a:r>
              <a:rPr lang="en-GB" sz="2400" dirty="0">
                <a:solidFill>
                  <a:schemeClr val="accent1"/>
                </a:solidFill>
              </a:rPr>
              <a:t>Group B patients </a:t>
            </a:r>
            <a:r>
              <a:rPr lang="en-GB" sz="2400" dirty="0" smtClean="0">
                <a:solidFill>
                  <a:schemeClr val="accent1"/>
                </a:solidFill>
              </a:rPr>
              <a:t>with persistent symptoms should </a:t>
            </a:r>
            <a:r>
              <a:rPr lang="en-GB" sz="2400" dirty="0">
                <a:solidFill>
                  <a:schemeClr val="accent1"/>
                </a:solidFill>
              </a:rPr>
              <a:t>be </a:t>
            </a:r>
            <a:r>
              <a:rPr lang="en-GB" sz="2400" dirty="0" smtClean="0">
                <a:solidFill>
                  <a:schemeClr val="accent1"/>
                </a:solidFill>
              </a:rPr>
              <a:t>stepped up to a LABA/LAMA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5414266"/>
            <a:ext cx="7772400" cy="8667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GB" sz="1600" dirty="0" smtClean="0">
                <a:solidFill>
                  <a:schemeClr val="accent1"/>
                </a:solidFill>
              </a:rPr>
              <a:t>More than </a:t>
            </a:r>
            <a:r>
              <a:rPr lang="en-GB" sz="1600" dirty="0">
                <a:solidFill>
                  <a:schemeClr val="accent1"/>
                </a:solidFill>
              </a:rPr>
              <a:t>50% of GOLD B patients have CAT scores &gt;20 (high symptom burden</a:t>
            </a:r>
            <a:r>
              <a:rPr lang="en-GB" sz="1600" dirty="0" smtClean="0">
                <a:solidFill>
                  <a:schemeClr val="accent1"/>
                </a:solidFill>
              </a:rPr>
              <a:t>),</a:t>
            </a:r>
            <a:r>
              <a:rPr lang="en-GB" sz="1600" baseline="30000" dirty="0" smtClean="0">
                <a:solidFill>
                  <a:schemeClr val="accent1"/>
                </a:solidFill>
              </a:rPr>
              <a:t>2</a:t>
            </a:r>
            <a:r>
              <a:rPr lang="en-GB" sz="1600" dirty="0" smtClean="0">
                <a:solidFill>
                  <a:schemeClr val="accent1"/>
                </a:solidFill>
              </a:rPr>
              <a:t/>
            </a:r>
            <a:br>
              <a:rPr lang="en-GB" sz="1600" dirty="0" smtClean="0">
                <a:solidFill>
                  <a:schemeClr val="accent1"/>
                </a:solidFill>
              </a:rPr>
            </a:br>
            <a:r>
              <a:rPr lang="en-GB" sz="1600" dirty="0" smtClean="0">
                <a:solidFill>
                  <a:schemeClr val="accent1"/>
                </a:solidFill>
              </a:rPr>
              <a:t>and </a:t>
            </a:r>
            <a:r>
              <a:rPr lang="en-GB" sz="1600" dirty="0">
                <a:solidFill>
                  <a:schemeClr val="accent1"/>
                </a:solidFill>
              </a:rPr>
              <a:t>therefore should receive </a:t>
            </a:r>
            <a:r>
              <a:rPr lang="en-GB" sz="1600" dirty="0" smtClean="0">
                <a:solidFill>
                  <a:schemeClr val="accent1"/>
                </a:solidFill>
              </a:rPr>
              <a:t>LABA/LAMA </a:t>
            </a:r>
            <a:r>
              <a:rPr lang="en-GB" sz="1600" dirty="0">
                <a:solidFill>
                  <a:schemeClr val="accent1"/>
                </a:solidFill>
              </a:rPr>
              <a:t>as initial </a:t>
            </a:r>
            <a:r>
              <a:rPr lang="en-GB" sz="1600" dirty="0" smtClean="0">
                <a:solidFill>
                  <a:schemeClr val="accent1"/>
                </a:solidFill>
              </a:rPr>
              <a:t>therapy,</a:t>
            </a:r>
            <a:br>
              <a:rPr lang="en-GB" sz="1600" dirty="0" smtClean="0">
                <a:solidFill>
                  <a:schemeClr val="accent1"/>
                </a:solidFill>
              </a:rPr>
            </a:br>
            <a:r>
              <a:rPr lang="en-GB" sz="1600" dirty="0" smtClean="0">
                <a:solidFill>
                  <a:schemeClr val="accent1"/>
                </a:solidFill>
              </a:rPr>
              <a:t>or </a:t>
            </a:r>
            <a:r>
              <a:rPr lang="en-GB" sz="1600" dirty="0">
                <a:solidFill>
                  <a:schemeClr val="accent1"/>
                </a:solidFill>
              </a:rPr>
              <a:t>be stepped up from </a:t>
            </a:r>
            <a:r>
              <a:rPr lang="en-GB" sz="1600" dirty="0" smtClean="0">
                <a:solidFill>
                  <a:schemeClr val="accent1"/>
                </a:solidFill>
              </a:rPr>
              <a:t>monotherapy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1483004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LABA or LAMA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2793518"/>
            <a:ext cx="2736304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LABA + LAMA</a:t>
            </a:r>
          </a:p>
          <a:p>
            <a:pPr algn="ctr"/>
            <a:endParaRPr lang="en-GB" dirty="0"/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>
            <a:off x="4572000" y="1852336"/>
            <a:ext cx="0" cy="869174"/>
          </a:xfrm>
          <a:prstGeom prst="straightConnector1">
            <a:avLst/>
          </a:prstGeom>
          <a:ln w="28575">
            <a:solidFill>
              <a:srgbClr val="00D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3848" y="2131076"/>
            <a:ext cx="273630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Persistent symptoms</a:t>
            </a:r>
            <a:endParaRPr lang="en-GB" dirty="0"/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685800" y="3918857"/>
            <a:ext cx="7772400" cy="1311534"/>
          </a:xfrm>
          <a:prstGeom prst="rect">
            <a:avLst/>
          </a:prstGeom>
        </p:spPr>
        <p:txBody>
          <a:bodyPr vert="horz" lIns="0" tIns="0" rIns="0" bIns="0" spcCol="182880" rtlCol="0">
            <a:noAutofit/>
          </a:bodyPr>
          <a:lstStyle>
            <a:lvl1pPr marL="452438" indent="-452438" algn="l" defTabSz="914400" rtl="0" eaLnBrk="1" latinLnBrk="0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  <a:tabLst>
                <a:tab pos="3998913" algn="r"/>
                <a:tab pos="8229600" algn="r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31775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188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6175" indent="-231775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425" indent="-222250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Bronchodilator selection (LABA vs LAMA) in patients with </a:t>
            </a:r>
            <a:r>
              <a:rPr lang="en-GB" sz="1600" dirty="0" smtClean="0"/>
              <a:t>less severe symptoms </a:t>
            </a:r>
            <a:r>
              <a:rPr lang="en-GB" sz="1600" dirty="0"/>
              <a:t>should depend on the patient’s perception of symptom relief</a:t>
            </a:r>
          </a:p>
          <a:p>
            <a:pPr marL="271463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Patients </a:t>
            </a:r>
            <a:r>
              <a:rPr lang="en-GB" sz="1600" dirty="0"/>
              <a:t>with persistent symptoms may be stepped up to </a:t>
            </a:r>
            <a:r>
              <a:rPr lang="en-GB" sz="1600" dirty="0" smtClean="0"/>
              <a:t>LABA/LAMA</a:t>
            </a:r>
          </a:p>
          <a:p>
            <a:pPr marL="271463" indent="-2714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Patients </a:t>
            </a:r>
            <a:r>
              <a:rPr lang="en-GB" sz="1600" dirty="0"/>
              <a:t>with severe breathlessness may be started on dual </a:t>
            </a:r>
            <a:r>
              <a:rPr lang="en-GB" sz="1600" dirty="0" smtClean="0"/>
              <a:t>bronchodilation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012615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2017: ICS is no longer the preferred choice for patients in GOLD Group C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85800" y="4221392"/>
            <a:ext cx="7772400" cy="1813648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Patients with persistent exacerbations may benefit from addition of LABA or a combination of LABA/ICS</a:t>
            </a:r>
            <a:r>
              <a:rPr lang="en-GB" sz="1600" baseline="30000" dirty="0" smtClean="0"/>
              <a:t>1</a:t>
            </a:r>
            <a:endParaRPr lang="en-GB" sz="1600" dirty="0" smtClean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LAMA/LABA is the </a:t>
            </a:r>
            <a:r>
              <a:rPr lang="en-GB" sz="1600" dirty="0"/>
              <a:t>preferred choice due </a:t>
            </a:r>
            <a:r>
              <a:rPr lang="en-GB" sz="1600" dirty="0" smtClean="0"/>
              <a:t>to pneumonia risk associated with ICS</a:t>
            </a:r>
            <a:r>
              <a:rPr lang="en-GB" sz="1600" baseline="30000" dirty="0" smtClean="0"/>
              <a:t>1</a:t>
            </a:r>
            <a:endParaRPr lang="en-GB" sz="1600" dirty="0"/>
          </a:p>
          <a:p>
            <a:pPr marL="403225" lvl="1" indent="-171450">
              <a:spcAft>
                <a:spcPts val="600"/>
              </a:spcAft>
              <a:buFontTx/>
              <a:buChar char="-"/>
            </a:pPr>
            <a:r>
              <a:rPr lang="en-GB" sz="1600" dirty="0" smtClean="0"/>
              <a:t>There is also no evidence to suggest superiority of LABA/ICS over LABA/LAMA</a:t>
            </a:r>
            <a:r>
              <a:rPr lang="en-GB" sz="1600" baseline="30000" dirty="0" smtClean="0"/>
              <a:t>2</a:t>
            </a:r>
            <a:endParaRPr lang="en-GB" sz="1600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Triple </a:t>
            </a:r>
            <a:r>
              <a:rPr lang="en-GB" sz="1600" dirty="0" smtClean="0"/>
              <a:t>therapy is </a:t>
            </a:r>
            <a:r>
              <a:rPr lang="en-GB" sz="1600" dirty="0"/>
              <a:t>not </a:t>
            </a:r>
            <a:r>
              <a:rPr lang="en-GB" sz="1600" dirty="0" smtClean="0"/>
              <a:t>recommended</a:t>
            </a:r>
            <a:r>
              <a:rPr lang="en-GB" sz="1600" baseline="30000" dirty="0" smtClean="0"/>
              <a:t>1</a:t>
            </a:r>
            <a:endParaRPr lang="en-GB" sz="1600" dirty="0" smtClean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7134" y="1700213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LAMA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134" y="3203709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LABA + LAMA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275286" y="2069545"/>
            <a:ext cx="0" cy="1134164"/>
          </a:xfrm>
          <a:prstGeom prst="straightConnector1">
            <a:avLst/>
          </a:prstGeom>
          <a:ln w="28575">
            <a:solidFill>
              <a:srgbClr val="00D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15310" y="2398723"/>
            <a:ext cx="25202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Preferred choice for persistent exacerbations</a:t>
            </a:r>
            <a:endParaRPr lang="en-GB" sz="1400" dirty="0"/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>
            <a:off x="3275286" y="2069545"/>
            <a:ext cx="3154002" cy="1134164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53124" y="3203709"/>
            <a:ext cx="273630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LABA + ICS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05052" y="243500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Alternative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850" y="6400422"/>
            <a:ext cx="4708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Obstructive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Disease; ICS = inhaled corticosteroid</a:t>
            </a:r>
            <a:b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 smtClean="0">
                <a:solidFill>
                  <a:srgbClr val="000000"/>
                </a:solidFill>
              </a:rPr>
              <a:t>LABA = </a:t>
            </a:r>
            <a:r>
              <a:rPr lang="en-US" sz="800" dirty="0" smtClean="0">
                <a:solidFill>
                  <a:srgbClr val="000000"/>
                </a:solidFill>
              </a:rPr>
              <a:t>long-acting β</a:t>
            </a:r>
            <a:r>
              <a:rPr lang="en-US" sz="800" baseline="-25000" dirty="0" smtClean="0">
                <a:solidFill>
                  <a:srgbClr val="000000"/>
                </a:solidFill>
              </a:rPr>
              <a:t>2</a:t>
            </a:r>
            <a:r>
              <a:rPr lang="en-US" sz="800" dirty="0" smtClean="0">
                <a:solidFill>
                  <a:srgbClr val="000000"/>
                </a:solidFill>
              </a:rPr>
              <a:t>-agonist; LAMA = long-acting muscarinic antagonist</a:t>
            </a:r>
            <a:r>
              <a:rPr lang="en-GB" sz="800" dirty="0" smtClean="0">
                <a:solidFill>
                  <a:srgbClr val="000000"/>
                </a:solidFill>
              </a:rPr>
              <a:t> 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4737100" y="6425822"/>
            <a:ext cx="2282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>
                <a:solidFill>
                  <a:srgbClr val="000000"/>
                </a:solidFill>
              </a:rPr>
              <a:t>1. GOLD 2017</a:t>
            </a:r>
            <a:br>
              <a:rPr lang="en-GB" sz="800" dirty="0">
                <a:solidFill>
                  <a:srgbClr val="000000"/>
                </a:solidFill>
              </a:rPr>
            </a:br>
            <a:r>
              <a:rPr lang="en-GB" sz="800" dirty="0">
                <a:solidFill>
                  <a:srgbClr val="000000"/>
                </a:solidFill>
              </a:rPr>
              <a:t>2.Wedzicha JA, et al. </a:t>
            </a:r>
            <a:r>
              <a:rPr lang="en-GB" sz="800" dirty="0" smtClean="0">
                <a:solidFill>
                  <a:srgbClr val="000000"/>
                </a:solidFill>
              </a:rPr>
              <a:t>N </a:t>
            </a:r>
            <a:r>
              <a:rPr lang="en-GB" sz="800" dirty="0" err="1">
                <a:solidFill>
                  <a:srgbClr val="000000"/>
                </a:solidFill>
              </a:rPr>
              <a:t>Engl</a:t>
            </a:r>
            <a:r>
              <a:rPr lang="en-GB" sz="800" dirty="0">
                <a:solidFill>
                  <a:srgbClr val="000000"/>
                </a:solidFill>
              </a:rPr>
              <a:t> J Med 2016</a:t>
            </a:r>
          </a:p>
        </p:txBody>
      </p:sp>
    </p:spTree>
    <p:extLst>
      <p:ext uri="{BB962C8B-B14F-4D97-AF65-F5344CB8AC3E}">
        <p14:creationId xmlns:p14="http://schemas.microsoft.com/office/powerpoint/2010/main" val="33585551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30484" y="1978741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LAMA + LABA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0484" y="3482237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LABA + LAMA + ICS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80629" y="2348073"/>
            <a:ext cx="0" cy="1134164"/>
          </a:xfrm>
          <a:prstGeom prst="straightConnector1">
            <a:avLst/>
          </a:prstGeom>
          <a:ln w="28575">
            <a:solidFill>
              <a:srgbClr val="00D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1446" y="266799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Further exacerbation(s)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8482" y="1978741"/>
            <a:ext cx="273630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mtClean="0">
                <a:solidFill>
                  <a:srgbClr val="000000"/>
                </a:solidFill>
              </a:rPr>
              <a:t>LABA </a:t>
            </a:r>
            <a:r>
              <a:rPr lang="en-GB" dirty="0" smtClean="0">
                <a:solidFill>
                  <a:srgbClr val="000000"/>
                </a:solidFill>
              </a:rPr>
              <a:t>+ ICS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flipH="1">
            <a:off x="5345567" y="2348073"/>
            <a:ext cx="2171067" cy="1134164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64506" y="1549254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00"/>
                </a:solidFill>
              </a:rPr>
              <a:t>Option for initial therapy in patients with possible ACOS</a:t>
            </a:r>
            <a:endParaRPr lang="en-GB" sz="1100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66788" y="2150832"/>
            <a:ext cx="38169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544" y="1978741"/>
            <a:ext cx="1558999" cy="3673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LAMA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/>
          <p:cNvCxnSpPr>
            <a:stCxn id="23" idx="3"/>
            <a:endCxn id="9" idx="1"/>
          </p:cNvCxnSpPr>
          <p:nvPr/>
        </p:nvCxnSpPr>
        <p:spPr>
          <a:xfrm>
            <a:off x="2147543" y="2162397"/>
            <a:ext cx="882941" cy="1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2"/>
            <a:endCxn id="40" idx="0"/>
          </p:cNvCxnSpPr>
          <p:nvPr/>
        </p:nvCxnSpPr>
        <p:spPr>
          <a:xfrm>
            <a:off x="4398636" y="3851569"/>
            <a:ext cx="2182877" cy="797488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68362" y="2346053"/>
            <a:ext cx="0" cy="1092787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96554" y="2510872"/>
            <a:ext cx="187220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Further exacerbation(s)/ persistent symptoms</a:t>
            </a:r>
            <a:endParaRPr lang="en-GB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368043" y="4649058"/>
            <a:ext cx="2736304" cy="10772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0000"/>
                </a:solidFill>
              </a:rPr>
              <a:t>Consider roflumilast if</a:t>
            </a:r>
            <a:br>
              <a:rPr lang="en-GB" sz="1600" dirty="0" smtClean="0">
                <a:solidFill>
                  <a:srgbClr val="000000"/>
                </a:solidFill>
              </a:rPr>
            </a:br>
            <a:r>
              <a:rPr lang="en-GB" sz="1600" dirty="0" smtClean="0">
                <a:solidFill>
                  <a:srgbClr val="000000"/>
                </a:solidFill>
              </a:rPr>
              <a:t>FEV</a:t>
            </a:r>
            <a:r>
              <a:rPr lang="en-GB" sz="1600" baseline="-25000" dirty="0" smtClean="0">
                <a:solidFill>
                  <a:srgbClr val="000000"/>
                </a:solidFill>
              </a:rPr>
              <a:t>1</a:t>
            </a:r>
            <a:r>
              <a:rPr lang="en-GB" sz="1600" dirty="0" smtClean="0">
                <a:solidFill>
                  <a:srgbClr val="000000"/>
                </a:solidFill>
              </a:rPr>
              <a:t> &lt;50% predicted and patient has chronic bronchitis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13361" y="4649057"/>
            <a:ext cx="2736304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0000"/>
                </a:solidFill>
              </a:rPr>
              <a:t>Consider macrolide </a:t>
            </a:r>
          </a:p>
        </p:txBody>
      </p:sp>
      <p:cxnSp>
        <p:nvCxnSpPr>
          <p:cNvPr id="42" name="Straight Arrow Connector 41"/>
          <p:cNvCxnSpPr>
            <a:stCxn id="11" idx="2"/>
            <a:endCxn id="39" idx="0"/>
          </p:cNvCxnSpPr>
          <p:nvPr/>
        </p:nvCxnSpPr>
        <p:spPr>
          <a:xfrm flipH="1">
            <a:off x="2736195" y="3851569"/>
            <a:ext cx="1662441" cy="797489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11808" y="1745206"/>
            <a:ext cx="2346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00"/>
                </a:solidFill>
              </a:rPr>
              <a:t>Recommended initial therapy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80162" y="3851569"/>
            <a:ext cx="153137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Further exacerbation(s)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83807" y="1558567"/>
            <a:ext cx="180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000000"/>
                </a:solidFill>
              </a:rPr>
              <a:t>LAMA superior to LABA if single substance selected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7435" y="1934477"/>
            <a:ext cx="2556074" cy="55781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3615" y="1445480"/>
            <a:ext cx="1936631" cy="50037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rgbClr val="FFFF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51436" y="1404242"/>
            <a:ext cx="1936631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62664" cy="960120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2017: Dual bronchodilation is the preferred initial therapy for patients in Group D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323850" y="6285867"/>
            <a:ext cx="4708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ACOS = asthma-COPD overlap syndrome; FEV</a:t>
            </a:r>
            <a:r>
              <a:rPr lang="en-GB" sz="800" baseline="-25000" dirty="0">
                <a:solidFill>
                  <a:srgbClr val="000000"/>
                </a:solidFill>
              </a:rPr>
              <a:t>1</a:t>
            </a:r>
            <a:r>
              <a:rPr lang="en-GB" sz="800" dirty="0">
                <a:solidFill>
                  <a:srgbClr val="000000"/>
                </a:solidFill>
              </a:rPr>
              <a:t> = forced expiratory volume in 1 second</a:t>
            </a:r>
            <a:br>
              <a:rPr lang="en-GB" sz="800" dirty="0">
                <a:solidFill>
                  <a:srgbClr val="000000"/>
                </a:solidFill>
              </a:rPr>
            </a:b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chronic Obstructive Lung Disease ICS = inhaled corticosteroid</a:t>
            </a:r>
            <a:b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>
                <a:solidFill>
                  <a:srgbClr val="000000"/>
                </a:solidFill>
              </a:rPr>
              <a:t>LABA = </a:t>
            </a:r>
            <a:r>
              <a:rPr lang="en-US" sz="800" dirty="0">
                <a:solidFill>
                  <a:srgbClr val="000000"/>
                </a:solidFill>
              </a:rPr>
              <a:t>long-acting β</a:t>
            </a:r>
            <a:r>
              <a:rPr lang="en-US" sz="800" baseline="-25000" dirty="0">
                <a:solidFill>
                  <a:srgbClr val="000000"/>
                </a:solidFill>
              </a:rPr>
              <a:t>2</a:t>
            </a:r>
            <a:r>
              <a:rPr lang="en-US" sz="800" dirty="0">
                <a:solidFill>
                  <a:srgbClr val="000000"/>
                </a:solidFill>
              </a:rPr>
              <a:t>-agonist; LAMA = long-acting muscarinic antagonist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297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20" grpId="0"/>
      <p:bldP spid="23" grpId="0" animBg="1"/>
      <p:bldP spid="35" grpId="0"/>
      <p:bldP spid="39" grpId="0" animBg="1"/>
      <p:bldP spid="40" grpId="0" animBg="1"/>
      <p:bldP spid="46" grpId="0"/>
      <p:bldP spid="47" grpId="0"/>
      <p:bldP spid="48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669971" y="6292403"/>
            <a:ext cx="2347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solidFill>
                  <a:srgbClr val="000000"/>
                </a:solidFill>
              </a:rPr>
              <a:t>1. GOLD 2017</a:t>
            </a:r>
          </a:p>
          <a:p>
            <a:pPr algn="r"/>
            <a:r>
              <a:rPr lang="en-GB" sz="800" dirty="0" smtClean="0">
                <a:solidFill>
                  <a:srgbClr val="000000"/>
                </a:solidFill>
              </a:rPr>
              <a:t>2. Wedzicha JA, et al. Lancet </a:t>
            </a:r>
            <a:r>
              <a:rPr lang="en-GB" sz="800" dirty="0" err="1" smtClean="0">
                <a:solidFill>
                  <a:srgbClr val="000000"/>
                </a:solidFill>
              </a:rPr>
              <a:t>Respir</a:t>
            </a:r>
            <a:r>
              <a:rPr lang="en-GB" sz="800" dirty="0" smtClean="0">
                <a:solidFill>
                  <a:srgbClr val="000000"/>
                </a:solidFill>
              </a:rPr>
              <a:t> Med 2013</a:t>
            </a:r>
            <a:br>
              <a:rPr lang="en-GB" sz="800" dirty="0" smtClean="0">
                <a:solidFill>
                  <a:srgbClr val="000000"/>
                </a:solidFill>
              </a:rPr>
            </a:br>
            <a:r>
              <a:rPr lang="en-GB" sz="800" dirty="0" smtClean="0">
                <a:solidFill>
                  <a:srgbClr val="000000"/>
                </a:solidFill>
              </a:rPr>
              <a:t>3. Wedzicha JA, et al. N </a:t>
            </a:r>
            <a:r>
              <a:rPr lang="en-GB" sz="800" dirty="0" err="1" smtClean="0">
                <a:solidFill>
                  <a:srgbClr val="000000"/>
                </a:solidFill>
              </a:rPr>
              <a:t>Engl</a:t>
            </a:r>
            <a:r>
              <a:rPr lang="en-GB" sz="800" dirty="0" smtClean="0">
                <a:solidFill>
                  <a:srgbClr val="000000"/>
                </a:solidFill>
              </a:rPr>
              <a:t> J Med 2016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62664" cy="960120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2017: Dual bronchodilation is the preferred initial therapy for patients in Group D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GOLD recommends LABA/LAMA as primary-choice treatment for Group D patients</a:t>
            </a:r>
            <a:r>
              <a:rPr lang="en-GB" sz="1600" baseline="30000" dirty="0" smtClean="0"/>
              <a:t>1</a:t>
            </a:r>
          </a:p>
          <a:p>
            <a:pPr marL="517525" lvl="1" indent="-285750"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GB" sz="1600" dirty="0" smtClean="0"/>
              <a:t>LABA/LAMA has demonstrated superiority versus bronchodilator monotherapy and LABA/ICS in exacerbation prevention</a:t>
            </a:r>
            <a:r>
              <a:rPr lang="en-GB" sz="1600" baseline="30000" dirty="0" smtClean="0"/>
              <a:t>2,3</a:t>
            </a:r>
            <a:endParaRPr lang="en-GB" sz="1600" dirty="0" smtClean="0"/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LABA/ICS may be first choice in patients with a history of and/or features suggestive of asthma-COPD overlap</a:t>
            </a:r>
            <a:r>
              <a:rPr lang="en-GB" sz="1600" baseline="30000" dirty="0"/>
              <a:t>1</a:t>
            </a:r>
            <a:r>
              <a:rPr lang="en-GB" sz="1600" dirty="0" smtClean="0"/>
              <a:t> 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Treatment </a:t>
            </a:r>
            <a:r>
              <a:rPr lang="en-GB" sz="1600" dirty="0"/>
              <a:t>should be escalated to triple therapy in patients who experience further exacerbations despite treatment with LABA/LAMA or </a:t>
            </a:r>
            <a:r>
              <a:rPr lang="en-GB" sz="1600" dirty="0" smtClean="0"/>
              <a:t>LABA/ICS</a:t>
            </a:r>
            <a:r>
              <a:rPr lang="en-GB" sz="1600" baseline="30000" dirty="0" smtClean="0"/>
              <a:t>1</a:t>
            </a:r>
            <a:endParaRPr lang="en-GB" sz="1600" dirty="0"/>
          </a:p>
          <a:p>
            <a:pPr marL="517525" lvl="1" indent="-285750"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GB" sz="1600" dirty="0" smtClean="0"/>
              <a:t>There </a:t>
            </a:r>
            <a:r>
              <a:rPr lang="en-GB" sz="1600" dirty="0"/>
              <a:t>is currently no evidence to support the efficacy of triple vs </a:t>
            </a:r>
            <a:r>
              <a:rPr lang="en-GB" sz="1600" dirty="0" smtClean="0"/>
              <a:t>LABA/LAMA</a:t>
            </a:r>
          </a:p>
          <a:p>
            <a:pPr marL="174625" indent="-174625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If further exacerbations develop despite treatment with triple therapy, the addition of a macrolide or roflumilast may be considered</a:t>
            </a:r>
            <a:r>
              <a:rPr lang="en-GB" sz="1600" baseline="30000" dirty="0" smtClean="0"/>
              <a:t>1</a:t>
            </a:r>
          </a:p>
          <a:p>
            <a:pPr marL="517525" lvl="1" indent="-285750"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GB" sz="1600" dirty="0" smtClean="0"/>
              <a:t>GOLD also suggest the withdrawal of ICS if </a:t>
            </a:r>
            <a:r>
              <a:rPr lang="en-GB" sz="1600" dirty="0"/>
              <a:t>exacerbations persist on triple </a:t>
            </a:r>
            <a:r>
              <a:rPr lang="en-GB" sz="1600" dirty="0" smtClean="0"/>
              <a:t>therapy</a:t>
            </a:r>
          </a:p>
          <a:p>
            <a:pPr marL="231775" lvl="1" indent="0">
              <a:spcBef>
                <a:spcPts val="400"/>
              </a:spcBef>
              <a:spcAft>
                <a:spcPts val="400"/>
              </a:spcAft>
              <a:buNone/>
            </a:pP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850" y="6285867"/>
            <a:ext cx="4708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FEV</a:t>
            </a:r>
            <a:r>
              <a:rPr lang="en-GB" sz="800" baseline="-25000" dirty="0">
                <a:solidFill>
                  <a:srgbClr val="000000"/>
                </a:solidFill>
              </a:rPr>
              <a:t>1</a:t>
            </a:r>
            <a:r>
              <a:rPr lang="en-GB" sz="800" dirty="0">
                <a:solidFill>
                  <a:srgbClr val="000000"/>
                </a:solidFill>
              </a:rPr>
              <a:t> = forced expiratory volume in 1 </a:t>
            </a:r>
            <a:r>
              <a:rPr lang="en-GB" sz="800" dirty="0" smtClean="0">
                <a:solidFill>
                  <a:srgbClr val="000000"/>
                </a:solidFill>
              </a:rPr>
              <a:t>second </a:t>
            </a:r>
            <a:br>
              <a:rPr lang="en-GB" sz="800" dirty="0" smtClean="0">
                <a:solidFill>
                  <a:srgbClr val="000000"/>
                </a:solidFill>
              </a:rPr>
            </a:br>
            <a:r>
              <a:rPr lang="en-GB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Obstructive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Disease; ICS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inhaled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corticosteroid </a:t>
            </a:r>
            <a:b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 smtClean="0">
                <a:solidFill>
                  <a:srgbClr val="000000"/>
                </a:solidFill>
              </a:rPr>
              <a:t>LABA </a:t>
            </a:r>
            <a:r>
              <a:rPr lang="en-GB" sz="800" dirty="0">
                <a:solidFill>
                  <a:srgbClr val="000000"/>
                </a:solidFill>
              </a:rPr>
              <a:t>= </a:t>
            </a:r>
            <a:r>
              <a:rPr lang="en-US" sz="800" dirty="0">
                <a:solidFill>
                  <a:srgbClr val="000000"/>
                </a:solidFill>
              </a:rPr>
              <a:t>long-acting </a:t>
            </a:r>
            <a:r>
              <a:rPr lang="en-US" sz="800" dirty="0" smtClean="0">
                <a:solidFill>
                  <a:srgbClr val="000000"/>
                </a:solidFill>
              </a:rPr>
              <a:t>β</a:t>
            </a:r>
            <a:r>
              <a:rPr lang="en-US" sz="800" baseline="-25000" dirty="0" smtClean="0">
                <a:solidFill>
                  <a:srgbClr val="000000"/>
                </a:solidFill>
              </a:rPr>
              <a:t>2</a:t>
            </a:r>
            <a:r>
              <a:rPr lang="en-US" sz="800" dirty="0" smtClean="0">
                <a:solidFill>
                  <a:srgbClr val="000000"/>
                </a:solidFill>
              </a:rPr>
              <a:t>-agonist; LAMA </a:t>
            </a:r>
            <a:r>
              <a:rPr lang="en-US" sz="800" dirty="0">
                <a:solidFill>
                  <a:srgbClr val="000000"/>
                </a:solidFill>
              </a:rPr>
              <a:t>= long-acting muscarinic antagonist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143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GOLD 2017 emphasizes the importance of proper </a:t>
            </a:r>
            <a:r>
              <a:rPr lang="en-US" sz="2400" dirty="0">
                <a:solidFill>
                  <a:schemeClr val="accent1"/>
                </a:solidFill>
              </a:rPr>
              <a:t>inhaler </a:t>
            </a:r>
            <a:r>
              <a:rPr lang="en-US" sz="2400" dirty="0" smtClean="0">
                <a:solidFill>
                  <a:schemeClr val="accent1"/>
                </a:solidFill>
              </a:rPr>
              <a:t>technique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Inhaler technique </a:t>
            </a:r>
            <a:r>
              <a:rPr lang="en-US" sz="2000" dirty="0" smtClean="0"/>
              <a:t>should be </a:t>
            </a:r>
            <a:r>
              <a:rPr lang="en-US" sz="2000" dirty="0"/>
              <a:t>assessed </a:t>
            </a:r>
            <a:r>
              <a:rPr lang="en-US" sz="2000" dirty="0" smtClean="0"/>
              <a:t>regularly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Determinants of poor inhaler technique in asthma and COPD patients include: </a:t>
            </a:r>
          </a:p>
          <a:p>
            <a:pPr lvl="1">
              <a:buFontTx/>
              <a:buChar char="-"/>
            </a:pPr>
            <a:r>
              <a:rPr lang="en-US" dirty="0" smtClean="0"/>
              <a:t>Older age</a:t>
            </a:r>
          </a:p>
          <a:p>
            <a:pPr lvl="1">
              <a:buFontTx/>
              <a:buChar char="-"/>
            </a:pPr>
            <a:r>
              <a:rPr lang="en-US" dirty="0" smtClean="0"/>
              <a:t>Use </a:t>
            </a:r>
            <a:r>
              <a:rPr lang="en-US" dirty="0"/>
              <a:t>of multiple </a:t>
            </a:r>
            <a:r>
              <a:rPr lang="en-US" dirty="0" smtClean="0"/>
              <a:t>devices</a:t>
            </a:r>
          </a:p>
          <a:p>
            <a:pPr lvl="1">
              <a:buFontTx/>
              <a:buChar char="-"/>
            </a:pPr>
            <a:r>
              <a:rPr lang="en-US" dirty="0" smtClean="0"/>
              <a:t>Lack </a:t>
            </a:r>
            <a:r>
              <a:rPr lang="en-US" dirty="0"/>
              <a:t>of previous education on inhaler </a:t>
            </a:r>
            <a:r>
              <a:rPr lang="en-US" dirty="0" smtClean="0"/>
              <a:t>technique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Providing patients with quality education regarding proper inhaler </a:t>
            </a:r>
            <a:r>
              <a:rPr lang="en-US" sz="2000" dirty="0"/>
              <a:t>technique </a:t>
            </a:r>
            <a:r>
              <a:rPr lang="en-US" sz="2000" dirty="0" smtClean="0"/>
              <a:t>is important</a:t>
            </a:r>
            <a:endParaRPr lang="en-GB" sz="2000" dirty="0"/>
          </a:p>
        </p:txBody>
      </p:sp>
      <p:sp>
        <p:nvSpPr>
          <p:cNvPr id="7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23850" y="6532088"/>
            <a:ext cx="521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COPD = chronic obstructive pulmonary disease; </a:t>
            </a: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chronic Obstructive Lung Disease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22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57200"/>
            <a:ext cx="8333509" cy="96012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GOLD 2017: Identifying and treating comorbidities is important in patients with COPD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COPD often coexists with other diseases that may have a significant impact on health status and prognosis</a:t>
            </a:r>
          </a:p>
          <a:p>
            <a:r>
              <a:rPr lang="en-US" sz="2000" dirty="0" smtClean="0"/>
              <a:t>Cardiovascular disease is a major comorbidity in COPD </a:t>
            </a:r>
          </a:p>
          <a:p>
            <a:pPr lvl="1"/>
            <a:r>
              <a:rPr lang="en-US" dirty="0" smtClean="0"/>
              <a:t>Probably the most frequent and most important comorbid disease </a:t>
            </a:r>
          </a:p>
          <a:p>
            <a:r>
              <a:rPr lang="en-GB" sz="2000" dirty="0" smtClean="0"/>
              <a:t>Other common comorbidities include skeletal muscle dysfunction, metabolic syndrome, osteoporosis, depression, anxiety and lung cancer</a:t>
            </a:r>
            <a:endParaRPr lang="en-US" sz="2000" dirty="0" smtClean="0"/>
          </a:p>
          <a:p>
            <a:r>
              <a:rPr lang="en-US" sz="2000" dirty="0" smtClean="0"/>
              <a:t>Comorbidities should be actively sought and treated appropriately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8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23850" y="6532088"/>
            <a:ext cx="5213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COPD = chronic obstructive pulmonary disease; </a:t>
            </a: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chronic Obstructive Lung Disease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447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Summary: GOLD 2017 includes major revisions in key areas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08759"/>
            <a:ext cx="7772400" cy="4619897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GB" sz="2000" dirty="0" smtClean="0"/>
              <a:t>Definition of COPD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Refined to place more emphasis on symptoms and comorbidities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ABCD assessment tool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Refined to assess both symptom level and risk of future exacerbations following the revised role of spirometry in COPD </a:t>
            </a:r>
          </a:p>
          <a:p>
            <a:r>
              <a:rPr lang="en-GB" sz="2000" dirty="0" smtClean="0"/>
              <a:t>Pharmacological management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Pharmacological algorithms added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Dual bronchodilation recommended as a first-line therapy for a majority of symptomatic patients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ICS therapy only recommended in a minority of patients as an alternative to preferred LABA/LAMA treatment </a:t>
            </a:r>
          </a:p>
          <a:p>
            <a:pPr>
              <a:spcBef>
                <a:spcPts val="1000"/>
              </a:spcBef>
            </a:pPr>
            <a:r>
              <a:rPr lang="en-GB" sz="2000" dirty="0"/>
              <a:t>Focus on inhaler </a:t>
            </a:r>
            <a:r>
              <a:rPr lang="en-GB" sz="2000" dirty="0" smtClean="0"/>
              <a:t>technique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Emphasizes the importance of patient education</a:t>
            </a:r>
            <a:endParaRPr lang="en-GB" sz="1600" dirty="0"/>
          </a:p>
          <a:p>
            <a:pPr>
              <a:spcBef>
                <a:spcPts val="1000"/>
              </a:spcBef>
            </a:pPr>
            <a:r>
              <a:rPr lang="en-GB" sz="2000" dirty="0" smtClean="0"/>
              <a:t>Management of comorbidities</a:t>
            </a:r>
          </a:p>
          <a:p>
            <a:pPr lvl="1">
              <a:spcBef>
                <a:spcPts val="500"/>
              </a:spcBef>
            </a:pPr>
            <a:r>
              <a:rPr lang="en-GB" sz="1600" dirty="0" smtClean="0"/>
              <a:t>Emphasizes the importance of identifying and treating comorbidities</a:t>
            </a:r>
          </a:p>
          <a:p>
            <a:pPr lvl="1"/>
            <a:endParaRPr lang="en-GB" sz="1400" dirty="0" smtClean="0"/>
          </a:p>
          <a:p>
            <a:endParaRPr lang="en-GB" sz="2000" dirty="0"/>
          </a:p>
        </p:txBody>
      </p:sp>
      <p:sp>
        <p:nvSpPr>
          <p:cNvPr id="7" name="TextBox 5"/>
          <p:cNvSpPr txBox="1"/>
          <p:nvPr/>
        </p:nvSpPr>
        <p:spPr>
          <a:xfrm>
            <a:off x="346968" y="6408978"/>
            <a:ext cx="5470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 smtClean="0"/>
              <a:t>COPD = chronic obstructive pulmonary disease; GOLD = </a:t>
            </a:r>
            <a:r>
              <a:rPr lang="en-GB" sz="800" dirty="0"/>
              <a:t>Global Initiative for Chronic Obstructive Lung </a:t>
            </a:r>
            <a:r>
              <a:rPr lang="en-GB" sz="800" dirty="0" smtClean="0"/>
              <a:t>Disease</a:t>
            </a:r>
          </a:p>
          <a:p>
            <a:r>
              <a:rPr lang="en-GB" sz="800" dirty="0">
                <a:solidFill>
                  <a:srgbClr val="000000"/>
                </a:solidFill>
              </a:rPr>
              <a:t>LABA = </a:t>
            </a:r>
            <a:r>
              <a:rPr lang="en-US" sz="800" dirty="0">
                <a:solidFill>
                  <a:srgbClr val="000000"/>
                </a:solidFill>
              </a:rPr>
              <a:t>long-acting β</a:t>
            </a:r>
            <a:r>
              <a:rPr lang="en-US" sz="800" baseline="-25000" dirty="0">
                <a:solidFill>
                  <a:srgbClr val="000000"/>
                </a:solidFill>
              </a:rPr>
              <a:t>2</a:t>
            </a:r>
            <a:r>
              <a:rPr lang="en-US" sz="800" dirty="0">
                <a:solidFill>
                  <a:srgbClr val="000000"/>
                </a:solidFill>
              </a:rPr>
              <a:t>-agonist; LAMA = long-acting muscarinic </a:t>
            </a:r>
            <a:r>
              <a:rPr lang="en-US" sz="800" dirty="0" smtClean="0">
                <a:solidFill>
                  <a:srgbClr val="000000"/>
                </a:solidFill>
              </a:rPr>
              <a:t>antagonist</a:t>
            </a:r>
            <a:endParaRPr lang="en-GB" sz="800" dirty="0" smtClean="0"/>
          </a:p>
        </p:txBody>
      </p:sp>
      <p:sp>
        <p:nvSpPr>
          <p:cNvPr id="8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186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82" y="4231136"/>
            <a:ext cx="4098029" cy="2547423"/>
          </a:xfrm>
          <a:prstGeom prst="rect">
            <a:avLst/>
          </a:prstGeom>
        </p:spPr>
      </p:pic>
      <p:pic>
        <p:nvPicPr>
          <p:cNvPr id="4" name="Content Placeholder 3" descr="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19878" y="1"/>
            <a:ext cx="4063242" cy="471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96" y="6038055"/>
            <a:ext cx="8229600" cy="81994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TERIMA KASIH</a:t>
            </a:r>
            <a:endParaRPr lang="en-US" sz="6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Content Placeholder 3" descr="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475797" y="37868"/>
            <a:ext cx="2971800" cy="463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888935" y="0"/>
            <a:ext cx="3274943" cy="46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20716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 includes major revisions in key areas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Key areas of major revision:</a:t>
            </a:r>
          </a:p>
          <a:p>
            <a:r>
              <a:rPr lang="en-GB" dirty="0"/>
              <a:t>Definition of COPD</a:t>
            </a:r>
          </a:p>
          <a:p>
            <a:r>
              <a:rPr lang="en-GB" dirty="0"/>
              <a:t>ABCD assessment tool</a:t>
            </a:r>
          </a:p>
          <a:p>
            <a:r>
              <a:rPr lang="en-GB" dirty="0"/>
              <a:t>Pharmacological management</a:t>
            </a:r>
          </a:p>
          <a:p>
            <a:r>
              <a:rPr lang="en-GB" dirty="0"/>
              <a:t>Focus on inhaler technique</a:t>
            </a:r>
          </a:p>
          <a:p>
            <a:r>
              <a:rPr lang="en-GB" dirty="0"/>
              <a:t>Management of comorbidities</a:t>
            </a:r>
          </a:p>
          <a:p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346968" y="6528972"/>
            <a:ext cx="5470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 smtClean="0"/>
              <a:t>COPD = chronic obstructive pulmonary disease; GOLD = </a:t>
            </a:r>
            <a:r>
              <a:rPr lang="en-GB" sz="800" dirty="0"/>
              <a:t>Global Initiative for Chronic Obstructive Lung </a:t>
            </a:r>
            <a:r>
              <a:rPr lang="en-GB" sz="800" dirty="0" smtClean="0"/>
              <a:t>Disease</a:t>
            </a:r>
            <a:endParaRPr lang="en-US" sz="800" dirty="0"/>
          </a:p>
        </p:txBody>
      </p:sp>
      <p:sp>
        <p:nvSpPr>
          <p:cNvPr id="8" name="TextBox 5"/>
          <p:cNvSpPr txBox="1"/>
          <p:nvPr/>
        </p:nvSpPr>
        <p:spPr>
          <a:xfrm>
            <a:off x="6084490" y="6528972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376543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689190" y="2355849"/>
            <a:ext cx="4320000" cy="230832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Chronic Obstructive Pulmonary Disease (COPD) is a common, preventable and treatable disease that is characterized by </a:t>
            </a:r>
            <a:r>
              <a:rPr kumimoji="0" lang="en-US" altLang="fr-FR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persistent respiratory symptoms and airflow limitation </a:t>
            </a:r>
            <a:r>
              <a:rPr kumimoji="0" lang="en-US" alt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that is due to airway and/or alveolar abnormalities usually caused by significant exposure to noxious particles or </a:t>
            </a:r>
            <a:r>
              <a:rPr kumimoji="0" lang="en-US" altLang="fr-FR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44302" y="2355849"/>
            <a:ext cx="4320000" cy="230832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Chronic Obstructive Pulmonary Disease (COPD), a common preventable and treatable disease, is characterized by </a:t>
            </a:r>
            <a:r>
              <a:rPr kumimoji="0" lang="de-DE" altLang="fr-FR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persistent airflow limitation </a:t>
            </a:r>
            <a:r>
              <a:rPr kumimoji="0" lang="de-DE" alt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that is </a:t>
            </a:r>
            <a:r>
              <a:rPr kumimoji="0" lang="de-DE" altLang="fr-FR" b="0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usually progressive </a:t>
            </a:r>
            <a:r>
              <a:rPr kumimoji="0" lang="de-DE" altLang="fr-FR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and associated with an enhanced chronic inflammatory response in the airways and the lung to noxious particles or </a:t>
            </a:r>
            <a:r>
              <a:rPr kumimoji="0" lang="de-DE" altLang="fr-FR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2017: Updated COPD definition includes persistent respiratory symptoms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0106" y="1967021"/>
            <a:ext cx="359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GOLD 2017</a:t>
            </a:r>
            <a:r>
              <a:rPr lang="en-GB" b="1" baseline="30000" dirty="0" smtClean="0"/>
              <a:t>2</a:t>
            </a:r>
            <a:endParaRPr lang="en-GB" b="1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5218" y="1965542"/>
            <a:ext cx="359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GOLD 2016</a:t>
            </a:r>
            <a:r>
              <a:rPr lang="en-GB" b="1" baseline="30000" dirty="0" smtClean="0"/>
              <a:t>1</a:t>
            </a:r>
            <a:endParaRPr lang="en-GB" b="1" baseline="30000" dirty="0"/>
          </a:p>
        </p:txBody>
      </p:sp>
      <p:sp>
        <p:nvSpPr>
          <p:cNvPr id="15" name="TextBox 5"/>
          <p:cNvSpPr txBox="1"/>
          <p:nvPr/>
        </p:nvSpPr>
        <p:spPr>
          <a:xfrm>
            <a:off x="346968" y="6526669"/>
            <a:ext cx="5470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 smtClean="0"/>
              <a:t>COPD = chronic obstructive pulmonary disease; GOLD = </a:t>
            </a:r>
            <a:r>
              <a:rPr lang="en-GB" sz="800" dirty="0"/>
              <a:t>Global Initiative for Chronic Obstructive Lung </a:t>
            </a:r>
            <a:r>
              <a:rPr lang="en-GB" sz="800" dirty="0" smtClean="0"/>
              <a:t>Disease</a:t>
            </a:r>
            <a:endParaRPr lang="en-US" sz="800" dirty="0"/>
          </a:p>
        </p:txBody>
      </p:sp>
      <p:sp>
        <p:nvSpPr>
          <p:cNvPr id="9" name="TextBox 5"/>
          <p:cNvSpPr txBox="1"/>
          <p:nvPr/>
        </p:nvSpPr>
        <p:spPr>
          <a:xfrm>
            <a:off x="6084490" y="6414672"/>
            <a:ext cx="93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1. GOLD 2016</a:t>
            </a:r>
            <a:b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2. GOLD 2017</a:t>
            </a:r>
          </a:p>
        </p:txBody>
      </p:sp>
    </p:spTree>
    <p:extLst>
      <p:ext uri="{BB962C8B-B14F-4D97-AF65-F5344CB8AC3E}">
        <p14:creationId xmlns:p14="http://schemas.microsoft.com/office/powerpoint/2010/main" val="1818440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GOLD 2017: The </a:t>
            </a:r>
            <a:r>
              <a:rPr lang="en-GB" sz="2400" dirty="0" smtClean="0">
                <a:solidFill>
                  <a:schemeClr val="accent1"/>
                </a:solidFill>
              </a:rPr>
              <a:t>changing role of spirometry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Post-bronchodilator spirometry is required for the diagnosis and assessment of COPD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However, assessing the degree of reversibility of airflow limitation (e.g. measuring FEV</a:t>
            </a:r>
            <a:r>
              <a:rPr lang="en-US" sz="2000" baseline="-25000" dirty="0"/>
              <a:t>1</a:t>
            </a:r>
            <a:r>
              <a:rPr lang="en-US" sz="2000" dirty="0"/>
              <a:t> before and after bronchodilator or corticosteroids) to inform therapeutic decisions is no longer recommended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Spirometry remains key in the diagnosis, prognostication and treatment with </a:t>
            </a:r>
            <a:r>
              <a:rPr lang="en-US" sz="2000" dirty="0" smtClean="0"/>
              <a:t>non-pharmacological therapies</a:t>
            </a:r>
            <a:endParaRPr lang="en-US" sz="2000" dirty="0"/>
          </a:p>
        </p:txBody>
      </p:sp>
      <p:sp>
        <p:nvSpPr>
          <p:cNvPr id="8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  <p:sp>
        <p:nvSpPr>
          <p:cNvPr id="9" name="TextBox 5"/>
          <p:cNvSpPr txBox="1"/>
          <p:nvPr/>
        </p:nvSpPr>
        <p:spPr>
          <a:xfrm>
            <a:off x="346968" y="6407033"/>
            <a:ext cx="5470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/>
              <a:t>COPD = chronic obstructive pulmonary disease; FEV</a:t>
            </a:r>
            <a:r>
              <a:rPr lang="en-GB" sz="800" baseline="-25000" dirty="0"/>
              <a:t>1</a:t>
            </a:r>
            <a:r>
              <a:rPr lang="en-GB" sz="800" dirty="0"/>
              <a:t> = forced expiratory volume in 1 second</a:t>
            </a:r>
            <a:endParaRPr lang="en-US" sz="800" dirty="0"/>
          </a:p>
          <a:p>
            <a:r>
              <a:rPr lang="en-GB" sz="800" dirty="0"/>
              <a:t>GOLD = Global Initiative for Chronic Obstructive Lung Disease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509611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2456" cy="96012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accent1"/>
                </a:solidFill>
              </a:rPr>
              <a:t>GOLD 2017: Symptoms and exacerbation risk should be assessed to determine appropriate treatment </a:t>
            </a:r>
            <a:endParaRPr lang="en-GB" sz="2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1672"/>
            <a:ext cx="7772400" cy="452628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GB" sz="1400" dirty="0"/>
              <a:t>Diagnose COPD and determine the severity of airflow limitation (GOLD Grade 1–4) using spirometry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400" dirty="0"/>
              <a:t>Determine GOLD Group (A–D) and subsequent appropriate pharmacological treatment by assessing symptoms and exacerbation history (including prior hospitalizations)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6713" y="2636912"/>
            <a:ext cx="1587015" cy="600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Spirometrically</a:t>
            </a:r>
            <a:r>
              <a:rPr kumimoji="0" lang="de-DE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confirmed 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endParaRPr kumimoji="0" lang="de-DE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16216" y="3717031"/>
            <a:ext cx="2016224" cy="1872208"/>
            <a:chOff x="6375488" y="3184189"/>
            <a:chExt cx="2331121" cy="2454611"/>
          </a:xfrm>
          <a:solidFill>
            <a:schemeClr val="bg2">
              <a:lumMod val="50000"/>
            </a:schemeClr>
          </a:solidFill>
        </p:grpSpPr>
        <p:sp>
          <p:nvSpPr>
            <p:cNvPr id="8" name="1 Rectángulo"/>
            <p:cNvSpPr/>
            <p:nvPr/>
          </p:nvSpPr>
          <p:spPr>
            <a:xfrm>
              <a:off x="6375488" y="3184189"/>
              <a:ext cx="2331121" cy="2454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14 Conector recto"/>
            <p:cNvCxnSpPr>
              <a:stCxn id="8" idx="0"/>
              <a:endCxn id="8" idx="2"/>
            </p:cNvCxnSpPr>
            <p:nvPr/>
          </p:nvCxnSpPr>
          <p:spPr>
            <a:xfrm>
              <a:off x="7541049" y="3184189"/>
              <a:ext cx="0" cy="2454611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5 Conector recto"/>
            <p:cNvCxnSpPr>
              <a:stCxn id="8" idx="1"/>
              <a:endCxn id="8" idx="3"/>
            </p:cNvCxnSpPr>
            <p:nvPr/>
          </p:nvCxnSpPr>
          <p:spPr>
            <a:xfrm>
              <a:off x="6375488" y="4411495"/>
              <a:ext cx="2331121" cy="0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6 CuadroTexto"/>
            <p:cNvSpPr txBox="1">
              <a:spLocks noChangeArrowheads="1"/>
            </p:cNvSpPr>
            <p:nvPr/>
          </p:nvSpPr>
          <p:spPr bwMode="auto">
            <a:xfrm>
              <a:off x="6729484" y="3586558"/>
              <a:ext cx="406257" cy="484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17 CuadroTexto"/>
            <p:cNvSpPr txBox="1">
              <a:spLocks noChangeArrowheads="1"/>
            </p:cNvSpPr>
            <p:nvPr/>
          </p:nvSpPr>
          <p:spPr bwMode="auto">
            <a:xfrm>
              <a:off x="7949873" y="3586558"/>
              <a:ext cx="406257" cy="484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8 CuadroTexto"/>
            <p:cNvSpPr txBox="1">
              <a:spLocks noChangeArrowheads="1"/>
            </p:cNvSpPr>
            <p:nvPr/>
          </p:nvSpPr>
          <p:spPr bwMode="auto">
            <a:xfrm>
              <a:off x="6695593" y="4779355"/>
              <a:ext cx="480391" cy="484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19 CuadroTexto"/>
            <p:cNvSpPr txBox="1">
              <a:spLocks noChangeArrowheads="1"/>
            </p:cNvSpPr>
            <p:nvPr/>
          </p:nvSpPr>
          <p:spPr bwMode="auto">
            <a:xfrm>
              <a:off x="7949873" y="4756957"/>
              <a:ext cx="406257" cy="484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6372200" y="5764813"/>
            <a:ext cx="125637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mMRC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 &lt;10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CCQ &lt;1 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7380312" y="5763072"/>
            <a:ext cx="123960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mMRC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2+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CAT 10+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CCQ 1+</a:t>
            </a:r>
          </a:p>
        </p:txBody>
      </p:sp>
      <p:sp>
        <p:nvSpPr>
          <p:cNvPr id="17" name="Tekstfelt 11"/>
          <p:cNvSpPr txBox="1">
            <a:spLocks noChangeArrowheads="1"/>
          </p:cNvSpPr>
          <p:nvPr/>
        </p:nvSpPr>
        <p:spPr bwMode="auto">
          <a:xfrm>
            <a:off x="5124568" y="3933055"/>
            <a:ext cx="1250251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da-DK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&gt;2 </a:t>
            </a: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sz="1100" kern="0" dirty="0">
                <a:latin typeface="Arial" panose="020B0604020202020204" pitchFamily="34" charset="0"/>
                <a:cs typeface="Arial" panose="020B0604020202020204" pitchFamily="34" charset="0"/>
              </a:rPr>
              <a:t>≥1</a:t>
            </a: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a-DK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a-DK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leading to </a:t>
            </a: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hospitalization</a:t>
            </a:r>
          </a:p>
        </p:txBody>
      </p:sp>
      <p:sp>
        <p:nvSpPr>
          <p:cNvPr id="18" name="Tekstfelt 12"/>
          <p:cNvSpPr txBox="1">
            <a:spLocks noChangeArrowheads="1"/>
          </p:cNvSpPr>
          <p:nvPr/>
        </p:nvSpPr>
        <p:spPr bwMode="auto">
          <a:xfrm>
            <a:off x="5047510" y="4797152"/>
            <a:ext cx="140436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 or 1</a:t>
            </a:r>
            <a:b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(not leading</a:t>
            </a:r>
            <a:r>
              <a:rPr kumimoji="0" lang="da-DK" sz="11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a-DK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hospital admission)</a:t>
            </a:r>
          </a:p>
        </p:txBody>
      </p:sp>
      <p:sp>
        <p:nvSpPr>
          <p:cNvPr id="19" name="Tekstfelt 11"/>
          <p:cNvSpPr txBox="1">
            <a:spLocks noChangeArrowheads="1"/>
          </p:cNvSpPr>
          <p:nvPr/>
        </p:nvSpPr>
        <p:spPr bwMode="auto">
          <a:xfrm>
            <a:off x="5045240" y="3284983"/>
            <a:ext cx="14089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Exacerbation history</a:t>
            </a:r>
          </a:p>
        </p:txBody>
      </p:sp>
      <p:graphicFrame>
        <p:nvGraphicFramePr>
          <p:cNvPr id="20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89938"/>
              </p:ext>
            </p:extLst>
          </p:nvPr>
        </p:nvGraphicFramePr>
        <p:xfrm>
          <a:off x="3084580" y="3717030"/>
          <a:ext cx="1728192" cy="2043521"/>
        </p:xfrm>
        <a:graphic>
          <a:graphicData uri="http://schemas.openxmlformats.org/drawingml/2006/table">
            <a:tbl>
              <a:tblPr/>
              <a:tblGrid>
                <a:gridCol w="902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5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Grade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kumimoji="0" lang="de-DE" sz="11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de-DE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de-DE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</a:b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(% </a:t>
                      </a: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pred.)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100" b="1" i="0" strike="noStrike" kern="0" cap="none" spc="0" normalizeH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50–79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9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30–49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charset="0"/>
                          <a:cs typeface="Arial" panose="020B0604020202020204" pitchFamily="34" charset="0"/>
                        </a:rPr>
                        <a:t>&lt;30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536712" y="4517028"/>
            <a:ext cx="1587015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Post-bronchodilator</a:t>
            </a:r>
            <a:r>
              <a:rPr kumimoji="0" lang="de-DE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kumimoji="0" lang="de-DE" sz="11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/FVC </a:t>
            </a:r>
            <a:r>
              <a:rPr kumimoji="0" lang="de-DE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&lt;0.7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084580" y="2636912"/>
            <a:ext cx="1728192" cy="6001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1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1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airflow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100" b="1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endParaRPr kumimoji="0" lang="en-GB" sz="1100" b="1" i="0" u="none" strike="noStrike" kern="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516216" y="2636913"/>
            <a:ext cx="2016224" cy="600162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of symptoms</a:t>
            </a:r>
            <a:r>
              <a:rPr kumimoji="0" lang="de-DE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 risk </a:t>
            </a:r>
            <a:r>
              <a:rPr kumimoji="0" lang="de-DE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 exacerbations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2483768" y="2811365"/>
            <a:ext cx="216024" cy="2512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Brace 30"/>
          <p:cNvSpPr/>
          <p:nvPr/>
        </p:nvSpPr>
        <p:spPr>
          <a:xfrm>
            <a:off x="6342383" y="4653135"/>
            <a:ext cx="144016" cy="9361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Left Brace 31"/>
          <p:cNvSpPr/>
          <p:nvPr/>
        </p:nvSpPr>
        <p:spPr>
          <a:xfrm rot="16200000">
            <a:off x="6948267" y="5187008"/>
            <a:ext cx="144016" cy="10081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eft Brace 34"/>
          <p:cNvSpPr/>
          <p:nvPr/>
        </p:nvSpPr>
        <p:spPr>
          <a:xfrm>
            <a:off x="6342383" y="3717031"/>
            <a:ext cx="144016" cy="9361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eft Brace 35"/>
          <p:cNvSpPr/>
          <p:nvPr/>
        </p:nvSpPr>
        <p:spPr>
          <a:xfrm rot="16200000">
            <a:off x="7956376" y="5187008"/>
            <a:ext cx="144016" cy="10081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42902" y="6285125"/>
            <a:ext cx="5828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CAT = COPD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; CCQ =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COPD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800" dirty="0"/>
              <a:t>COPD = chronic obstructive pulmonary </a:t>
            </a:r>
            <a:r>
              <a:rPr lang="en-GB" sz="800" dirty="0" smtClean="0"/>
              <a:t>disease </a:t>
            </a:r>
            <a:r>
              <a:rPr lang="en-GB" sz="800" dirty="0"/>
              <a:t/>
            </a:r>
            <a:br>
              <a:rPr lang="en-GB" sz="800" dirty="0"/>
            </a:br>
            <a:r>
              <a:rPr lang="en-GB" sz="800" dirty="0" smtClean="0"/>
              <a:t>FEV</a:t>
            </a:r>
            <a:r>
              <a:rPr lang="en-GB" sz="800" baseline="-25000" dirty="0" smtClean="0"/>
              <a:t>1 </a:t>
            </a:r>
            <a:r>
              <a:rPr lang="en-GB" sz="800" dirty="0" smtClean="0"/>
              <a:t>= forced expiratory volume in 1 second; GOLD </a:t>
            </a:r>
            <a:r>
              <a:rPr lang="en-GB" sz="800" dirty="0"/>
              <a:t>= Global Initiative for Chronic Obstructive Lung </a:t>
            </a:r>
            <a:r>
              <a:rPr lang="en-GB" sz="800" dirty="0" smtClean="0"/>
              <a:t>Disease</a:t>
            </a:r>
            <a:br>
              <a:rPr lang="en-GB" sz="800" dirty="0" smtClean="0"/>
            </a:br>
            <a:r>
              <a:rPr lang="en-GB" sz="800" dirty="0" smtClean="0"/>
              <a:t>mMRC </a:t>
            </a:r>
            <a:r>
              <a:rPr lang="en-GB" sz="800" dirty="0"/>
              <a:t>= modified Medical Research Council </a:t>
            </a:r>
            <a:endParaRPr lang="en-US" sz="800" dirty="0"/>
          </a:p>
        </p:txBody>
      </p:sp>
      <p:sp>
        <p:nvSpPr>
          <p:cNvPr id="33" name="Right Arrow 32"/>
          <p:cNvSpPr/>
          <p:nvPr/>
        </p:nvSpPr>
        <p:spPr>
          <a:xfrm>
            <a:off x="5614799" y="2811365"/>
            <a:ext cx="216024" cy="25125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00869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GOLD 2017: Patient examples using the refined ABCD assessment tool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half" idx="1"/>
          </p:nvPr>
        </p:nvSpPr>
        <p:spPr>
          <a:xfrm>
            <a:off x="685800" y="4431030"/>
            <a:ext cx="7772400" cy="1604010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</a:pPr>
            <a:r>
              <a:rPr lang="en-GB" sz="1800" dirty="0"/>
              <a:t>Removal of FEV</a:t>
            </a:r>
            <a:r>
              <a:rPr lang="en-GB" sz="1800" baseline="-25000" dirty="0"/>
              <a:t>1</a:t>
            </a:r>
            <a:r>
              <a:rPr lang="en-GB" sz="1800" dirty="0"/>
              <a:t> from the risk assessment may result in more patients being classified as GOLD B than when using previous GOLD </a:t>
            </a:r>
            <a:r>
              <a:rPr lang="en-GB" sz="1800" dirty="0" smtClean="0"/>
              <a:t>criteria</a:t>
            </a:r>
            <a:endParaRPr lang="en-GB" sz="1800" baseline="30000" dirty="0" smtClean="0"/>
          </a:p>
          <a:p>
            <a:pPr marL="514350" lvl="1" indent="-285750"/>
            <a:r>
              <a:rPr lang="en-GB" dirty="0" smtClean="0"/>
              <a:t>More </a:t>
            </a:r>
            <a:r>
              <a:rPr lang="en-GB" dirty="0"/>
              <a:t>than 50% of patients previously classified as GOLD D </a:t>
            </a:r>
            <a:r>
              <a:rPr lang="en-GB" dirty="0" smtClean="0"/>
              <a:t>(based on airflow limitation alone) may </a:t>
            </a:r>
            <a:r>
              <a:rPr lang="en-GB" dirty="0"/>
              <a:t>now be classified as GOLD </a:t>
            </a:r>
            <a:r>
              <a:rPr lang="en-GB" dirty="0" smtClean="0"/>
              <a:t>B</a:t>
            </a:r>
            <a:r>
              <a:rPr lang="en-GB" baseline="30000" dirty="0" smtClean="0"/>
              <a:t>2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0585924"/>
              </p:ext>
            </p:extLst>
          </p:nvPr>
        </p:nvGraphicFramePr>
        <p:xfrm>
          <a:off x="598860" y="1811655"/>
          <a:ext cx="7955767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5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Patient</a:t>
                      </a:r>
                      <a:r>
                        <a:rPr lang="en-GB" sz="1600" baseline="0" dirty="0" smtClean="0"/>
                        <a:t> 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Patient</a:t>
                      </a:r>
                      <a:r>
                        <a:rPr lang="en-GB" sz="1600" baseline="0" dirty="0" smtClean="0"/>
                        <a:t> B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FEV</a:t>
                      </a:r>
                      <a:r>
                        <a:rPr lang="en-GB" sz="1600" baseline="-25000" dirty="0" smtClean="0"/>
                        <a:t>1</a:t>
                      </a:r>
                      <a:r>
                        <a:rPr lang="en-GB" sz="1600" baseline="0" dirty="0" smtClean="0"/>
                        <a:t> (% predicted)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&lt;30%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&lt;30%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CAT score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18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18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Exacerbations in the past 12 months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GOLD 2016 classification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2"/>
                          </a:solidFill>
                        </a:rPr>
                        <a:t>GOLD 2017 classification</a:t>
                      </a:r>
                      <a:r>
                        <a:rPr lang="en-GB" sz="1600" b="1" baseline="300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accent2"/>
                          </a:solidFill>
                        </a:rPr>
                        <a:t>Group B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 smtClean="0">
                          <a:solidFill>
                            <a:schemeClr val="accent2"/>
                          </a:solidFill>
                        </a:rPr>
                        <a:t>Group D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42902" y="6402814"/>
            <a:ext cx="58280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CAT = COPD Assessment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est; FEV</a:t>
            </a:r>
            <a:r>
              <a:rPr lang="en-GB" sz="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= forced expiratory volume in 1 second</a:t>
            </a:r>
            <a:b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 smtClean="0"/>
              <a:t>GOLD </a:t>
            </a:r>
            <a:r>
              <a:rPr lang="en-GB" sz="800" dirty="0"/>
              <a:t>= Global Initiative for Chronic Obstructive Lung </a:t>
            </a:r>
            <a:r>
              <a:rPr lang="en-GB" sz="800" dirty="0" smtClean="0"/>
              <a:t>Disease</a:t>
            </a:r>
            <a:endParaRPr lang="en-US" sz="800" dirty="0"/>
          </a:p>
        </p:txBody>
      </p:sp>
      <p:sp>
        <p:nvSpPr>
          <p:cNvPr id="8" name="TextBox 5"/>
          <p:cNvSpPr txBox="1"/>
          <p:nvPr/>
        </p:nvSpPr>
        <p:spPr>
          <a:xfrm>
            <a:off x="5054600" y="6429375"/>
            <a:ext cx="196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1. GOLD 2017</a:t>
            </a:r>
            <a:b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Agusti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A, et al.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Respir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J 2013</a:t>
            </a:r>
          </a:p>
        </p:txBody>
      </p:sp>
    </p:spTree>
    <p:extLst>
      <p:ext uri="{BB962C8B-B14F-4D97-AF65-F5344CB8AC3E}">
        <p14:creationId xmlns:p14="http://schemas.microsoft.com/office/powerpoint/2010/main" val="440470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The goals of COPD treatment remain unchanged in GOLD 2017</a:t>
            </a:r>
            <a:endParaRPr lang="fr-FR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47163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Relieve symptoms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Improve exercise 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Improve health status</a:t>
            </a:r>
            <a:endParaRPr lang="en-GB" sz="2000" dirty="0"/>
          </a:p>
        </p:txBody>
      </p:sp>
      <p:sp>
        <p:nvSpPr>
          <p:cNvPr id="6" name="Right Arrow 5"/>
          <p:cNvSpPr/>
          <p:nvPr/>
        </p:nvSpPr>
        <p:spPr>
          <a:xfrm>
            <a:off x="5101528" y="2728808"/>
            <a:ext cx="576064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207119" y="2585663"/>
            <a:ext cx="2131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Reduce symptoms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703965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Prevent disease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Prevent and treat exacerbations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Reduce mortality</a:t>
            </a:r>
            <a:endParaRPr lang="en-GB" sz="2000" dirty="0"/>
          </a:p>
        </p:txBody>
      </p:sp>
      <p:sp>
        <p:nvSpPr>
          <p:cNvPr id="9" name="Right Arrow 8"/>
          <p:cNvSpPr/>
          <p:nvPr/>
        </p:nvSpPr>
        <p:spPr>
          <a:xfrm>
            <a:off x="5101528" y="3985610"/>
            <a:ext cx="576064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207120" y="40024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Reduce ris</a:t>
            </a:r>
            <a:r>
              <a:rPr lang="en-GB" sz="2000" dirty="0"/>
              <a:t>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2" y="6525924"/>
            <a:ext cx="582803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COPD </a:t>
            </a:r>
            <a:r>
              <a:rPr lang="en-GB" sz="800" dirty="0"/>
              <a:t>= chronic obstructive pulmonary </a:t>
            </a:r>
            <a:r>
              <a:rPr lang="en-GB" sz="800" dirty="0" smtClean="0"/>
              <a:t>disease; </a:t>
            </a:r>
            <a:r>
              <a:rPr lang="en-GB" sz="800" dirty="0"/>
              <a:t>GOLD = Global Initiative for Chronic Obstructive Lung </a:t>
            </a:r>
            <a:r>
              <a:rPr lang="en-GB" sz="800" dirty="0" smtClean="0"/>
              <a:t>Disease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387105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716611" y="3962400"/>
            <a:ext cx="3568586" cy="2438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16611" y="1257300"/>
            <a:ext cx="3568586" cy="26289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35058" y="3962400"/>
            <a:ext cx="3702362" cy="2438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35058" y="1259282"/>
            <a:ext cx="3702362" cy="26269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9088" y="3973286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2" y="3973286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9088" y="1273628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2" y="1262742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78434" y="6052456"/>
            <a:ext cx="2209800" cy="3048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bronchodilator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78434" y="4267200"/>
            <a:ext cx="2209800" cy="7620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Continue, stop or</a:t>
            </a:r>
          </a:p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alternative class</a:t>
            </a:r>
          </a:p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bronchodilator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45234" y="5747656"/>
            <a:ext cx="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45234" y="5029200"/>
            <a:ext cx="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64224" y="530776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59834" y="5791200"/>
            <a:ext cx="2590800" cy="4572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long-acting bronchodilator </a:t>
            </a:r>
          </a:p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(LABA or LAMA)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2234" y="4419600"/>
            <a:ext cx="2209800" cy="4572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 + LABA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379034" y="4953000"/>
            <a:ext cx="0" cy="762000"/>
          </a:xfrm>
          <a:prstGeom prst="straightConnector1">
            <a:avLst/>
          </a:prstGeom>
          <a:ln>
            <a:solidFill>
              <a:srgbClr val="00D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84164" y="518160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</a:t>
            </a:r>
          </a:p>
          <a:p>
            <a:pPr algn="ctr"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73634" y="3276600"/>
            <a:ext cx="1295400" cy="3048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87934" y="1752600"/>
            <a:ext cx="1295400" cy="4572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 + LABA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959434" y="2286000"/>
            <a:ext cx="0" cy="914400"/>
          </a:xfrm>
          <a:prstGeom prst="straightConnector1">
            <a:avLst/>
          </a:prstGeom>
          <a:ln w="38100" cmpd="dbl">
            <a:solidFill>
              <a:srgbClr val="00D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5058" y="2590800"/>
            <a:ext cx="11560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</a:p>
          <a:p>
            <a:pPr algn="ctr"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xacerbation</a:t>
            </a:r>
            <a:r>
              <a:rPr lang="en-US" sz="1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11934" y="1752600"/>
            <a:ext cx="1295400" cy="4572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LABA + ICS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959434" y="2209800"/>
            <a:ext cx="1600200" cy="990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693234" y="3505200"/>
            <a:ext cx="1143000" cy="3048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 + LABA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71874" y="1524000"/>
            <a:ext cx="1330959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roflumilast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FEV</a:t>
            </a:r>
            <a:r>
              <a:rPr lang="en-US" sz="10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&lt;50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pred.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patient has chronic bronchitis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093690" y="3012440"/>
            <a:ext cx="0" cy="457200"/>
          </a:xfrm>
          <a:prstGeom prst="straightConnector1">
            <a:avLst/>
          </a:prstGeom>
          <a:ln w="38100" cmpd="dbl">
            <a:solidFill>
              <a:srgbClr val="00D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16611" y="2209800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</a:p>
          <a:p>
            <a:pPr algn="ctr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xacerbation(s</a:t>
            </a: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31433" y="1676400"/>
            <a:ext cx="1066800" cy="4572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0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macrolide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7064834" y="2743200"/>
            <a:ext cx="533400" cy="762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778834" y="3505200"/>
            <a:ext cx="6858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141034" y="3505200"/>
            <a:ext cx="9906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LABA + ICS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69434" y="2514600"/>
            <a:ext cx="1295400" cy="457200"/>
          </a:xfrm>
          <a:prstGeom prst="rect">
            <a:avLst/>
          </a:prstGeom>
          <a:noFill/>
          <a:ln w="28575">
            <a:solidFill>
              <a:srgbClr val="00D000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LAMA + LABA + ICS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69011" y="2971800"/>
            <a:ext cx="106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</a:p>
          <a:p>
            <a:pPr algn="ctr"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0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xacerbation(s</a:t>
            </a:r>
            <a:r>
              <a:rPr lang="en-US" sz="10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64377" y="2590800"/>
            <a:ext cx="1120820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95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</a:t>
            </a:r>
          </a:p>
          <a:p>
            <a:pPr algn="ctr">
              <a:defRPr/>
            </a:pPr>
            <a:r>
              <a:rPr lang="en-US" sz="95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symptoms/further</a:t>
            </a:r>
          </a:p>
          <a:p>
            <a:pPr algn="ctr">
              <a:defRPr/>
            </a:pPr>
            <a:r>
              <a:rPr lang="en-US" sz="95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exacerbations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464634" y="3657600"/>
            <a:ext cx="228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870099" y="3581400"/>
            <a:ext cx="228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870099" y="3733800"/>
            <a:ext cx="2286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516842" y="3012440"/>
            <a:ext cx="0" cy="457200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7" idx="0"/>
          </p:cNvCxnSpPr>
          <p:nvPr/>
        </p:nvCxnSpPr>
        <p:spPr>
          <a:xfrm flipV="1">
            <a:off x="6417134" y="2143155"/>
            <a:ext cx="596002" cy="3714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7" idx="0"/>
            <a:endCxn id="39" idx="2"/>
          </p:cNvCxnSpPr>
          <p:nvPr/>
        </p:nvCxnSpPr>
        <p:spPr>
          <a:xfrm flipH="1" flipV="1">
            <a:off x="5637354" y="2133600"/>
            <a:ext cx="779780" cy="381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itre 1"/>
          <p:cNvSpPr txBox="1">
            <a:spLocks/>
          </p:cNvSpPr>
          <p:nvPr/>
        </p:nvSpPr>
        <p:spPr>
          <a:xfrm>
            <a:off x="685800" y="457200"/>
            <a:ext cx="7772400" cy="9601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accent1"/>
                </a:solidFill>
              </a:rPr>
              <a:t>GOLD 2017: </a:t>
            </a:r>
            <a:r>
              <a:rPr lang="en-US" sz="2400" dirty="0" smtClean="0">
                <a:solidFill>
                  <a:schemeClr val="accent1"/>
                </a:solidFill>
              </a:rPr>
              <a:t>therapeutic recommendations by GOLD Group </a:t>
            </a:r>
            <a:endParaRPr lang="fr-FR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2902" y="6408235"/>
            <a:ext cx="58280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GB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= forced expiratory volume in 1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second; </a:t>
            </a:r>
            <a:r>
              <a:rPr lang="en-GB" sz="800" dirty="0" smtClean="0"/>
              <a:t>GOLD </a:t>
            </a:r>
            <a:r>
              <a:rPr lang="en-GB" sz="800" dirty="0"/>
              <a:t>= Global Initiative for Chronic Obstructive Lung </a:t>
            </a:r>
            <a:r>
              <a:rPr lang="en-GB" sz="800" dirty="0" smtClean="0"/>
              <a:t>Disease</a:t>
            </a:r>
            <a:br>
              <a:rPr lang="en-GB" sz="800" dirty="0" smtClean="0"/>
            </a:br>
            <a:r>
              <a:rPr lang="en-GB" sz="800" dirty="0" smtClean="0"/>
              <a:t>ICS = inhaled corticosteroid; </a:t>
            </a:r>
            <a:r>
              <a:rPr lang="en-GB" sz="800" dirty="0" smtClean="0">
                <a:solidFill>
                  <a:srgbClr val="000000"/>
                </a:solidFill>
              </a:rPr>
              <a:t>LABA </a:t>
            </a:r>
            <a:r>
              <a:rPr lang="en-GB" sz="800" dirty="0">
                <a:solidFill>
                  <a:srgbClr val="000000"/>
                </a:solidFill>
              </a:rPr>
              <a:t>= </a:t>
            </a:r>
            <a:r>
              <a:rPr lang="en-US" sz="800" dirty="0">
                <a:solidFill>
                  <a:srgbClr val="000000"/>
                </a:solidFill>
              </a:rPr>
              <a:t>long-acting β</a:t>
            </a:r>
            <a:r>
              <a:rPr lang="en-US" sz="800" baseline="-25000" dirty="0">
                <a:solidFill>
                  <a:srgbClr val="000000"/>
                </a:solidFill>
              </a:rPr>
              <a:t>2</a:t>
            </a:r>
            <a:r>
              <a:rPr lang="en-US" sz="800" dirty="0">
                <a:solidFill>
                  <a:srgbClr val="000000"/>
                </a:solidFill>
              </a:rPr>
              <a:t>-agonist; LAMA = long-acting muscarinic antagonist</a:t>
            </a:r>
            <a:r>
              <a:rPr lang="en-GB" sz="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5"/>
          <p:cNvSpPr txBox="1"/>
          <p:nvPr/>
        </p:nvSpPr>
        <p:spPr>
          <a:xfrm>
            <a:off x="6084490" y="6532088"/>
            <a:ext cx="935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00" dirty="0" smtClean="0"/>
              <a:t>GOLD 2017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8238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060848"/>
            <a:ext cx="2736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D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 bronchodilator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" y="6526669"/>
            <a:ext cx="4708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=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initiative for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Obstructive </a:t>
            </a:r>
            <a:r>
              <a:rPr lang="en-US" sz="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</a:t>
            </a:r>
            <a:r>
              <a:rPr lang="en-US" sz="8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3267616"/>
            <a:ext cx="2736304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Continue, stop or try alternative class of bronchodilator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8" idx="2"/>
            <a:endCxn id="12" idx="0"/>
          </p:cNvCxnSpPr>
          <p:nvPr/>
        </p:nvCxnSpPr>
        <p:spPr>
          <a:xfrm>
            <a:off x="4572000" y="3061653"/>
            <a:ext cx="0" cy="205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3848" y="2692321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Evaluate effect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3" idx="2"/>
            <a:endCxn id="8" idx="0"/>
          </p:cNvCxnSpPr>
          <p:nvPr/>
        </p:nvCxnSpPr>
        <p:spPr>
          <a:xfrm>
            <a:off x="4572000" y="2430180"/>
            <a:ext cx="0" cy="2621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2924" y="6534391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solidFill>
                  <a:srgbClr val="000000"/>
                </a:solidFill>
              </a:rPr>
              <a:t>GOLD 2017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838200" y="1661160"/>
            <a:ext cx="4813920" cy="452628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>
            <a:lvl1pPr marL="452438" indent="-452438" algn="l" defTabSz="914400" rtl="0" eaLnBrk="1" latinLnBrk="0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  <a:tabLst>
                <a:tab pos="3998913" algn="r"/>
                <a:tab pos="8229600" algn="r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31775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188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6175" indent="-231775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425" indent="-222250" algn="l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5800" y="457200"/>
            <a:ext cx="8142316" cy="96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accent1"/>
                </a:solidFill>
              </a:rPr>
              <a:t>GOLD </a:t>
            </a:r>
            <a:r>
              <a:rPr lang="en-GB" sz="2400" dirty="0" smtClean="0">
                <a:solidFill>
                  <a:schemeClr val="accent1"/>
                </a:solidFill>
              </a:rPr>
              <a:t>2017: Group A patients should be offered either a short- or long-acting bronchodilator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6" name="Content Placeholder 5"/>
          <p:cNvSpPr>
            <a:spLocks noGrp="1"/>
          </p:cNvSpPr>
          <p:nvPr>
            <p:ph idx="1"/>
          </p:nvPr>
        </p:nvSpPr>
        <p:spPr>
          <a:xfrm>
            <a:off x="685800" y="4890058"/>
            <a:ext cx="7772400" cy="114498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Bronchodilator treatment should be continued if symptom benefit is seen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31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 Seebri - external 18 Oct 2012">
  <a:themeElements>
    <a:clrScheme name="NOV_WHITE_PIC 1">
      <a:dk1>
        <a:srgbClr val="000000"/>
      </a:dk1>
      <a:lt1>
        <a:srgbClr val="FFFFFF"/>
      </a:lt1>
      <a:dk2>
        <a:srgbClr val="634329"/>
      </a:dk2>
      <a:lt2>
        <a:srgbClr val="FFFFFF"/>
      </a:lt2>
      <a:accent1>
        <a:srgbClr val="FCAF17"/>
      </a:accent1>
      <a:accent2>
        <a:srgbClr val="EC8026"/>
      </a:accent2>
      <a:accent3>
        <a:srgbClr val="FFFFFF"/>
      </a:accent3>
      <a:accent4>
        <a:srgbClr val="000000"/>
      </a:accent4>
      <a:accent5>
        <a:srgbClr val="FDD4AB"/>
      </a:accent5>
      <a:accent6>
        <a:srgbClr val="D67321"/>
      </a:accent6>
      <a:hlink>
        <a:srgbClr val="E44C16"/>
      </a:hlink>
      <a:folHlink>
        <a:srgbClr val="923222"/>
      </a:folHlink>
    </a:clrScheme>
    <a:fontScheme name="NOV_WHITE_P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V_WHITE_PIC 1">
        <a:dk1>
          <a:srgbClr val="000000"/>
        </a:dk1>
        <a:lt1>
          <a:srgbClr val="FFFFFF"/>
        </a:lt1>
        <a:dk2>
          <a:srgbClr val="634329"/>
        </a:dk2>
        <a:lt2>
          <a:srgbClr val="FFFFFF"/>
        </a:lt2>
        <a:accent1>
          <a:srgbClr val="FCAF17"/>
        </a:accent1>
        <a:accent2>
          <a:srgbClr val="EC8026"/>
        </a:accent2>
        <a:accent3>
          <a:srgbClr val="FFFFFF"/>
        </a:accent3>
        <a:accent4>
          <a:srgbClr val="000000"/>
        </a:accent4>
        <a:accent5>
          <a:srgbClr val="FDD4AB"/>
        </a:accent5>
        <a:accent6>
          <a:srgbClr val="D67321"/>
        </a:accent6>
        <a:hlink>
          <a:srgbClr val="E44C16"/>
        </a:hlink>
        <a:folHlink>
          <a:srgbClr val="92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2250</Words>
  <Application>Microsoft Office PowerPoint</Application>
  <PresentationFormat>On-screen Show (4:3)</PresentationFormat>
  <Paragraphs>256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MS PGothic</vt:lpstr>
      <vt:lpstr>MS PGothic</vt:lpstr>
      <vt:lpstr>Arial</vt:lpstr>
      <vt:lpstr>Arial Black</vt:lpstr>
      <vt:lpstr>Book Antiqua</vt:lpstr>
      <vt:lpstr>Calibri</vt:lpstr>
      <vt:lpstr>Calibri Light</vt:lpstr>
      <vt:lpstr>Comic Sans MS</vt:lpstr>
      <vt:lpstr>Gill Sans</vt:lpstr>
      <vt:lpstr>Wingdings</vt:lpstr>
      <vt:lpstr>1_Template Seebri - external 18 Oct 2012</vt:lpstr>
      <vt:lpstr>Office Theme</vt:lpstr>
      <vt:lpstr>GOLD 2017 major revision: Summary of key changes </vt:lpstr>
      <vt:lpstr>GOLD 2017 includes major revisions in key areas</vt:lpstr>
      <vt:lpstr>GOLD 2017: Updated COPD definition includes persistent respiratory symptoms</vt:lpstr>
      <vt:lpstr>GOLD 2017: The changing role of spirometry</vt:lpstr>
      <vt:lpstr>GOLD 2017: Symptoms and exacerbation risk should be assessed to determine appropriate treatment </vt:lpstr>
      <vt:lpstr>GOLD 2017: Patient examples using the refined ABCD assessment tool</vt:lpstr>
      <vt:lpstr>The goals of COPD treatment remain unchanged in GOLD 2017</vt:lpstr>
      <vt:lpstr>PowerPoint Presentation</vt:lpstr>
      <vt:lpstr>PowerPoint Presentation</vt:lpstr>
      <vt:lpstr>PowerPoint Presentation</vt:lpstr>
      <vt:lpstr>GOLD 2017: ICS is no longer the preferred choice for patients in GOLD Group C</vt:lpstr>
      <vt:lpstr>GOLD 2017: Dual bronchodilation is the preferred initial therapy for patients in Group D</vt:lpstr>
      <vt:lpstr>GOLD 2017: Dual bronchodilation is the preferred initial therapy for patients in Group D</vt:lpstr>
      <vt:lpstr>GOLD 2017 emphasizes the importance of proper inhaler technique</vt:lpstr>
      <vt:lpstr>GOLD 2017: Identifying and treating comorbidities is important in patients with COPD</vt:lpstr>
      <vt:lpstr>Summary: GOLD 2017 includes major revisions in key areas</vt:lpstr>
      <vt:lpstr>PowerPoint Presentation</vt:lpstr>
    </vt:vector>
  </TitlesOfParts>
  <Company>Novartis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Initiative for Chronic Obstructive Lung Disease (GOLD) Global Strategy Update 2017  Short Summary of Key Changes</dc:title>
  <dc:creator>Claire Field</dc:creator>
  <cp:lastModifiedBy>LENOVO I3</cp:lastModifiedBy>
  <cp:revision>467</cp:revision>
  <cp:lastPrinted>2016-11-16T15:49:44Z</cp:lastPrinted>
  <dcterms:created xsi:type="dcterms:W3CDTF">2016-08-09T13:47:05Z</dcterms:created>
  <dcterms:modified xsi:type="dcterms:W3CDTF">2017-04-07T22:33:46Z</dcterms:modified>
</cp:coreProperties>
</file>