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2"/>
  </p:notesMasterIdLst>
  <p:sldIdLst>
    <p:sldId id="256" r:id="rId3"/>
    <p:sldId id="296" r:id="rId4"/>
    <p:sldId id="330" r:id="rId5"/>
    <p:sldId id="331" r:id="rId6"/>
    <p:sldId id="332" r:id="rId7"/>
    <p:sldId id="334" r:id="rId8"/>
    <p:sldId id="295" r:id="rId9"/>
    <p:sldId id="294" r:id="rId10"/>
    <p:sldId id="261" r:id="rId11"/>
    <p:sldId id="262" r:id="rId12"/>
    <p:sldId id="304" r:id="rId13"/>
    <p:sldId id="333" r:id="rId14"/>
    <p:sldId id="300" r:id="rId15"/>
    <p:sldId id="303" r:id="rId16"/>
    <p:sldId id="302" r:id="rId17"/>
    <p:sldId id="329" r:id="rId18"/>
    <p:sldId id="328" r:id="rId19"/>
    <p:sldId id="285" r:id="rId20"/>
    <p:sldId id="306" r:id="rId21"/>
    <p:sldId id="307" r:id="rId22"/>
    <p:sldId id="309" r:id="rId23"/>
    <p:sldId id="308" r:id="rId24"/>
    <p:sldId id="315" r:id="rId25"/>
    <p:sldId id="318" r:id="rId26"/>
    <p:sldId id="326" r:id="rId27"/>
    <p:sldId id="321" r:id="rId28"/>
    <p:sldId id="313" r:id="rId29"/>
    <p:sldId id="314" r:id="rId30"/>
    <p:sldId id="293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71" d="100"/>
          <a:sy n="71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750833257589744E-3"/>
          <c:y val="0"/>
          <c:w val="0.64372323010653143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8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spPr>
                <a:solidFill>
                  <a:srgbClr val="FFCC00">
                    <a:alpha val="65000"/>
                  </a:srgbClr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8829813052323"/>
                  <c:y val="-0.1644883896086542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accent4">
                            <a:lumMod val="10000"/>
                          </a:schemeClr>
                        </a:solidFill>
                      </a:defRPr>
                    </a:pPr>
                    <a:fld id="{5A9EC676-19E3-4D02-B793-0792F7207C3E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baseline="0">
                          <a:solidFill>
                            <a:schemeClr val="accent4">
                              <a:lumMod val="10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stadium I</c:v>
                </c:pt>
                <c:pt idx="1">
                  <c:v>stadium II</c:v>
                </c:pt>
                <c:pt idx="2">
                  <c:v>stadium III</c:v>
                </c:pt>
                <c:pt idx="3">
                  <c:v>stadium IV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 formatCode="0.00%">
                  <c:v>0.14400000000000004</c:v>
                </c:pt>
                <c:pt idx="3" formatCode="0.00%">
                  <c:v>0.85600000000000065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spPr>
        <a:ln>
          <a:solidFill>
            <a:srgbClr val="000066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IIIB</c:v>
                </c:pt>
                <c:pt idx="1">
                  <c:v>IV</c:v>
                </c:pt>
                <c:pt idx="2">
                  <c:v>I-IIIA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85761154855643E-2"/>
          <c:y val="0.24499015748031497"/>
          <c:w val="0.50752134138572491"/>
          <c:h val="0.6678009350393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Jenis Histologi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4.2531534286369542E-2"/>
                  <c:y val="-3.28587598425196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Squamous cell Ca</c:v>
                </c:pt>
                <c:pt idx="1">
                  <c:v>Adeno Ca</c:v>
                </c:pt>
                <c:pt idx="2">
                  <c:v>Large cell Ca</c:v>
                </c:pt>
                <c:pt idx="3">
                  <c:v>Small cell 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155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92622027450711"/>
          <c:y val="0.35673052390797522"/>
          <c:w val="0.44607382208291918"/>
          <c:h val="0.54877165354330704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0338529112434E-4"/>
          <c:y val="6.7708333333333329E-2"/>
          <c:w val="0.60228011677111792"/>
          <c:h val="0.8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Pembagian pasien Adenocarcinoma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Mutasi EGFR (+)</c:v>
                </c:pt>
                <c:pt idx="1">
                  <c:v>Mutasi EGFR (-)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74331779956072"/>
          <c:y val="0.35103941108923886"/>
          <c:w val="0.32426509186351704"/>
          <c:h val="0.29010867782152233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57916109542913E-2"/>
          <c:y val="0.13125000000000001"/>
          <c:w val="0.5529246521071659"/>
          <c:h val="0.771874999999999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bubble3D val="0"/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>
                <a:solidFill>
                  <a:srgbClr val="92D050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FF00FF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6"/>
              <c:layout>
                <c:manualLayout>
                  <c:x val="3.549315302978432E-2"/>
                  <c:y val="-3.22615649606299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Exon 19</c:v>
                </c:pt>
                <c:pt idx="1">
                  <c:v>Exon21 L858R</c:v>
                </c:pt>
                <c:pt idx="2">
                  <c:v>Exon21 L861Q</c:v>
                </c:pt>
                <c:pt idx="3">
                  <c:v>Exon20 T790M</c:v>
                </c:pt>
                <c:pt idx="4">
                  <c:v>Exon20  T790M+21 L861Q</c:v>
                </c:pt>
                <c:pt idx="5">
                  <c:v>Exon19+21 L858R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16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01532709354724"/>
          <c:y val="7.0458169291338579E-2"/>
          <c:w val="0.35955071064230176"/>
          <c:h val="0.85908366141732284"/>
        </c:manualLayout>
      </c:layout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7090894310723E-2"/>
          <c:y val="8.2310656440372401E-2"/>
          <c:w val="0.93277142165514515"/>
          <c:h val="0.6811139654610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PFS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11,0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5,2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5,5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6,3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6452599388379212E-3"/>
                  <c:y val="5.96764969990240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6,9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5,6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mtClean="0"/>
                      <a:t>10,9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19"/>
                <c:pt idx="0">
                  <c:v>EURTAC</c:v>
                </c:pt>
                <c:pt idx="1">
                  <c:v>OPTIMAL*</c:v>
                </c:pt>
                <c:pt idx="2">
                  <c:v>ENSURE</c:v>
                </c:pt>
                <c:pt idx="3">
                  <c:v>IPASS</c:v>
                </c:pt>
                <c:pt idx="4">
                  <c:v>First-SIGNAL</c:v>
                </c:pt>
                <c:pt idx="5">
                  <c:v>WJTOG 3405</c:v>
                </c:pt>
                <c:pt idx="6">
                  <c:v>NEJSG 002</c:v>
                </c:pt>
                <c:pt idx="7">
                  <c:v>LUX-Lung 3</c:v>
                </c:pt>
                <c:pt idx="8">
                  <c:v>LUX-Lung 6</c:v>
                </c:pt>
                <c:pt idx="9">
                  <c:v>LUX-Lung 7</c:v>
                </c:pt>
                <c:pt idx="10">
                  <c:v>EURTAC</c:v>
                </c:pt>
                <c:pt idx="11">
                  <c:v>OPTIMAL*</c:v>
                </c:pt>
                <c:pt idx="12">
                  <c:v>ENSURE</c:v>
                </c:pt>
                <c:pt idx="13">
                  <c:v>IPASS</c:v>
                </c:pt>
                <c:pt idx="14">
                  <c:v>First-SIGNAL</c:v>
                </c:pt>
                <c:pt idx="15">
                  <c:v>WJTOG 3405</c:v>
                </c:pt>
                <c:pt idx="16">
                  <c:v>NEJSG 002</c:v>
                </c:pt>
                <c:pt idx="17">
                  <c:v>LUX-Lung 3</c:v>
                </c:pt>
                <c:pt idx="18">
                  <c:v>LUX-Lung 6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9.7000000000000011</c:v>
                </c:pt>
                <c:pt idx="1">
                  <c:v>13.1</c:v>
                </c:pt>
                <c:pt idx="2">
                  <c:v>11</c:v>
                </c:pt>
                <c:pt idx="3">
                  <c:v>9.5</c:v>
                </c:pt>
                <c:pt idx="4">
                  <c:v>8</c:v>
                </c:pt>
                <c:pt idx="5">
                  <c:v>9.2000000000000011</c:v>
                </c:pt>
                <c:pt idx="6">
                  <c:v>10.8</c:v>
                </c:pt>
                <c:pt idx="7">
                  <c:v>11.1</c:v>
                </c:pt>
                <c:pt idx="8">
                  <c:v>11</c:v>
                </c:pt>
                <c:pt idx="9">
                  <c:v>11</c:v>
                </c:pt>
                <c:pt idx="10">
                  <c:v>5.2</c:v>
                </c:pt>
                <c:pt idx="11">
                  <c:v>4.5999999999999996</c:v>
                </c:pt>
                <c:pt idx="12">
                  <c:v>5.5</c:v>
                </c:pt>
                <c:pt idx="13">
                  <c:v>6.3</c:v>
                </c:pt>
                <c:pt idx="14">
                  <c:v>6.3</c:v>
                </c:pt>
                <c:pt idx="15">
                  <c:v>6.3</c:v>
                </c:pt>
                <c:pt idx="16">
                  <c:v>5.4</c:v>
                </c:pt>
                <c:pt idx="17">
                  <c:v>6.9</c:v>
                </c:pt>
                <c:pt idx="18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5779632"/>
        <c:axId val="205776496"/>
      </c:barChart>
      <c:catAx>
        <c:axId val="2057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76496"/>
        <c:crosses val="autoZero"/>
        <c:auto val="1"/>
        <c:lblAlgn val="ctr"/>
        <c:lblOffset val="100"/>
        <c:noMultiLvlLbl val="0"/>
      </c:catAx>
      <c:valAx>
        <c:axId val="20577649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7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0.89944</cdr:y>
    </cdr:from>
    <cdr:to>
      <cdr:x>0.32296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685800" y="4112240"/>
          <a:ext cx="2510177" cy="4597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err="1" smtClean="0">
              <a:solidFill>
                <a:srgbClr val="000066"/>
              </a:solidFill>
            </a:rPr>
            <a:t>Hesti</a:t>
          </a:r>
          <a:r>
            <a:rPr lang="en-US" sz="1400" dirty="0" smtClean="0">
              <a:solidFill>
                <a:srgbClr val="000066"/>
              </a:solidFill>
            </a:rPr>
            <a:t>, RSDM 2016</a:t>
          </a:r>
          <a:endParaRPr lang="en-US" sz="1400" dirty="0">
            <a:solidFill>
              <a:srgbClr val="00006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26B8-1454-4BC6-BB52-4CA36741AB04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BE460-EE6B-4917-B480-9C5E3D8E2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3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NCI. Non-small-cell lung cancer treatment (PDQ</a:t>
            </a:r>
            <a:r>
              <a:rPr lang="en-US" altLang="en-US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de-DE" altLang="en-US" dirty="0" smtClean="0">
                <a:solidFill>
                  <a:schemeClr val="bg2"/>
                </a:solidFill>
                <a:latin typeface="Arial" pitchFamily="34" charset="0"/>
              </a:rPr>
              <a:t>http://www.cancer.gov/cancertopics/pdq/treatment/non-small-cell-lung/healthprofessional/page1. </a:t>
            </a: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</a:rPr>
              <a:t>Accessed March 15, 2013.</a:t>
            </a:r>
            <a:endParaRPr lang="de-DE" altLang="en-US" dirty="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</a:rPr>
              <a:t>ACS. Cancer facts &amp; figures: 2012. CDC. Lung cancer rates by race and ethnicity. </a:t>
            </a:r>
            <a:r>
              <a:rPr lang="de-DE" altLang="en-US" dirty="0" smtClean="0">
                <a:solidFill>
                  <a:schemeClr val="bg2"/>
                </a:solidFill>
                <a:latin typeface="Arial" pitchFamily="34" charset="0"/>
              </a:rPr>
              <a:t>Available at http://www.cancer.org/acs/groups/content/@epidemiologysurveilance/documents/document/acspc-031941.pdf. </a:t>
            </a: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</a:rPr>
              <a:t>Accessed March 15, 2013.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en-US" dirty="0" smtClean="0">
                <a:solidFill>
                  <a:schemeClr val="bg2"/>
                </a:solidFill>
                <a:latin typeface="Arial" pitchFamily="34" charset="0"/>
              </a:rPr>
              <a:t>Howlader N,</a:t>
            </a: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</a:rPr>
              <a:t> et al. SEER cancer statistics review. Available at: http://seer.cancer.gov/csr/1975_2009_pops09. Accessed March 15, 2013.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A7FF4A-337B-4212-A4D9-89A5F376BB1A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591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3659F1-2050-4EB9-8550-89A3E7DAC9B6}" type="slidenum">
              <a:rPr lang="es-ES" altLang="en-US" smtClean="0"/>
              <a:pPr eaLnBrk="1" hangingPunct="1"/>
              <a:t>13</a:t>
            </a:fld>
            <a:endParaRPr lang="es-ES" altLang="en-US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48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0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Arial" pitchFamily="34" charset="0"/>
              </a:rPr>
              <a:t>EGFR, epidermal growth-factor receptor; OS, overall survival; PFS, progression-free survival; TKI, tyrosine kinase inhibitor</a:t>
            </a: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Char char="•"/>
            </a:pPr>
            <a:fld id="{D6FA0C6B-12CD-49EB-9BF8-2B95B17F8DD6}" type="slidenum">
              <a:rPr lang="en-US" altLang="en-US" sz="1100" b="1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pitchFamily="34" charset="0"/>
                <a:buChar char="•"/>
              </a:pPr>
              <a:t>19</a:t>
            </a:fld>
            <a:endParaRPr lang="en-US" altLang="en-US" sz="11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1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458E-393C-4F6F-86C2-137BFB0515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1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5620B-E64A-482F-A608-DB092803AF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6F80-43F0-4ACB-AF9D-056EDE9F828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EC9A-4403-42F3-BC02-A63E317AE3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9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8061-CAEC-46A2-856F-CC1FB9E2AE4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0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7900-3D4E-4FAC-B95C-B4A8269AB5B3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ADF9-40F6-4555-9051-9DDAEFDF3930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2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9959-C698-4FAE-B124-758DA14B865E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6A8F-FBC0-4443-BC4F-86FB55B40825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E738-9E44-4A84-86D7-E7787865DB7E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46FA-5A58-4627-8947-BEE72AA8B560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8CBD-D1BA-4785-AEC7-C4040A3D4645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4C79-6746-48FF-AED2-3209A5AAD294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298C-CD56-4CDA-96E4-436FACDD6743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07FE-53DB-4B1D-8DDE-927DB13533E8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9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629E-1848-4512-93C8-613D4D56EB0A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CC73-FFA8-49A0-87A3-1D35850CA692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3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B884-D430-410E-B6C2-2D8E075F137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6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EE92-1B96-4103-A2B1-9169421DD722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EAC-6F67-41B1-AD9A-3550ACAA772D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67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1A01-CB7A-4BBD-91D3-F9AED0371749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E365-6384-4625-9C2C-A7C6644BEEC5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8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6916-A0FD-4C5D-8343-20C50D5E034D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C0A1A-BB5D-420F-9276-46618E791CF5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3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615F-94D0-4EF7-84E1-C1C767BB2098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93C1-06E9-4D5A-9B01-B703781EE6D2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1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06FC-071E-4276-BDE0-62D3D6645066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1BDC-128B-41F0-8159-65C2E6B87CC2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5480-11C8-4080-99AF-73D286CFC4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576F-F8C5-4A86-9005-B7654D3A63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A212-C7FB-43BB-842C-BD3939EB79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314C-E2C0-42C2-AF41-9336B111B98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DD47-D7D0-4413-BA8B-FB3E4366D45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4A28-76E3-4ADB-9154-168C282BD41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3F89-6193-4D83-95CD-FC5B87B390F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2834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56" y="62801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82156" y="6264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D61BEC-9C62-406D-98A0-F5E920B947C4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38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36A7F-517F-4671-8D24-DEFFC7CAFAD2}" type="datetimeFigureOut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07/04/2017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E2287-B324-455B-BAE8-310E927BFE58}" type="slidenum">
              <a:rPr lang="id-ID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5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EGFR Mutation in 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Lung Adenocarcinoma (ADC)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omic Sans MS" panose="030F0702030302020204" pitchFamily="66" charset="0"/>
              </a:rPr>
              <a:t>Ana Rima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3" name="Title 3"/>
          <p:cNvSpPr txBox="1">
            <a:spLocks/>
          </p:cNvSpPr>
          <p:nvPr/>
        </p:nvSpPr>
        <p:spPr bwMode="auto">
          <a:xfrm>
            <a:off x="250825" y="1244600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5116" name="Title 3"/>
          <p:cNvSpPr txBox="1">
            <a:spLocks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 i="1" dirty="0">
                <a:solidFill>
                  <a:srgbClr val="FFFF00"/>
                </a:solidFill>
                <a:latin typeface="Minion" panose="02040503050201020203" pitchFamily="18" charset="0"/>
                <a:cs typeface="Arial" charset="0"/>
              </a:rPr>
              <a:t>Treatment decisions should be made within 7–10 working days of testing request</a:t>
            </a: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3322638" y="4921250"/>
            <a:ext cx="2519362" cy="1584325"/>
          </a:xfrm>
          <a:prstGeom prst="roundRect">
            <a:avLst>
              <a:gd name="adj" fmla="val 68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Histological diagnosis</a:t>
            </a: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479425" y="1704975"/>
            <a:ext cx="2520950" cy="1584325"/>
          </a:xfrm>
          <a:prstGeom prst="roundRect">
            <a:avLst>
              <a:gd name="adj" fmla="val 68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Patient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479425" y="4337053"/>
            <a:ext cx="2520950" cy="1584325"/>
          </a:xfrm>
          <a:prstGeom prst="roundRect">
            <a:avLst>
              <a:gd name="adj" fmla="val 68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Tumour </a:t>
            </a: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sample</a:t>
            </a: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165850" y="1704975"/>
            <a:ext cx="2519363" cy="1584325"/>
          </a:xfrm>
          <a:prstGeom prst="roundRect">
            <a:avLst>
              <a:gd name="adj" fmla="val 68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Treating pulmonologist</a:t>
            </a:r>
            <a:endParaRPr lang="en-GB" sz="1600" b="1" kern="0" dirty="0">
              <a:solidFill>
                <a:schemeClr val="bg1"/>
              </a:solidFill>
              <a:latin typeface="Arial" pitchFamily="34" charset="0"/>
              <a:ea typeface="ＭＳ Ｐゴシック" charset="-128"/>
              <a:cs typeface="Arial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 rot="-5400000">
            <a:off x="7000082" y="3671093"/>
            <a:ext cx="850900" cy="360363"/>
          </a:xfrm>
          <a:prstGeom prst="rightArrow">
            <a:avLst>
              <a:gd name="adj1" fmla="val 50000"/>
              <a:gd name="adj2" fmla="val 39966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/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6165850" y="4383087"/>
            <a:ext cx="2519363" cy="1584325"/>
          </a:xfrm>
          <a:prstGeom prst="roundRect">
            <a:avLst>
              <a:gd name="adj" fmla="val 687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/>
              </a:rPr>
              <a:t>Molecular diagnosis</a:t>
            </a: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3211513" y="2008187"/>
            <a:ext cx="2736850" cy="935038"/>
          </a:xfrm>
          <a:prstGeom prst="leftArrow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itchFamily="34" charset="0"/>
                <a:ea typeface="ＭＳ Ｐゴシック" charset="-128"/>
                <a:cs typeface="Arial"/>
              </a:rPr>
              <a:t>Therapeutic decision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 rot="5400000">
            <a:off x="1308894" y="3669506"/>
            <a:ext cx="863600" cy="360362"/>
          </a:xfrm>
          <a:prstGeom prst="rightArrow">
            <a:avLst>
              <a:gd name="adj1" fmla="val 50000"/>
              <a:gd name="adj2" fmla="val 3989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/>
            </a:endParaRPr>
          </a:p>
        </p:txBody>
      </p:sp>
      <p:sp>
        <p:nvSpPr>
          <p:cNvPr id="175126" name="TextBox 29"/>
          <p:cNvSpPr txBox="1">
            <a:spLocks noChangeArrowheads="1"/>
          </p:cNvSpPr>
          <p:nvPr/>
        </p:nvSpPr>
        <p:spPr bwMode="auto">
          <a:xfrm>
            <a:off x="406400" y="3484562"/>
            <a:ext cx="142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ea typeface="MS PGothic" pitchFamily="34" charset="-128"/>
                <a:cs typeface="Arial" charset="0"/>
              </a:rPr>
              <a:t>Specimen collection </a:t>
            </a:r>
            <a:endParaRPr lang="en-GB" sz="1600" dirty="0">
              <a:ea typeface="MS PGothic" pitchFamily="34" charset="-128"/>
              <a:cs typeface="Arial" charset="0"/>
            </a:endParaRPr>
          </a:p>
        </p:txBody>
      </p:sp>
      <p:sp>
        <p:nvSpPr>
          <p:cNvPr id="175127" name="TextBox 32"/>
          <p:cNvSpPr txBox="1">
            <a:spLocks noChangeArrowheads="1"/>
          </p:cNvSpPr>
          <p:nvPr/>
        </p:nvSpPr>
        <p:spPr bwMode="auto">
          <a:xfrm>
            <a:off x="7439025" y="3636962"/>
            <a:ext cx="117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>
                <a:ea typeface="MS PGothic" pitchFamily="34" charset="-128"/>
                <a:cs typeface="Arial" charset="0"/>
              </a:rPr>
              <a:t>Results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99075" y="2089221"/>
            <a:ext cx="1652918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3980" y="4738586"/>
            <a:ext cx="1373074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87615" y="4784620"/>
            <a:ext cx="1475838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3809" y="5320059"/>
            <a:ext cx="1631950" cy="1079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Bent Arrow 47"/>
          <p:cNvSpPr/>
          <p:nvPr/>
        </p:nvSpPr>
        <p:spPr bwMode="auto">
          <a:xfrm flipV="1">
            <a:off x="2419350" y="5976937"/>
            <a:ext cx="647700" cy="576263"/>
          </a:xfrm>
          <a:prstGeom prst="bentArrow">
            <a:avLst>
              <a:gd name="adj1" fmla="val 31338"/>
              <a:gd name="adj2" fmla="val 26241"/>
              <a:gd name="adj3" fmla="val 24586"/>
              <a:gd name="adj4" fmla="val 4375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49" name="Bent Arrow 48"/>
          <p:cNvSpPr/>
          <p:nvPr/>
        </p:nvSpPr>
        <p:spPr bwMode="auto">
          <a:xfrm rot="16200000" flipV="1">
            <a:off x="6163469" y="5957093"/>
            <a:ext cx="504825" cy="576263"/>
          </a:xfrm>
          <a:prstGeom prst="bentArrow">
            <a:avLst>
              <a:gd name="adj1" fmla="val 31338"/>
              <a:gd name="adj2" fmla="val 26241"/>
              <a:gd name="adj3" fmla="val 24586"/>
              <a:gd name="adj4" fmla="val 4375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275013" y="3144837"/>
            <a:ext cx="2520950" cy="1441450"/>
            <a:chOff x="3131840" y="2708921"/>
            <a:chExt cx="2520758" cy="1440160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3322325" y="2708921"/>
              <a:ext cx="2330273" cy="1440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37" name="AutoShape 16"/>
            <p:cNvSpPr>
              <a:spLocks noChangeArrowheads="1"/>
            </p:cNvSpPr>
            <p:nvPr/>
          </p:nvSpPr>
          <p:spPr bwMode="auto">
            <a:xfrm>
              <a:off x="3131840" y="2780865"/>
              <a:ext cx="1224136" cy="1296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38" name="Rectangle 44"/>
            <p:cNvSpPr>
              <a:spLocks noChangeArrowheads="1"/>
            </p:cNvSpPr>
            <p:nvPr/>
          </p:nvSpPr>
          <p:spPr bwMode="auto">
            <a:xfrm>
              <a:off x="3159378" y="2890390"/>
              <a:ext cx="1169060" cy="95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7–10 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days</a:t>
              </a:r>
            </a:p>
          </p:txBody>
        </p:sp>
        <p:sp>
          <p:nvSpPr>
            <p:cNvPr id="175139" name="Rectangle 42"/>
            <p:cNvSpPr>
              <a:spLocks noChangeArrowheads="1"/>
            </p:cNvSpPr>
            <p:nvPr/>
          </p:nvSpPr>
          <p:spPr bwMode="auto">
            <a:xfrm>
              <a:off x="4283968" y="3055539"/>
              <a:ext cx="1368630" cy="83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Turn Around Time (TAT)</a:t>
              </a:r>
              <a:endParaRPr lang="en-GB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204787" y="1393005"/>
            <a:ext cx="803155" cy="370284"/>
          </a:xfrm>
          <a:prstGeom prst="roundRect">
            <a:avLst>
              <a:gd name="adj" fmla="val 2925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Start</a:t>
            </a:r>
            <a:endParaRPr lang="en-GB" sz="1400" b="1" dirty="0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43897" r="33552" b="7183"/>
          <a:stretch/>
        </p:blipFill>
        <p:spPr>
          <a:xfrm rot="10800000">
            <a:off x="6518097" y="2089220"/>
            <a:ext cx="1745633" cy="117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0" t="32735" r="43245" b="18918"/>
          <a:stretch/>
        </p:blipFill>
        <p:spPr>
          <a:xfrm rot="5400000">
            <a:off x="1133214" y="1772443"/>
            <a:ext cx="1219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/>
          <p:cNvSpPr txBox="1">
            <a:spLocks/>
          </p:cNvSpPr>
          <p:nvPr/>
        </p:nvSpPr>
        <p:spPr bwMode="auto">
          <a:xfrm>
            <a:off x="4788025" y="1388095"/>
            <a:ext cx="4104455" cy="3888432"/>
          </a:xfrm>
          <a:prstGeom prst="roundRect">
            <a:avLst>
              <a:gd name="adj" fmla="val 82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/>
        </p:nvSpPr>
        <p:spPr bwMode="auto">
          <a:xfrm>
            <a:off x="251520" y="1388095"/>
            <a:ext cx="4104456" cy="3888432"/>
          </a:xfrm>
          <a:prstGeom prst="roundRect">
            <a:avLst>
              <a:gd name="adj" fmla="val 769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2276" name="Content Placeholder 3"/>
          <p:cNvSpPr txBox="1">
            <a:spLocks/>
          </p:cNvSpPr>
          <p:nvPr/>
        </p:nvSpPr>
        <p:spPr bwMode="auto">
          <a:xfrm>
            <a:off x="5040027" y="990600"/>
            <a:ext cx="3600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i="1" dirty="0">
                <a:solidFill>
                  <a:srgbClr val="FFFFFF"/>
                </a:solidFill>
                <a:latin typeface="Minion" panose="02040503050201020203" pitchFamily="18" charset="0"/>
                <a:cs typeface="Arial" charset="0"/>
              </a:rPr>
              <a:t>Quantity</a:t>
            </a:r>
          </a:p>
        </p:txBody>
      </p:sp>
      <p:sp>
        <p:nvSpPr>
          <p:cNvPr id="182280" name="Content Placeholder 3"/>
          <p:cNvSpPr txBox="1">
            <a:spLocks/>
          </p:cNvSpPr>
          <p:nvPr/>
        </p:nvSpPr>
        <p:spPr bwMode="auto">
          <a:xfrm>
            <a:off x="503523" y="990600"/>
            <a:ext cx="360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i="1" dirty="0">
                <a:solidFill>
                  <a:srgbClr val="FFFFFF"/>
                </a:solidFill>
                <a:latin typeface="Minion" panose="02040503050201020203" pitchFamily="18" charset="0"/>
                <a:cs typeface="Arial" charset="0"/>
              </a:rPr>
              <a:t>Quality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788024" y="3836367"/>
            <a:ext cx="4104456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200–400 </a:t>
            </a:r>
            <a:r>
              <a:rPr lang="en-GB" sz="1200" b="1" dirty="0">
                <a:solidFill>
                  <a:prstClr val="white"/>
                </a:solidFill>
                <a:cs typeface="Arial" pitchFamily="34" charset="0"/>
              </a:rPr>
              <a:t>cells are </a:t>
            </a: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required</a:t>
            </a:r>
            <a:r>
              <a:rPr lang="en-GB" sz="1200" b="1" baseline="30000" dirty="0" smtClean="0">
                <a:solidFill>
                  <a:prstClr val="white"/>
                </a:solidFill>
                <a:cs typeface="Arial" pitchFamily="34" charset="0"/>
              </a:rPr>
              <a:t>1 </a:t>
            </a: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(unlike </a:t>
            </a:r>
            <a:r>
              <a:rPr lang="en-GB" sz="1200" b="1" dirty="0">
                <a:solidFill>
                  <a:prstClr val="white"/>
                </a:solidFill>
                <a:cs typeface="Arial" pitchFamily="34" charset="0"/>
              </a:rPr>
              <a:t>histological techniques </a:t>
            </a: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[e.g. IHC] which </a:t>
            </a:r>
            <a:r>
              <a:rPr lang="en-GB" sz="1200" b="1" dirty="0">
                <a:solidFill>
                  <a:prstClr val="white"/>
                </a:solidFill>
                <a:cs typeface="Arial" pitchFamily="34" charset="0"/>
              </a:rPr>
              <a:t>require fewer cells</a:t>
            </a: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)</a:t>
            </a:r>
          </a:p>
          <a:p>
            <a:pPr algn="ctr">
              <a:spcBef>
                <a:spcPct val="20000"/>
              </a:spcBef>
              <a:defRPr/>
            </a:pPr>
            <a:endParaRPr lang="en-GB" sz="1200" b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Depending on the type of test, samples with a minimum of 150 cells can be processed, although reliable results are usually obtained from samples with 300–1,000 cells</a:t>
            </a:r>
            <a:r>
              <a:rPr lang="en-GB" sz="1200" b="1" baseline="30000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GB" sz="1200" b="1" baseline="30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2289" name="Content Placeholder 3"/>
          <p:cNvSpPr txBox="1">
            <a:spLocks/>
          </p:cNvSpPr>
          <p:nvPr/>
        </p:nvSpPr>
        <p:spPr bwMode="auto">
          <a:xfrm>
            <a:off x="503523" y="4248473"/>
            <a:ext cx="3600450" cy="10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Samples must contain </a:t>
            </a:r>
            <a:br>
              <a:rPr lang="en-GB" b="1" dirty="0">
                <a:solidFill>
                  <a:srgbClr val="FFFFFF"/>
                </a:solidFill>
                <a:cs typeface="Arial" charset="0"/>
              </a:rPr>
            </a:br>
            <a:r>
              <a:rPr lang="en-GB" b="1" dirty="0">
                <a:solidFill>
                  <a:srgbClr val="FFFFFF"/>
                </a:solidFill>
                <a:cs typeface="Arial" charset="0"/>
              </a:rPr>
              <a:t>undamaged tumour cells </a:t>
            </a:r>
            <a:br>
              <a:rPr lang="en-GB" b="1" dirty="0">
                <a:solidFill>
                  <a:srgbClr val="FFFFFF"/>
                </a:solidFill>
                <a:cs typeface="Arial" charset="0"/>
              </a:rPr>
            </a:br>
            <a:r>
              <a:rPr lang="en-GB" b="1" dirty="0">
                <a:solidFill>
                  <a:srgbClr val="FFFFFF"/>
                </a:solidFill>
                <a:cs typeface="Arial" charset="0"/>
              </a:rPr>
              <a:t>to allow DNA extraction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866460" y="5486400"/>
            <a:ext cx="612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1.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Pirker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, et al. J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Thorac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Oncol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 2010</a:t>
            </a:r>
            <a:b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</a:b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2.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Garrido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, et al.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Clin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Transl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 </a:t>
            </a:r>
            <a:r>
              <a:rPr lang="en-GB" altLang="zh-CN" sz="1200" dirty="0" err="1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Oncol</a:t>
            </a:r>
            <a:r>
              <a:rPr lang="en-GB" altLang="zh-CN" sz="1200" dirty="0" smtClean="0">
                <a:solidFill>
                  <a:srgbClr val="FFFFFF"/>
                </a:solidFill>
                <a:ea typeface="SimSun" pitchFamily="2" charset="-122"/>
                <a:cs typeface="Arial" charset="0"/>
              </a:rPr>
              <a:t> 2012</a:t>
            </a:r>
            <a:endParaRPr lang="en-GB" altLang="zh-CN" sz="1200" dirty="0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pic>
        <p:nvPicPr>
          <p:cNvPr id="218115" name="Picture 3" descr="Chemical proteomic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9318" y="1545791"/>
            <a:ext cx="3321868" cy="2214578"/>
          </a:xfrm>
          <a:prstGeom prst="rect">
            <a:avLst/>
          </a:prstGeom>
          <a:noFill/>
        </p:spPr>
      </p:pic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0981" y="1569388"/>
            <a:ext cx="3425535" cy="26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6723"/>
            <a:ext cx="8814964" cy="635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Quality and Quantity of Samples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8388" y="6572445"/>
            <a:ext cx="3170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Lindeman et al., 2013. Arch </a:t>
            </a:r>
            <a:r>
              <a:rPr lang="en-US" sz="1200" i="1" dirty="0" err="1">
                <a:solidFill>
                  <a:srgbClr val="FFFFFF"/>
                </a:solidFill>
              </a:rPr>
              <a:t>Pathol</a:t>
            </a:r>
            <a:r>
              <a:rPr lang="en-US" sz="1200" i="1" dirty="0">
                <a:solidFill>
                  <a:srgbClr val="FFFFFF"/>
                </a:solidFill>
              </a:rPr>
              <a:t> Lab Med</a:t>
            </a:r>
          </a:p>
        </p:txBody>
      </p:sp>
    </p:spTree>
    <p:extLst>
      <p:ext uri="{BB962C8B-B14F-4D97-AF65-F5344CB8AC3E}">
        <p14:creationId xmlns:p14="http://schemas.microsoft.com/office/powerpoint/2010/main" val="30677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 rot="10800000" flipH="1">
            <a:off x="241792" y="6019800"/>
            <a:ext cx="8650688" cy="587077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33" name="Title 3"/>
          <p:cNvSpPr txBox="1">
            <a:spLocks/>
          </p:cNvSpPr>
          <p:nvPr/>
        </p:nvSpPr>
        <p:spPr bwMode="auto">
          <a:xfrm>
            <a:off x="250825" y="1447800"/>
            <a:ext cx="8497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Identifying patients with </a:t>
            </a:r>
            <a:r>
              <a:rPr lang="en-GB" sz="2000" i="1" dirty="0" smtClean="0">
                <a:solidFill>
                  <a:srgbClr val="FFFFFF"/>
                </a:solidFill>
                <a:cs typeface="Arial" charset="0"/>
              </a:rPr>
              <a:t>EGFR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utation positive disease is essential to guide treatment decisions </a:t>
            </a:r>
          </a:p>
        </p:txBody>
      </p:sp>
      <p:sp>
        <p:nvSpPr>
          <p:cNvPr id="154634" name="Title 3"/>
          <p:cNvSpPr txBox="1">
            <a:spLocks/>
          </p:cNvSpPr>
          <p:nvPr/>
        </p:nvSpPr>
        <p:spPr bwMode="auto">
          <a:xfrm>
            <a:off x="250825" y="6283325"/>
            <a:ext cx="86423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6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4635" name="Picture 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5100" y="4770819"/>
            <a:ext cx="24368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6" name="Picture 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5738" y="4770819"/>
            <a:ext cx="2438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7" name="Picture 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5100" y="3338894"/>
            <a:ext cx="24368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8" name="Picture 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5738" y="3276981"/>
            <a:ext cx="2438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9" name="Rectangle 2"/>
          <p:cNvSpPr>
            <a:spLocks noChangeArrowheads="1"/>
          </p:cNvSpPr>
          <p:nvPr/>
        </p:nvSpPr>
        <p:spPr bwMode="auto">
          <a:xfrm>
            <a:off x="249238" y="3346831"/>
            <a:ext cx="1154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b="1">
                <a:cs typeface="Arial" charset="0"/>
              </a:rPr>
              <a:t>Caucasian</a:t>
            </a:r>
            <a:endParaRPr lang="en-GB">
              <a:cs typeface="Arial" charset="0"/>
            </a:endParaRPr>
          </a:p>
        </p:txBody>
      </p:sp>
      <p:sp>
        <p:nvSpPr>
          <p:cNvPr id="154640" name="Rectangle 3"/>
          <p:cNvSpPr>
            <a:spLocks noChangeArrowheads="1"/>
          </p:cNvSpPr>
          <p:nvPr/>
        </p:nvSpPr>
        <p:spPr bwMode="auto">
          <a:xfrm>
            <a:off x="774700" y="4899406"/>
            <a:ext cx="628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b="1">
                <a:cs typeface="Arial" charset="0"/>
              </a:rPr>
              <a:t>Asian</a:t>
            </a:r>
            <a:endParaRPr lang="en-GB">
              <a:cs typeface="Arial" charset="0"/>
            </a:endParaRPr>
          </a:p>
        </p:txBody>
      </p:sp>
      <p:sp>
        <p:nvSpPr>
          <p:cNvPr id="154641" name="Rectangle 4"/>
          <p:cNvSpPr>
            <a:spLocks noChangeArrowheads="1"/>
          </p:cNvSpPr>
          <p:nvPr/>
        </p:nvSpPr>
        <p:spPr bwMode="auto">
          <a:xfrm>
            <a:off x="1640453" y="2352312"/>
            <a:ext cx="2345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b="1" i="1" dirty="0" err="1">
                <a:solidFill>
                  <a:schemeClr val="accent2"/>
                </a:solidFill>
                <a:cs typeface="Arial" charset="0"/>
              </a:rPr>
              <a:t>EGFR</a:t>
            </a:r>
            <a:r>
              <a:rPr lang="en-GB" sz="20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cs typeface="Arial" charset="0"/>
              </a:rPr>
              <a:t>Mut</a:t>
            </a:r>
            <a:r>
              <a:rPr lang="en-GB" sz="2000" b="1" dirty="0">
                <a:solidFill>
                  <a:schemeClr val="accent2"/>
                </a:solidFill>
                <a:cs typeface="Arial" charset="0"/>
              </a:rPr>
              <a:t>+ </a:t>
            </a:r>
            <a:r>
              <a:rPr lang="en-GB" sz="2000" b="1" dirty="0" err="1">
                <a:solidFill>
                  <a:schemeClr val="accent2"/>
                </a:solidFill>
                <a:cs typeface="Arial" charset="0"/>
              </a:rPr>
              <a:t>NSCLC</a:t>
            </a:r>
            <a:endParaRPr lang="en-GB" sz="20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54642" name="Picture 10" descr="Untitled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2750" y="2902331"/>
            <a:ext cx="19081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3" name="Picture 11" descr="Untitled-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25613" y="2838831"/>
            <a:ext cx="238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4" name="Picture 12" descr="Untitled-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0700" y="4334256"/>
            <a:ext cx="2047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5" name="Picture 13" descr="Untitled-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16125" y="4334256"/>
            <a:ext cx="1920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6" name="Picture 14" descr="Untitled-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30438" y="4334256"/>
            <a:ext cx="2238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7" name="Picture 15" descr="Untitled-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30850" y="4334256"/>
            <a:ext cx="8413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8" name="Picture 16" descr="Untitled-1"/>
          <p:cNvPicPr>
            <a:picLocks noChangeAspect="1" noChangeArrowheads="1"/>
          </p:cNvPicPr>
          <p:nvPr/>
        </p:nvPicPr>
        <p:blipFill>
          <a:blip r:embed="rId9" cstate="screen"/>
          <a:srcRect r="-9781"/>
          <a:stretch>
            <a:fillRect/>
          </a:stretch>
        </p:blipFill>
        <p:spPr bwMode="auto">
          <a:xfrm>
            <a:off x="6410325" y="4334256"/>
            <a:ext cx="6413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49" name="Rectangle 4"/>
          <p:cNvSpPr>
            <a:spLocks noChangeArrowheads="1"/>
          </p:cNvSpPr>
          <p:nvPr/>
        </p:nvSpPr>
        <p:spPr bwMode="auto">
          <a:xfrm>
            <a:off x="5396677" y="2352312"/>
            <a:ext cx="2140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b="1" i="1" dirty="0" err="1">
                <a:solidFill>
                  <a:schemeClr val="accent2"/>
                </a:solidFill>
                <a:cs typeface="Arial" charset="0"/>
              </a:rPr>
              <a:t>EGFR</a:t>
            </a:r>
            <a:r>
              <a:rPr lang="en-GB" sz="2000" b="1" dirty="0">
                <a:solidFill>
                  <a:schemeClr val="accent2"/>
                </a:solidFill>
                <a:cs typeface="Arial" charset="0"/>
              </a:rPr>
              <a:t> WT </a:t>
            </a:r>
            <a:r>
              <a:rPr lang="en-GB" sz="2000" b="1" dirty="0" err="1">
                <a:solidFill>
                  <a:schemeClr val="accent2"/>
                </a:solidFill>
                <a:cs typeface="Arial" charset="0"/>
              </a:rPr>
              <a:t>NSCLC</a:t>
            </a:r>
            <a:endParaRPr lang="en-GB" sz="2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54650" name="Rectangle 4"/>
          <p:cNvSpPr>
            <a:spLocks noChangeArrowheads="1"/>
          </p:cNvSpPr>
          <p:nvPr/>
        </p:nvSpPr>
        <p:spPr bwMode="auto">
          <a:xfrm>
            <a:off x="3941763" y="3327781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  <a:cs typeface="Arial" charset="0"/>
              </a:rPr>
              <a:t>≈10%</a:t>
            </a:r>
            <a:endParaRPr lang="en-GB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54651" name="Rectangle 4"/>
          <p:cNvSpPr>
            <a:spLocks noChangeArrowheads="1"/>
          </p:cNvSpPr>
          <p:nvPr/>
        </p:nvSpPr>
        <p:spPr bwMode="auto">
          <a:xfrm>
            <a:off x="7742238" y="3327781"/>
            <a:ext cx="78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  <a:cs typeface="Arial" charset="0"/>
              </a:rPr>
              <a:t>≈90%</a:t>
            </a:r>
            <a:endParaRPr lang="en-GB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54652" name="Rectangle 4"/>
          <p:cNvSpPr>
            <a:spLocks noChangeArrowheads="1"/>
          </p:cNvSpPr>
          <p:nvPr/>
        </p:nvSpPr>
        <p:spPr bwMode="auto">
          <a:xfrm>
            <a:off x="3941763" y="4837494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  <a:cs typeface="Arial" charset="0"/>
              </a:rPr>
              <a:t>≈30%</a:t>
            </a:r>
            <a:endParaRPr lang="en-GB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54653" name="Rectangle 4"/>
          <p:cNvSpPr>
            <a:spLocks noChangeArrowheads="1"/>
          </p:cNvSpPr>
          <p:nvPr/>
        </p:nvSpPr>
        <p:spPr bwMode="auto">
          <a:xfrm>
            <a:off x="7742238" y="4837494"/>
            <a:ext cx="78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  <a:cs typeface="Arial" charset="0"/>
              </a:rPr>
              <a:t>≈70%</a:t>
            </a:r>
            <a:endParaRPr lang="en-GB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54655" name="Text Box 23"/>
          <p:cNvSpPr txBox="1">
            <a:spLocks noChangeArrowheads="1"/>
          </p:cNvSpPr>
          <p:nvPr/>
        </p:nvSpPr>
        <p:spPr bwMode="auto">
          <a:xfrm>
            <a:off x="157835" y="5715000"/>
            <a:ext cx="873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 dirty="0" smtClean="0">
                <a:ea typeface="SimSun" pitchFamily="2" charset="-122"/>
                <a:cs typeface="Arial" charset="0"/>
              </a:rPr>
              <a:t>WT = wild-type</a:t>
            </a:r>
            <a:endParaRPr lang="en-GB" altLang="zh-CN" sz="1200" dirty="0">
              <a:ea typeface="SimSun" pitchFamily="2" charset="-122"/>
              <a:cs typeface="Arial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322263" y="6130925"/>
            <a:ext cx="84978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Approximately 30% of Asians have </a:t>
            </a:r>
            <a:r>
              <a:rPr lang="en-GB" b="1" i="1" dirty="0" smtClean="0">
                <a:solidFill>
                  <a:srgbClr val="FFFFFF"/>
                </a:solidFill>
                <a:cs typeface="Arial" charset="0"/>
              </a:rPr>
              <a:t>EGFR</a:t>
            </a:r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 mutation positive disease</a:t>
            </a:r>
            <a:endParaRPr lang="en-GB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5" y="228600"/>
            <a:ext cx="8735340" cy="1143000"/>
          </a:xfrm>
        </p:spPr>
        <p:txBody>
          <a:bodyPr/>
          <a:lstStyle/>
          <a:p>
            <a:r>
              <a:rPr lang="en-US" sz="2800" dirty="0" smtClean="0"/>
              <a:t>Mutation Frequency of EGFR in Adenocarcinoma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28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762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n-US" sz="3600" smtClean="0"/>
              <a:t>EGFR Mutations in NSCLC</a:t>
            </a: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12059"/>
              </p:ext>
            </p:extLst>
          </p:nvPr>
        </p:nvGraphicFramePr>
        <p:xfrm>
          <a:off x="395288" y="1916113"/>
          <a:ext cx="8293102" cy="2951163"/>
        </p:xfrm>
        <a:graphic>
          <a:graphicData uri="http://schemas.openxmlformats.org/drawingml/2006/table">
            <a:tbl>
              <a:tblPr/>
              <a:tblGrid>
                <a:gridCol w="1531826"/>
                <a:gridCol w="1690318"/>
                <a:gridCol w="1690320"/>
                <a:gridCol w="1690318"/>
                <a:gridCol w="1690320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N = 569</a:t>
                      </a:r>
                    </a:p>
                  </a:txBody>
                  <a:tcPr marL="0" marR="90003" marT="102276" marB="46800" horzOverflow="overflow">
                    <a:lnL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Exon</a:t>
                      </a:r>
                      <a:r>
                        <a:rPr kumimoji="0" lang="es-E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18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Exon</a:t>
                      </a:r>
                      <a:r>
                        <a:rPr kumimoji="0" lang="es-E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19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Exon</a:t>
                      </a:r>
                      <a:r>
                        <a:rPr kumimoji="0" lang="es-E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20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Exon</a:t>
                      </a:r>
                      <a:r>
                        <a:rPr kumimoji="0" lang="es-E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21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Frequency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0" marR="90003" marT="102276" marB="46800" horzOverflow="overflow">
                    <a:lnL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3.2 %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48.2 %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3.7 %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42.7 %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Response </a:t>
                      </a:r>
                      <a:r>
                        <a:rPr kumimoji="0" lang="es-E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Rate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0" marR="90003" marT="102276" marB="46800" horzOverflow="overflow">
                    <a:lnL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56 %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(G719X)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81%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0 %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71% </a:t>
                      </a:r>
                    </a:p>
                  </a:txBody>
                  <a:tcPr marL="0" marR="90003" marT="102276" marB="46800" horzOverflow="overflow">
                    <a:lnL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0" name="Text Box 56"/>
          <p:cNvSpPr txBox="1">
            <a:spLocks noChangeArrowheads="1"/>
          </p:cNvSpPr>
          <p:nvPr/>
        </p:nvSpPr>
        <p:spPr bwMode="auto">
          <a:xfrm>
            <a:off x="404813" y="6208713"/>
            <a:ext cx="40957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en-US" sz="1200" b="1">
              <a:solidFill>
                <a:srgbClr val="E5EBFF"/>
              </a:solidFill>
              <a:ea typeface="SimSun" pitchFamily="2" charset="-122"/>
            </a:endParaRPr>
          </a:p>
          <a:p>
            <a:pPr eaLnBrk="1" hangingPunct="1"/>
            <a:r>
              <a:rPr lang="es-ES" altLang="en-US" sz="1200" b="1">
                <a:solidFill>
                  <a:srgbClr val="E5EBFF"/>
                </a:solidFill>
                <a:ea typeface="SimSun" pitchFamily="2" charset="-122"/>
              </a:rPr>
              <a:t>Yamamoto H, et al. </a:t>
            </a:r>
            <a:r>
              <a:rPr lang="es-ES" altLang="en-US" sz="1200" b="1" i="1">
                <a:solidFill>
                  <a:srgbClr val="E5EBFF"/>
                </a:solidFill>
                <a:ea typeface="SimSun" pitchFamily="2" charset="-122"/>
              </a:rPr>
              <a:t>Lung Cancer. </a:t>
            </a:r>
            <a:r>
              <a:rPr lang="es-ES" altLang="en-US" sz="1200" b="1">
                <a:solidFill>
                  <a:srgbClr val="E5EBFF"/>
                </a:solidFill>
                <a:ea typeface="SimSun" pitchFamily="2" charset="-122"/>
              </a:rPr>
              <a:t>2009;63(3):315-321.</a:t>
            </a:r>
          </a:p>
          <a:p>
            <a:pPr eaLnBrk="1" hangingPunct="1"/>
            <a:endParaRPr lang="es-ES" altLang="en-US" sz="1200" b="1">
              <a:solidFill>
                <a:srgbClr val="E5EBFF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0365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1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57500" y="2786063"/>
            <a:ext cx="1285875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00750" y="2714625"/>
            <a:ext cx="1357313" cy="642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mbria" pitchFamily="18" charset="0"/>
              </a:rPr>
              <a:t>Mutasi</a:t>
            </a:r>
            <a:r>
              <a:rPr lang="en-US" sz="4000" b="1" i="1" dirty="0" smtClean="0">
                <a:latin typeface="Cambria" pitchFamily="18" charset="0"/>
              </a:rPr>
              <a:t> EGFR </a:t>
            </a:r>
            <a:r>
              <a:rPr lang="en-US" sz="4000" b="1" i="1" dirty="0" err="1" smtClean="0">
                <a:latin typeface="Cambria" pitchFamily="18" charset="0"/>
              </a:rPr>
              <a:t>pada</a:t>
            </a:r>
            <a:r>
              <a:rPr lang="en-US" sz="4000" b="1" i="1" dirty="0" smtClean="0">
                <a:latin typeface="Cambria" pitchFamily="18" charset="0"/>
              </a:rPr>
              <a:t> Adenocarcinoma </a:t>
            </a:r>
          </a:p>
          <a:p>
            <a:r>
              <a:rPr lang="en-US" sz="2400" b="1" i="1" dirty="0" smtClean="0">
                <a:latin typeface="Cambria" pitchFamily="18" charset="0"/>
              </a:rPr>
              <a:t>RSDM </a:t>
            </a:r>
            <a:r>
              <a:rPr lang="en-US" sz="2400" b="1" i="1" dirty="0" err="1" smtClean="0">
                <a:latin typeface="Cambria" pitchFamily="18" charset="0"/>
              </a:rPr>
              <a:t>th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smtClean="0">
                <a:latin typeface="Cambria" pitchFamily="18" charset="0"/>
              </a:rPr>
              <a:t>2015</a:t>
            </a:r>
          </a:p>
          <a:p>
            <a:r>
              <a:rPr lang="en-US" sz="2400" b="1" i="1" dirty="0" err="1" smtClean="0">
                <a:latin typeface="Cambria" pitchFamily="18" charset="0"/>
              </a:rPr>
              <a:t>Dikirim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ke</a:t>
            </a:r>
            <a:r>
              <a:rPr lang="en-US" sz="2400" b="1" i="1" dirty="0" smtClean="0">
                <a:latin typeface="Cambria" pitchFamily="18" charset="0"/>
              </a:rPr>
              <a:t> Lab 132, </a:t>
            </a:r>
            <a:r>
              <a:rPr lang="en-US" sz="2400" b="1" i="1" dirty="0" err="1" smtClean="0">
                <a:latin typeface="Cambria" pitchFamily="18" charset="0"/>
              </a:rPr>
              <a:t>sebanyak</a:t>
            </a:r>
            <a:r>
              <a:rPr lang="en-US" sz="2400" b="1" i="1" dirty="0" smtClean="0">
                <a:latin typeface="Cambria" pitchFamily="18" charset="0"/>
              </a:rPr>
              <a:t> 5 </a:t>
            </a:r>
            <a:r>
              <a:rPr lang="en-US" sz="2400" b="1" i="1" dirty="0" err="1" smtClean="0">
                <a:latin typeface="Cambria" pitchFamily="18" charset="0"/>
              </a:rPr>
              <a:t>sampel</a:t>
            </a:r>
            <a:r>
              <a:rPr lang="en-US" sz="2400" b="1" i="1" dirty="0" smtClean="0">
                <a:latin typeface="Cambria" pitchFamily="18" charset="0"/>
              </a:rPr>
              <a:t>  </a:t>
            </a:r>
            <a:r>
              <a:rPr lang="en-US" sz="2400" b="1" i="1" dirty="0" err="1" smtClean="0">
                <a:latin typeface="Cambria" pitchFamily="18" charset="0"/>
              </a:rPr>
              <a:t>tidak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bisa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dianalisis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krn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jumlah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sel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kurang</a:t>
            </a:r>
            <a:r>
              <a:rPr lang="en-US" sz="2400" b="1" i="1" dirty="0" smtClean="0">
                <a:latin typeface="Cambria" pitchFamily="18" charset="0"/>
              </a:rPr>
              <a:t>.(n=127)</a:t>
            </a:r>
            <a:endParaRPr lang="en-US" sz="2400" b="1" i="1" dirty="0">
              <a:latin typeface="Cambria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9109283"/>
              </p:ext>
            </p:extLst>
          </p:nvPr>
        </p:nvGraphicFramePr>
        <p:xfrm>
          <a:off x="1295400" y="1650647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mbria" pitchFamily="18" charset="0"/>
              </a:rPr>
              <a:t>Adeno</a:t>
            </a:r>
            <a:r>
              <a:rPr lang="en-US" sz="4000" b="1" i="1" dirty="0" smtClean="0">
                <a:latin typeface="Cambria" pitchFamily="18" charset="0"/>
              </a:rPr>
              <a:t> </a:t>
            </a:r>
            <a:r>
              <a:rPr lang="en-US" sz="4000" b="1" i="1" dirty="0" err="1" smtClean="0">
                <a:latin typeface="Cambria" pitchFamily="18" charset="0"/>
              </a:rPr>
              <a:t>Ca</a:t>
            </a:r>
            <a:r>
              <a:rPr lang="en-US" sz="4000" b="1" i="1" dirty="0" smtClean="0">
                <a:latin typeface="Cambria" pitchFamily="18" charset="0"/>
              </a:rPr>
              <a:t> </a:t>
            </a:r>
            <a:r>
              <a:rPr lang="en-US" sz="4000" b="1" i="1" dirty="0" err="1" smtClean="0">
                <a:latin typeface="Cambria" pitchFamily="18" charset="0"/>
              </a:rPr>
              <a:t>Mutasi</a:t>
            </a:r>
            <a:r>
              <a:rPr lang="en-US" sz="4000" b="1" i="1" dirty="0" smtClean="0">
                <a:latin typeface="Cambria" pitchFamily="18" charset="0"/>
              </a:rPr>
              <a:t> EGFR (+) n= 127 </a:t>
            </a:r>
            <a:endParaRPr lang="en-US" sz="4000" b="1" i="1" dirty="0">
              <a:latin typeface="Cambria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8324153"/>
              </p:ext>
            </p:extLst>
          </p:nvPr>
        </p:nvGraphicFramePr>
        <p:xfrm>
          <a:off x="228600" y="1905000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CLINICAL EFFICACY ERLOTINIB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34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First-line Treatment With EGFR TKIs vs Chemotherapy in EGFR-Mutated Patients</a:t>
            </a:r>
          </a:p>
        </p:txBody>
      </p:sp>
      <p:graphicFrame>
        <p:nvGraphicFramePr>
          <p:cNvPr id="17518" name="Group 1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3194234"/>
              </p:ext>
            </p:extLst>
          </p:nvPr>
        </p:nvGraphicFramePr>
        <p:xfrm>
          <a:off x="384175" y="1914525"/>
          <a:ext cx="8462963" cy="396240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17248"/>
                <a:gridCol w="1966767"/>
                <a:gridCol w="1142010"/>
                <a:gridCol w="1817889"/>
                <a:gridCol w="1619049"/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Treatment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Median PFS, Mos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Median OS, Mos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Maemondo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[1]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Gefitinib vs carboplatin/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paclitaxel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10.8 vs 5.4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&lt; .001)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30.5 vs 23.6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= .31)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Mitsudomi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[2,3]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Gefitinib 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cisplatin/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docetaxel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9.2 vs 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&lt; .0001)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vs 39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(HR: 1.19)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OPTIMAL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[4,5]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Erlotinib 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carboplatin/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gemcitabine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13.1 vs 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&lt; .0001)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HR: 1.065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= .65)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EURTAC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[6]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Erlotinib 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platinum-based chemotherapy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9.7 vs 5.2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&lt; .0001)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19.3 vs 19.5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= .87)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</a:tr>
              <a:tr h="518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LUX-Lung 3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[7]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Afatanib 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CDDP/pemetrexed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 vs 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 = .001)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reported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3586" name="TextBox 3"/>
          <p:cNvSpPr txBox="1">
            <a:spLocks noChangeArrowheads="1"/>
          </p:cNvSpPr>
          <p:nvPr/>
        </p:nvSpPr>
        <p:spPr bwMode="auto">
          <a:xfrm>
            <a:off x="284163" y="6011863"/>
            <a:ext cx="8747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pitchFamily="34" charset="0"/>
              <a:buNone/>
            </a:pPr>
            <a:r>
              <a:rPr lang="en-US" altLang="en-US" sz="1200">
                <a:solidFill>
                  <a:srgbClr val="CDCDCF"/>
                </a:solidFill>
              </a:rPr>
              <a:t>1. Maemondo M, et al. N Engl J Med. 2010;362:2380-2388. 2. Mitsudomi T, et al. Lancet Oncol. 2010;11:121-128. 3. Mitsudomi T, et a. ASCO 2012. Abstract 7521. 4. Zhou C, et al. Lancet Oncol. 2011;12:735-742. 5. Zhang C, et al. ASCO 2012. Abstract 7520. 6. Rosell R, et al. Lancet Oncol. 2012;13:239-246. 7. Sequist LV, et al. J Clin Oncol. 2013. [epub ahead of print].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84163" y="3886200"/>
            <a:ext cx="8631237" cy="1447800"/>
          </a:xfrm>
          <a:prstGeom prst="round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5651500" y="2724150"/>
            <a:ext cx="996950" cy="2565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651500" y="3162300"/>
            <a:ext cx="996950" cy="2127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410450" y="2660650"/>
            <a:ext cx="996950" cy="2628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269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Lung Cancer: Incidence and Mortality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en-US" altLang="en-US" sz="2200" smtClean="0"/>
              <a:t>New cases in 2013: 228,190</a:t>
            </a:r>
          </a:p>
          <a:p>
            <a:pPr lvl="1" eaLnBrk="1" hangingPunct="1">
              <a:spcAft>
                <a:spcPts val="500"/>
              </a:spcAft>
            </a:pPr>
            <a:r>
              <a:rPr lang="en-US" altLang="en-US" sz="2000" smtClean="0"/>
              <a:t>40% with stage IV disease at presentation (~ 90,000)</a:t>
            </a:r>
          </a:p>
          <a:p>
            <a:pPr eaLnBrk="1" hangingPunct="1">
              <a:spcAft>
                <a:spcPts val="500"/>
              </a:spcAft>
            </a:pPr>
            <a:r>
              <a:rPr lang="en-US" altLang="en-US" sz="2200" smtClean="0"/>
              <a:t>~ 160,000 deaths in 2012, comparable to prostate, pancreas, breast, and colon cancer combined</a:t>
            </a:r>
          </a:p>
          <a:p>
            <a:pPr eaLnBrk="1" hangingPunct="1">
              <a:spcAft>
                <a:spcPts val="500"/>
              </a:spcAft>
            </a:pPr>
            <a:r>
              <a:rPr lang="en-US" altLang="en-US" sz="2200" smtClean="0"/>
              <a:t>5-yr relative survival rate: 3.7% for patients with distant-stage disease</a:t>
            </a:r>
            <a:endParaRPr lang="en-US" altLang="en-US" smtClean="0"/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284163" y="6148388"/>
            <a:ext cx="856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NCI. Non-small-cell lung cancer treatment (PDQ</a:t>
            </a:r>
            <a:r>
              <a:rPr lang="en-US" sz="1400" baseline="300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®</a:t>
            </a:r>
            <a:r>
              <a:rPr lang="en-US" sz="14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). </a:t>
            </a:r>
            <a:r>
              <a:rPr lang="en-US" sz="1400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ACS. Cancer facts &amp; figures: 2012. CDC. Lung cancer rates by race and ethnicity. </a:t>
            </a:r>
            <a:r>
              <a:rPr lang="de-DE" sz="1400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Howlader N,</a:t>
            </a:r>
            <a:r>
              <a:rPr lang="en-US" sz="1400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 et al. SEER cancer statistics review. </a:t>
            </a:r>
          </a:p>
        </p:txBody>
      </p:sp>
      <p:cxnSp>
        <p:nvCxnSpPr>
          <p:cNvPr id="8200" name="Straight Connector 13"/>
          <p:cNvCxnSpPr>
            <a:cxnSpLocks noChangeShapeType="1"/>
          </p:cNvCxnSpPr>
          <p:nvPr/>
        </p:nvCxnSpPr>
        <p:spPr bwMode="auto">
          <a:xfrm flipV="1">
            <a:off x="5302250" y="2324100"/>
            <a:ext cx="0" cy="29781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15"/>
          <p:cNvCxnSpPr>
            <a:cxnSpLocks noChangeShapeType="1"/>
          </p:cNvCxnSpPr>
          <p:nvPr/>
        </p:nvCxnSpPr>
        <p:spPr bwMode="auto">
          <a:xfrm flipH="1">
            <a:off x="5233988" y="2338388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6"/>
          <p:cNvCxnSpPr>
            <a:cxnSpLocks noChangeShapeType="1"/>
          </p:cNvCxnSpPr>
          <p:nvPr/>
        </p:nvCxnSpPr>
        <p:spPr bwMode="auto">
          <a:xfrm flipH="1">
            <a:off x="5233988" y="2660650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17"/>
          <p:cNvCxnSpPr>
            <a:cxnSpLocks noChangeShapeType="1"/>
          </p:cNvCxnSpPr>
          <p:nvPr/>
        </p:nvCxnSpPr>
        <p:spPr bwMode="auto">
          <a:xfrm flipH="1">
            <a:off x="5233988" y="2989263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18"/>
          <p:cNvCxnSpPr>
            <a:cxnSpLocks noChangeShapeType="1"/>
          </p:cNvCxnSpPr>
          <p:nvPr/>
        </p:nvCxnSpPr>
        <p:spPr bwMode="auto">
          <a:xfrm flipH="1">
            <a:off x="5233988" y="3319463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Connector 19"/>
          <p:cNvCxnSpPr>
            <a:cxnSpLocks noChangeShapeType="1"/>
          </p:cNvCxnSpPr>
          <p:nvPr/>
        </p:nvCxnSpPr>
        <p:spPr bwMode="auto">
          <a:xfrm flipH="1">
            <a:off x="5233988" y="3648075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Connector 20"/>
          <p:cNvCxnSpPr>
            <a:cxnSpLocks noChangeShapeType="1"/>
          </p:cNvCxnSpPr>
          <p:nvPr/>
        </p:nvCxnSpPr>
        <p:spPr bwMode="auto">
          <a:xfrm flipH="1">
            <a:off x="5233988" y="3978275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Straight Connector 21"/>
          <p:cNvCxnSpPr>
            <a:cxnSpLocks noChangeShapeType="1"/>
          </p:cNvCxnSpPr>
          <p:nvPr/>
        </p:nvCxnSpPr>
        <p:spPr bwMode="auto">
          <a:xfrm flipH="1">
            <a:off x="5233988" y="4306888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Straight Connector 22"/>
          <p:cNvCxnSpPr>
            <a:cxnSpLocks noChangeShapeType="1"/>
          </p:cNvCxnSpPr>
          <p:nvPr/>
        </p:nvCxnSpPr>
        <p:spPr bwMode="auto">
          <a:xfrm flipH="1">
            <a:off x="5233988" y="4637088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Connector 23"/>
          <p:cNvCxnSpPr>
            <a:cxnSpLocks noChangeShapeType="1"/>
          </p:cNvCxnSpPr>
          <p:nvPr/>
        </p:nvCxnSpPr>
        <p:spPr bwMode="auto">
          <a:xfrm flipH="1">
            <a:off x="5233988" y="4965700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Connector 24"/>
          <p:cNvCxnSpPr>
            <a:cxnSpLocks noChangeShapeType="1"/>
          </p:cNvCxnSpPr>
          <p:nvPr/>
        </p:nvCxnSpPr>
        <p:spPr bwMode="auto">
          <a:xfrm flipH="1">
            <a:off x="5233988" y="5295900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Straight Connector 26"/>
          <p:cNvCxnSpPr>
            <a:cxnSpLocks noChangeShapeType="1"/>
          </p:cNvCxnSpPr>
          <p:nvPr/>
        </p:nvCxnSpPr>
        <p:spPr bwMode="auto">
          <a:xfrm>
            <a:off x="5302250" y="5295900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Connector 27"/>
          <p:cNvCxnSpPr>
            <a:cxnSpLocks noChangeShapeType="1"/>
          </p:cNvCxnSpPr>
          <p:nvPr/>
        </p:nvCxnSpPr>
        <p:spPr bwMode="auto">
          <a:xfrm>
            <a:off x="7035800" y="5295900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Connector 28"/>
          <p:cNvCxnSpPr>
            <a:cxnSpLocks noChangeShapeType="1"/>
          </p:cNvCxnSpPr>
          <p:nvPr/>
        </p:nvCxnSpPr>
        <p:spPr bwMode="auto">
          <a:xfrm>
            <a:off x="8769350" y="5295900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TextBox 29"/>
          <p:cNvSpPr txBox="1">
            <a:spLocks noChangeArrowheads="1"/>
          </p:cNvSpPr>
          <p:nvPr/>
        </p:nvSpPr>
        <p:spPr bwMode="auto">
          <a:xfrm>
            <a:off x="5295900" y="1828800"/>
            <a:ext cx="344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600">
                <a:latin typeface="Constantia" pitchFamily="18" charset="0"/>
              </a:rPr>
              <a:t>Estimated Cancer Deaths </a:t>
            </a:r>
            <a:br>
              <a:rPr lang="en-US" altLang="en-US" sz="1600">
                <a:latin typeface="Constantia" pitchFamily="18" charset="0"/>
              </a:rPr>
            </a:br>
            <a:r>
              <a:rPr lang="en-US" altLang="en-US" sz="1600">
                <a:latin typeface="Constantia" pitchFamily="18" charset="0"/>
              </a:rPr>
              <a:t>by Site, 2012</a:t>
            </a:r>
          </a:p>
        </p:txBody>
      </p:sp>
      <p:sp>
        <p:nvSpPr>
          <p:cNvPr id="8215" name="TextBox 30"/>
          <p:cNvSpPr txBox="1">
            <a:spLocks noChangeArrowheads="1"/>
          </p:cNvSpPr>
          <p:nvPr/>
        </p:nvSpPr>
        <p:spPr bwMode="auto">
          <a:xfrm>
            <a:off x="5308600" y="5343525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Other Cancers</a:t>
            </a:r>
          </a:p>
        </p:txBody>
      </p:sp>
      <p:sp>
        <p:nvSpPr>
          <p:cNvPr id="8216" name="TextBox 31"/>
          <p:cNvSpPr txBox="1">
            <a:spLocks noChangeArrowheads="1"/>
          </p:cNvSpPr>
          <p:nvPr/>
        </p:nvSpPr>
        <p:spPr bwMode="auto">
          <a:xfrm>
            <a:off x="7048500" y="5343525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Lung Cancer</a:t>
            </a:r>
          </a:p>
        </p:txBody>
      </p:sp>
      <p:sp>
        <p:nvSpPr>
          <p:cNvPr id="8217" name="TextBox 32"/>
          <p:cNvSpPr txBox="1">
            <a:spLocks noChangeArrowheads="1"/>
          </p:cNvSpPr>
          <p:nvPr/>
        </p:nvSpPr>
        <p:spPr bwMode="auto">
          <a:xfrm>
            <a:off x="4411663" y="2181225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180,000</a:t>
            </a:r>
          </a:p>
        </p:txBody>
      </p:sp>
      <p:sp>
        <p:nvSpPr>
          <p:cNvPr id="8218" name="TextBox 33"/>
          <p:cNvSpPr txBox="1">
            <a:spLocks noChangeArrowheads="1"/>
          </p:cNvSpPr>
          <p:nvPr/>
        </p:nvSpPr>
        <p:spPr bwMode="auto">
          <a:xfrm>
            <a:off x="4411663" y="2509838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160,000</a:t>
            </a:r>
          </a:p>
        </p:txBody>
      </p:sp>
      <p:sp>
        <p:nvSpPr>
          <p:cNvPr id="8219" name="TextBox 34"/>
          <p:cNvSpPr txBox="1">
            <a:spLocks noChangeArrowheads="1"/>
          </p:cNvSpPr>
          <p:nvPr/>
        </p:nvSpPr>
        <p:spPr bwMode="auto">
          <a:xfrm>
            <a:off x="4411663" y="2838450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140,000</a:t>
            </a:r>
          </a:p>
        </p:txBody>
      </p:sp>
      <p:sp>
        <p:nvSpPr>
          <p:cNvPr id="8220" name="TextBox 35"/>
          <p:cNvSpPr txBox="1">
            <a:spLocks noChangeArrowheads="1"/>
          </p:cNvSpPr>
          <p:nvPr/>
        </p:nvSpPr>
        <p:spPr bwMode="auto">
          <a:xfrm>
            <a:off x="4411663" y="3167063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120,000</a:t>
            </a:r>
          </a:p>
        </p:txBody>
      </p:sp>
      <p:sp>
        <p:nvSpPr>
          <p:cNvPr id="8221" name="TextBox 36"/>
          <p:cNvSpPr txBox="1">
            <a:spLocks noChangeArrowheads="1"/>
          </p:cNvSpPr>
          <p:nvPr/>
        </p:nvSpPr>
        <p:spPr bwMode="auto">
          <a:xfrm>
            <a:off x="4411663" y="3497263"/>
            <a:ext cx="8953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100,000</a:t>
            </a:r>
          </a:p>
        </p:txBody>
      </p:sp>
      <p:sp>
        <p:nvSpPr>
          <p:cNvPr id="8222" name="TextBox 37"/>
          <p:cNvSpPr txBox="1">
            <a:spLocks noChangeArrowheads="1"/>
          </p:cNvSpPr>
          <p:nvPr/>
        </p:nvSpPr>
        <p:spPr bwMode="auto">
          <a:xfrm>
            <a:off x="4411663" y="3825875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80,000</a:t>
            </a:r>
          </a:p>
        </p:txBody>
      </p:sp>
      <p:sp>
        <p:nvSpPr>
          <p:cNvPr id="8223" name="TextBox 38"/>
          <p:cNvSpPr txBox="1">
            <a:spLocks noChangeArrowheads="1"/>
          </p:cNvSpPr>
          <p:nvPr/>
        </p:nvSpPr>
        <p:spPr bwMode="auto">
          <a:xfrm>
            <a:off x="4411663" y="4154488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60,000</a:t>
            </a:r>
          </a:p>
        </p:txBody>
      </p:sp>
      <p:sp>
        <p:nvSpPr>
          <p:cNvPr id="8224" name="TextBox 39"/>
          <p:cNvSpPr txBox="1">
            <a:spLocks noChangeArrowheads="1"/>
          </p:cNvSpPr>
          <p:nvPr/>
        </p:nvSpPr>
        <p:spPr bwMode="auto">
          <a:xfrm>
            <a:off x="4411663" y="4483100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40,000</a:t>
            </a:r>
          </a:p>
        </p:txBody>
      </p:sp>
      <p:sp>
        <p:nvSpPr>
          <p:cNvPr id="8225" name="TextBox 40"/>
          <p:cNvSpPr txBox="1">
            <a:spLocks noChangeArrowheads="1"/>
          </p:cNvSpPr>
          <p:nvPr/>
        </p:nvSpPr>
        <p:spPr bwMode="auto">
          <a:xfrm>
            <a:off x="4411663" y="4811713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20,000</a:t>
            </a:r>
          </a:p>
        </p:txBody>
      </p:sp>
      <p:sp>
        <p:nvSpPr>
          <p:cNvPr id="8226" name="TextBox 41"/>
          <p:cNvSpPr txBox="1">
            <a:spLocks noChangeArrowheads="1"/>
          </p:cNvSpPr>
          <p:nvPr/>
        </p:nvSpPr>
        <p:spPr bwMode="auto">
          <a:xfrm>
            <a:off x="4411663" y="5140325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400">
                <a:latin typeface="Constantia" pitchFamily="18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 bwMode="white">
          <a:xfrm>
            <a:off x="7410450" y="3762375"/>
            <a:ext cx="996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auto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Lung cancer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651500" y="3803650"/>
            <a:ext cx="996950" cy="14859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651500" y="4464050"/>
            <a:ext cx="996950" cy="8255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8230" name="Straight Connector 11"/>
          <p:cNvCxnSpPr>
            <a:cxnSpLocks noChangeShapeType="1"/>
          </p:cNvCxnSpPr>
          <p:nvPr/>
        </p:nvCxnSpPr>
        <p:spPr bwMode="auto">
          <a:xfrm>
            <a:off x="5302250" y="5295900"/>
            <a:ext cx="34734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 bwMode="auto">
          <a:xfrm>
            <a:off x="5664200" y="2778125"/>
            <a:ext cx="9715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auto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Prostate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5664200" y="3305175"/>
            <a:ext cx="9779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auto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Pancreas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657850" y="3978275"/>
            <a:ext cx="9715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auto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Breast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657850" y="4740275"/>
            <a:ext cx="9715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auto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Colon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8236" name="Picture 7" descr="CCO_ONC_For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92075"/>
            <a:ext cx="130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Rectangle 8"/>
          <p:cNvSpPr>
            <a:spLocks noChangeArrowheads="1"/>
          </p:cNvSpPr>
          <p:nvPr/>
        </p:nvSpPr>
        <p:spPr bwMode="white">
          <a:xfrm>
            <a:off x="287338" y="307975"/>
            <a:ext cx="2125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onstantia" pitchFamily="18" charset="0"/>
              </a:rPr>
              <a:t>clinicaloptions.com/oncology</a:t>
            </a:r>
          </a:p>
        </p:txBody>
      </p:sp>
      <p:sp>
        <p:nvSpPr>
          <p:cNvPr id="8238" name="Text Box 13"/>
          <p:cNvSpPr txBox="1">
            <a:spLocks noChangeArrowheads="1"/>
          </p:cNvSpPr>
          <p:nvPr/>
        </p:nvSpPr>
        <p:spPr bwMode="white">
          <a:xfrm>
            <a:off x="284163" y="88900"/>
            <a:ext cx="7164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1500">
                <a:latin typeface="Constantia" pitchFamily="18" charset="0"/>
              </a:rPr>
              <a:t>Advanced Non-Small-Cell Lung Cancer: Optimizing the Care of Veterans</a:t>
            </a:r>
          </a:p>
        </p:txBody>
      </p:sp>
    </p:spTree>
    <p:extLst>
      <p:ext uri="{BB962C8B-B14F-4D97-AF65-F5344CB8AC3E}">
        <p14:creationId xmlns:p14="http://schemas.microsoft.com/office/powerpoint/2010/main" val="3630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69189259"/>
              </p:ext>
            </p:extLst>
          </p:nvPr>
        </p:nvGraphicFramePr>
        <p:xfrm>
          <a:off x="457200" y="1600200"/>
          <a:ext cx="8305800" cy="425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3"/>
          <p:cNvSpPr>
            <a:spLocks/>
          </p:cNvSpPr>
          <p:nvPr/>
        </p:nvSpPr>
        <p:spPr bwMode="auto">
          <a:xfrm rot="16200000">
            <a:off x="1260089" y="5202639"/>
            <a:ext cx="97922" cy="887099"/>
          </a:xfrm>
          <a:prstGeom prst="leftBrace">
            <a:avLst>
              <a:gd name="adj1" fmla="val 1526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defTabSz="844083">
              <a:spcBef>
                <a:spcPct val="0"/>
              </a:spcBef>
            </a:pPr>
            <a:endParaRPr lang="en-GB" altLang="zh-CN" sz="1477" b="1" dirty="0">
              <a:solidFill>
                <a:srgbClr val="FFFFFF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7168" y="5700161"/>
            <a:ext cx="1407748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844083" eaLnBrk="1" hangingPunct="1">
              <a:spcBef>
                <a:spcPct val="0"/>
              </a:spcBef>
            </a:pPr>
            <a:r>
              <a:rPr lang="en-GB" altLang="zh-CN" sz="1477" b="1" dirty="0">
                <a:latin typeface="Arial" panose="020B0604020202020204" pitchFamily="34" charset="0"/>
                <a:cs typeface="Arial" panose="020B0604020202020204" pitchFamily="34" charset="0"/>
              </a:rPr>
              <a:t>Erlotinib</a:t>
            </a:r>
            <a:r>
              <a:rPr lang="en-GB" altLang="zh-CN" sz="14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6–8</a:t>
            </a:r>
            <a:endParaRPr lang="en-GB" altLang="zh-CN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646143" y="5672254"/>
            <a:ext cx="3338920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844083" eaLnBrk="1" hangingPunct="1">
              <a:spcBef>
                <a:spcPct val="0"/>
              </a:spcBef>
            </a:pPr>
            <a:r>
              <a:rPr lang="en-GB" altLang="zh-CN" sz="1477" b="1" dirty="0" smtClean="0">
                <a:latin typeface="Arial" panose="020B0604020202020204" pitchFamily="34" charset="0"/>
                <a:cs typeface="Arial" panose="020B0604020202020204" pitchFamily="34" charset="0"/>
              </a:rPr>
              <a:t>Kemoterapi</a:t>
            </a:r>
            <a:r>
              <a:rPr lang="en-GB" altLang="zh-CN" sz="147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1–11</a:t>
            </a:r>
            <a:endParaRPr lang="en-GB" altLang="zh-CN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7"/>
          <p:cNvSpPr>
            <a:spLocks/>
          </p:cNvSpPr>
          <p:nvPr/>
        </p:nvSpPr>
        <p:spPr bwMode="auto">
          <a:xfrm rot="16200000">
            <a:off x="6293542" y="3819739"/>
            <a:ext cx="91418" cy="3639361"/>
          </a:xfrm>
          <a:prstGeom prst="leftBrace">
            <a:avLst>
              <a:gd name="adj1" fmla="val 17768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defTabSz="844083">
              <a:spcBef>
                <a:spcPct val="0"/>
              </a:spcBef>
            </a:pPr>
            <a:endParaRPr lang="en-GB" altLang="zh-CN" sz="1477" b="1" dirty="0">
              <a:solidFill>
                <a:srgbClr val="FFFFFF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024916" y="5685129"/>
            <a:ext cx="1407748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844083" eaLnBrk="1" hangingPunct="1">
              <a:spcBef>
                <a:spcPct val="0"/>
              </a:spcBef>
            </a:pPr>
            <a:r>
              <a:rPr lang="en-GB" altLang="zh-CN" sz="1477" b="1" dirty="0">
                <a:latin typeface="Arial" panose="020B0604020202020204" pitchFamily="34" charset="0"/>
                <a:cs typeface="Arial" panose="020B0604020202020204" pitchFamily="34" charset="0"/>
              </a:rPr>
              <a:t>Gefitinib</a:t>
            </a:r>
            <a:r>
              <a:rPr lang="en-GB" altLang="zh-CN" sz="14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1–5</a:t>
            </a:r>
          </a:p>
        </p:txBody>
      </p: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2589683" y="5012798"/>
            <a:ext cx="97922" cy="1314888"/>
          </a:xfrm>
          <a:prstGeom prst="leftBrace">
            <a:avLst>
              <a:gd name="adj1" fmla="val 1134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defTabSz="844083">
              <a:spcBef>
                <a:spcPct val="0"/>
              </a:spcBef>
            </a:pPr>
            <a:endParaRPr lang="en-GB" altLang="zh-CN" sz="1477" b="1" dirty="0">
              <a:solidFill>
                <a:srgbClr val="FFFFFF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0" name="AutoShape 3"/>
          <p:cNvSpPr>
            <a:spLocks/>
          </p:cNvSpPr>
          <p:nvPr/>
        </p:nvSpPr>
        <p:spPr bwMode="auto">
          <a:xfrm rot="16200000">
            <a:off x="3868896" y="5166007"/>
            <a:ext cx="97922" cy="970385"/>
          </a:xfrm>
          <a:prstGeom prst="leftBrace">
            <a:avLst>
              <a:gd name="adj1" fmla="val 15256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defTabSz="844083">
              <a:spcBef>
                <a:spcPct val="0"/>
              </a:spcBef>
            </a:pPr>
            <a:endParaRPr lang="en-GB" altLang="zh-CN" sz="1477" b="1" dirty="0">
              <a:solidFill>
                <a:srgbClr val="FFFFFF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15658" y="5672254"/>
            <a:ext cx="1364403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844083" eaLnBrk="1" hangingPunct="1">
              <a:spcBef>
                <a:spcPct val="0"/>
              </a:spcBef>
            </a:pPr>
            <a:r>
              <a:rPr lang="en-GB" altLang="zh-CN" sz="1477" b="1" dirty="0" smtClean="0">
                <a:latin typeface="Arial" panose="020B0604020202020204" pitchFamily="34" charset="0"/>
                <a:cs typeface="Arial" panose="020B0604020202020204" pitchFamily="34" charset="0"/>
              </a:rPr>
              <a:t>Afatinib</a:t>
            </a:r>
            <a:r>
              <a:rPr lang="en-GB" altLang="zh-CN" sz="147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9,11</a:t>
            </a:r>
            <a:endParaRPr lang="en-GB" altLang="zh-CN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976745" y="2209798"/>
            <a:ext cx="3290455" cy="4571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5030" y="1752600"/>
            <a:ext cx="253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mago" panose="02000500060000020004" pitchFamily="2" charset="0"/>
              </a:rPr>
              <a:t>Benefit PFS &gt;1 Year</a:t>
            </a:r>
            <a:endParaRPr lang="en-US" b="1" dirty="0">
              <a:latin typeface="Imago" panose="02000500060000020004" pitchFamily="2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762000" y="6211669"/>
            <a:ext cx="838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r" eaLnBrk="1" hangingPunct="1"/>
            <a:r>
              <a:rPr lang="en-029" sz="450" dirty="0" err="1" smtClean="0">
                <a:latin typeface="Imago" panose="02000500060000020004" pitchFamily="2" charset="0"/>
              </a:rPr>
              <a:t>Referensi</a:t>
            </a:r>
            <a:r>
              <a:rPr lang="en-029" sz="450" dirty="0" smtClean="0">
                <a:latin typeface="Imago" panose="02000500060000020004" pitchFamily="2" charset="0"/>
              </a:rPr>
              <a:t>: </a:t>
            </a:r>
            <a:r>
              <a:rPr lang="en-029" sz="450" dirty="0">
                <a:latin typeface="Imago" panose="02000500060000020004" pitchFamily="2" charset="0"/>
              </a:rPr>
              <a:t>. </a:t>
            </a:r>
            <a:r>
              <a:rPr lang="en-029" sz="450" dirty="0" smtClean="0">
                <a:latin typeface="Imago" panose="02000500060000020004" pitchFamily="2" charset="0"/>
              </a:rPr>
              <a:t>1.Zhou</a:t>
            </a:r>
            <a:r>
              <a:rPr lang="en-029" sz="450" dirty="0">
                <a:latin typeface="Imago" panose="02000500060000020004" pitchFamily="2" charset="0"/>
              </a:rPr>
              <a:t>, C., Wu, Y. &amp; Chen, G. (2011). </a:t>
            </a:r>
            <a:r>
              <a:rPr lang="en-029" sz="450" dirty="0" err="1">
                <a:latin typeface="Imago" panose="02000500060000020004" pitchFamily="2" charset="0"/>
              </a:rPr>
              <a:t>Erlotinib</a:t>
            </a:r>
            <a:r>
              <a:rPr lang="en-029" sz="450" dirty="0">
                <a:latin typeface="Imago" panose="02000500060000020004" pitchFamily="2" charset="0"/>
              </a:rPr>
              <a:t> versus chemotherapy as first-line treatment for patients with advanced EGFR mutation-positive non-small-cell lung cancer (OPTIMAL, CTONG-0802): a multicentre, open-label, randomised, phase 3 study. Lancet </a:t>
            </a:r>
            <a:r>
              <a:rPr lang="en-029" sz="450" dirty="0" err="1">
                <a:latin typeface="Imago" panose="02000500060000020004" pitchFamily="2" charset="0"/>
              </a:rPr>
              <a:t>Oncol</a:t>
            </a:r>
            <a:r>
              <a:rPr lang="en-029" sz="450" dirty="0">
                <a:latin typeface="Imago" panose="02000500060000020004" pitchFamily="2" charset="0"/>
              </a:rPr>
              <a:t> 12: 735-742. </a:t>
            </a:r>
            <a:r>
              <a:rPr lang="en-029" sz="450" dirty="0" err="1">
                <a:latin typeface="Imago" panose="02000500060000020004" pitchFamily="2" charset="0"/>
              </a:rPr>
              <a:t>doi</a:t>
            </a:r>
            <a:r>
              <a:rPr lang="en-029" sz="450" dirty="0">
                <a:latin typeface="Imago" panose="02000500060000020004" pitchFamily="2" charset="0"/>
              </a:rPr>
              <a:t>: </a:t>
            </a:r>
            <a:r>
              <a:rPr lang="en-029" sz="450" dirty="0" smtClean="0">
                <a:latin typeface="Imago" panose="02000500060000020004" pitchFamily="2" charset="0"/>
              </a:rPr>
              <a:t>10.1016/S1470-2045(11)70184-X</a:t>
            </a:r>
            <a:r>
              <a:rPr lang="en-GB" sz="450" dirty="0" smtClean="0">
                <a:latin typeface="Imago" panose="02000500060000020004" pitchFamily="2" charset="0"/>
              </a:rPr>
              <a:t> </a:t>
            </a:r>
            <a:r>
              <a:rPr lang="en-029" sz="450" dirty="0" smtClean="0">
                <a:latin typeface="Imago" panose="02000500060000020004" pitchFamily="2" charset="0"/>
              </a:rPr>
              <a:t>2. </a:t>
            </a:r>
            <a:r>
              <a:rPr lang="en-029" sz="450" dirty="0" err="1">
                <a:latin typeface="Imago" panose="02000500060000020004" pitchFamily="2" charset="0"/>
              </a:rPr>
              <a:t>Rosell</a:t>
            </a:r>
            <a:r>
              <a:rPr lang="en-029" sz="450" dirty="0">
                <a:latin typeface="Imago" panose="02000500060000020004" pitchFamily="2" charset="0"/>
              </a:rPr>
              <a:t>, R., </a:t>
            </a:r>
            <a:r>
              <a:rPr lang="en-029" sz="450" dirty="0" err="1">
                <a:latin typeface="Imago" panose="02000500060000020004" pitchFamily="2" charset="0"/>
              </a:rPr>
              <a:t>Carcereny</a:t>
            </a:r>
            <a:r>
              <a:rPr lang="en-029" sz="450" dirty="0">
                <a:latin typeface="Imago" panose="02000500060000020004" pitchFamily="2" charset="0"/>
              </a:rPr>
              <a:t>, E. &amp; Gervais, R. (2012). </a:t>
            </a:r>
            <a:r>
              <a:rPr lang="en-029" sz="450" dirty="0" err="1">
                <a:latin typeface="Imago" panose="02000500060000020004" pitchFamily="2" charset="0"/>
              </a:rPr>
              <a:t>Erlotinib</a:t>
            </a:r>
            <a:r>
              <a:rPr lang="en-029" sz="450" dirty="0">
                <a:latin typeface="Imago" panose="02000500060000020004" pitchFamily="2" charset="0"/>
              </a:rPr>
              <a:t> versus standard chemotherapy as </a:t>
            </a:r>
            <a:r>
              <a:rPr lang="en-029" sz="450" dirty="0" smtClean="0">
                <a:latin typeface="Imago" panose="02000500060000020004" pitchFamily="2" charset="0"/>
              </a:rPr>
              <a:t>first-line </a:t>
            </a:r>
            <a:r>
              <a:rPr lang="en-029" sz="450" dirty="0">
                <a:latin typeface="Imago" panose="02000500060000020004" pitchFamily="2" charset="0"/>
              </a:rPr>
              <a:t>treatment for European patients with advanced EGFR mutation-positive non-small-cell lung cancer (EURTAC): a multicentre, open-label, randomised phase 3 trial. Lancet </a:t>
            </a:r>
            <a:r>
              <a:rPr lang="en-029" sz="450" dirty="0" err="1">
                <a:latin typeface="Imago" panose="02000500060000020004" pitchFamily="2" charset="0"/>
              </a:rPr>
              <a:t>Oncol</a:t>
            </a:r>
            <a:r>
              <a:rPr lang="en-029" sz="450" dirty="0">
                <a:latin typeface="Imago" panose="02000500060000020004" pitchFamily="2" charset="0"/>
              </a:rPr>
              <a:t> 13: 239-246. </a:t>
            </a:r>
            <a:r>
              <a:rPr lang="en-029" sz="450" dirty="0" err="1">
                <a:latin typeface="Imago" panose="02000500060000020004" pitchFamily="2" charset="0"/>
              </a:rPr>
              <a:t>doi</a:t>
            </a:r>
            <a:r>
              <a:rPr lang="en-029" sz="450" dirty="0">
                <a:latin typeface="Imago" panose="02000500060000020004" pitchFamily="2" charset="0"/>
              </a:rPr>
              <a:t>: </a:t>
            </a:r>
            <a:r>
              <a:rPr lang="en-029" sz="450" dirty="0" smtClean="0">
                <a:latin typeface="Imago" panose="02000500060000020004" pitchFamily="2" charset="0"/>
              </a:rPr>
              <a:t>10.1016/S1470-2045(11)70393-X; 3.  Chen, X., Liu, Y. &amp; Roe, O. (2013). </a:t>
            </a:r>
            <a:r>
              <a:rPr lang="en-US" sz="450" dirty="0" err="1" smtClean="0">
                <a:latin typeface="Imago" panose="02000500060000020004" pitchFamily="2" charset="0"/>
              </a:rPr>
              <a:t>Gefitinib</a:t>
            </a:r>
            <a:r>
              <a:rPr lang="en-US" sz="450" dirty="0" smtClean="0">
                <a:latin typeface="Imago" panose="02000500060000020004" pitchFamily="2" charset="0"/>
              </a:rPr>
              <a:t> </a:t>
            </a:r>
            <a:r>
              <a:rPr lang="en-US" sz="450" dirty="0">
                <a:latin typeface="Imago" panose="02000500060000020004" pitchFamily="2" charset="0"/>
              </a:rPr>
              <a:t>or </a:t>
            </a:r>
            <a:r>
              <a:rPr lang="en-US" sz="450" dirty="0" err="1">
                <a:latin typeface="Imago" panose="02000500060000020004" pitchFamily="2" charset="0"/>
              </a:rPr>
              <a:t>Erlotinib</a:t>
            </a:r>
            <a:r>
              <a:rPr lang="en-US" sz="450" dirty="0">
                <a:latin typeface="Imago" panose="02000500060000020004" pitchFamily="2" charset="0"/>
              </a:rPr>
              <a:t> as Maintenance Therapy in Patients with Advanced Stage Non-Small Cell </a:t>
            </a:r>
            <a:r>
              <a:rPr lang="en-US" sz="450" dirty="0" smtClean="0">
                <a:latin typeface="Imago" panose="02000500060000020004" pitchFamily="2" charset="0"/>
              </a:rPr>
              <a:t>Lung Cancer</a:t>
            </a:r>
            <a:r>
              <a:rPr lang="en-US" sz="450" dirty="0">
                <a:latin typeface="Imago" panose="02000500060000020004" pitchFamily="2" charset="0"/>
              </a:rPr>
              <a:t>: A Systematic Review. </a:t>
            </a:r>
            <a:r>
              <a:rPr lang="en-US" sz="450" dirty="0" err="1">
                <a:latin typeface="Imago" panose="02000500060000020004" pitchFamily="2" charset="0"/>
              </a:rPr>
              <a:t>PLoS</a:t>
            </a:r>
            <a:r>
              <a:rPr lang="en-US" sz="450" dirty="0">
                <a:latin typeface="Imago" panose="02000500060000020004" pitchFamily="2" charset="0"/>
              </a:rPr>
              <a:t> ONE 8(3): e59314. </a:t>
            </a:r>
            <a:r>
              <a:rPr lang="en-US" sz="450" dirty="0" smtClean="0">
                <a:latin typeface="Imago" panose="02000500060000020004" pitchFamily="2" charset="0"/>
              </a:rPr>
              <a:t>doi:10.1371/journal.pone.0059314; 4. </a:t>
            </a:r>
            <a:r>
              <a:rPr lang="en-US" sz="450" dirty="0" err="1" smtClean="0">
                <a:latin typeface="Imago" panose="02000500060000020004" pitchFamily="2" charset="0"/>
              </a:rPr>
              <a:t>Gefitinib</a:t>
            </a:r>
            <a:r>
              <a:rPr lang="en-US" sz="450" dirty="0" smtClean="0">
                <a:latin typeface="Imago" panose="02000500060000020004" pitchFamily="2" charset="0"/>
              </a:rPr>
              <a:t> Summary of Product. (2010). </a:t>
            </a:r>
            <a:r>
              <a:rPr lang="en-US" sz="450" dirty="0">
                <a:latin typeface="Imago" panose="02000500060000020004" pitchFamily="2" charset="0"/>
              </a:rPr>
              <a:t>Retrieved from http://www.medicines.org.uk/emc/medicine/22104/SPC</a:t>
            </a:r>
            <a:r>
              <a:rPr lang="en-US" sz="450" dirty="0" smtClean="0">
                <a:latin typeface="Imago" panose="02000500060000020004" pitchFamily="2" charset="0"/>
              </a:rPr>
              <a:t>/ (on April 25, 2016); 4. Han, J.,  Park, K. &amp; Kim, S. </a:t>
            </a:r>
            <a:r>
              <a:rPr lang="en-US" sz="450" dirty="0">
                <a:latin typeface="Imago" panose="02000500060000020004" pitchFamily="2" charset="0"/>
              </a:rPr>
              <a:t>(2012). First-SIGNAL: First-Line Single-Agent </a:t>
            </a:r>
            <a:r>
              <a:rPr lang="en-US" sz="450" dirty="0" err="1">
                <a:latin typeface="Imago" panose="02000500060000020004" pitchFamily="2" charset="0"/>
              </a:rPr>
              <a:t>Iressa</a:t>
            </a:r>
            <a:r>
              <a:rPr lang="en-US" sz="450" dirty="0">
                <a:latin typeface="Imago" panose="02000500060000020004" pitchFamily="2" charset="0"/>
              </a:rPr>
              <a:t> </a:t>
            </a:r>
            <a:r>
              <a:rPr lang="en-US" sz="450" dirty="0" smtClean="0">
                <a:latin typeface="Imago" panose="02000500060000020004" pitchFamily="2" charset="0"/>
              </a:rPr>
              <a:t>Versus Gemcitabine </a:t>
            </a:r>
            <a:r>
              <a:rPr lang="en-US" sz="450" dirty="0">
                <a:latin typeface="Imago" panose="02000500060000020004" pitchFamily="2" charset="0"/>
              </a:rPr>
              <a:t>and Cisplatin Trial in Never-Smokers </a:t>
            </a:r>
            <a:r>
              <a:rPr lang="en-US" sz="450" dirty="0" smtClean="0">
                <a:latin typeface="Imago" panose="02000500060000020004" pitchFamily="2" charset="0"/>
              </a:rPr>
              <a:t>With Adenocarcinoma </a:t>
            </a:r>
            <a:r>
              <a:rPr lang="en-US" sz="450" dirty="0">
                <a:latin typeface="Imago" panose="02000500060000020004" pitchFamily="2" charset="0"/>
              </a:rPr>
              <a:t>of the </a:t>
            </a:r>
            <a:r>
              <a:rPr lang="en-US" sz="450" dirty="0" smtClean="0">
                <a:latin typeface="Imago" panose="02000500060000020004" pitchFamily="2" charset="0"/>
              </a:rPr>
              <a:t>Lung. Journal of Clinical Oncology 30:1122-1128. </a:t>
            </a:r>
            <a:r>
              <a:rPr lang="en-US" sz="450" dirty="0" err="1" smtClean="0">
                <a:latin typeface="Imago" panose="02000500060000020004" pitchFamily="2" charset="0"/>
              </a:rPr>
              <a:t>doi</a:t>
            </a:r>
            <a:r>
              <a:rPr lang="en-US" sz="450" dirty="0">
                <a:latin typeface="Imago" panose="02000500060000020004" pitchFamily="2" charset="0"/>
              </a:rPr>
              <a:t>: </a:t>
            </a:r>
            <a:r>
              <a:rPr lang="en-US" sz="450" dirty="0" smtClean="0">
                <a:latin typeface="Imago" panose="02000500060000020004" pitchFamily="2" charset="0"/>
              </a:rPr>
              <a:t>10.1200/JCO.2011.36.8456; 5. </a:t>
            </a:r>
            <a:r>
              <a:rPr lang="en-US" sz="450" dirty="0" err="1" smtClean="0">
                <a:latin typeface="Imago" panose="02000500060000020004" pitchFamily="2" charset="0"/>
              </a:rPr>
              <a:t>Mitsudomi</a:t>
            </a:r>
            <a:r>
              <a:rPr lang="en-US" sz="450" dirty="0" smtClean="0">
                <a:latin typeface="Imago" panose="02000500060000020004" pitchFamily="2" charset="0"/>
              </a:rPr>
              <a:t>, T. Morita, S. &amp; </a:t>
            </a:r>
            <a:r>
              <a:rPr lang="en-US" sz="450" dirty="0" err="1" smtClean="0">
                <a:latin typeface="Imago" panose="02000500060000020004" pitchFamily="2" charset="0"/>
              </a:rPr>
              <a:t>Yatabe</a:t>
            </a:r>
            <a:r>
              <a:rPr lang="en-US" sz="450" dirty="0" smtClean="0">
                <a:latin typeface="Imago" panose="02000500060000020004" pitchFamily="2" charset="0"/>
              </a:rPr>
              <a:t>, Y. </a:t>
            </a:r>
            <a:r>
              <a:rPr lang="en-US" sz="450" dirty="0">
                <a:latin typeface="Imago" panose="02000500060000020004" pitchFamily="2" charset="0"/>
              </a:rPr>
              <a:t>(2010). </a:t>
            </a:r>
            <a:r>
              <a:rPr lang="en-US" sz="450" dirty="0" err="1">
                <a:latin typeface="Imago" panose="02000500060000020004" pitchFamily="2" charset="0"/>
              </a:rPr>
              <a:t>Gefi</a:t>
            </a:r>
            <a:r>
              <a:rPr lang="en-US" sz="450" dirty="0">
                <a:latin typeface="Imago" panose="02000500060000020004" pitchFamily="2" charset="0"/>
              </a:rPr>
              <a:t> </a:t>
            </a:r>
            <a:r>
              <a:rPr lang="en-US" sz="450" dirty="0" err="1">
                <a:latin typeface="Imago" panose="02000500060000020004" pitchFamily="2" charset="0"/>
              </a:rPr>
              <a:t>tinib</a:t>
            </a:r>
            <a:r>
              <a:rPr lang="en-US" sz="450" dirty="0">
                <a:latin typeface="Imago" panose="02000500060000020004" pitchFamily="2" charset="0"/>
              </a:rPr>
              <a:t> versus cisplatin plus </a:t>
            </a:r>
            <a:r>
              <a:rPr lang="en-US" sz="450" dirty="0" err="1">
                <a:latin typeface="Imago" panose="02000500060000020004" pitchFamily="2" charset="0"/>
              </a:rPr>
              <a:t>docetaxel</a:t>
            </a:r>
            <a:r>
              <a:rPr lang="en-US" sz="450" dirty="0">
                <a:latin typeface="Imago" panose="02000500060000020004" pitchFamily="2" charset="0"/>
              </a:rPr>
              <a:t> in patients </a:t>
            </a:r>
            <a:r>
              <a:rPr lang="en-US" sz="450" dirty="0" smtClean="0">
                <a:latin typeface="Imago" panose="02000500060000020004" pitchFamily="2" charset="0"/>
              </a:rPr>
              <a:t>with non-small-cell </a:t>
            </a:r>
            <a:r>
              <a:rPr lang="en-US" sz="450" dirty="0">
                <a:latin typeface="Imago" panose="02000500060000020004" pitchFamily="2" charset="0"/>
              </a:rPr>
              <a:t>lung cancer </a:t>
            </a:r>
            <a:r>
              <a:rPr lang="en-US" sz="450" dirty="0" err="1">
                <a:latin typeface="Imago" panose="02000500060000020004" pitchFamily="2" charset="0"/>
              </a:rPr>
              <a:t>harbouring</a:t>
            </a:r>
            <a:r>
              <a:rPr lang="en-US" sz="450" dirty="0">
                <a:latin typeface="Imago" panose="02000500060000020004" pitchFamily="2" charset="0"/>
              </a:rPr>
              <a:t> mutations </a:t>
            </a:r>
            <a:r>
              <a:rPr lang="en-US" sz="450" dirty="0" smtClean="0">
                <a:latin typeface="Imago" panose="02000500060000020004" pitchFamily="2" charset="0"/>
              </a:rPr>
              <a:t>of the </a:t>
            </a:r>
            <a:r>
              <a:rPr lang="en-US" sz="450" dirty="0">
                <a:latin typeface="Imago" panose="02000500060000020004" pitchFamily="2" charset="0"/>
              </a:rPr>
              <a:t>epidermal growth factor receptor (WJTOG3405</a:t>
            </a:r>
            <a:r>
              <a:rPr lang="en-US" sz="450" dirty="0" smtClean="0">
                <a:latin typeface="Imago" panose="02000500060000020004" pitchFamily="2" charset="0"/>
              </a:rPr>
              <a:t>): an </a:t>
            </a:r>
            <a:r>
              <a:rPr lang="en-US" sz="450" dirty="0">
                <a:latin typeface="Imago" panose="02000500060000020004" pitchFamily="2" charset="0"/>
              </a:rPr>
              <a:t>open label, </a:t>
            </a:r>
            <a:r>
              <a:rPr lang="en-US" sz="450" dirty="0" err="1">
                <a:latin typeface="Imago" panose="02000500060000020004" pitchFamily="2" charset="0"/>
              </a:rPr>
              <a:t>randomised</a:t>
            </a:r>
            <a:r>
              <a:rPr lang="en-US" sz="450" dirty="0">
                <a:latin typeface="Imago" panose="02000500060000020004" pitchFamily="2" charset="0"/>
              </a:rPr>
              <a:t> phase 3 </a:t>
            </a:r>
            <a:r>
              <a:rPr lang="en-US" sz="450" dirty="0" smtClean="0">
                <a:latin typeface="Imago" panose="02000500060000020004" pitchFamily="2" charset="0"/>
              </a:rPr>
              <a:t>trial. Lancet </a:t>
            </a:r>
            <a:r>
              <a:rPr lang="en-US" sz="450" dirty="0" err="1" smtClean="0">
                <a:latin typeface="Imago" panose="02000500060000020004" pitchFamily="2" charset="0"/>
              </a:rPr>
              <a:t>Oncol</a:t>
            </a:r>
            <a:r>
              <a:rPr lang="en-US" sz="450" dirty="0" smtClean="0">
                <a:latin typeface="Imago" panose="02000500060000020004" pitchFamily="2" charset="0"/>
              </a:rPr>
              <a:t> 11-121-128. </a:t>
            </a:r>
            <a:r>
              <a:rPr lang="en-US" sz="450" dirty="0" err="1" smtClean="0">
                <a:latin typeface="Imago" panose="02000500060000020004" pitchFamily="2" charset="0"/>
              </a:rPr>
              <a:t>doi</a:t>
            </a:r>
            <a:r>
              <a:rPr lang="en-US" sz="450" dirty="0">
                <a:latin typeface="Imago" panose="02000500060000020004" pitchFamily="2" charset="0"/>
              </a:rPr>
              <a:t>: </a:t>
            </a:r>
            <a:r>
              <a:rPr lang="en-US" sz="450" dirty="0" smtClean="0">
                <a:latin typeface="Imago" panose="02000500060000020004" pitchFamily="2" charset="0"/>
              </a:rPr>
              <a:t>10.1016/S1470-2045(09)70364-X; 6. </a:t>
            </a:r>
            <a:r>
              <a:rPr lang="en-US" sz="450" dirty="0" err="1" smtClean="0">
                <a:latin typeface="Imago" panose="02000500060000020004" pitchFamily="2" charset="0"/>
              </a:rPr>
              <a:t>Maemondo</a:t>
            </a:r>
            <a:r>
              <a:rPr lang="en-US" sz="450" dirty="0" smtClean="0">
                <a:latin typeface="Imago" panose="02000500060000020004" pitchFamily="2" charset="0"/>
              </a:rPr>
              <a:t>, M., Inoue, A. &amp; Kobayashi, K. </a:t>
            </a:r>
            <a:r>
              <a:rPr lang="en-US" sz="450" dirty="0">
                <a:latin typeface="Imago" panose="02000500060000020004" pitchFamily="2" charset="0"/>
              </a:rPr>
              <a:t>(2010). </a:t>
            </a:r>
            <a:r>
              <a:rPr lang="en-US" sz="450" dirty="0" err="1">
                <a:latin typeface="Imago" panose="02000500060000020004" pitchFamily="2" charset="0"/>
              </a:rPr>
              <a:t>Gefitinib</a:t>
            </a:r>
            <a:r>
              <a:rPr lang="en-US" sz="450" dirty="0">
                <a:latin typeface="Imago" panose="02000500060000020004" pitchFamily="2" charset="0"/>
              </a:rPr>
              <a:t> or Chemotherapy for </a:t>
            </a:r>
            <a:r>
              <a:rPr lang="en-US" sz="450" dirty="0" smtClean="0">
                <a:latin typeface="Imago" panose="02000500060000020004" pitchFamily="2" charset="0"/>
              </a:rPr>
              <a:t>Non–Small-Cell </a:t>
            </a:r>
            <a:r>
              <a:rPr lang="en-US" sz="450" dirty="0">
                <a:latin typeface="Imago" panose="02000500060000020004" pitchFamily="2" charset="0"/>
              </a:rPr>
              <a:t>Lung Cancer with Mutated </a:t>
            </a:r>
            <a:r>
              <a:rPr lang="en-US" sz="450" dirty="0" smtClean="0">
                <a:latin typeface="Imago" panose="02000500060000020004" pitchFamily="2" charset="0"/>
              </a:rPr>
              <a:t>EGFR. </a:t>
            </a:r>
            <a:r>
              <a:rPr lang="en-US" sz="450" dirty="0" err="1" smtClean="0">
                <a:latin typeface="Imago" panose="02000500060000020004" pitchFamily="2" charset="0"/>
              </a:rPr>
              <a:t>Nejm</a:t>
            </a:r>
            <a:r>
              <a:rPr lang="en-US" sz="450" dirty="0" smtClean="0">
                <a:latin typeface="Imago" panose="02000500060000020004" pitchFamily="2" charset="0"/>
              </a:rPr>
              <a:t> 362:2380-2388. retrieved from nejm.org (On 23</a:t>
            </a:r>
            <a:r>
              <a:rPr lang="en-US" sz="450" baseline="30000" dirty="0" smtClean="0">
                <a:latin typeface="Imago" panose="02000500060000020004" pitchFamily="2" charset="0"/>
              </a:rPr>
              <a:t>rd</a:t>
            </a:r>
            <a:r>
              <a:rPr lang="en-US" sz="450" dirty="0" smtClean="0">
                <a:latin typeface="Imago" panose="02000500060000020004" pitchFamily="2" charset="0"/>
              </a:rPr>
              <a:t> of May 2016); 7. </a:t>
            </a:r>
            <a:r>
              <a:rPr lang="en-US" sz="450" dirty="0" err="1" smtClean="0">
                <a:latin typeface="Imago" panose="02000500060000020004" pitchFamily="2" charset="0"/>
              </a:rPr>
              <a:t>Sequist</a:t>
            </a:r>
            <a:r>
              <a:rPr lang="en-US" sz="450" dirty="0" smtClean="0">
                <a:latin typeface="Imago" panose="02000500060000020004" pitchFamily="2" charset="0"/>
              </a:rPr>
              <a:t>, L., Yang, J. &amp; Yamamoto, N. </a:t>
            </a:r>
            <a:r>
              <a:rPr lang="en-US" sz="450" dirty="0">
                <a:latin typeface="Imago" panose="02000500060000020004" pitchFamily="2" charset="0"/>
              </a:rPr>
              <a:t>(2013). 8</a:t>
            </a:r>
            <a:r>
              <a:rPr lang="en-US" sz="450" dirty="0" smtClean="0">
                <a:latin typeface="Imago" panose="02000500060000020004" pitchFamily="2" charset="0"/>
              </a:rPr>
              <a:t>. Phase </a:t>
            </a:r>
            <a:r>
              <a:rPr lang="en-US" sz="450" dirty="0">
                <a:latin typeface="Imago" panose="02000500060000020004" pitchFamily="2" charset="0"/>
              </a:rPr>
              <a:t>III Study of </a:t>
            </a:r>
            <a:r>
              <a:rPr lang="en-US" sz="450" dirty="0" err="1">
                <a:latin typeface="Imago" panose="02000500060000020004" pitchFamily="2" charset="0"/>
              </a:rPr>
              <a:t>Afatinib</a:t>
            </a:r>
            <a:r>
              <a:rPr lang="en-US" sz="450" dirty="0">
                <a:latin typeface="Imago" panose="02000500060000020004" pitchFamily="2" charset="0"/>
              </a:rPr>
              <a:t> or Cisplatin Plus </a:t>
            </a:r>
            <a:r>
              <a:rPr lang="en-US" sz="450" dirty="0" err="1">
                <a:latin typeface="Imago" panose="02000500060000020004" pitchFamily="2" charset="0"/>
              </a:rPr>
              <a:t>Pemetrexed</a:t>
            </a:r>
            <a:r>
              <a:rPr lang="en-US" sz="450" dirty="0">
                <a:latin typeface="Imago" panose="02000500060000020004" pitchFamily="2" charset="0"/>
              </a:rPr>
              <a:t> </a:t>
            </a:r>
            <a:r>
              <a:rPr lang="en-US" sz="450" dirty="0" smtClean="0">
                <a:latin typeface="Imago" panose="02000500060000020004" pitchFamily="2" charset="0"/>
              </a:rPr>
              <a:t>in Patients </a:t>
            </a:r>
            <a:r>
              <a:rPr lang="en-US" sz="450" dirty="0">
                <a:latin typeface="Imago" panose="02000500060000020004" pitchFamily="2" charset="0"/>
              </a:rPr>
              <a:t>With Metastatic Lung Adenocarcinoma </a:t>
            </a:r>
            <a:r>
              <a:rPr lang="en-US" sz="450" dirty="0" smtClean="0">
                <a:latin typeface="Imago" panose="02000500060000020004" pitchFamily="2" charset="0"/>
              </a:rPr>
              <a:t>With EGFR Mutations. JCO 31: 332703334. </a:t>
            </a:r>
            <a:r>
              <a:rPr lang="en-US" sz="450" dirty="0" err="1" smtClean="0">
                <a:latin typeface="Imago" panose="02000500060000020004" pitchFamily="2" charset="0"/>
              </a:rPr>
              <a:t>doi</a:t>
            </a:r>
            <a:r>
              <a:rPr lang="en-US" sz="450" dirty="0">
                <a:latin typeface="Imago" panose="02000500060000020004" pitchFamily="2" charset="0"/>
              </a:rPr>
              <a:t>: 8</a:t>
            </a:r>
            <a:r>
              <a:rPr lang="en-US" sz="450" dirty="0" smtClean="0">
                <a:latin typeface="Imago" panose="02000500060000020004" pitchFamily="2" charset="0"/>
              </a:rPr>
              <a:t>.1200/JCO.2012.44.2806. Wu, Y., Zhou, C. &amp; Hu, C. </a:t>
            </a:r>
            <a:r>
              <a:rPr lang="en-US" sz="450" dirty="0">
                <a:latin typeface="Imago" panose="02000500060000020004" pitchFamily="2" charset="0"/>
              </a:rPr>
              <a:t>(2014). </a:t>
            </a:r>
            <a:r>
              <a:rPr lang="en-US" sz="450" dirty="0" err="1">
                <a:latin typeface="Imago" panose="02000500060000020004" pitchFamily="2" charset="0"/>
              </a:rPr>
              <a:t>Afatinib</a:t>
            </a:r>
            <a:r>
              <a:rPr lang="en-US" sz="450" dirty="0">
                <a:latin typeface="Imago" panose="02000500060000020004" pitchFamily="2" charset="0"/>
              </a:rPr>
              <a:t> versus cisplatin plus gemcitabine for </a:t>
            </a:r>
            <a:r>
              <a:rPr lang="en-US" sz="450" dirty="0" smtClean="0">
                <a:latin typeface="Imago" panose="02000500060000020004" pitchFamily="2" charset="0"/>
              </a:rPr>
              <a:t>first-line treatment </a:t>
            </a:r>
            <a:r>
              <a:rPr lang="en-US" sz="450" dirty="0">
                <a:latin typeface="Imago" panose="02000500060000020004" pitchFamily="2" charset="0"/>
              </a:rPr>
              <a:t>of Asian patients with advanced </a:t>
            </a:r>
            <a:r>
              <a:rPr lang="en-US" sz="450" dirty="0" smtClean="0">
                <a:latin typeface="Imago" panose="02000500060000020004" pitchFamily="2" charset="0"/>
              </a:rPr>
              <a:t>non-small-cell lung </a:t>
            </a:r>
            <a:r>
              <a:rPr lang="en-US" sz="450" dirty="0">
                <a:latin typeface="Imago" panose="02000500060000020004" pitchFamily="2" charset="0"/>
              </a:rPr>
              <a:t>cancer </a:t>
            </a:r>
            <a:r>
              <a:rPr lang="en-US" sz="450" dirty="0" err="1">
                <a:latin typeface="Imago" panose="02000500060000020004" pitchFamily="2" charset="0"/>
              </a:rPr>
              <a:t>harbouring</a:t>
            </a:r>
            <a:r>
              <a:rPr lang="en-US" sz="450" dirty="0">
                <a:latin typeface="Imago" panose="02000500060000020004" pitchFamily="2" charset="0"/>
              </a:rPr>
              <a:t> EGFR </a:t>
            </a:r>
            <a:r>
              <a:rPr lang="en-US" sz="450" dirty="0" smtClean="0">
                <a:latin typeface="Imago" panose="02000500060000020004" pitchFamily="2" charset="0"/>
              </a:rPr>
              <a:t>mutations: an </a:t>
            </a:r>
            <a:r>
              <a:rPr lang="en-US" sz="450" dirty="0">
                <a:latin typeface="Imago" panose="02000500060000020004" pitchFamily="2" charset="0"/>
              </a:rPr>
              <a:t>open-label, </a:t>
            </a:r>
            <a:r>
              <a:rPr lang="en-US" sz="450" dirty="0" err="1">
                <a:latin typeface="Imago" panose="02000500060000020004" pitchFamily="2" charset="0"/>
              </a:rPr>
              <a:t>randomised</a:t>
            </a:r>
            <a:r>
              <a:rPr lang="en-US" sz="450" dirty="0">
                <a:latin typeface="Imago" panose="02000500060000020004" pitchFamily="2" charset="0"/>
              </a:rPr>
              <a:t> phase 3 </a:t>
            </a:r>
            <a:r>
              <a:rPr lang="en-US" sz="450" dirty="0" smtClean="0">
                <a:latin typeface="Imago" panose="02000500060000020004" pitchFamily="2" charset="0"/>
              </a:rPr>
              <a:t>trial. Lancet </a:t>
            </a:r>
            <a:r>
              <a:rPr lang="en-US" sz="450" dirty="0" err="1" smtClean="0">
                <a:latin typeface="Imago" panose="02000500060000020004" pitchFamily="2" charset="0"/>
              </a:rPr>
              <a:t>Oncol</a:t>
            </a:r>
            <a:r>
              <a:rPr lang="en-US" sz="450" dirty="0" smtClean="0">
                <a:latin typeface="Imago" panose="02000500060000020004" pitchFamily="2" charset="0"/>
              </a:rPr>
              <a:t> 15:213-222. </a:t>
            </a:r>
            <a:r>
              <a:rPr lang="en-US" sz="450" dirty="0" err="1" smtClean="0">
                <a:latin typeface="Imago" panose="02000500060000020004" pitchFamily="2" charset="0"/>
              </a:rPr>
              <a:t>doi</a:t>
            </a:r>
            <a:r>
              <a:rPr lang="en-US" sz="450" dirty="0">
                <a:latin typeface="Imago" panose="02000500060000020004" pitchFamily="2" charset="0"/>
              </a:rPr>
              <a:t>: </a:t>
            </a:r>
            <a:r>
              <a:rPr lang="en-US" sz="450" dirty="0" smtClean="0">
                <a:latin typeface="Imago" panose="02000500060000020004" pitchFamily="2" charset="0"/>
              </a:rPr>
              <a:t>10.1016/S1470-2045(13)70604-1. 9.</a:t>
            </a:r>
            <a:r>
              <a:rPr lang="en-GB" sz="450" dirty="0" smtClean="0">
                <a:latin typeface="Imago" panose="02000500060000020004" pitchFamily="2" charset="0"/>
              </a:rPr>
              <a:t>Wu</a:t>
            </a:r>
            <a:r>
              <a:rPr lang="en-GB" sz="450" dirty="0">
                <a:latin typeface="Imago" panose="02000500060000020004" pitchFamily="2" charset="0"/>
              </a:rPr>
              <a:t>, et </a:t>
            </a:r>
            <a:r>
              <a:rPr lang="en-GB" sz="450" dirty="0" smtClean="0">
                <a:latin typeface="Imago" panose="02000500060000020004" pitchFamily="2" charset="0"/>
              </a:rPr>
              <a:t>al (Lux lung 3) Lancet </a:t>
            </a:r>
            <a:r>
              <a:rPr lang="en-GB" sz="450" dirty="0" err="1">
                <a:latin typeface="Imago" panose="02000500060000020004" pitchFamily="2" charset="0"/>
              </a:rPr>
              <a:t>Oncol</a:t>
            </a:r>
            <a:r>
              <a:rPr lang="en-GB" sz="450" dirty="0">
                <a:latin typeface="Imago" panose="02000500060000020004" pitchFamily="2" charset="0"/>
              </a:rPr>
              <a:t> </a:t>
            </a:r>
            <a:r>
              <a:rPr lang="en-GB" sz="450" dirty="0" smtClean="0">
                <a:latin typeface="Imago" panose="02000500060000020004" pitchFamily="2" charset="0"/>
              </a:rPr>
              <a:t>2014; 10.Yang</a:t>
            </a:r>
            <a:r>
              <a:rPr lang="en-GB" sz="450" dirty="0">
                <a:latin typeface="Imago" panose="02000500060000020004" pitchFamily="2" charset="0"/>
              </a:rPr>
              <a:t>, et </a:t>
            </a:r>
            <a:r>
              <a:rPr lang="en-GB" sz="450" dirty="0" smtClean="0">
                <a:latin typeface="Imago" panose="02000500060000020004" pitchFamily="2" charset="0"/>
              </a:rPr>
              <a:t>al (Lux lung 6). </a:t>
            </a:r>
            <a:r>
              <a:rPr lang="en-GB" sz="450" dirty="0">
                <a:latin typeface="Imago" panose="02000500060000020004" pitchFamily="2" charset="0"/>
              </a:rPr>
              <a:t>Lancet </a:t>
            </a:r>
            <a:r>
              <a:rPr lang="en-GB" sz="450" dirty="0" err="1">
                <a:latin typeface="Imago" panose="02000500060000020004" pitchFamily="2" charset="0"/>
              </a:rPr>
              <a:t>Oncol</a:t>
            </a:r>
            <a:r>
              <a:rPr lang="en-GB" sz="450" dirty="0">
                <a:latin typeface="Imago" panose="02000500060000020004" pitchFamily="2" charset="0"/>
              </a:rPr>
              <a:t> </a:t>
            </a:r>
            <a:r>
              <a:rPr lang="en-GB" sz="450" dirty="0" smtClean="0">
                <a:latin typeface="Imago" panose="02000500060000020004" pitchFamily="2" charset="0"/>
              </a:rPr>
              <a:t>2015; 11. Park, et al </a:t>
            </a:r>
            <a:r>
              <a:rPr lang="en-US" sz="450" dirty="0" err="1" smtClean="0">
                <a:latin typeface="Imago" panose="02000500060000020004" pitchFamily="2" charset="0"/>
              </a:rPr>
              <a:t>Afatinib</a:t>
            </a:r>
            <a:r>
              <a:rPr lang="en-US" sz="450" dirty="0" smtClean="0">
                <a:latin typeface="Imago" panose="02000500060000020004" pitchFamily="2" charset="0"/>
              </a:rPr>
              <a:t> </a:t>
            </a:r>
            <a:r>
              <a:rPr lang="en-US" sz="450" dirty="0">
                <a:latin typeface="Imago" panose="02000500060000020004" pitchFamily="2" charset="0"/>
              </a:rPr>
              <a:t>versus </a:t>
            </a:r>
            <a:r>
              <a:rPr lang="en-US" sz="450" dirty="0" err="1">
                <a:latin typeface="Imago" panose="02000500060000020004" pitchFamily="2" charset="0"/>
              </a:rPr>
              <a:t>gefitinib</a:t>
            </a:r>
            <a:r>
              <a:rPr lang="en-US" sz="450" dirty="0">
                <a:latin typeface="Imago" panose="02000500060000020004" pitchFamily="2" charset="0"/>
              </a:rPr>
              <a:t> as first-line treatment of patients with </a:t>
            </a:r>
            <a:r>
              <a:rPr lang="en-US" sz="450" i="1" dirty="0">
                <a:latin typeface="Imago" panose="02000500060000020004" pitchFamily="2" charset="0"/>
              </a:rPr>
              <a:t>EGFR</a:t>
            </a:r>
            <a:r>
              <a:rPr lang="en-US" sz="450" dirty="0">
                <a:latin typeface="Imago" panose="02000500060000020004" pitchFamily="2" charset="0"/>
              </a:rPr>
              <a:t> mutation-positive non-small-cell lung cancer (LUX-Lung 7): a phase 2B, open-label, </a:t>
            </a:r>
            <a:r>
              <a:rPr lang="en-US" sz="450" dirty="0" err="1">
                <a:latin typeface="Imago" panose="02000500060000020004" pitchFamily="2" charset="0"/>
              </a:rPr>
              <a:t>randomised</a:t>
            </a:r>
            <a:r>
              <a:rPr lang="en-US" sz="450" dirty="0">
                <a:latin typeface="Imago" panose="02000500060000020004" pitchFamily="2" charset="0"/>
              </a:rPr>
              <a:t> controlled </a:t>
            </a:r>
            <a:r>
              <a:rPr lang="en-US" sz="450" dirty="0" smtClean="0">
                <a:latin typeface="Imago" panose="02000500060000020004" pitchFamily="2" charset="0"/>
              </a:rPr>
              <a:t>trial. Lancet </a:t>
            </a:r>
            <a:r>
              <a:rPr lang="en-US" sz="450" dirty="0" err="1" smtClean="0">
                <a:latin typeface="Imago" panose="02000500060000020004" pitchFamily="2" charset="0"/>
              </a:rPr>
              <a:t>omcol</a:t>
            </a:r>
            <a:r>
              <a:rPr lang="en-US" sz="450" dirty="0" smtClean="0">
                <a:latin typeface="Imago" panose="02000500060000020004" pitchFamily="2" charset="0"/>
              </a:rPr>
              <a:t> 2016</a:t>
            </a:r>
            <a:endParaRPr lang="en-US" sz="450" dirty="0">
              <a:latin typeface="Imago" panose="02000500060000020004" pitchFamily="2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 rot="16200000">
            <a:off x="-905669" y="3205955"/>
            <a:ext cx="257651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zh-CN" sz="1400" b="0" dirty="0" err="1" smtClean="0">
                <a:ea typeface="SimSun" pitchFamily="2" charset="-122"/>
                <a:cs typeface="Arial Unicode MS" pitchFamily="34" charset="-128"/>
              </a:rPr>
              <a:t>Probabilitas</a:t>
            </a:r>
            <a:r>
              <a:rPr lang="en-GB" altLang="zh-CN" sz="1400" b="0" dirty="0" smtClean="0">
                <a:ea typeface="SimSun" pitchFamily="2" charset="-122"/>
                <a:cs typeface="Arial Unicode MS" pitchFamily="34" charset="-128"/>
              </a:rPr>
              <a:t> PFS</a:t>
            </a:r>
            <a:endParaRPr lang="en-GB" altLang="zh-CN" sz="1400" b="0" dirty="0">
              <a:ea typeface="SimSun" pitchFamily="2" charset="-122"/>
              <a:cs typeface="Arial Unicode MS" pitchFamily="34" charset="-128"/>
            </a:endParaRPr>
          </a:p>
        </p:txBody>
      </p:sp>
      <p:sp>
        <p:nvSpPr>
          <p:cNvPr id="22" name="Rectangle 67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Erlotinib</a:t>
            </a:r>
            <a:r>
              <a:rPr lang="en-US" altLang="en-US" sz="2800" dirty="0" smtClean="0"/>
              <a:t> Show Significant PFS Compare with others TKI</a:t>
            </a:r>
          </a:p>
        </p:txBody>
      </p:sp>
    </p:spTree>
    <p:extLst>
      <p:ext uri="{BB962C8B-B14F-4D97-AF65-F5344CB8AC3E}">
        <p14:creationId xmlns:p14="http://schemas.microsoft.com/office/powerpoint/2010/main" val="3138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3"/>
          <p:cNvSpPr>
            <a:spLocks noGrp="1" noChangeArrowheads="1"/>
          </p:cNvSpPr>
          <p:nvPr>
            <p:ph type="title"/>
          </p:nvPr>
        </p:nvSpPr>
        <p:spPr>
          <a:xfrm>
            <a:off x="651669" y="439003"/>
            <a:ext cx="7772400" cy="1143000"/>
          </a:xfrm>
        </p:spPr>
        <p:txBody>
          <a:bodyPr/>
          <a:lstStyle/>
          <a:p>
            <a:r>
              <a:rPr lang="en-US" altLang="zh-CN" dirty="0" err="1" smtClean="0"/>
              <a:t>Erlotinib</a:t>
            </a:r>
            <a:r>
              <a:rPr lang="en-US" altLang="zh-CN" dirty="0" smtClean="0"/>
              <a:t> PFS (Optimal Study)</a:t>
            </a:r>
            <a:endParaRPr lang="en-GB" altLang="zh-CN" dirty="0" smtClean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32651" r="17284" b="20151"/>
          <a:stretch/>
        </p:blipFill>
        <p:spPr bwMode="auto">
          <a:xfrm>
            <a:off x="762000" y="1676400"/>
            <a:ext cx="662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687887" y="2133600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1400" dirty="0" err="1">
                <a:solidFill>
                  <a:srgbClr val="000000"/>
                </a:solidFill>
                <a:latin typeface="Arial" pitchFamily="34" charset="0"/>
              </a:rPr>
              <a:t>Tarceva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</a:rPr>
              <a:t> (n=82)</a:t>
            </a:r>
          </a:p>
          <a:p>
            <a:pPr>
              <a:buClr>
                <a:srgbClr val="FFFFFF"/>
              </a:buClr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</a:rPr>
              <a:t>Chemotherapy (n=72)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684712" y="2641600"/>
            <a:ext cx="18598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1400" b="1" dirty="0" smtClean="0">
                <a:solidFill>
                  <a:srgbClr val="FF0000"/>
                </a:solidFill>
                <a:latin typeface="Arial" pitchFamily="34" charset="0"/>
              </a:rPr>
              <a:t>ORR = 83%</a:t>
            </a:r>
          </a:p>
          <a:p>
            <a:pPr>
              <a:buClr>
                <a:srgbClr val="FFFFFF"/>
              </a:buClr>
            </a:pPr>
            <a:r>
              <a:rPr lang="en-GB" altLang="en-US" sz="1400" b="1" dirty="0" smtClean="0">
                <a:solidFill>
                  <a:srgbClr val="FF0000"/>
                </a:solidFill>
                <a:latin typeface="Arial" pitchFamily="34" charset="0"/>
              </a:rPr>
              <a:t>HR=0,16 </a:t>
            </a:r>
            <a:r>
              <a:rPr lang="en-GB" altLang="en-US" sz="1400" b="1" dirty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GB" altLang="en-US" sz="1400" b="1" dirty="0" smtClean="0">
                <a:solidFill>
                  <a:srgbClr val="FF0000"/>
                </a:solidFill>
                <a:latin typeface="Arial" pitchFamily="34" charset="0"/>
              </a:rPr>
              <a:t>0,10–0,26</a:t>
            </a:r>
            <a:r>
              <a:rPr lang="en-GB" altLang="en-US" sz="1400" b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en-GB" altLang="en-US" sz="1100" b="1" dirty="0">
                <a:solidFill>
                  <a:srgbClr val="FF0000"/>
                </a:solidFill>
                <a:latin typeface="Arial" pitchFamily="34" charset="0"/>
              </a:rPr>
              <a:t>Log-rank </a:t>
            </a:r>
            <a:r>
              <a:rPr lang="en-GB" altLang="en-US" sz="1100" b="1" dirty="0" smtClean="0">
                <a:solidFill>
                  <a:srgbClr val="FF0000"/>
                </a:solidFill>
                <a:latin typeface="Arial" pitchFamily="34" charset="0"/>
              </a:rPr>
              <a:t>p&lt;0,0001</a:t>
            </a:r>
            <a:endParaRPr lang="en-GB" altLang="en-US" sz="11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 flipH="1">
            <a:off x="4419600" y="2287587"/>
            <a:ext cx="260350" cy="0"/>
          </a:xfrm>
          <a:prstGeom prst="line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>
            <a:off x="4419600" y="2513012"/>
            <a:ext cx="26035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13141" y="3489231"/>
            <a:ext cx="2247900" cy="2133600"/>
          </a:xfrm>
          <a:prstGeom prst="ellipse">
            <a:avLst/>
          </a:prstGeom>
          <a:solidFill>
            <a:srgbClr val="8A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84%</a:t>
            </a:r>
          </a:p>
          <a:p>
            <a:pPr algn="ctr"/>
            <a:r>
              <a:rPr lang="en-US" sz="1400" b="1" dirty="0" err="1" smtClean="0"/>
              <a:t>Mengurangi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Risiko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Pemburukan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2863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7696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 noGrp="1" noChangeArrowheads="1"/>
          </p:cNvSpPr>
          <p:nvPr>
            <p:ph type="title"/>
          </p:nvPr>
        </p:nvSpPr>
        <p:spPr>
          <a:xfrm>
            <a:off x="651669" y="439003"/>
            <a:ext cx="7772400" cy="1143000"/>
          </a:xfrm>
        </p:spPr>
        <p:txBody>
          <a:bodyPr/>
          <a:lstStyle/>
          <a:p>
            <a:r>
              <a:rPr lang="en-US" altLang="zh-CN" dirty="0" err="1" smtClean="0"/>
              <a:t>Erlotinib</a:t>
            </a:r>
            <a:r>
              <a:rPr lang="en-US" altLang="zh-CN" dirty="0" smtClean="0"/>
              <a:t> OS (JO22903 Study)</a:t>
            </a:r>
            <a:endParaRPr lang="en-GB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0" y="6512973"/>
            <a:ext cx="4399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Yamamoto, et al., “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“, 2017</a:t>
            </a:r>
          </a:p>
        </p:txBody>
      </p:sp>
    </p:spTree>
    <p:extLst>
      <p:ext uri="{BB962C8B-B14F-4D97-AF65-F5344CB8AC3E}">
        <p14:creationId xmlns:p14="http://schemas.microsoft.com/office/powerpoint/2010/main" val="3033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Px</a:t>
            </a:r>
            <a:r>
              <a:rPr lang="en-US" dirty="0" smtClean="0"/>
              <a:t> laki2, 53 </a:t>
            </a:r>
            <a:r>
              <a:rPr lang="en-US" dirty="0" err="1" smtClean="0"/>
              <a:t>th</a:t>
            </a:r>
            <a:r>
              <a:rPr lang="en-US" dirty="0" smtClean="0"/>
              <a:t>, smoker, </a:t>
            </a:r>
            <a:r>
              <a:rPr lang="en-US" dirty="0" err="1" smtClean="0"/>
              <a:t>Adeno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, T4N3M1 </a:t>
            </a:r>
            <a:r>
              <a:rPr lang="en-US" dirty="0" err="1" smtClean="0"/>
              <a:t>st</a:t>
            </a:r>
            <a:r>
              <a:rPr lang="en-US" dirty="0" smtClean="0"/>
              <a:t> 4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914649"/>
            <a:ext cx="3680619" cy="4907492"/>
          </a:xfrm>
        </p:spPr>
      </p:pic>
      <p:sp>
        <p:nvSpPr>
          <p:cNvPr id="7" name="Rectangle 6"/>
          <p:cNvSpPr/>
          <p:nvPr/>
        </p:nvSpPr>
        <p:spPr>
          <a:xfrm>
            <a:off x="1051719" y="632460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16 </a:t>
            </a:r>
            <a:r>
              <a:rPr lang="en-US" dirty="0" err="1"/>
              <a:t>september</a:t>
            </a:r>
            <a:r>
              <a:rPr lang="en-US" dirty="0"/>
              <a:t> 2016 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r="42616"/>
          <a:stretch/>
        </p:blipFill>
        <p:spPr bwMode="auto">
          <a:xfrm>
            <a:off x="4380429" y="1981199"/>
            <a:ext cx="3771830" cy="48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876800" y="6324600"/>
            <a:ext cx="2819400" cy="49754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18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</a:rPr>
              <a:t>oktober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2016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Msct</a:t>
            </a:r>
            <a:r>
              <a:rPr lang="en-US" dirty="0" smtClean="0"/>
              <a:t>, </a:t>
            </a:r>
            <a:r>
              <a:rPr lang="en-US" dirty="0" err="1" smtClean="0"/>
              <a:t>Bronkoskopi</a:t>
            </a:r>
            <a:r>
              <a:rPr lang="en-US" dirty="0" smtClean="0"/>
              <a:t>, </a:t>
            </a:r>
            <a:r>
              <a:rPr lang="en-US" dirty="0" err="1" smtClean="0"/>
              <a:t>sitologi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pleura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 err="1" smtClean="0"/>
              <a:t>Okt</a:t>
            </a:r>
            <a:r>
              <a:rPr lang="en-US" dirty="0" smtClean="0"/>
              <a:t> 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4874"/>
            <a:ext cx="4138703" cy="43783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Nop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193822" cy="3951288"/>
          </a:xfrm>
        </p:spPr>
        <p:txBody>
          <a:bodyPr/>
          <a:lstStyle/>
          <a:p>
            <a:r>
              <a:rPr lang="en-US" dirty="0" smtClean="0"/>
              <a:t>FNAB </a:t>
            </a:r>
            <a:r>
              <a:rPr lang="en-US" dirty="0" err="1" smtClean="0"/>
              <a:t>Lnn</a:t>
            </a:r>
            <a:r>
              <a:rPr lang="en-US" dirty="0" smtClean="0"/>
              <a:t> supra </a:t>
            </a:r>
            <a:r>
              <a:rPr lang="en-US" dirty="0" err="1" smtClean="0"/>
              <a:t>clavicula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sikatan</a:t>
            </a:r>
            <a:r>
              <a:rPr lang="en-US" dirty="0" smtClean="0"/>
              <a:t> </a:t>
            </a:r>
            <a:r>
              <a:rPr lang="en-US" dirty="0" err="1" smtClean="0"/>
              <a:t>bronkus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Adeno</a:t>
            </a:r>
            <a:r>
              <a:rPr lang="en-US" dirty="0" smtClean="0"/>
              <a:t> Carcinoma</a:t>
            </a:r>
          </a:p>
          <a:p>
            <a:r>
              <a:rPr lang="en-US" dirty="0" smtClean="0"/>
              <a:t>28 </a:t>
            </a:r>
            <a:r>
              <a:rPr lang="en-US" dirty="0" err="1" smtClean="0"/>
              <a:t>Nop</a:t>
            </a:r>
            <a:r>
              <a:rPr lang="en-US" dirty="0" smtClean="0"/>
              <a:t> 16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EGFR : Del exon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0"/>
          <a:stretch/>
        </p:blipFill>
        <p:spPr>
          <a:xfrm>
            <a:off x="5066218" y="826116"/>
            <a:ext cx="3775803" cy="4965084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3331" y="503199"/>
            <a:ext cx="4040012" cy="639762"/>
          </a:xfrm>
        </p:spPr>
        <p:txBody>
          <a:bodyPr/>
          <a:lstStyle/>
          <a:p>
            <a:r>
              <a:rPr lang="en-US" dirty="0" err="1" smtClean="0"/>
              <a:t>Tarceva</a:t>
            </a:r>
            <a:r>
              <a:rPr lang="en-US" dirty="0" smtClean="0"/>
              <a:t> 150 mg 1 Des 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" y="1744191"/>
            <a:ext cx="4492978" cy="303014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243605"/>
            <a:ext cx="4041422" cy="899355"/>
          </a:xfrm>
        </p:spPr>
        <p:txBody>
          <a:bodyPr/>
          <a:lstStyle/>
          <a:p>
            <a:r>
              <a:rPr lang="en-US" dirty="0" smtClean="0"/>
              <a:t>30 Jan 2017 (2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 b="45666"/>
          <a:stretch/>
        </p:blipFill>
        <p:spPr bwMode="auto">
          <a:xfrm rot="5400000">
            <a:off x="2919649" y="3938351"/>
            <a:ext cx="3002315" cy="25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124200" y="3810000"/>
            <a:ext cx="762000" cy="152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Msct</a:t>
            </a:r>
            <a:r>
              <a:rPr lang="en-US" dirty="0" smtClean="0"/>
              <a:t> scan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arceva</a:t>
            </a:r>
            <a:r>
              <a:rPr lang="en-US" dirty="0" smtClean="0"/>
              <a:t> 4 </a:t>
            </a:r>
            <a:r>
              <a:rPr lang="en-US" dirty="0" err="1" smtClean="0"/>
              <a:t>bln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 dirty="0" err="1"/>
              <a:t>Okt</a:t>
            </a:r>
            <a:r>
              <a:rPr lang="en-US" dirty="0"/>
              <a:t> </a:t>
            </a:r>
            <a:r>
              <a:rPr lang="en-US" dirty="0" smtClean="0"/>
              <a:t>16 (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29 </a:t>
            </a:r>
            <a:r>
              <a:rPr lang="en-US" dirty="0" err="1" smtClean="0"/>
              <a:t>Maret</a:t>
            </a:r>
            <a:r>
              <a:rPr lang="en-US" dirty="0" smtClean="0"/>
              <a:t> 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78" y="2292350"/>
            <a:ext cx="3869972" cy="434538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74875"/>
            <a:ext cx="4157753" cy="4462858"/>
          </a:xfrm>
        </p:spPr>
      </p:pic>
    </p:spTree>
    <p:extLst>
      <p:ext uri="{BB962C8B-B14F-4D97-AF65-F5344CB8AC3E}">
        <p14:creationId xmlns:p14="http://schemas.microsoft.com/office/powerpoint/2010/main" val="23558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51" y="3492874"/>
            <a:ext cx="4419600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8724" y="602877"/>
            <a:ext cx="51816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24652"/>
            <a:ext cx="3626224" cy="48349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NSCLC stage IV, quality of life is the first priority.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Adenocarcinoma ( non Squamous ) should be test for EGFR mutation.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TKI for Non Squamous Cell </a:t>
            </a:r>
            <a:r>
              <a:rPr lang="en-US" dirty="0" smtClean="0"/>
              <a:t>Adenocarcinoma with EGFR </a:t>
            </a:r>
            <a:r>
              <a:rPr lang="en-US" dirty="0" err="1" smtClean="0"/>
              <a:t>Mut</a:t>
            </a:r>
            <a:r>
              <a:rPr lang="en-US" dirty="0" smtClean="0"/>
              <a:t>+</a:t>
            </a:r>
            <a:r>
              <a:rPr lang="id-ID" dirty="0" smtClean="0"/>
              <a:t> ,first line treatment</a:t>
            </a:r>
            <a:r>
              <a:rPr lang="en-US" dirty="0" smtClean="0"/>
              <a:t> : </a:t>
            </a:r>
            <a:r>
              <a:rPr lang="id-ID" dirty="0" smtClean="0"/>
              <a:t>Erlotinib</a:t>
            </a:r>
            <a:r>
              <a:rPr lang="en-US" dirty="0" smtClean="0"/>
              <a:t> (</a:t>
            </a:r>
            <a:r>
              <a:rPr lang="en-US" dirty="0" err="1" smtClean="0"/>
              <a:t>Tarceva</a:t>
            </a:r>
            <a:r>
              <a:rPr lang="en-US" dirty="0" smtClean="0"/>
              <a:t>)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801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8705" y="2743200"/>
            <a:ext cx="53926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2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Pembagian pasien kanker paru berdasarkan stadium di bangsal paru RSDM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1284287"/>
          </a:xfrm>
        </p:spPr>
        <p:txBody>
          <a:bodyPr/>
          <a:lstStyle/>
          <a:p>
            <a:r>
              <a:rPr lang="en-US" dirty="0" err="1" smtClean="0"/>
              <a:t>Th</a:t>
            </a:r>
            <a:r>
              <a:rPr lang="en-US" dirty="0" smtClean="0"/>
              <a:t> 2014  </a:t>
            </a:r>
            <a:r>
              <a:rPr lang="en-US" dirty="0" err="1" smtClean="0"/>
              <a:t>terdiagnosis</a:t>
            </a:r>
            <a:r>
              <a:rPr lang="en-US" dirty="0" smtClean="0"/>
              <a:t> 118 </a:t>
            </a:r>
            <a:r>
              <a:rPr lang="en-US" dirty="0" err="1" smtClean="0"/>
              <a:t>px</a:t>
            </a:r>
            <a:r>
              <a:rPr lang="en-US" dirty="0" smtClean="0"/>
              <a:t>;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28600" y="2514600"/>
          <a:ext cx="4268788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535113"/>
            <a:ext cx="4648200" cy="1284286"/>
          </a:xfrm>
        </p:spPr>
        <p:txBody>
          <a:bodyPr/>
          <a:lstStyle/>
          <a:p>
            <a:r>
              <a:rPr lang="en-US" dirty="0" smtClean="0"/>
              <a:t>;</a:t>
            </a:r>
            <a:r>
              <a:rPr lang="en-US" dirty="0" err="1" smtClean="0"/>
              <a:t>Th</a:t>
            </a:r>
            <a:r>
              <a:rPr lang="en-US" dirty="0" smtClean="0"/>
              <a:t> 2015 </a:t>
            </a:r>
            <a:r>
              <a:rPr lang="en-US" dirty="0" err="1" smtClean="0"/>
              <a:t>terdiagnosis</a:t>
            </a:r>
            <a:r>
              <a:rPr lang="en-US" dirty="0" smtClean="0"/>
              <a:t> 211 </a:t>
            </a:r>
            <a:r>
              <a:rPr lang="en-US" dirty="0" err="1" smtClean="0"/>
              <a:t>px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800600" y="2514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RSDM 2015 </a:t>
            </a:r>
            <a:r>
              <a:rPr lang="en-US" sz="2000" dirty="0" smtClean="0"/>
              <a:t>(n=211)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24906"/>
              </p:ext>
            </p:extLst>
          </p:nvPr>
        </p:nvGraphicFramePr>
        <p:xfrm>
          <a:off x="685800" y="17526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7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DB1382F5-CF42-4065-B3DF-6C717181681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-151896" y="75409"/>
            <a:ext cx="9294887" cy="6482038"/>
            <a:chOff x="677" y="715"/>
            <a:chExt cx="4401" cy="309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 rot="16369778">
              <a:off x="2633" y="145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 rot="2230473">
              <a:off x="3286" y="2737"/>
              <a:ext cx="496" cy="183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 rot="7535209">
              <a:off x="2049" y="280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 rot="20691879">
              <a:off x="3410" y="198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 rot="12351906">
              <a:off x="1903" y="1914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1697" y="1161"/>
              <a:ext cx="2358" cy="2359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2284" y="1761"/>
              <a:ext cx="1225" cy="1225"/>
              <a:chOff x="2284" y="1761"/>
              <a:chExt cx="1225" cy="1225"/>
            </a:xfrm>
          </p:grpSpPr>
          <p:sp>
            <p:nvSpPr>
              <p:cNvPr id="26" name="Oval 29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30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54118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32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63529"/>
                      <a:invGamma/>
                    </a:srgbClr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35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36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" name="Oval 37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40"/>
            <p:cNvSpPr txBox="1">
              <a:spLocks noChangeArrowheads="1"/>
            </p:cNvSpPr>
            <p:nvPr/>
          </p:nvSpPr>
          <p:spPr bwMode="gray">
            <a:xfrm>
              <a:off x="2445" y="2150"/>
              <a:ext cx="974" cy="4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 Black" pitchFamily="34" charset="0"/>
                </a:rPr>
                <a:t>Targeted therapy</a:t>
              </a:r>
              <a:endParaRPr lang="en-US" sz="28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3996" y="1646"/>
              <a:ext cx="1082" cy="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Ab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monoklonal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menghambat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VEGF</a:t>
              </a: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bevacizumab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)</a:t>
              </a:r>
              <a:endParaRPr lang="en-US" sz="2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563" y="3174"/>
              <a:ext cx="1264" cy="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Ab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monoklonal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menghambat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 EGFR</a:t>
              </a: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Arial Black" pitchFamily="34" charset="0"/>
                </a:rPr>
                <a:t>cetuximab</a:t>
              </a:r>
              <a:r>
                <a:rPr lang="en-US" sz="2000" dirty="0" smtClean="0">
                  <a:solidFill>
                    <a:srgbClr val="FFFFFF"/>
                  </a:solidFill>
                  <a:latin typeface="Arial Black" pitchFamily="34" charset="0"/>
                </a:rPr>
                <a:t>)</a:t>
              </a:r>
              <a:endParaRPr lang="en-US" sz="2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2048" y="715"/>
              <a:ext cx="166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smtClean="0">
                  <a:latin typeface="Arial Black" pitchFamily="34" charset="0"/>
                </a:rPr>
                <a:t>EGFR TKI </a:t>
              </a:r>
              <a:r>
                <a:rPr lang="en-US" sz="1400" dirty="0" smtClean="0">
                  <a:latin typeface="Arial Black" pitchFamily="34" charset="0"/>
                </a:rPr>
                <a:t>(</a:t>
              </a:r>
              <a:r>
                <a:rPr lang="en-US" sz="1400" dirty="0" err="1" smtClean="0">
                  <a:latin typeface="Arial Black" pitchFamily="34" charset="0"/>
                </a:rPr>
                <a:t>Erlotinib</a:t>
              </a:r>
              <a:r>
                <a:rPr lang="en-US" sz="1400" dirty="0" smtClean="0">
                  <a:latin typeface="Arial Black" pitchFamily="34" charset="0"/>
                </a:rPr>
                <a:t> </a:t>
              </a:r>
              <a:r>
                <a:rPr lang="en-US" sz="1400" dirty="0" err="1">
                  <a:latin typeface="Arial Black" pitchFamily="34" charset="0"/>
                </a:rPr>
                <a:t>Gefitinib</a:t>
              </a:r>
              <a:r>
                <a:rPr lang="en-US" sz="1400" dirty="0" smtClean="0">
                  <a:latin typeface="Arial Black" pitchFamily="34" charset="0"/>
                </a:rPr>
                <a:t>,, </a:t>
              </a:r>
              <a:r>
                <a:rPr lang="en-US" sz="1400" dirty="0" err="1" smtClean="0">
                  <a:latin typeface="Arial Black" pitchFamily="34" charset="0"/>
                </a:rPr>
                <a:t>afatinib</a:t>
              </a:r>
              <a:r>
                <a:rPr lang="en-US" sz="1400" dirty="0" smtClean="0">
                  <a:latin typeface="Arial Black" pitchFamily="34" charset="0"/>
                </a:rPr>
                <a:t>, </a:t>
              </a:r>
              <a:r>
                <a:rPr lang="en-US" sz="1400" dirty="0" err="1" smtClean="0">
                  <a:latin typeface="Arial Black" pitchFamily="34" charset="0"/>
                </a:rPr>
                <a:t>Osimertinib</a:t>
              </a:r>
              <a:r>
                <a:rPr lang="en-US" sz="1400" dirty="0" smtClean="0">
                  <a:latin typeface="Arial Black" pitchFamily="34" charset="0"/>
                </a:rPr>
                <a:t>)</a:t>
              </a:r>
              <a:endParaRPr lang="en-US" sz="1400" dirty="0" smtClean="0">
                <a:latin typeface="Arial Black" pitchFamily="34" charset="0"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677" y="3028"/>
              <a:ext cx="1335" cy="5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FFFF"/>
                  </a:solidFill>
                  <a:latin typeface="Arial Black" pitchFamily="34" charset="0"/>
                </a:rPr>
                <a:t> rearrangements ALK</a:t>
              </a:r>
            </a:p>
            <a:p>
              <a:pPr algn="ctr"/>
              <a:r>
                <a:rPr lang="en-US" sz="2200" dirty="0" smtClean="0">
                  <a:solidFill>
                    <a:srgbClr val="FFFFFF"/>
                  </a:solidFill>
                  <a:latin typeface="Arial Black" pitchFamily="34" charset="0"/>
                </a:rPr>
                <a:t>(</a:t>
              </a:r>
              <a:r>
                <a:rPr lang="en-US" sz="2200" dirty="0" err="1" smtClean="0">
                  <a:solidFill>
                    <a:srgbClr val="FFFFFF"/>
                  </a:solidFill>
                  <a:latin typeface="Arial Black" pitchFamily="34" charset="0"/>
                </a:rPr>
                <a:t>crizotinib</a:t>
              </a:r>
              <a:r>
                <a:rPr lang="en-US" sz="2200" dirty="0" smtClean="0">
                  <a:solidFill>
                    <a:srgbClr val="FFFFFF"/>
                  </a:solidFill>
                  <a:latin typeface="Arial Black" pitchFamily="34" charset="0"/>
                </a:rPr>
                <a:t>)</a:t>
              </a:r>
              <a:endParaRPr lang="en-US" sz="22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1" name="Oval 85"/>
            <p:cNvSpPr>
              <a:spLocks noChangeArrowheads="1"/>
            </p:cNvSpPr>
            <p:nvPr/>
          </p:nvSpPr>
          <p:spPr bwMode="gray">
            <a:xfrm>
              <a:off x="2794" y="10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82B8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86"/>
            <p:cNvSpPr>
              <a:spLocks noChangeArrowheads="1"/>
            </p:cNvSpPr>
            <p:nvPr/>
          </p:nvSpPr>
          <p:spPr bwMode="gray">
            <a:xfrm>
              <a:off x="3924" y="19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7"/>
            <p:cNvSpPr>
              <a:spLocks noChangeArrowheads="1"/>
            </p:cNvSpPr>
            <p:nvPr/>
          </p:nvSpPr>
          <p:spPr bwMode="gray">
            <a:xfrm>
              <a:off x="3732" y="2931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AA62E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8"/>
            <p:cNvSpPr>
              <a:spLocks noChangeArrowheads="1"/>
            </p:cNvSpPr>
            <p:nvPr/>
          </p:nvSpPr>
          <p:spPr bwMode="gray">
            <a:xfrm>
              <a:off x="1964" y="3103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9"/>
            <p:cNvSpPr>
              <a:spLocks noChangeArrowheads="1"/>
            </p:cNvSpPr>
            <p:nvPr/>
          </p:nvSpPr>
          <p:spPr bwMode="gray">
            <a:xfrm>
              <a:off x="1711" y="1769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448" y="1828800"/>
            <a:ext cx="228155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 Black" pitchFamily="34" charset="0"/>
              </a:rPr>
              <a:t>Angiogenesis ALK</a:t>
            </a:r>
            <a:endParaRPr lang="en-US" sz="2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248400" y="152400"/>
            <a:ext cx="457200" cy="60960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81800" y="152400"/>
            <a:ext cx="2133600" cy="838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atin typeface="Arial Black" pitchFamily="34" charset="0"/>
              </a:rPr>
              <a:t>PFS &gt; lama, ES &lt; </a:t>
            </a:r>
            <a:endParaRPr lang="en-US" sz="2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0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 Black" pitchFamily="34" charset="0"/>
              </a:rPr>
              <a:t>TYROSINE KINASE 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76200" y="685800"/>
            <a:ext cx="3581400" cy="1371600"/>
          </a:xfrm>
          <a:prstGeom prst="upArrowCallou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Enzim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katalisis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fosforilase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residu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tirosin</a:t>
            </a:r>
            <a:endParaRPr lang="en-US" sz="2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733800" y="0"/>
            <a:ext cx="1447800" cy="990600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76200"/>
            <a:ext cx="3657600" cy="16002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Mengatur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fungsi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sel</a:t>
            </a:r>
            <a:r>
              <a:rPr lang="en-US" sz="2000" dirty="0" smtClean="0">
                <a:latin typeface="Arial Black" pitchFamily="34" charset="0"/>
              </a:rPr>
              <a:t> :</a:t>
            </a: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Proliferasi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diferensiasi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sinyal</a:t>
            </a:r>
            <a:r>
              <a:rPr lang="en-US" sz="2000" dirty="0" smtClean="0">
                <a:latin typeface="Arial Black" pitchFamily="34" charset="0"/>
              </a:rPr>
              <a:t> anti apoptosis </a:t>
            </a:r>
            <a:r>
              <a:rPr lang="en-US" sz="2000" dirty="0" err="1" smtClean="0">
                <a:latin typeface="Arial Black" pitchFamily="34" charset="0"/>
              </a:rPr>
              <a:t>dan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neurite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29400" y="2209800"/>
            <a:ext cx="609600" cy="10668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6400" y="2438400"/>
            <a:ext cx="1524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Mutasi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438400"/>
            <a:ext cx="2209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Arial Black" pitchFamily="34" charset="0"/>
              </a:rPr>
              <a:t>Over </a:t>
            </a:r>
            <a:r>
              <a:rPr lang="en-US" sz="2000" dirty="0" err="1" smtClean="0">
                <a:latin typeface="Arial Black" pitchFamily="34" charset="0"/>
              </a:rPr>
              <a:t>ekspresi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3352800"/>
            <a:ext cx="1905000" cy="533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KANKER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1752600"/>
            <a:ext cx="4267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Aktivasi</a:t>
            </a:r>
            <a:r>
              <a:rPr lang="en-US" sz="2000" dirty="0" smtClean="0">
                <a:latin typeface="Arial Black" pitchFamily="34" charset="0"/>
              </a:rPr>
              <a:t> TK </a:t>
            </a:r>
            <a:r>
              <a:rPr lang="en-US" sz="2000" dirty="0" err="1" smtClean="0">
                <a:latin typeface="Arial Black" pitchFamily="34" charset="0"/>
              </a:rPr>
              <a:t>tidak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teregulasi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276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 Black" pitchFamily="34" charset="0"/>
              </a:rPr>
              <a:t>TYROSINE KINASE INHIBITOR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724400"/>
            <a:ext cx="3124200" cy="9144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rial Black" pitchFamily="34" charset="0"/>
              </a:rPr>
              <a:t>Blokir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reseptor</a:t>
            </a:r>
            <a:r>
              <a:rPr lang="en-US" sz="2200" dirty="0" smtClean="0">
                <a:latin typeface="Arial Black" pitchFamily="34" charset="0"/>
              </a:rPr>
              <a:t> TK </a:t>
            </a:r>
            <a:r>
              <a:rPr lang="en-US" sz="2200" dirty="0" err="1" smtClean="0">
                <a:latin typeface="Arial Black" pitchFamily="34" charset="0"/>
              </a:rPr>
              <a:t>ekstraseluler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7244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rial Black" pitchFamily="34" charset="0"/>
              </a:rPr>
              <a:t>Blokir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ikatan</a:t>
            </a:r>
            <a:r>
              <a:rPr lang="en-US" sz="2200" dirty="0" smtClean="0">
                <a:latin typeface="Arial Black" pitchFamily="34" charset="0"/>
              </a:rPr>
              <a:t> ATP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5943600"/>
            <a:ext cx="2133600" cy="6858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rial Black" pitchFamily="34" charset="0"/>
              </a:rPr>
              <a:t>Molekul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kecil</a:t>
            </a:r>
            <a:r>
              <a:rPr lang="en-US" sz="2200" dirty="0" smtClean="0">
                <a:latin typeface="Arial Black" pitchFamily="34" charset="0"/>
              </a:rPr>
              <a:t> 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6019800"/>
            <a:ext cx="2514600" cy="6096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rial Black" pitchFamily="34" charset="0"/>
              </a:rPr>
              <a:t>Antibodi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monoklonal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0" y="5562600"/>
            <a:ext cx="762000" cy="30480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19600" y="5638800"/>
            <a:ext cx="762000" cy="304800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066800" y="3962400"/>
            <a:ext cx="609600" cy="609600"/>
          </a:xfrm>
          <a:prstGeom prst="straightConnector1">
            <a:avLst/>
          </a:prstGeom>
          <a:ln w="889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00400" y="3962400"/>
            <a:ext cx="685800" cy="609600"/>
          </a:xfrm>
          <a:prstGeom prst="straightConnector1">
            <a:avLst/>
          </a:prstGeom>
          <a:ln w="889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riped Right Arrow 29"/>
          <p:cNvSpPr/>
          <p:nvPr/>
        </p:nvSpPr>
        <p:spPr>
          <a:xfrm>
            <a:off x="3886200" y="3276600"/>
            <a:ext cx="2133600" cy="609600"/>
          </a:xfrm>
          <a:prstGeom prst="striped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4343400" y="3048000"/>
            <a:ext cx="838200" cy="990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2" b="3556"/>
          <a:stretch/>
        </p:blipFill>
        <p:spPr bwMode="auto">
          <a:xfrm>
            <a:off x="685800" y="1905000"/>
            <a:ext cx="7772400" cy="4714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533400"/>
            <a:ext cx="8534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500" dirty="0">
                <a:latin typeface="Calibri" pitchFamily="34" charset="0"/>
              </a:rPr>
              <a:t>Epidermal Growth Factor Receptor (EGFR) </a:t>
            </a:r>
            <a:endParaRPr lang="en-US" altLang="en-US" sz="2500" dirty="0" smtClean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500" dirty="0" smtClean="0">
                <a:latin typeface="Calibri" pitchFamily="34" charset="0"/>
              </a:rPr>
              <a:t>Tyrosine </a:t>
            </a:r>
            <a:r>
              <a:rPr lang="en-US" altLang="en-US" sz="2500" dirty="0">
                <a:latin typeface="Calibri" pitchFamily="34" charset="0"/>
              </a:rPr>
              <a:t>Kinase </a:t>
            </a:r>
            <a:r>
              <a:rPr lang="en-US" altLang="en-US" sz="2500" dirty="0" smtClean="0">
                <a:latin typeface="Calibri" pitchFamily="34" charset="0"/>
              </a:rPr>
              <a:t>inhibitor (</a:t>
            </a:r>
            <a:r>
              <a:rPr lang="en-US" altLang="en-US" sz="2500" dirty="0" err="1" smtClean="0">
                <a:latin typeface="Calibri" pitchFamily="34" charset="0"/>
              </a:rPr>
              <a:t>Erlotinib</a:t>
            </a:r>
            <a:r>
              <a:rPr lang="en-US" altLang="en-US" sz="2500" dirty="0" smtClean="0">
                <a:latin typeface="Calibri" pitchFamily="34" charset="0"/>
              </a:rPr>
              <a:t>)</a:t>
            </a:r>
            <a:endParaRPr lang="en-US" altLang="en-US" sz="2500" dirty="0">
              <a:latin typeface="Calibri" pitchFamily="34" charset="0"/>
            </a:endParaRPr>
          </a:p>
          <a:p>
            <a:pPr marL="0" lvl="1" algn="ctr" ea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altLang="en-US" sz="2500" i="1" dirty="0">
              <a:latin typeface="Calibri" pitchFamily="34" charset="0"/>
            </a:endParaRPr>
          </a:p>
          <a:p>
            <a:pPr marL="0" lvl="1" algn="ctr" ea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altLang="en-US" sz="2500" dirty="0">
              <a:latin typeface="Calibri" pitchFamily="34" charset="0"/>
            </a:endParaRP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5486400" y="3276600"/>
            <a:ext cx="1447800" cy="685800"/>
          </a:xfrm>
          <a:prstGeom prst="ellips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endParaRPr lang="en-US" sz="3300" i="1" dirty="0">
              <a:solidFill>
                <a:srgbClr val="FFFF00"/>
              </a:solidFill>
              <a:latin typeface="Minion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EGFR MUTATION TESTING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9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 rot="10800000" flipH="1">
            <a:off x="241792" y="6180435"/>
            <a:ext cx="8650688" cy="601364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0" name="Title 3"/>
          <p:cNvSpPr txBox="1">
            <a:spLocks/>
          </p:cNvSpPr>
          <p:nvPr/>
        </p:nvSpPr>
        <p:spPr bwMode="auto">
          <a:xfrm>
            <a:off x="250825" y="808038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6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093" name="Title 3"/>
          <p:cNvSpPr txBox="1">
            <a:spLocks/>
          </p:cNvSpPr>
          <p:nvPr/>
        </p:nvSpPr>
        <p:spPr bwMode="auto">
          <a:xfrm>
            <a:off x="250825" y="6305847"/>
            <a:ext cx="86423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>
                <a:solidFill>
                  <a:srgbClr val="FFFFFF"/>
                </a:solidFill>
                <a:cs typeface="Arial" charset="0"/>
              </a:rPr>
              <a:t>Communication and collaboration across </a:t>
            </a:r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multidisciplinary </a:t>
            </a:r>
            <a:r>
              <a:rPr lang="en-GB" b="1" dirty="0">
                <a:solidFill>
                  <a:srgbClr val="FFFFFF"/>
                </a:solidFill>
                <a:cs typeface="Arial" charset="0"/>
              </a:rPr>
              <a:t>teams is essential</a:t>
            </a:r>
          </a:p>
        </p:txBody>
      </p:sp>
      <p:sp>
        <p:nvSpPr>
          <p:cNvPr id="174094" name="AutoShape 21"/>
          <p:cNvSpPr>
            <a:spLocks noChangeArrowheads="1"/>
          </p:cNvSpPr>
          <p:nvPr/>
        </p:nvSpPr>
        <p:spPr bwMode="auto">
          <a:xfrm>
            <a:off x="2414588" y="2062163"/>
            <a:ext cx="2016125" cy="3095625"/>
          </a:xfrm>
          <a:prstGeom prst="roundRect">
            <a:avLst>
              <a:gd name="adj" fmla="val 356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 u="sng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096" name="Text Box 4"/>
          <p:cNvSpPr txBox="1">
            <a:spLocks noChangeArrowheads="1"/>
          </p:cNvSpPr>
          <p:nvPr/>
        </p:nvSpPr>
        <p:spPr bwMode="auto">
          <a:xfrm>
            <a:off x="2486025" y="1196975"/>
            <a:ext cx="187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chemeClr val="accent1"/>
                </a:solidFill>
                <a:cs typeface="Arial" charset="0"/>
              </a:rPr>
              <a:t>Surgeon/ pulmonologist/ radiologist</a:t>
            </a:r>
          </a:p>
        </p:txBody>
      </p:sp>
      <p:sp>
        <p:nvSpPr>
          <p:cNvPr id="174097" name="AutoShape 21"/>
          <p:cNvSpPr>
            <a:spLocks noChangeArrowheads="1"/>
          </p:cNvSpPr>
          <p:nvPr/>
        </p:nvSpPr>
        <p:spPr bwMode="auto">
          <a:xfrm>
            <a:off x="6786563" y="2062163"/>
            <a:ext cx="2016125" cy="3095625"/>
          </a:xfrm>
          <a:prstGeom prst="roundRect">
            <a:avLst>
              <a:gd name="adj" fmla="val 356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 u="sng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098" name="Text Box 6"/>
          <p:cNvSpPr txBox="1">
            <a:spLocks noChangeArrowheads="1"/>
          </p:cNvSpPr>
          <p:nvPr/>
        </p:nvSpPr>
        <p:spPr bwMode="auto">
          <a:xfrm>
            <a:off x="6492875" y="1443038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1"/>
                </a:solidFill>
                <a:cs typeface="Arial" charset="0"/>
              </a:rPr>
              <a:t>Molecular pathologist/ molecular biologist </a:t>
            </a:r>
          </a:p>
        </p:txBody>
      </p:sp>
      <p:pic>
        <p:nvPicPr>
          <p:cNvPr id="174099" name="Picture 2" descr="Roche researche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9588" y="2133600"/>
            <a:ext cx="18684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0" name="AutoShape 21"/>
          <p:cNvSpPr>
            <a:spLocks noChangeArrowheads="1"/>
          </p:cNvSpPr>
          <p:nvPr/>
        </p:nvSpPr>
        <p:spPr bwMode="auto">
          <a:xfrm>
            <a:off x="250825" y="2062163"/>
            <a:ext cx="2017713" cy="3095625"/>
          </a:xfrm>
          <a:prstGeom prst="roundRect">
            <a:avLst>
              <a:gd name="adj" fmla="val 356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 u="sng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101" name="Text Box 4"/>
          <p:cNvSpPr txBox="1">
            <a:spLocks noChangeArrowheads="1"/>
          </p:cNvSpPr>
          <p:nvPr/>
        </p:nvSpPr>
        <p:spPr bwMode="auto">
          <a:xfrm>
            <a:off x="439192" y="1490246"/>
            <a:ext cx="1640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chemeClr val="accent1"/>
                </a:solidFill>
                <a:cs typeface="Arial" charset="0"/>
              </a:rPr>
              <a:t>pulmonologist</a:t>
            </a:r>
            <a:endParaRPr lang="en-GB" sz="16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74103" name="AutoShape 21"/>
          <p:cNvSpPr>
            <a:spLocks noChangeArrowheads="1"/>
          </p:cNvSpPr>
          <p:nvPr/>
        </p:nvSpPr>
        <p:spPr bwMode="auto">
          <a:xfrm>
            <a:off x="4572000" y="2062163"/>
            <a:ext cx="2016125" cy="3095625"/>
          </a:xfrm>
          <a:prstGeom prst="roundRect">
            <a:avLst>
              <a:gd name="adj" fmla="val 356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 u="sng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104" name="Text Box 5"/>
          <p:cNvSpPr txBox="1">
            <a:spLocks noChangeArrowheads="1"/>
          </p:cNvSpPr>
          <p:nvPr/>
        </p:nvSpPr>
        <p:spPr bwMode="auto">
          <a:xfrm>
            <a:off x="4860925" y="1689100"/>
            <a:ext cx="1439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1"/>
                </a:solidFill>
                <a:cs typeface="Arial" charset="0"/>
              </a:rPr>
              <a:t>Pathologist</a:t>
            </a:r>
          </a:p>
        </p:txBody>
      </p:sp>
      <p:pic>
        <p:nvPicPr>
          <p:cNvPr id="174105" name="Picture 29" descr="Staff member on the Health Tra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1850" y="2133600"/>
            <a:ext cx="18764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6" name="Rectangle 11"/>
          <p:cNvSpPr>
            <a:spLocks noChangeArrowheads="1"/>
          </p:cNvSpPr>
          <p:nvPr/>
        </p:nvSpPr>
        <p:spPr bwMode="auto">
          <a:xfrm>
            <a:off x="250825" y="5265738"/>
            <a:ext cx="2017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 i="1">
                <a:ea typeface="SimSun" pitchFamily="2" charset="-122"/>
              </a:rPr>
              <a:t>EGFR</a:t>
            </a:r>
            <a:r>
              <a:rPr lang="en-GB" sz="1400" b="1">
                <a:ea typeface="SimSun" pitchFamily="2" charset="-122"/>
              </a:rPr>
              <a:t> mutation test request &amp;</a:t>
            </a:r>
          </a:p>
          <a:p>
            <a:pPr algn="ctr" eaLnBrk="0" hangingPunct="0"/>
            <a:r>
              <a:rPr lang="en-GB" sz="1400" b="1">
                <a:ea typeface="SimSun" pitchFamily="2" charset="-122"/>
              </a:rPr>
              <a:t>treatment decision</a:t>
            </a:r>
            <a:endParaRPr lang="en-GB" sz="1400" b="1"/>
          </a:p>
        </p:txBody>
      </p:sp>
      <p:sp>
        <p:nvSpPr>
          <p:cNvPr id="174107" name="Rectangle 11"/>
          <p:cNvSpPr>
            <a:spLocks noChangeArrowheads="1"/>
          </p:cNvSpPr>
          <p:nvPr/>
        </p:nvSpPr>
        <p:spPr bwMode="auto">
          <a:xfrm>
            <a:off x="2339975" y="537368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ea typeface="SimSun" pitchFamily="2" charset="-122"/>
              </a:rPr>
              <a:t>Tissue sample acquisition</a:t>
            </a:r>
            <a:endParaRPr lang="en-GB" sz="1400" b="1"/>
          </a:p>
        </p:txBody>
      </p:sp>
      <p:sp>
        <p:nvSpPr>
          <p:cNvPr id="174108" name="Rectangle 11"/>
          <p:cNvSpPr>
            <a:spLocks noChangeArrowheads="1"/>
          </p:cNvSpPr>
          <p:nvPr/>
        </p:nvSpPr>
        <p:spPr bwMode="auto">
          <a:xfrm>
            <a:off x="4465638" y="5157788"/>
            <a:ext cx="2232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ea typeface="SimSun" pitchFamily="2" charset="-122"/>
              </a:rPr>
              <a:t>Histological diagnosis &amp; review of sample to determine suitability for </a:t>
            </a:r>
            <a:r>
              <a:rPr lang="en-GB" sz="1400" b="1" i="1">
                <a:ea typeface="SimSun" pitchFamily="2" charset="-122"/>
              </a:rPr>
              <a:t>EGFR</a:t>
            </a:r>
            <a:r>
              <a:rPr lang="en-GB" sz="1400" b="1">
                <a:ea typeface="SimSun" pitchFamily="2" charset="-122"/>
              </a:rPr>
              <a:t> mutation testing</a:t>
            </a:r>
            <a:endParaRPr lang="en-GB" sz="1400" b="1"/>
          </a:p>
        </p:txBody>
      </p:sp>
      <p:sp>
        <p:nvSpPr>
          <p:cNvPr id="174109" name="Rectangle 11"/>
          <p:cNvSpPr>
            <a:spLocks noChangeArrowheads="1"/>
          </p:cNvSpPr>
          <p:nvPr/>
        </p:nvSpPr>
        <p:spPr bwMode="auto">
          <a:xfrm>
            <a:off x="6804025" y="5265738"/>
            <a:ext cx="2016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ea typeface="SimSun" pitchFamily="2" charset="-122"/>
              </a:rPr>
              <a:t>Tissue sample handling &amp; </a:t>
            </a:r>
            <a:r>
              <a:rPr lang="en-GB" sz="1400" b="1" i="1">
                <a:ea typeface="SimSun" pitchFamily="2" charset="-122"/>
              </a:rPr>
              <a:t>EGFR </a:t>
            </a:r>
            <a:r>
              <a:rPr lang="en-GB" sz="1400" b="1">
                <a:ea typeface="SimSun" pitchFamily="2" charset="-122"/>
              </a:rPr>
              <a:t>mutation test</a:t>
            </a:r>
            <a:endParaRPr lang="en-GB" sz="14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sz="2800" i="1" dirty="0">
                <a:solidFill>
                  <a:srgbClr val="FFFF00"/>
                </a:solidFill>
                <a:latin typeface="Minion" panose="02040503050201020203" pitchFamily="18" charset="0"/>
                <a:cs typeface="Arial" charset="0"/>
              </a:rPr>
              <a:t>EGFR mutation testing is a multi-step process and involves several key </a:t>
            </a:r>
            <a:r>
              <a:rPr lang="en-GB" sz="2800" i="1" dirty="0" smtClean="0">
                <a:solidFill>
                  <a:srgbClr val="FFFF00"/>
                </a:solidFill>
                <a:latin typeface="Minion" panose="02040503050201020203" pitchFamily="18" charset="0"/>
                <a:cs typeface="Arial" charset="0"/>
              </a:rPr>
              <a:t>stakeholders</a:t>
            </a:r>
            <a:endParaRPr lang="en-US" sz="2800" i="1" dirty="0">
              <a:solidFill>
                <a:srgbClr val="FFFF00"/>
              </a:solidFill>
              <a:latin typeface="Minion" panose="02040503050201020203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1019" y="2062163"/>
            <a:ext cx="2219316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8" y="2012365"/>
            <a:ext cx="2080115" cy="3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  <p:tag name="VARPPTSLIDEFORMAT" val="RXP"/>
  <p:tag name="VARSAVEMESSAGETIMESTAMP" val="RXP1/11/2016"/>
</p:tagLst>
</file>

<file path=ppt/theme/theme1.xml><?xml version="1.0" encoding="utf-8"?>
<a:theme xmlns:a="http://schemas.openxmlformats.org/drawingml/2006/main" name="Rientemplate">
  <a:themeElements>
    <a:clrScheme name="Rientemplate 1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Rie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entemplate 1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e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e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e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e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e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e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e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1629</Words>
  <Application>Microsoft Office PowerPoint</Application>
  <PresentationFormat>On-screen Show (4:3)</PresentationFormat>
  <Paragraphs>268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 Unicode MS</vt:lpstr>
      <vt:lpstr>ＭＳ Ｐゴシック</vt:lpstr>
      <vt:lpstr>ＭＳ Ｐゴシック</vt:lpstr>
      <vt:lpstr>SimSun</vt:lpstr>
      <vt:lpstr>Aharoni</vt:lpstr>
      <vt:lpstr>Arial</vt:lpstr>
      <vt:lpstr>Arial Black</vt:lpstr>
      <vt:lpstr>Calibri</vt:lpstr>
      <vt:lpstr>Cambria</vt:lpstr>
      <vt:lpstr>Comic Sans MS</vt:lpstr>
      <vt:lpstr>Constantia</vt:lpstr>
      <vt:lpstr>Franklin Gothic Book</vt:lpstr>
      <vt:lpstr>Imago</vt:lpstr>
      <vt:lpstr>Minion</vt:lpstr>
      <vt:lpstr>Times New Roman</vt:lpstr>
      <vt:lpstr>Rientemplate</vt:lpstr>
      <vt:lpstr>Office Theme</vt:lpstr>
      <vt:lpstr>EGFR Mutation in  Lung Adenocarcinoma (ADC)</vt:lpstr>
      <vt:lpstr>Lung Cancer: Incidence and Mortality</vt:lpstr>
      <vt:lpstr>Pembagian pasien kanker paru berdasarkan stadium di bangsal paru RSDM</vt:lpstr>
      <vt:lpstr>Jenis Ca Paru RSDM 2015 (n=211)</vt:lpstr>
      <vt:lpstr>PowerPoint Presentation</vt:lpstr>
      <vt:lpstr>PowerPoint Presentation</vt:lpstr>
      <vt:lpstr>PowerPoint Presentation</vt:lpstr>
      <vt:lpstr>multidisciplinary team</vt:lpstr>
      <vt:lpstr>EGFR mutation testing is a multi-step process and involves several key stakeholders</vt:lpstr>
      <vt:lpstr>PowerPoint Presentation</vt:lpstr>
      <vt:lpstr>Quality and Quantity of Samples</vt:lpstr>
      <vt:lpstr>Mutation Frequency of EGFR in Adenocarcinoma</vt:lpstr>
      <vt:lpstr>EGFR Mutations in NSCLC</vt:lpstr>
      <vt:lpstr>PowerPoint Presentation</vt:lpstr>
      <vt:lpstr>PowerPoint Presentation</vt:lpstr>
      <vt:lpstr>PowerPoint Presentation</vt:lpstr>
      <vt:lpstr>PowerPoint Presentation</vt:lpstr>
      <vt:lpstr>BEST PRACTICE</vt:lpstr>
      <vt:lpstr>First-line Treatment With EGFR TKIs vs Chemotherapy in EGFR-Mutated Patients</vt:lpstr>
      <vt:lpstr>Erlotinib Show Significant PFS Compare with others TKI</vt:lpstr>
      <vt:lpstr>Erlotinib PFS (Optimal Study)</vt:lpstr>
      <vt:lpstr>Erlotinib OS (JO22903 Study)</vt:lpstr>
      <vt:lpstr>Px laki2, 53 th, smoker, Adeno Ca paru kiri, T4N3M1 st 4 </vt:lpstr>
      <vt:lpstr>Msct, Bronkoskopi, sitologi cairan pleura</vt:lpstr>
      <vt:lpstr>PowerPoint Presentation</vt:lpstr>
      <vt:lpstr>Msct scan setelah tx Tarceva 4 bln</vt:lpstr>
      <vt:lpstr>Efek samping</vt:lpstr>
      <vt:lpstr>Take Home Message</vt:lpstr>
      <vt:lpstr>PowerPoint Presentation</vt:lpstr>
    </vt:vector>
  </TitlesOfParts>
  <Company>F. Hoffmann-La Roche,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Noviana, Hera {MAIC~Jakarta}</dc:creator>
  <cp:lastModifiedBy>LENOVO I3</cp:lastModifiedBy>
  <cp:revision>71</cp:revision>
  <dcterms:created xsi:type="dcterms:W3CDTF">2015-03-28T15:34:42Z</dcterms:created>
  <dcterms:modified xsi:type="dcterms:W3CDTF">2017-04-07T17:54:48Z</dcterms:modified>
</cp:coreProperties>
</file>