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31"/>
  </p:notesMasterIdLst>
  <p:handoutMasterIdLst>
    <p:handoutMasterId r:id="rId32"/>
  </p:handoutMasterIdLst>
  <p:sldIdLst>
    <p:sldId id="301" r:id="rId4"/>
    <p:sldId id="302" r:id="rId5"/>
    <p:sldId id="257" r:id="rId6"/>
    <p:sldId id="289" r:id="rId7"/>
    <p:sldId id="283" r:id="rId8"/>
    <p:sldId id="284" r:id="rId9"/>
    <p:sldId id="286" r:id="rId10"/>
    <p:sldId id="292" r:id="rId11"/>
    <p:sldId id="293" r:id="rId12"/>
    <p:sldId id="308" r:id="rId13"/>
    <p:sldId id="309" r:id="rId14"/>
    <p:sldId id="300" r:id="rId15"/>
    <p:sldId id="272" r:id="rId16"/>
    <p:sldId id="298" r:id="rId17"/>
    <p:sldId id="303" r:id="rId18"/>
    <p:sldId id="304" r:id="rId19"/>
    <p:sldId id="294" r:id="rId20"/>
    <p:sldId id="295" r:id="rId21"/>
    <p:sldId id="265" r:id="rId22"/>
    <p:sldId id="266" r:id="rId23"/>
    <p:sldId id="267" r:id="rId24"/>
    <p:sldId id="269" r:id="rId25"/>
    <p:sldId id="270" r:id="rId26"/>
    <p:sldId id="271" r:id="rId27"/>
    <p:sldId id="273" r:id="rId28"/>
    <p:sldId id="307" r:id="rId29"/>
    <p:sldId id="310" r:id="rId30"/>
  </p:sldIdLst>
  <p:sldSz cx="12192000" cy="68580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280" autoAdjust="0"/>
  </p:normalViewPr>
  <p:slideViewPr>
    <p:cSldViewPr snapToGrid="0">
      <p:cViewPr varScale="1">
        <p:scale>
          <a:sx n="33" d="100"/>
          <a:sy n="33" d="100"/>
        </p:scale>
        <p:origin x="84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4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54330-1B63-4FFE-A15F-2DFCE719B997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7104C4CA-0248-4415-B296-4059441BEDED}">
      <dgm:prSet phldrT="[Text]" custT="1"/>
      <dgm:spPr/>
      <dgm:t>
        <a:bodyPr/>
        <a:lstStyle/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Penyakit</a:t>
          </a:r>
          <a:r>
            <a:rPr lang="en-US" sz="1600" b="0" dirty="0">
              <a:latin typeface="Tahoma" pitchFamily="34" charset="0"/>
              <a:cs typeface="Tahoma" pitchFamily="34" charset="0"/>
            </a:rPr>
            <a:t> 75</a:t>
          </a:r>
        </a:p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dirty="0">
              <a:latin typeface="Tahoma" pitchFamily="34" charset="0"/>
              <a:cs typeface="Tahoma" pitchFamily="34" charset="0"/>
            </a:rPr>
            <a:t> 44</a:t>
          </a:r>
        </a:p>
        <a:p>
          <a:endParaRPr lang="en-US" sz="1600" b="0" dirty="0">
            <a:latin typeface="Tahoma" pitchFamily="34" charset="0"/>
            <a:cs typeface="Tahoma" pitchFamily="34" charset="0"/>
          </a:endParaRPr>
        </a:p>
      </dgm:t>
    </dgm:pt>
    <dgm:pt modelId="{CBD330CA-FF11-47FC-8160-CEAFE7FC9AF8}" type="parTrans" cxnId="{8FB2FAD9-2425-4EE3-86FE-9D8D6C0F58E7}">
      <dgm:prSet/>
      <dgm:spPr/>
      <dgm:t>
        <a:bodyPr/>
        <a:lstStyle/>
        <a:p>
          <a:endParaRPr lang="en-US"/>
        </a:p>
      </dgm:t>
    </dgm:pt>
    <dgm:pt modelId="{FEDE7DA1-F84A-4C98-B749-0102C476E2C7}" type="sibTrans" cxnId="{8FB2FAD9-2425-4EE3-86FE-9D8D6C0F58E7}">
      <dgm:prSet/>
      <dgm:spPr/>
      <dgm:t>
        <a:bodyPr/>
        <a:lstStyle/>
        <a:p>
          <a:endParaRPr lang="en-US"/>
        </a:p>
      </dgm:t>
    </dgm:pt>
    <dgm:pt modelId="{04BEF28E-D3FF-4C28-85C7-589AC0BF4530}">
      <dgm:prSet phldrT="[Text]" custT="1"/>
      <dgm:spPr/>
      <dgm:t>
        <a:bodyPr/>
        <a:lstStyle/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Penyakit</a:t>
          </a:r>
          <a:r>
            <a:rPr lang="en-US" sz="1600" b="0" dirty="0">
              <a:latin typeface="Tahoma" pitchFamily="34" charset="0"/>
              <a:cs typeface="Tahoma" pitchFamily="34" charset="0"/>
            </a:rPr>
            <a:t> 267</a:t>
          </a:r>
        </a:p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dirty="0">
              <a:latin typeface="Tahoma" pitchFamily="34" charset="0"/>
              <a:cs typeface="Tahoma" pitchFamily="34" charset="0"/>
            </a:rPr>
            <a:t> 59</a:t>
          </a:r>
        </a:p>
      </dgm:t>
    </dgm:pt>
    <dgm:pt modelId="{94D93B72-E417-42ED-B88A-205BDD1B3273}" type="parTrans" cxnId="{0D48D49A-6B8B-4E7F-A437-97DAE0F1F584}">
      <dgm:prSet/>
      <dgm:spPr/>
      <dgm:t>
        <a:bodyPr/>
        <a:lstStyle/>
        <a:p>
          <a:endParaRPr lang="en-US"/>
        </a:p>
      </dgm:t>
    </dgm:pt>
    <dgm:pt modelId="{D32F0EBF-B097-4257-B505-596AA05EFE4D}" type="sibTrans" cxnId="{0D48D49A-6B8B-4E7F-A437-97DAE0F1F584}">
      <dgm:prSet/>
      <dgm:spPr/>
      <dgm:t>
        <a:bodyPr/>
        <a:lstStyle/>
        <a:p>
          <a:endParaRPr lang="en-US"/>
        </a:p>
      </dgm:t>
    </dgm:pt>
    <dgm:pt modelId="{736FB67B-BDD6-4273-B84C-AA8F82DF7FC6}">
      <dgm:prSet phldrT="[Text]" custT="1"/>
      <dgm:spPr/>
      <dgm:t>
        <a:bodyPr/>
        <a:lstStyle/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155 (3A)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dan</a:t>
          </a:r>
          <a:r>
            <a:rPr lang="en-US" sz="1600" b="0" dirty="0">
              <a:latin typeface="Tahoma" pitchFamily="34" charset="0"/>
              <a:cs typeface="Tahoma" pitchFamily="34" charset="0"/>
            </a:rPr>
            <a:t> 95 (3B)</a:t>
          </a:r>
        </a:p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dirty="0">
              <a:latin typeface="Tahoma" pitchFamily="34" charset="0"/>
              <a:cs typeface="Tahoma" pitchFamily="34" charset="0"/>
            </a:rPr>
            <a:t> 59 (3A)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dan</a:t>
          </a:r>
          <a:r>
            <a:rPr lang="en-US" sz="1600" b="0" dirty="0">
              <a:latin typeface="Tahoma" pitchFamily="34" charset="0"/>
              <a:cs typeface="Tahoma" pitchFamily="34" charset="0"/>
            </a:rPr>
            <a:t> 61 (3A)</a:t>
          </a:r>
        </a:p>
      </dgm:t>
    </dgm:pt>
    <dgm:pt modelId="{56596629-F595-44BE-9095-5C606BB56ED2}" type="parTrans" cxnId="{06EF7BF2-1404-422D-8611-67F036D3ED1D}">
      <dgm:prSet/>
      <dgm:spPr/>
      <dgm:t>
        <a:bodyPr/>
        <a:lstStyle/>
        <a:p>
          <a:endParaRPr lang="en-US"/>
        </a:p>
      </dgm:t>
    </dgm:pt>
    <dgm:pt modelId="{2E5C7C30-88C3-4F84-AD9E-BC15C910D550}" type="sibTrans" cxnId="{06EF7BF2-1404-422D-8611-67F036D3ED1D}">
      <dgm:prSet/>
      <dgm:spPr/>
      <dgm:t>
        <a:bodyPr/>
        <a:lstStyle/>
        <a:p>
          <a:endParaRPr lang="en-US"/>
        </a:p>
      </dgm:t>
    </dgm:pt>
    <dgm:pt modelId="{B707C9F3-76EB-4F5B-BCDC-1D07E0F36C1A}">
      <dgm:prSet phldrT="[Text]" custT="1"/>
      <dgm:spPr/>
      <dgm:t>
        <a:bodyPr/>
        <a:lstStyle/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Penyakit</a:t>
          </a:r>
          <a:r>
            <a:rPr lang="en-US" sz="1600" b="0" dirty="0">
              <a:latin typeface="Tahoma" pitchFamily="34" charset="0"/>
              <a:cs typeface="Tahoma" pitchFamily="34" charset="0"/>
            </a:rPr>
            <a:t> 136</a:t>
          </a:r>
        </a:p>
        <a:p>
          <a:r>
            <a:rPr lang="en-US" sz="1600" b="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dirty="0">
              <a:latin typeface="Tahoma" pitchFamily="34" charset="0"/>
              <a:cs typeface="Tahoma" pitchFamily="34" charset="0"/>
            </a:rPr>
            <a:t> 450</a:t>
          </a:r>
        </a:p>
      </dgm:t>
    </dgm:pt>
    <dgm:pt modelId="{B54CA563-A9F9-4AD9-B092-9FB2FE5FEB19}" type="parTrans" cxnId="{166A6FFA-FB7D-4465-B1BA-EAA095A452B1}">
      <dgm:prSet/>
      <dgm:spPr/>
      <dgm:t>
        <a:bodyPr/>
        <a:lstStyle/>
        <a:p>
          <a:endParaRPr lang="en-US"/>
        </a:p>
      </dgm:t>
    </dgm:pt>
    <dgm:pt modelId="{186D74BB-BEFC-45F2-90FF-A5C51672AEE4}" type="sibTrans" cxnId="{166A6FFA-FB7D-4465-B1BA-EAA095A452B1}">
      <dgm:prSet/>
      <dgm:spPr/>
      <dgm:t>
        <a:bodyPr/>
        <a:lstStyle/>
        <a:p>
          <a:endParaRPr lang="en-US"/>
        </a:p>
      </dgm:t>
    </dgm:pt>
    <dgm:pt modelId="{960B9C43-9F7A-4C51-A826-887BDDCD8B6C}" type="pres">
      <dgm:prSet presAssocID="{D8A54330-1B63-4FFE-A15F-2DFCE719B997}" presName="arrowDiagram" presStyleCnt="0">
        <dgm:presLayoutVars>
          <dgm:chMax val="5"/>
          <dgm:dir/>
          <dgm:resizeHandles val="exact"/>
        </dgm:presLayoutVars>
      </dgm:prSet>
      <dgm:spPr/>
    </dgm:pt>
    <dgm:pt modelId="{7BCA3E44-E131-49F0-A5AB-C3288923746E}" type="pres">
      <dgm:prSet presAssocID="{D8A54330-1B63-4FFE-A15F-2DFCE719B997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FEA43D70-9E7F-4760-BA20-E50367711534}" type="pres">
      <dgm:prSet presAssocID="{D8A54330-1B63-4FFE-A15F-2DFCE719B997}" presName="arrowDiagram4" presStyleCnt="0"/>
      <dgm:spPr/>
    </dgm:pt>
    <dgm:pt modelId="{DDC5ACC4-08A0-4E65-A035-E06AD40ECD1A}" type="pres">
      <dgm:prSet presAssocID="{7104C4CA-0248-4415-B296-4059441BEDED}" presName="bullet4a" presStyleLbl="node1" presStyleIdx="0" presStyleCnt="4"/>
      <dgm:spPr>
        <a:solidFill>
          <a:srgbClr val="FF0000"/>
        </a:solidFill>
      </dgm:spPr>
    </dgm:pt>
    <dgm:pt modelId="{18C3D6E1-B2AB-426C-83A4-7F689C612031}" type="pres">
      <dgm:prSet presAssocID="{7104C4CA-0248-4415-B296-4059441BEDED}" presName="textBox4a" presStyleLbl="revTx" presStyleIdx="0" presStyleCnt="4" custScaleX="375474" custScaleY="77141" custLinFactX="8614" custLinFactNeighborX="100000" custLinFactNeighborY="1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54BB1-7E62-4425-8D4F-051DB33A2223}" type="pres">
      <dgm:prSet presAssocID="{04BEF28E-D3FF-4C28-85C7-589AC0BF4530}" presName="bullet4b" presStyleLbl="node1" presStyleIdx="1" presStyleCnt="4"/>
      <dgm:spPr>
        <a:solidFill>
          <a:schemeClr val="accent6">
            <a:lumMod val="75000"/>
          </a:schemeClr>
        </a:solidFill>
      </dgm:spPr>
    </dgm:pt>
    <dgm:pt modelId="{BA00B27B-541A-4D80-8413-E53CF5AEA65B}" type="pres">
      <dgm:prSet presAssocID="{04BEF28E-D3FF-4C28-85C7-589AC0BF4530}" presName="textBox4b" presStyleLbl="revTx" presStyleIdx="1" presStyleCnt="4" custScaleX="205192" custScaleY="42286" custLinFactNeighborX="17635" custLinFactNeighborY="-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9230C-D404-468C-A618-827DC6F56669}" type="pres">
      <dgm:prSet presAssocID="{736FB67B-BDD6-4273-B84C-AA8F82DF7FC6}" presName="bullet4c" presStyleLbl="node1" presStyleIdx="2" presStyleCnt="4"/>
      <dgm:spPr>
        <a:solidFill>
          <a:srgbClr val="FFFF00"/>
        </a:solidFill>
      </dgm:spPr>
    </dgm:pt>
    <dgm:pt modelId="{AC17C9AC-24A3-484E-9F15-FF127B5330E5}" type="pres">
      <dgm:prSet presAssocID="{736FB67B-BDD6-4273-B84C-AA8F82DF7FC6}" presName="textBox4c" presStyleLbl="revTx" presStyleIdx="2" presStyleCnt="4" custScaleX="231398" custScaleY="85706" custLinFactNeighborX="24766" custLinFactNeighborY="2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54ABC-C0EA-45EC-AC1B-C8BA9D5AE6FF}" type="pres">
      <dgm:prSet presAssocID="{B707C9F3-76EB-4F5B-BCDC-1D07E0F36C1A}" presName="bullet4d" presStyleLbl="node1" presStyleIdx="3" presStyleCnt="4" custLinFactNeighborX="-77265" custLinFactNeighborY="-93"/>
      <dgm:spPr>
        <a:solidFill>
          <a:srgbClr val="00B050"/>
        </a:solidFill>
      </dgm:spPr>
    </dgm:pt>
    <dgm:pt modelId="{49AF1DFD-CFBB-48A2-B6FF-54C0894A974E}" type="pres">
      <dgm:prSet presAssocID="{B707C9F3-76EB-4F5B-BCDC-1D07E0F36C1A}" presName="textBox4d" presStyleLbl="revTx" presStyleIdx="3" presStyleCnt="4" custScaleX="151073" custScaleY="25154" custLinFactNeighborX="42277" custLinFactNeighborY="-46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8D49A-6B8B-4E7F-A437-97DAE0F1F584}" srcId="{D8A54330-1B63-4FFE-A15F-2DFCE719B997}" destId="{04BEF28E-D3FF-4C28-85C7-589AC0BF4530}" srcOrd="1" destOrd="0" parTransId="{94D93B72-E417-42ED-B88A-205BDD1B3273}" sibTransId="{D32F0EBF-B097-4257-B505-596AA05EFE4D}"/>
    <dgm:cxn modelId="{06EF7BF2-1404-422D-8611-67F036D3ED1D}" srcId="{D8A54330-1B63-4FFE-A15F-2DFCE719B997}" destId="{736FB67B-BDD6-4273-B84C-AA8F82DF7FC6}" srcOrd="2" destOrd="0" parTransId="{56596629-F595-44BE-9095-5C606BB56ED2}" sibTransId="{2E5C7C30-88C3-4F84-AD9E-BC15C910D550}"/>
    <dgm:cxn modelId="{87AFED2B-ACD5-44BC-A2ED-91E896C5653A}" type="presOf" srcId="{04BEF28E-D3FF-4C28-85C7-589AC0BF4530}" destId="{BA00B27B-541A-4D80-8413-E53CF5AEA65B}" srcOrd="0" destOrd="0" presId="urn:microsoft.com/office/officeart/2005/8/layout/arrow2"/>
    <dgm:cxn modelId="{9D0ACEDA-4278-4EDF-972B-57989B9ABA6E}" type="presOf" srcId="{7104C4CA-0248-4415-B296-4059441BEDED}" destId="{18C3D6E1-B2AB-426C-83A4-7F689C612031}" srcOrd="0" destOrd="0" presId="urn:microsoft.com/office/officeart/2005/8/layout/arrow2"/>
    <dgm:cxn modelId="{3473BBFE-54D2-40A1-9C1A-8E2BC5BCCE51}" type="presOf" srcId="{B707C9F3-76EB-4F5B-BCDC-1D07E0F36C1A}" destId="{49AF1DFD-CFBB-48A2-B6FF-54C0894A974E}" srcOrd="0" destOrd="0" presId="urn:microsoft.com/office/officeart/2005/8/layout/arrow2"/>
    <dgm:cxn modelId="{8FB2FAD9-2425-4EE3-86FE-9D8D6C0F58E7}" srcId="{D8A54330-1B63-4FFE-A15F-2DFCE719B997}" destId="{7104C4CA-0248-4415-B296-4059441BEDED}" srcOrd="0" destOrd="0" parTransId="{CBD330CA-FF11-47FC-8160-CEAFE7FC9AF8}" sibTransId="{FEDE7DA1-F84A-4C98-B749-0102C476E2C7}"/>
    <dgm:cxn modelId="{166A6FFA-FB7D-4465-B1BA-EAA095A452B1}" srcId="{D8A54330-1B63-4FFE-A15F-2DFCE719B997}" destId="{B707C9F3-76EB-4F5B-BCDC-1D07E0F36C1A}" srcOrd="3" destOrd="0" parTransId="{B54CA563-A9F9-4AD9-B092-9FB2FE5FEB19}" sibTransId="{186D74BB-BEFC-45F2-90FF-A5C51672AEE4}"/>
    <dgm:cxn modelId="{4A2B5ED1-C996-487C-8C22-A4367B1F3FFA}" type="presOf" srcId="{D8A54330-1B63-4FFE-A15F-2DFCE719B997}" destId="{960B9C43-9F7A-4C51-A826-887BDDCD8B6C}" srcOrd="0" destOrd="0" presId="urn:microsoft.com/office/officeart/2005/8/layout/arrow2"/>
    <dgm:cxn modelId="{BC50B97E-5BAB-44E3-B4C3-EF41D5D965C8}" type="presOf" srcId="{736FB67B-BDD6-4273-B84C-AA8F82DF7FC6}" destId="{AC17C9AC-24A3-484E-9F15-FF127B5330E5}" srcOrd="0" destOrd="0" presId="urn:microsoft.com/office/officeart/2005/8/layout/arrow2"/>
    <dgm:cxn modelId="{07AE576C-7068-4018-BF69-5F5664762FDD}" type="presParOf" srcId="{960B9C43-9F7A-4C51-A826-887BDDCD8B6C}" destId="{7BCA3E44-E131-49F0-A5AB-C3288923746E}" srcOrd="0" destOrd="0" presId="urn:microsoft.com/office/officeart/2005/8/layout/arrow2"/>
    <dgm:cxn modelId="{A3D73A9C-C22E-4315-8E5C-B8AB25C1FCD2}" type="presParOf" srcId="{960B9C43-9F7A-4C51-A826-887BDDCD8B6C}" destId="{FEA43D70-9E7F-4760-BA20-E50367711534}" srcOrd="1" destOrd="0" presId="urn:microsoft.com/office/officeart/2005/8/layout/arrow2"/>
    <dgm:cxn modelId="{95395310-EE48-48C6-84C9-DF02A1E6F92B}" type="presParOf" srcId="{FEA43D70-9E7F-4760-BA20-E50367711534}" destId="{DDC5ACC4-08A0-4E65-A035-E06AD40ECD1A}" srcOrd="0" destOrd="0" presId="urn:microsoft.com/office/officeart/2005/8/layout/arrow2"/>
    <dgm:cxn modelId="{0180E798-34FB-4AC8-A0FB-DE6BFD836878}" type="presParOf" srcId="{FEA43D70-9E7F-4760-BA20-E50367711534}" destId="{18C3D6E1-B2AB-426C-83A4-7F689C612031}" srcOrd="1" destOrd="0" presId="urn:microsoft.com/office/officeart/2005/8/layout/arrow2"/>
    <dgm:cxn modelId="{3280CEE0-2FDB-4E01-A66A-41D68EE0755A}" type="presParOf" srcId="{FEA43D70-9E7F-4760-BA20-E50367711534}" destId="{FA154BB1-7E62-4425-8D4F-051DB33A2223}" srcOrd="2" destOrd="0" presId="urn:microsoft.com/office/officeart/2005/8/layout/arrow2"/>
    <dgm:cxn modelId="{111682F9-1C9B-4433-8B51-BDC3C0FF0D82}" type="presParOf" srcId="{FEA43D70-9E7F-4760-BA20-E50367711534}" destId="{BA00B27B-541A-4D80-8413-E53CF5AEA65B}" srcOrd="3" destOrd="0" presId="urn:microsoft.com/office/officeart/2005/8/layout/arrow2"/>
    <dgm:cxn modelId="{4C62A858-C0B0-49FD-A84C-008D17C02F0D}" type="presParOf" srcId="{FEA43D70-9E7F-4760-BA20-E50367711534}" destId="{E9C9230C-D404-468C-A618-827DC6F56669}" srcOrd="4" destOrd="0" presId="urn:microsoft.com/office/officeart/2005/8/layout/arrow2"/>
    <dgm:cxn modelId="{CA0E6A47-C373-4978-8A8D-94C38878F044}" type="presParOf" srcId="{FEA43D70-9E7F-4760-BA20-E50367711534}" destId="{AC17C9AC-24A3-484E-9F15-FF127B5330E5}" srcOrd="5" destOrd="0" presId="urn:microsoft.com/office/officeart/2005/8/layout/arrow2"/>
    <dgm:cxn modelId="{DD310923-CFAF-499C-A78B-FA7DE61D3901}" type="presParOf" srcId="{FEA43D70-9E7F-4760-BA20-E50367711534}" destId="{CCB54ABC-C0EA-45EC-AC1B-C8BA9D5AE6FF}" srcOrd="6" destOrd="0" presId="urn:microsoft.com/office/officeart/2005/8/layout/arrow2"/>
    <dgm:cxn modelId="{78B63770-B650-4F3C-B5B6-77013CB6827A}" type="presParOf" srcId="{FEA43D70-9E7F-4760-BA20-E50367711534}" destId="{49AF1DFD-CFBB-48A2-B6FF-54C0894A974E}" srcOrd="7" destOrd="0" presId="urn:microsoft.com/office/officeart/2005/8/layout/arrow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E44-E131-49F0-A5AB-C3288923746E}">
      <dsp:nvSpPr>
        <dsp:cNvPr id="0" name=""/>
        <dsp:cNvSpPr/>
      </dsp:nvSpPr>
      <dsp:spPr>
        <a:xfrm>
          <a:off x="1640947" y="0"/>
          <a:ext cx="7428828" cy="46430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5ACC4-08A0-4E65-A035-E06AD40ECD1A}">
      <dsp:nvSpPr>
        <dsp:cNvPr id="0" name=""/>
        <dsp:cNvSpPr/>
      </dsp:nvSpPr>
      <dsp:spPr>
        <a:xfrm>
          <a:off x="2372687" y="3452548"/>
          <a:ext cx="170863" cy="170863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3D6E1-B2AB-426C-83A4-7F689C612031}">
      <dsp:nvSpPr>
        <dsp:cNvPr id="0" name=""/>
        <dsp:cNvSpPr/>
      </dsp:nvSpPr>
      <dsp:spPr>
        <a:xfrm>
          <a:off x="2088160" y="3790574"/>
          <a:ext cx="4769757" cy="85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Penyakit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75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44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latin typeface="Tahoma" pitchFamily="34" charset="0"/>
            <a:cs typeface="Tahoma" pitchFamily="34" charset="0"/>
          </a:endParaRPr>
        </a:p>
      </dsp:txBody>
      <dsp:txXfrm>
        <a:off x="2088160" y="3790574"/>
        <a:ext cx="4769757" cy="852437"/>
      </dsp:txXfrm>
    </dsp:sp>
    <dsp:sp modelId="{FA154BB1-7E62-4425-8D4F-051DB33A2223}">
      <dsp:nvSpPr>
        <dsp:cNvPr id="0" name=""/>
        <dsp:cNvSpPr/>
      </dsp:nvSpPr>
      <dsp:spPr>
        <a:xfrm>
          <a:off x="3579871" y="2372582"/>
          <a:ext cx="297153" cy="297153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0B27B-541A-4D80-8413-E53CF5AEA65B}">
      <dsp:nvSpPr>
        <dsp:cNvPr id="0" name=""/>
        <dsp:cNvSpPr/>
      </dsp:nvSpPr>
      <dsp:spPr>
        <a:xfrm>
          <a:off x="3183037" y="2955567"/>
          <a:ext cx="3201106" cy="89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5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Penyakit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267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59</a:t>
          </a:r>
        </a:p>
      </dsp:txBody>
      <dsp:txXfrm>
        <a:off x="3183037" y="2955567"/>
        <a:ext cx="3201106" cy="897249"/>
      </dsp:txXfrm>
    </dsp:sp>
    <dsp:sp modelId="{E9C9230C-D404-468C-A618-827DC6F56669}">
      <dsp:nvSpPr>
        <dsp:cNvPr id="0" name=""/>
        <dsp:cNvSpPr/>
      </dsp:nvSpPr>
      <dsp:spPr>
        <a:xfrm>
          <a:off x="5121353" y="1576768"/>
          <a:ext cx="393727" cy="393727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7C9AC-24A3-484E-9F15-FF127B5330E5}">
      <dsp:nvSpPr>
        <dsp:cNvPr id="0" name=""/>
        <dsp:cNvSpPr/>
      </dsp:nvSpPr>
      <dsp:spPr>
        <a:xfrm>
          <a:off x="4679640" y="2045765"/>
          <a:ext cx="3609933" cy="2459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155 (3A)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dan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95 (3B)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59 (3A)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dan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61 (3A)</a:t>
          </a:r>
        </a:p>
      </dsp:txBody>
      <dsp:txXfrm>
        <a:off x="4679640" y="2045765"/>
        <a:ext cx="3609933" cy="2459235"/>
      </dsp:txXfrm>
    </dsp:sp>
    <dsp:sp modelId="{CCB54ABC-C0EA-45EC-AC1B-C8BA9D5AE6FF}">
      <dsp:nvSpPr>
        <dsp:cNvPr id="0" name=""/>
        <dsp:cNvSpPr/>
      </dsp:nvSpPr>
      <dsp:spPr>
        <a:xfrm>
          <a:off x="6392737" y="1049760"/>
          <a:ext cx="527446" cy="527446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F1DFD-CFBB-48A2-B6FF-54C0894A974E}">
      <dsp:nvSpPr>
        <dsp:cNvPr id="0" name=""/>
        <dsp:cNvSpPr/>
      </dsp:nvSpPr>
      <dsp:spPr>
        <a:xfrm>
          <a:off x="7325153" y="1026011"/>
          <a:ext cx="2356820" cy="83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8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Penyakit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136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>
              <a:latin typeface="Tahoma" pitchFamily="34" charset="0"/>
              <a:cs typeface="Tahoma" pitchFamily="34" charset="0"/>
            </a:rPr>
            <a:t>Jumlah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Keterampilan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</a:t>
          </a:r>
          <a:r>
            <a:rPr lang="en-US" sz="1600" b="0" kern="1200" dirty="0" err="1">
              <a:latin typeface="Tahoma" pitchFamily="34" charset="0"/>
              <a:cs typeface="Tahoma" pitchFamily="34" charset="0"/>
            </a:rPr>
            <a:t>Klinis</a:t>
          </a:r>
          <a:r>
            <a:rPr lang="en-US" sz="1600" b="0" kern="1200" dirty="0">
              <a:latin typeface="Tahoma" pitchFamily="34" charset="0"/>
              <a:cs typeface="Tahoma" pitchFamily="34" charset="0"/>
            </a:rPr>
            <a:t> 450</a:t>
          </a:r>
        </a:p>
      </dsp:txBody>
      <dsp:txXfrm>
        <a:off x="7325153" y="1026011"/>
        <a:ext cx="2356820" cy="83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015D6-567C-4210-815C-62B5A3C66343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C201-3362-4490-BA4F-032B707E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0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AE29B-898E-468F-B7A9-54D6D169DB4B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8738" y="857250"/>
            <a:ext cx="41163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300412"/>
            <a:ext cx="745109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B5D8-CD97-43FB-8DC3-1C044991D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9BE05-B3AD-41FB-998D-D0B9B13EB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4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3759-701B-4725-875D-0FAD9142AA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2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0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9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2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4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15-Mar-17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75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bendera-indonesia2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00" y="152400"/>
            <a:ext cx="974816" cy="548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C91-05BF-4C2A-8557-E26DA950493E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97A-04AC-4427-A8AC-F54077852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534C-661A-48CA-B9B0-CA90FF8150F0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7FA9A-4ECE-46EE-B769-9DE86F9E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DC9034-C867-46AB-B0F6-DED7A31C6CE7}" type="datetimeFigureOut">
              <a:rPr lang="en-US" smtClean="0"/>
              <a:pPr/>
              <a:t>15-Mar-17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4891BD-7074-476D-9D5E-CA539362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979" y="977030"/>
            <a:ext cx="10576142" cy="1841327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en-US" sz="4000" b="1" dirty="0">
                <a:latin typeface="+mn-lt"/>
                <a:cs typeface="Arial" pitchFamily="34" charset="0"/>
              </a:rPr>
              <a:t/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id-ID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Medical Education Present and Future</a:t>
            </a:r>
            <a:endParaRPr lang="en-US" sz="4000" dirty="0">
              <a:latin typeface="+mn-lt"/>
              <a:cs typeface="Arial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991638" y="5028035"/>
            <a:ext cx="9569885" cy="420787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lnSpcReduction="10000"/>
          </a:bodyPr>
          <a:lstStyle/>
          <a:p>
            <a:pPr algn="r" eaLnBrk="1" hangingPunct="1"/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ADJI SUWANDONO - IDI CABANG SURAKARTA</a:t>
            </a:r>
            <a:endParaRPr lang="en-US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r" eaLnBrk="1" hangingPunct="1"/>
            <a:endParaRPr lang="en-US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84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65" y="3759200"/>
            <a:ext cx="10058400" cy="28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0" y="296833"/>
            <a:ext cx="11298257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698" y="1924552"/>
            <a:ext cx="10605015" cy="4378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0" y="795710"/>
            <a:ext cx="11113023" cy="11288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406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2012 (KKI) </a:t>
            </a:r>
          </a:p>
        </p:txBody>
      </p:sp>
    </p:spTree>
    <p:extLst>
      <p:ext uri="{BB962C8B-B14F-4D97-AF65-F5344CB8AC3E}">
        <p14:creationId xmlns:p14="http://schemas.microsoft.com/office/powerpoint/2010/main" val="389895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902544"/>
          <a:ext cx="9778181" cy="464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0199" y="4361077"/>
            <a:ext cx="242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Mengenali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menjelaskan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gambaran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klinik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penyakit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merujuk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tepat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331" y="383888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Membuat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Diagnosis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Klinik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merujuk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tepat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0730" y="2238676"/>
            <a:ext cx="2874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Mendiagnosis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melakukan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penatalaksanaan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awal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merujuk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3A –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Bukan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Gawat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Darurat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3B –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Gawat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Darurat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5493" y="1532972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4.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Mendiagnosis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melakukan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penatalaksanaan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secara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mandiri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tuntas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4A –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Ketika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lulus</a:t>
            </a:r>
          </a:p>
          <a:p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4B –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Setelah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Internship/ PKB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710" y="1483977"/>
            <a:ext cx="4375809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Penyakit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736</a:t>
            </a:r>
          </a:p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keterampilan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Klinis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623</a:t>
            </a:r>
          </a:p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MasalahKesehatan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</a:t>
            </a:r>
            <a:endParaRPr lang="en-US" sz="140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212</a:t>
            </a:r>
          </a:p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MasalahKesehatan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</a:p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Kedokteran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Komunitas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Kedokteran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Pencegahan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38</a:t>
            </a:r>
          </a:p>
          <a:p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Penunjang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Profesi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Dokter</a:t>
            </a:r>
            <a:endParaRPr lang="en-US" sz="1400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etika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dll</a:t>
            </a:r>
            <a:r>
              <a:rPr lang="en-US" sz="140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28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1" y="836354"/>
            <a:ext cx="97634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TINGKAT KEMAMPUAN DOKTER (SKDI 2012)</a:t>
            </a:r>
          </a:p>
        </p:txBody>
      </p:sp>
    </p:spTree>
    <p:extLst>
      <p:ext uri="{BB962C8B-B14F-4D97-AF65-F5344CB8AC3E}">
        <p14:creationId xmlns:p14="http://schemas.microsoft.com/office/powerpoint/2010/main" val="7247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76981"/>
            <a:ext cx="8482781" cy="119937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DEFINISI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DOKTER KELUARGA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0496" y="1401097"/>
            <a:ext cx="11329220" cy="5250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b="1" u="sng" dirty="0" err="1"/>
              <a:t>Muker</a:t>
            </a:r>
            <a:r>
              <a:rPr lang="en-US" sz="3200" dirty="0" err="1"/>
              <a:t>nya</a:t>
            </a:r>
            <a:r>
              <a:rPr lang="en-US" sz="3200" dirty="0"/>
              <a:t> yang </a:t>
            </a:r>
            <a:r>
              <a:rPr lang="en-US" sz="3200" b="1" u="sng" dirty="0"/>
              <a:t>ke-18 IDI </a:t>
            </a:r>
            <a:r>
              <a:rPr lang="en-US" sz="3200" dirty="0" err="1"/>
              <a:t>tahun</a:t>
            </a:r>
            <a:r>
              <a:rPr lang="en-US" sz="3200" dirty="0"/>
              <a:t> 1982 </a:t>
            </a:r>
            <a:r>
              <a:rPr lang="en-US" sz="3200" dirty="0" err="1"/>
              <a:t>menetapkan</a:t>
            </a:r>
            <a:r>
              <a:rPr lang="en-US" sz="3200" dirty="0"/>
              <a:t> </a:t>
            </a:r>
            <a:r>
              <a:rPr lang="en-US" sz="3200" dirty="0" err="1"/>
              <a:t>definisi</a:t>
            </a:r>
            <a:r>
              <a:rPr lang="en-US" sz="3200" dirty="0"/>
              <a:t> DK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Dokter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Keluarga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dokter</a:t>
            </a:r>
            <a:r>
              <a:rPr lang="en-US" sz="3200" b="1" u="sng" dirty="0">
                <a:solidFill>
                  <a:srgbClr val="0070C0"/>
                </a:solidFill>
              </a:rPr>
              <a:t> yang </a:t>
            </a:r>
            <a:r>
              <a:rPr lang="en-US" sz="3200" b="1" u="sng" dirty="0" err="1">
                <a:solidFill>
                  <a:srgbClr val="0070C0"/>
                </a:solidFill>
              </a:rPr>
              <a:t>memberi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pelayanan</a:t>
            </a:r>
            <a:r>
              <a:rPr lang="en-US" sz="3200" b="1" u="sng" dirty="0">
                <a:solidFill>
                  <a:srgbClr val="0070C0"/>
                </a:solidFill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</a:rPr>
              <a:t>kesehatan</a:t>
            </a:r>
            <a:r>
              <a:rPr lang="en-US" sz="3200" dirty="0">
                <a:solidFill>
                  <a:srgbClr val="00B0F0"/>
                </a:solidFill>
              </a:rPr>
              <a:t> yang </a:t>
            </a:r>
            <a:r>
              <a:rPr lang="en-US" sz="3200" b="1" u="sng" dirty="0" err="1">
                <a:solidFill>
                  <a:srgbClr val="FF0000"/>
                </a:solidFill>
              </a:rPr>
              <a:t>berorientasi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komunitas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b="1" u="sng" dirty="0" err="1"/>
              <a:t>titik</a:t>
            </a:r>
            <a:r>
              <a:rPr lang="en-US" sz="3200" b="1" u="sng" dirty="0"/>
              <a:t> </a:t>
            </a:r>
            <a:r>
              <a:rPr lang="en-US" sz="3200" b="1" u="sng" dirty="0" err="1"/>
              <a:t>berat</a:t>
            </a:r>
            <a:r>
              <a:rPr lang="en-US" sz="3200" b="1" u="sng" dirty="0"/>
              <a:t> </a:t>
            </a:r>
            <a:r>
              <a:rPr lang="en-US" sz="3200" b="1" u="sng" dirty="0" err="1"/>
              <a:t>pada</a:t>
            </a:r>
            <a:r>
              <a:rPr lang="en-US" sz="3200" b="1" u="sng" dirty="0"/>
              <a:t> </a:t>
            </a:r>
            <a:r>
              <a:rPr lang="en-US" sz="3200" b="1" u="sng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memandang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 yang </a:t>
            </a:r>
            <a:r>
              <a:rPr lang="en-US" sz="3200" dirty="0" err="1"/>
              <a:t>sakit</a:t>
            </a:r>
            <a:r>
              <a:rPr lang="en-US" sz="3200" dirty="0"/>
              <a:t> </a:t>
            </a:r>
            <a:r>
              <a:rPr lang="en-US" sz="3200" dirty="0" err="1"/>
              <a:t>tapi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unit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menanti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pasif</a:t>
            </a:r>
            <a:r>
              <a:rPr lang="en-US" sz="3200" dirty="0"/>
              <a:t>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  <a:r>
              <a:rPr lang="en-US" sz="3200" dirty="0" err="1"/>
              <a:t>mengunjungi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keluarganya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Note : </a:t>
            </a:r>
            <a:r>
              <a:rPr lang="en-US" sz="3200" b="1" u="sng" dirty="0" err="1">
                <a:solidFill>
                  <a:srgbClr val="FF0000"/>
                </a:solidFill>
              </a:rPr>
              <a:t>Dokter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Keluarga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Profesi</a:t>
            </a:r>
            <a:r>
              <a:rPr lang="en-US" sz="3200" b="1" dirty="0">
                <a:solidFill>
                  <a:srgbClr val="FF0000"/>
                </a:solidFill>
              </a:rPr>
              <a:t> lama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yang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sudah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diakui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lingkup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IDI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punya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Perhimpunan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Dokter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keluarga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Indonesia (PDKI);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Eksis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sejak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1982</a:t>
            </a:r>
          </a:p>
        </p:txBody>
      </p:sp>
    </p:spTree>
    <p:extLst>
      <p:ext uri="{BB962C8B-B14F-4D97-AF65-F5344CB8AC3E}">
        <p14:creationId xmlns:p14="http://schemas.microsoft.com/office/powerpoint/2010/main" val="212943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3" y="365125"/>
            <a:ext cx="11194024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Perkembangan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Dokter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Keluarga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54" y="1501160"/>
            <a:ext cx="11255477" cy="4842461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Hasil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Muktamar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Makassar 2012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bernaung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dalam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SATU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wadah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FFC000"/>
                </a:solidFill>
                <a:cs typeface="Aharoni" pitchFamily="2" charset="-79"/>
              </a:rPr>
              <a:t>PERHIMPUNAN DOKTER LAYANAN PRIMER INDONESIA (PDLP)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bersama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cs typeface="Aharoni" pitchFamily="2" charset="-79"/>
              </a:rPr>
              <a:t>Perhimpunan</a:t>
            </a:r>
            <a:r>
              <a:rPr lang="en-US" sz="3200" b="1" dirty="0">
                <a:solidFill>
                  <a:srgbClr val="00B0F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cs typeface="Aharoni" pitchFamily="2" charset="-79"/>
              </a:rPr>
              <a:t>Dokter</a:t>
            </a:r>
            <a:r>
              <a:rPr lang="en-US" sz="3200" b="1" dirty="0">
                <a:solidFill>
                  <a:srgbClr val="00B0F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cs typeface="Aharoni" pitchFamily="2" charset="-79"/>
              </a:rPr>
              <a:t>Umum</a:t>
            </a:r>
            <a:r>
              <a:rPr lang="en-US" sz="3200" b="1" dirty="0">
                <a:solidFill>
                  <a:srgbClr val="00B0F0"/>
                </a:solidFill>
                <a:cs typeface="Aharoni" pitchFamily="2" charset="-79"/>
              </a:rPr>
              <a:t> Indonesia (PDUI)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Pernah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mengeluarkan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Aharoni" pitchFamily="2" charset="-79"/>
              </a:rPr>
              <a:t>serkom</a:t>
            </a:r>
            <a:r>
              <a:rPr lang="en-US" sz="3200" b="1" dirty="0">
                <a:solidFill>
                  <a:schemeClr val="tx2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Aharoni" pitchFamily="2" charset="-79"/>
              </a:rPr>
              <a:t>sebagai</a:t>
            </a:r>
            <a:r>
              <a:rPr lang="en-US" sz="3200" b="1" dirty="0">
                <a:solidFill>
                  <a:schemeClr val="tx2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Aharoni" pitchFamily="2" charset="-79"/>
              </a:rPr>
              <a:t>Dokter</a:t>
            </a:r>
            <a:r>
              <a:rPr lang="en-US" sz="3200" b="1" dirty="0">
                <a:solidFill>
                  <a:schemeClr val="tx2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Aharoni" pitchFamily="2" charset="-79"/>
              </a:rPr>
              <a:t>Layanan</a:t>
            </a:r>
            <a:r>
              <a:rPr lang="en-US" sz="3200" b="1" dirty="0">
                <a:solidFill>
                  <a:schemeClr val="tx2"/>
                </a:solidFill>
                <a:cs typeface="Aharoni" pitchFamily="2" charset="-79"/>
              </a:rPr>
              <a:t> Primer. </a:t>
            </a:r>
          </a:p>
          <a:p>
            <a:endParaRPr lang="en-US" sz="3200" dirty="0">
              <a:cs typeface="Aharoni" pitchFamily="2" charset="-79"/>
            </a:endParaRPr>
          </a:p>
          <a:p>
            <a:pPr algn="just"/>
            <a:r>
              <a:rPr lang="en-US" sz="3200" b="1" dirty="0" err="1">
                <a:cs typeface="Aharoni" pitchFamily="2" charset="-79"/>
              </a:rPr>
              <a:t>Hasil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Muktamar</a:t>
            </a:r>
            <a:r>
              <a:rPr lang="en-US" sz="3200" b="1" dirty="0">
                <a:cs typeface="Aharoni" pitchFamily="2" charset="-79"/>
              </a:rPr>
              <a:t> Medan 2015 </a:t>
            </a:r>
            <a:r>
              <a:rPr lang="en-US" sz="3200" b="1" dirty="0" err="1">
                <a:cs typeface="Aharoni" pitchFamily="2" charset="-79"/>
              </a:rPr>
              <a:t>membuat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kesepakatan</a:t>
            </a:r>
            <a:r>
              <a:rPr lang="en-US" sz="3200" b="1" dirty="0">
                <a:cs typeface="Aharoni" pitchFamily="2" charset="-79"/>
              </a:rPr>
              <a:t> yang </a:t>
            </a:r>
            <a:r>
              <a:rPr lang="en-US" sz="3200" b="1" dirty="0" err="1">
                <a:cs typeface="Aharoni" pitchFamily="2" charset="-79"/>
              </a:rPr>
              <a:t>menjadi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bagian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hasil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putusan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Muktamar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untuk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membesarkan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komunitas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haroni" pitchFamily="2" charset="-79"/>
              </a:rPr>
              <a:t>masing-masing</a:t>
            </a: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dan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menyatakan</a:t>
            </a:r>
            <a:r>
              <a:rPr lang="en-US" sz="3200" b="1" dirty="0">
                <a:cs typeface="Aharoni" pitchFamily="2" charset="-79"/>
              </a:rPr>
              <a:t>  </a:t>
            </a:r>
            <a:r>
              <a:rPr lang="en-US" sz="3200" b="1" dirty="0" err="1">
                <a:cs typeface="Aharoni" pitchFamily="2" charset="-79"/>
              </a:rPr>
              <a:t>akan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cs typeface="Aharoni" pitchFamily="2" charset="-79"/>
              </a:rPr>
              <a:t>membentuk</a:t>
            </a:r>
            <a:r>
              <a:rPr lang="en-US" sz="3200" b="1" dirty="0">
                <a:solidFill>
                  <a:srgbClr val="00B0F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cs typeface="Aharoni" pitchFamily="2" charset="-79"/>
              </a:rPr>
              <a:t>kolegium</a:t>
            </a:r>
            <a:r>
              <a:rPr lang="en-US" sz="3200" b="1" dirty="0">
                <a:solidFill>
                  <a:srgbClr val="00B0F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cs typeface="Aharoni" pitchFamily="2" charset="-79"/>
              </a:rPr>
              <a:t>masing-masing</a:t>
            </a:r>
            <a:r>
              <a:rPr lang="en-US" sz="3200" b="1" dirty="0">
                <a:cs typeface="Aharoni" pitchFamily="2" charset="-79"/>
              </a:rPr>
              <a:t>. </a:t>
            </a:r>
            <a:r>
              <a:rPr lang="en-US" sz="3200" b="1" dirty="0" err="1">
                <a:cs typeface="Aharoni" pitchFamily="2" charset="-79"/>
              </a:rPr>
              <a:t>Perhimpunan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Dokter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Keluarga</a:t>
            </a:r>
            <a:r>
              <a:rPr lang="en-US" sz="3200" b="1" dirty="0">
                <a:cs typeface="Aharoni" pitchFamily="2" charset="-79"/>
              </a:rPr>
              <a:t> Indonesia (PDKI) </a:t>
            </a:r>
            <a:r>
              <a:rPr lang="en-US" sz="3200" b="1" dirty="0" err="1">
                <a:cs typeface="Aharoni" pitchFamily="2" charset="-79"/>
              </a:rPr>
              <a:t>dengan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FFC000"/>
                </a:solidFill>
                <a:cs typeface="Aharoni" pitchFamily="2" charset="-79"/>
              </a:rPr>
              <a:t>KDKI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cs typeface="Aharoni" pitchFamily="2" charset="-79"/>
              </a:rPr>
              <a:t>serta</a:t>
            </a:r>
            <a:r>
              <a:rPr lang="en-US" sz="3200" b="1" dirty="0">
                <a:cs typeface="Aharoni" pitchFamily="2" charset="-79"/>
              </a:rPr>
              <a:t> PDUI </a:t>
            </a:r>
            <a:r>
              <a:rPr lang="en-US" sz="3200" b="1" dirty="0" err="1">
                <a:cs typeface="Aharoni" pitchFamily="2" charset="-79"/>
              </a:rPr>
              <a:t>dengan</a:t>
            </a:r>
            <a:r>
              <a:rPr lang="en-US" sz="3200" b="1" dirty="0"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haroni" pitchFamily="2" charset="-79"/>
              </a:rPr>
              <a:t>Kolegium</a:t>
            </a:r>
            <a:r>
              <a:rPr lang="en-US" sz="3200" b="1" dirty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haroni" pitchFamily="2" charset="-79"/>
              </a:rPr>
              <a:t>Dokter</a:t>
            </a:r>
            <a:r>
              <a:rPr lang="en-US" sz="3200" b="1" dirty="0">
                <a:solidFill>
                  <a:srgbClr val="FFC000"/>
                </a:solidFill>
                <a:cs typeface="Aharoni" pitchFamily="2" charset="-79"/>
              </a:rPr>
              <a:t> Indonesia (KDI).</a:t>
            </a:r>
          </a:p>
        </p:txBody>
      </p:sp>
    </p:spTree>
    <p:extLst>
      <p:ext uri="{BB962C8B-B14F-4D97-AF65-F5344CB8AC3E}">
        <p14:creationId xmlns:p14="http://schemas.microsoft.com/office/powerpoint/2010/main" val="244435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208" y="2297798"/>
            <a:ext cx="10972800" cy="706436"/>
          </a:xfrm>
          <a:extLst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8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Dokter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8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Layanan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b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(Primary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Care Physician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5400" b="1" dirty="0">
              <a:solidFill>
                <a:srgbClr val="00B05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7859" y="4811151"/>
            <a:ext cx="10972800" cy="661181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Wingdings" panose="05000000000000000000" pitchFamily="2" charset="2"/>
              </a:rPr>
              <a:t>KONSEP    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Wingdings" panose="05000000000000000000" pitchFamily="2" charset="2"/>
              </a:rPr>
              <a:t>  TIDAK BENAR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Wingdings" panose="05000000000000000000" pitchFamily="2" charset="2"/>
              </a:rPr>
              <a:t>IMPLEMENTASI  MENYIMPANG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80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787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PENGERTIAN/ KONSEP DLP YANG BERLANDASKAN HUKUM</a:t>
            </a:r>
          </a:p>
        </p:txBody>
      </p:sp>
    </p:spTree>
    <p:extLst>
      <p:ext uri="{BB962C8B-B14F-4D97-AF65-F5344CB8AC3E}">
        <p14:creationId xmlns:p14="http://schemas.microsoft.com/office/powerpoint/2010/main" val="284165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3" y="587546"/>
            <a:ext cx="11737073" cy="1039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Keterangan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Presiden</a:t>
            </a:r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b="1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Pemerintah</a:t>
            </a:r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Wujud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KURIKULUM DLP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termuat</a:t>
            </a:r>
            <a:r>
              <a:rPr lang="en-US" b="1" dirty="0">
                <a:solidFill>
                  <a:srgbClr val="0070C0"/>
                </a:solidFill>
              </a:rPr>
              <a:t> di Hal 144 </a:t>
            </a:r>
            <a:r>
              <a:rPr lang="en-US" b="1" dirty="0" err="1">
                <a:solidFill>
                  <a:srgbClr val="0070C0"/>
                </a:solidFill>
              </a:rPr>
              <a:t>poin</a:t>
            </a:r>
            <a:r>
              <a:rPr lang="en-US" b="1" dirty="0">
                <a:solidFill>
                  <a:srgbClr val="0070C0"/>
                </a:solidFill>
              </a:rPr>
              <a:t> D </a:t>
            </a:r>
            <a:r>
              <a:rPr lang="en-US" b="1" dirty="0" err="1">
                <a:solidFill>
                  <a:srgbClr val="0070C0"/>
                </a:solidFill>
              </a:rPr>
              <a:t>diputusan</a:t>
            </a:r>
            <a:r>
              <a:rPr lang="en-US" b="1" dirty="0">
                <a:solidFill>
                  <a:srgbClr val="0070C0"/>
                </a:solidFill>
              </a:rPr>
              <a:t> MK yang </a:t>
            </a:r>
            <a:r>
              <a:rPr lang="en-US" b="1" dirty="0" err="1">
                <a:solidFill>
                  <a:srgbClr val="0070C0"/>
                </a:solidFill>
              </a:rPr>
              <a:t>dikutip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oleh</a:t>
            </a:r>
            <a:r>
              <a:rPr lang="en-US" b="1" dirty="0">
                <a:solidFill>
                  <a:srgbClr val="0070C0"/>
                </a:solidFill>
              </a:rPr>
              <a:t> hakim MK </a:t>
            </a:r>
            <a:r>
              <a:rPr lang="en-US" b="1" dirty="0" err="1">
                <a:solidFill>
                  <a:srgbClr val="0070C0"/>
                </a:solidFill>
              </a:rPr>
              <a:t>pada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hal</a:t>
            </a:r>
            <a:r>
              <a:rPr lang="en-US" b="1" dirty="0">
                <a:solidFill>
                  <a:srgbClr val="0070C0"/>
                </a:solidFill>
              </a:rPr>
              <a:t> 194.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051"/>
            <a:ext cx="12192000" cy="43298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50547" y="3720351"/>
            <a:ext cx="3698553" cy="208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48317" y="3709818"/>
            <a:ext cx="2563494" cy="3142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37696" y="4338545"/>
            <a:ext cx="2563494" cy="3142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89983" y="5007930"/>
            <a:ext cx="3518244" cy="2410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98330" y="5007930"/>
            <a:ext cx="3518244" cy="2410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37696" y="4981439"/>
            <a:ext cx="2699972" cy="506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9983" y="5621324"/>
            <a:ext cx="1759122" cy="1202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3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AMAR PUTUSAN Hakim MAHKAMAH KONSTITUSI </a:t>
            </a:r>
            <a:r>
              <a:rPr lang="en-US" b="1" dirty="0" err="1">
                <a:solidFill>
                  <a:srgbClr val="0070C0"/>
                </a:solidFill>
              </a:rPr>
              <a:t>terkait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WUJUD </a:t>
            </a:r>
            <a:r>
              <a:rPr lang="en-US" sz="49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KURIKULUM</a:t>
            </a:r>
            <a:r>
              <a:rPr lang="en-US" b="1" u="sng" dirty="0">
                <a:solidFill>
                  <a:srgbClr val="FF0000"/>
                </a:solidFill>
              </a:rPr>
              <a:t> PENDIDIKAN </a:t>
            </a:r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DLP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seperti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tertulis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hal</a:t>
            </a:r>
            <a:r>
              <a:rPr lang="en-US" b="1" dirty="0">
                <a:solidFill>
                  <a:srgbClr val="0070C0"/>
                </a:solidFill>
              </a:rPr>
              <a:t> 194.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746"/>
            <a:ext cx="12192000" cy="50323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84896" y="3125337"/>
            <a:ext cx="4708477" cy="8188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8720919" y="3125337"/>
            <a:ext cx="3002508" cy="81887"/>
          </a:xfrm>
          <a:prstGeom prst="left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9430603" y="3575712"/>
            <a:ext cx="2361063" cy="12283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27797" y="4080681"/>
            <a:ext cx="2784143" cy="5459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84896" y="4080681"/>
            <a:ext cx="3002507" cy="5459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01803" y="4080681"/>
            <a:ext cx="3070746" cy="5459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159492"/>
            <a:ext cx="12192000" cy="367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4"/>
            <a:ext cx="12192001" cy="30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01" y="554276"/>
            <a:ext cx="3636723" cy="748431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6" y="1509815"/>
            <a:ext cx="11427912" cy="5067891"/>
          </a:xfrm>
          <a:solidFill>
            <a:schemeClr val="accent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bliqueBottomRight"/>
            <a:lightRig rig="threePt" dir="t"/>
          </a:scene3d>
          <a:sp3d>
            <a:bevelT prst="slope"/>
          </a:sp3d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latin typeface="Arial Rounded MT Bold" panose="020F0704030504030204" pitchFamily="34" charset="0"/>
              </a:rPr>
              <a:t>POTRET PENDIDIKAN </a:t>
            </a:r>
            <a:r>
              <a:rPr lang="en-US" sz="3300" dirty="0" smtClean="0">
                <a:latin typeface="Arial Rounded MT Bold" panose="020F0704030504030204" pitchFamily="34" charset="0"/>
              </a:rPr>
              <a:t>DOKTER INDONESIA</a:t>
            </a:r>
            <a:endParaRPr lang="en-US" sz="3300" dirty="0">
              <a:latin typeface="Arial Rounded MT Bold" panose="020F0704030504030204" pitchFamily="34" charset="0"/>
            </a:endParaRPr>
          </a:p>
          <a:p>
            <a:r>
              <a:rPr lang="en-US" sz="3300" dirty="0" smtClean="0">
                <a:latin typeface="Arial Rounded MT Bold" panose="020F0704030504030204" pitchFamily="34" charset="0"/>
              </a:rPr>
              <a:t>PERKEMBANGAN </a:t>
            </a:r>
            <a:r>
              <a:rPr lang="en-US" sz="3300" dirty="0">
                <a:latin typeface="Arial Rounded MT Bold" panose="020F0704030504030204" pitchFamily="34" charset="0"/>
              </a:rPr>
              <a:t>KURIKULUM PENDIDIKAN </a:t>
            </a:r>
            <a:r>
              <a:rPr lang="en-US" sz="3300" dirty="0" smtClean="0">
                <a:latin typeface="Arial Rounded MT Bold" panose="020F0704030504030204" pitchFamily="34" charset="0"/>
              </a:rPr>
              <a:t>DOKTER INDONESIA</a:t>
            </a:r>
            <a:endParaRPr lang="en-US" sz="3300" dirty="0">
              <a:latin typeface="Arial Rounded MT Bold" panose="020F0704030504030204" pitchFamily="34" charset="0"/>
            </a:endParaRPr>
          </a:p>
          <a:p>
            <a:r>
              <a:rPr lang="en-US" sz="3300" dirty="0">
                <a:latin typeface="Arial Rounded MT Bold" panose="020F0704030504030204" pitchFamily="34" charset="0"/>
              </a:rPr>
              <a:t>SEKILAS DOKTER KELUARGA</a:t>
            </a:r>
          </a:p>
          <a:p>
            <a:r>
              <a:rPr lang="en-US" sz="3300" dirty="0">
                <a:latin typeface="Arial Rounded MT Bold" panose="020F0704030504030204" pitchFamily="34" charset="0"/>
              </a:rPr>
              <a:t>PERMASALAHAN PENDIDIKAN DOKTER</a:t>
            </a:r>
          </a:p>
          <a:p>
            <a:pPr lvl="1"/>
            <a:r>
              <a:rPr lang="en-US" sz="3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AKREDITASI TIDAK MERATA </a:t>
            </a:r>
            <a:r>
              <a:rPr lang="en-US" sz="3300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 UJI KOMPETENSI MAHASISWA PROGRAM PENDIDIKAN DOKTER</a:t>
            </a:r>
          </a:p>
          <a:p>
            <a:pPr lvl="1"/>
            <a:r>
              <a:rPr lang="en-US" sz="3300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GAP KURIKULUM  P2KB TERSTRUKTUR</a:t>
            </a:r>
            <a:endParaRPr lang="en-US" sz="33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3300" dirty="0">
                <a:latin typeface="Arial Rounded MT Bold" panose="020F0704030504030204" pitchFamily="34" charset="0"/>
              </a:rPr>
              <a:t>“SIMPANG SIUR” PRODI DLP</a:t>
            </a:r>
          </a:p>
          <a:p>
            <a:pPr lvl="1"/>
            <a:r>
              <a:rPr lang="en-US" sz="3300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DLP SALAH SASARAN  PEMBOROSAN</a:t>
            </a:r>
          </a:p>
          <a:p>
            <a:pPr lvl="1"/>
            <a:r>
              <a:rPr lang="en-US" sz="3300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DLP  MIS KONSEP  IMPLEMENTASI </a:t>
            </a:r>
            <a:r>
              <a:rPr lang="en-US" sz="3300" dirty="0" smtClean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MENYIMPANG</a:t>
            </a:r>
            <a:endParaRPr lang="en-US" sz="3300" dirty="0">
              <a:solidFill>
                <a:schemeClr val="bg1"/>
              </a:solidFill>
              <a:latin typeface="Arial Rounded MT Bold" panose="020F0704030504030204" pitchFamily="34" charset="0"/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4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246911"/>
            <a:ext cx="10515600" cy="3192086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SEJARAH PANJANG </a:t>
            </a:r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7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12" y="1823691"/>
            <a:ext cx="11107375" cy="4908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8" y="1825625"/>
            <a:ext cx="10854957" cy="46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4" y="1825625"/>
            <a:ext cx="10766953" cy="46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7" y="1813214"/>
            <a:ext cx="10832808" cy="4892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45"/>
            <a:ext cx="10515600" cy="118168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solidFill>
                  <a:schemeClr val="accent1">
                    <a:lumMod val="75000"/>
                  </a:schemeClr>
                </a:solidFill>
              </a:rPr>
              <a:t>Resume</a:t>
            </a:r>
            <a:r>
              <a:rPr lang="en-US" sz="6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u="sng" dirty="0" err="1" smtClean="0">
                <a:solidFill>
                  <a:schemeClr val="accent1">
                    <a:lumMod val="75000"/>
                  </a:schemeClr>
                </a:solidFill>
              </a:rPr>
              <a:t>sebagai</a:t>
            </a:r>
            <a:r>
              <a:rPr lang="en-US" sz="6600" b="1" u="sng" dirty="0" smtClean="0">
                <a:solidFill>
                  <a:schemeClr val="accent1">
                    <a:lumMod val="75000"/>
                  </a:schemeClr>
                </a:solidFill>
              </a:rPr>
              <a:t> SOLUSI</a:t>
            </a:r>
            <a:endParaRPr lang="en-US" sz="6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04" y="1225173"/>
            <a:ext cx="11621191" cy="535979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US" sz="3200" b="1" dirty="0"/>
              <a:t>PERUBAHAN KOMPETENSI DI DUNIA KEDOKTERAN BERLANGSUNG TERUS MENERUS DAN BAGI DOKTER YANG TELAH MENYELESAIKAN PENDIDIKAN DOKTER SESUAI KURIKULUMNYA HARUS MENYESUAIKAN DAN MENGUPDATE ILMUNYA MELALUI P2KB TERSTRUKTUR OLEH ORGANISASI PROFESI.</a:t>
            </a: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TAMBAHKAN KEKURANGAN KOMPETENSI LULUSAN YANG ADA PADA LAYANAN (PRIMER, SEKUNDER DAN TERTIER) MELALUI PERBAIKAN DAN PENYEMPURNAAN KURIKULUM PENDIDIKAN DOKTER DI LEVEL MASING-MASING.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PERBAIKAN LAYANAN PRIMER TIDAK AKAN TERCAPAI HANYA DENGAN PEMENUHAN KOMPETENSI PADA PENDIDIKAN KEDOKTERAN </a:t>
            </a:r>
            <a:r>
              <a:rPr lang="en-US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; </a:t>
            </a:r>
            <a:r>
              <a:rPr lang="en-US" sz="3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perlu</a:t>
            </a:r>
            <a:r>
              <a:rPr lang="en-US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dukungan</a:t>
            </a:r>
            <a:r>
              <a:rPr lang="en-US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 SARANA/PRASARANA DIAGNOSTIK, KETERSEDIAAN OBAT, DISTRIBUSI DOKTER YANG MERATA.</a:t>
            </a:r>
            <a:endParaRPr lang="en-US" sz="32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3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168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solidFill>
                  <a:schemeClr val="accent1">
                    <a:lumMod val="75000"/>
                  </a:schemeClr>
                </a:solidFill>
              </a:rPr>
              <a:t>Resume </a:t>
            </a:r>
            <a:r>
              <a:rPr lang="en-US" sz="6600" b="1" u="sng" dirty="0" err="1" smtClean="0">
                <a:solidFill>
                  <a:schemeClr val="accent1">
                    <a:lumMod val="75000"/>
                  </a:schemeClr>
                </a:solidFill>
              </a:rPr>
              <a:t>sebagai</a:t>
            </a:r>
            <a:r>
              <a:rPr lang="en-US" sz="6600" b="1" u="sng" dirty="0" smtClean="0">
                <a:solidFill>
                  <a:schemeClr val="accent1">
                    <a:lumMod val="75000"/>
                  </a:schemeClr>
                </a:solidFill>
              </a:rPr>
              <a:t> SOLUSI</a:t>
            </a:r>
            <a:endParaRPr lang="en-US" sz="6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55076"/>
            <a:ext cx="11471564" cy="571148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Dekatkan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SPESIALIS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SPESIALIS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TERTENTU SESUAI KEBUTUHAN DAN TINGGINYA POLA PENYAKIT TERTENTU DI LAYANAN PRIMER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dengan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Dukungan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Sarana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/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prasarana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diagnostic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spesialis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Penyediaan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obat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sesuai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serta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apresiasi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jasa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medis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sesuai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level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kompetensi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accent1"/>
                </a:solidFill>
                <a:sym typeface="Wingdings" panose="05000000000000000000" pitchFamily="2" charset="2"/>
              </a:rPr>
              <a:t>      </a:t>
            </a:r>
            <a:r>
              <a:rPr lang="en-US" sz="3500" dirty="0" err="1" smtClean="0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Langkah</a:t>
            </a:r>
            <a:r>
              <a:rPr lang="en-US" sz="3500" dirty="0" smtClean="0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awal</a:t>
            </a:r>
            <a:r>
              <a:rPr lang="en-US" sz="3500" dirty="0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  </a:t>
            </a:r>
            <a:r>
              <a:rPr lang="en-US" sz="3500" dirty="0" err="1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pemberdayaan</a:t>
            </a:r>
            <a:r>
              <a:rPr lang="en-US" sz="3500" dirty="0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peserta</a:t>
            </a:r>
            <a:r>
              <a:rPr lang="en-US" sz="3500" dirty="0">
                <a:solidFill>
                  <a:schemeClr val="accent1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 PPDS Senior.</a:t>
            </a:r>
          </a:p>
          <a:p>
            <a:pPr marL="0" indent="0" algn="just">
              <a:buNone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515938" indent="-515938" algn="just">
              <a:buNone/>
            </a:pPr>
            <a:r>
              <a:rPr lang="en-US" sz="43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5. PRODI </a:t>
            </a:r>
            <a:r>
              <a:rPr lang="en-US" sz="4300" b="1" dirty="0">
                <a:solidFill>
                  <a:srgbClr val="FF0000"/>
                </a:solidFill>
                <a:sym typeface="Wingdings" panose="05000000000000000000" pitchFamily="2" charset="2"/>
              </a:rPr>
              <a:t>DLP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 </a:t>
            </a:r>
            <a:r>
              <a:rPr lang="en-US" sz="4000" b="1" u="sng" dirty="0">
                <a:solidFill>
                  <a:srgbClr val="00B0F0"/>
                </a:solidFill>
                <a:sym typeface="Wingdings" panose="05000000000000000000" pitchFamily="2" charset="2"/>
              </a:rPr>
              <a:t>KOREKSI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PENDIDIKAN DOKTER AGAR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“SEIRAMA”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DENGAN JIWA UNDANG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UNDANG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29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Tahun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2004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tentang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PRAKTEK KEDOKTERAN MELALUI REVISI UU 20/2013 TENTANG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Pendidikan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Kedokteran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DENGAN MENGHAPUS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SELURUH FRASA DOKTER LAYANAN PRIMER/ DLP</a:t>
            </a:r>
          </a:p>
          <a:p>
            <a:pPr marL="0" indent="0" algn="just">
              <a:buNone/>
            </a:pPr>
            <a:endParaRPr lang="en-US" b="1" dirty="0"/>
          </a:p>
          <a:p>
            <a:pPr marL="514350" indent="-514350">
              <a:buAutoNum type="arabicPeriod"/>
            </a:pPr>
            <a:endParaRPr lang="en-US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4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TwDVfZ_XJrE/VI1kG4zJ_kI/AAAAAAAAAxo/jFi8H0YKDYo/s1600/thank%2Byou%2Bbyk%2Bver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" y="102022"/>
            <a:ext cx="11848408" cy="66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1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67" y="365125"/>
            <a:ext cx="11788837" cy="53602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POTRET PENDIDIKAN DOKTER INDONESIA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70186"/>
              </p:ext>
            </p:extLst>
          </p:nvPr>
        </p:nvGraphicFramePr>
        <p:xfrm>
          <a:off x="124867" y="904256"/>
          <a:ext cx="11894855" cy="585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3" imgW="10696661" imgH="5552800" progId="Excel.Sheet.12">
                  <p:embed/>
                </p:oleObj>
              </mc:Choice>
              <mc:Fallback>
                <p:oleObj name="Worksheet" r:id="rId3" imgW="10696661" imgH="5552800" progId="Excel.Sheet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67" y="904256"/>
                        <a:ext cx="11894855" cy="5854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65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5"/>
            <a:ext cx="12192000" cy="689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810625" y="793750"/>
            <a:ext cx="2889250" cy="569912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9535" y="6184715"/>
            <a:ext cx="31709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“DLP”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6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948" y="294968"/>
            <a:ext cx="973394" cy="70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3382" y="140680"/>
          <a:ext cx="11885734" cy="657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Worksheet" r:id="rId3" imgW="7124700" imgH="4295697" progId="Excel.Sheet.12">
                  <p:embed/>
                </p:oleObj>
              </mc:Choice>
              <mc:Fallback>
                <p:oleObj name="Worksheet" r:id="rId3" imgW="7124700" imgH="4295697" progId="Excel.Shee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82" y="140680"/>
                        <a:ext cx="11885734" cy="6570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27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406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2012 (KKI)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0" y="791648"/>
            <a:ext cx="11059702" cy="5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4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709965"/>
            <a:ext cx="11029071" cy="57536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406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2012 (KKI) </a:t>
            </a:r>
          </a:p>
        </p:txBody>
      </p:sp>
    </p:spTree>
    <p:extLst>
      <p:ext uri="{BB962C8B-B14F-4D97-AF65-F5344CB8AC3E}">
        <p14:creationId xmlns:p14="http://schemas.microsoft.com/office/powerpoint/2010/main" val="183156756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621</Words>
  <Application>Microsoft Office PowerPoint</Application>
  <PresentationFormat>Widescreen</PresentationFormat>
  <Paragraphs>71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Arial Unicode MS</vt:lpstr>
      <vt:lpstr>Aharoni</vt:lpstr>
      <vt:lpstr>Algerian</vt:lpstr>
      <vt:lpstr>Arial</vt:lpstr>
      <vt:lpstr>Arial Black</vt:lpstr>
      <vt:lpstr>Arial Rounded MT Bold</vt:lpstr>
      <vt:lpstr>Bauhaus 93</vt:lpstr>
      <vt:lpstr>Calibri</vt:lpstr>
      <vt:lpstr>Calibri Light</vt:lpstr>
      <vt:lpstr>Georgia</vt:lpstr>
      <vt:lpstr>Tahoma</vt:lpstr>
      <vt:lpstr>Trebuchet MS</vt:lpstr>
      <vt:lpstr>Wingdings</vt:lpstr>
      <vt:lpstr>Wingdings 2</vt:lpstr>
      <vt:lpstr>Office Theme</vt:lpstr>
      <vt:lpstr>2_Office Theme</vt:lpstr>
      <vt:lpstr>Urban</vt:lpstr>
      <vt:lpstr>Worksheet</vt:lpstr>
      <vt:lpstr>   Challenges In Medical Education Present and Future</vt:lpstr>
      <vt:lpstr>OUTLINE</vt:lpstr>
      <vt:lpstr>POTRET PENDIDIKAN DOKTER INDONESIA</vt:lpstr>
      <vt:lpstr>PowerPoint Presentation</vt:lpstr>
      <vt:lpstr>PowerPoint Presentation</vt:lpstr>
      <vt:lpstr>PowerPoint Presentation</vt:lpstr>
      <vt:lpstr>PowerPoint Presentation</vt:lpstr>
      <vt:lpstr>Standar Pendidikan Profesi Dokter Indonesia 2012 (KKI) </vt:lpstr>
      <vt:lpstr>Standar Pendidikan Profesi Dokter Indonesia 2012 (KKI) </vt:lpstr>
      <vt:lpstr>PowerPoint Presentation</vt:lpstr>
      <vt:lpstr>Standar Pendidikan Profesi Dokter Indonesia 2012 (KKI) </vt:lpstr>
      <vt:lpstr>PowerPoint Presentation</vt:lpstr>
      <vt:lpstr>DEFINISI DOKTER KELUARGA</vt:lpstr>
      <vt:lpstr>Perkembangan Dokter Keluarga</vt:lpstr>
      <vt:lpstr>Dokter Layanan Primer (Primary Care Physician)</vt:lpstr>
      <vt:lpstr>PENGERTIAN/ KONSEP DLP YANG BERLANDASKAN HUKUM</vt:lpstr>
      <vt:lpstr>Keterangan Presiden/ Pemerintah tentang Wujud KURIKULUM DLP yang termuat di Hal 144 poin D diputusan MK yang dikutip oleh hakim MK pada hal 194.</vt:lpstr>
      <vt:lpstr>AMAR PUTUSAN Hakim MAHKAMAH KONSTITUSI terkait WUJUD KURIKULUM PENDIDIKAN DLP seperti tertulis pada hal 194.</vt:lpstr>
      <vt:lpstr>PowerPoint Presentation</vt:lpstr>
      <vt:lpstr>SEJARAH PANJANG DLP</vt:lpstr>
      <vt:lpstr>PowerPoint Presentation</vt:lpstr>
      <vt:lpstr>PowerPoint Presentation</vt:lpstr>
      <vt:lpstr>PowerPoint Presentation</vt:lpstr>
      <vt:lpstr>PowerPoint Presentation</vt:lpstr>
      <vt:lpstr>Resume sebagai SOLUSI</vt:lpstr>
      <vt:lpstr>Resume sebagai SOLUSI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Portege R930</dc:creator>
  <cp:lastModifiedBy>adji suwandono</cp:lastModifiedBy>
  <cp:revision>50</cp:revision>
  <cp:lastPrinted>2017-01-11T01:37:02Z</cp:lastPrinted>
  <dcterms:created xsi:type="dcterms:W3CDTF">2017-01-10T03:20:30Z</dcterms:created>
  <dcterms:modified xsi:type="dcterms:W3CDTF">2017-03-15T03:23:59Z</dcterms:modified>
</cp:coreProperties>
</file>