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58" r:id="rId4"/>
    <p:sldId id="259" r:id="rId5"/>
    <p:sldId id="260" r:id="rId6"/>
    <p:sldId id="287" r:id="rId7"/>
    <p:sldId id="288" r:id="rId8"/>
    <p:sldId id="289" r:id="rId9"/>
    <p:sldId id="296" r:id="rId10"/>
    <p:sldId id="290" r:id="rId11"/>
    <p:sldId id="297" r:id="rId12"/>
    <p:sldId id="291" r:id="rId13"/>
    <p:sldId id="298" r:id="rId14"/>
    <p:sldId id="316" r:id="rId15"/>
    <p:sldId id="299" r:id="rId16"/>
    <p:sldId id="317" r:id="rId17"/>
    <p:sldId id="300" r:id="rId18"/>
    <p:sldId id="301" r:id="rId19"/>
    <p:sldId id="292" r:id="rId20"/>
    <p:sldId id="319" r:id="rId21"/>
    <p:sldId id="303" r:id="rId22"/>
    <p:sldId id="304" r:id="rId23"/>
    <p:sldId id="318" r:id="rId24"/>
    <p:sldId id="305" r:id="rId25"/>
    <p:sldId id="293" r:id="rId26"/>
    <p:sldId id="322" r:id="rId27"/>
    <p:sldId id="306" r:id="rId28"/>
    <p:sldId id="307" r:id="rId29"/>
    <p:sldId id="308" r:id="rId30"/>
    <p:sldId id="320" r:id="rId31"/>
    <p:sldId id="309" r:id="rId32"/>
    <p:sldId id="321" r:id="rId33"/>
    <p:sldId id="310" r:id="rId34"/>
    <p:sldId id="315" r:id="rId35"/>
    <p:sldId id="294" r:id="rId36"/>
    <p:sldId id="323" r:id="rId37"/>
    <p:sldId id="295" r:id="rId38"/>
    <p:sldId id="311" r:id="rId39"/>
    <p:sldId id="312" r:id="rId40"/>
    <p:sldId id="313" r:id="rId41"/>
    <p:sldId id="281" r:id="rId42"/>
  </p:sldIdLst>
  <p:sldSz cx="9144000" cy="6858000" type="screen4x3"/>
  <p:notesSz cx="6888163" cy="10021888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7" userDrawn="1">
          <p15:clr>
            <a:srgbClr val="A4A3A4"/>
          </p15:clr>
        </p15:guide>
        <p15:guide id="2" pos="217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4660"/>
  </p:normalViewPr>
  <p:slideViewPr>
    <p:cSldViewPr>
      <p:cViewPr varScale="1">
        <p:scale>
          <a:sx n="66" d="100"/>
          <a:sy n="66" d="100"/>
        </p:scale>
        <p:origin x="136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2904" y="42"/>
      </p:cViewPr>
      <p:guideLst>
        <p:guide orient="horz" pos="3157"/>
        <p:guide pos="217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52741A-43A9-4B70-B499-515B10D2853D}" type="doc">
      <dgm:prSet loTypeId="urn:microsoft.com/office/officeart/2005/8/layout/pyramid3" loCatId="pyramid" qsTypeId="urn:microsoft.com/office/officeart/2005/8/quickstyle/simple1" qsCatId="simple" csTypeId="urn:microsoft.com/office/officeart/2005/8/colors/accent1_5" csCatId="accent1" phldr="1"/>
      <dgm:spPr/>
    </dgm:pt>
    <dgm:pt modelId="{76E35130-83B5-4231-A225-25E24F51E200}">
      <dgm:prSet phldrT="[Text]" custT="1"/>
      <dgm:spPr/>
      <dgm:t>
        <a:bodyPr/>
        <a:lstStyle/>
        <a:p>
          <a:r>
            <a:rPr lang="en-US" sz="20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WHO 2015 memperkirakan terdapat 10,4 juta kasus baru TB di dunia</a:t>
          </a:r>
          <a:endParaRPr lang="en-U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526278-4EB5-416C-9BE1-8C70B0BCEC38}" type="parTrans" cxnId="{00CC41A2-F3E5-47ED-BCB7-1281D6FF31C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DF082B0-2222-4F16-99A6-A14A710B175C}" type="sibTrans" cxnId="{00CC41A2-F3E5-47ED-BCB7-1281D6FF31CF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158C7D7-4E39-475A-B5BA-FF86536043CC}">
      <dgm:prSet phldrT="[Text]" custT="1"/>
      <dgm:spPr/>
      <dgm:t>
        <a:bodyPr/>
        <a:lstStyle/>
        <a:p>
          <a:r>
            <a:rPr lang="en-US" sz="20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Indonesia insidensi jumlah kasus baru TB terbesar kedua didunia pada tahun 2015 setelah India</a:t>
          </a:r>
          <a:endParaRPr lang="en-U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3DA096-9AB7-4E39-88DE-EC350F59FCCB}" type="parTrans" cxnId="{5206EA81-7D4F-4ABF-BCCE-834036E165E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A66AD2B-176A-4D1A-B9B8-F43A0C1EE6EC}" type="sibTrans" cxnId="{5206EA81-7D4F-4ABF-BCCE-834036E165E2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EC363DB-53DB-4DAB-8084-50D76D78E5FD}">
      <dgm:prSet phldrT="[Text]" custT="1"/>
      <dgm:spPr/>
      <dgm:t>
        <a:bodyPr/>
        <a:lstStyle/>
        <a:p>
          <a:r>
            <a:rPr lang="en-US" sz="20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TB angka kematian yang tinggi pada pasien dewasa</a:t>
          </a:r>
          <a:r>
            <a:rPr lang="id-ID" sz="20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1,7 juta kematian</a:t>
          </a:r>
          <a:r>
            <a:rPr lang="id-ID" sz="20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/tahun</a:t>
          </a:r>
          <a:endParaRPr lang="en-U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14EB7F-24D6-419F-81FC-E5CB8F2A1F0E}" type="parTrans" cxnId="{FA4EA5C2-41E4-4AB9-AEB6-8A13FB42A0C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E92A112-571C-4F5D-9AAC-D713CBE881C3}" type="sibTrans" cxnId="{FA4EA5C2-41E4-4AB9-AEB6-8A13FB42A0C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4DAC676-B27D-4D1F-8DD1-2AC96DD04307}">
      <dgm:prSet phldrT="[Text]" custT="1"/>
      <dgm:spPr/>
      <dgm:t>
        <a:bodyPr/>
        <a:lstStyle/>
        <a:p>
          <a:r>
            <a:rPr lang="en-US" sz="2000" i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sequele</a:t>
          </a:r>
          <a:r>
            <a:rPr lang="en-US" sz="20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dan komplikasi </a:t>
          </a:r>
          <a:r>
            <a:rPr lang="id-ID" sz="20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en-US" sz="20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TB paru primer dan pasca-primer</a:t>
          </a:r>
          <a:endParaRPr lang="en-U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935976-4F58-4C07-BD98-ED4493343D47}" type="parTrans" cxnId="{4449E01F-EFA6-45E0-B471-4E2F9000391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EF2E358-7602-4683-B4D2-6E261C071FEC}" type="sibTrans" cxnId="{4449E01F-EFA6-45E0-B471-4E2F90003917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96D09FC6-4316-4ACB-8E75-31E09AE49248}">
      <dgm:prSet phldrT="[Text]" custT="1"/>
      <dgm:spPr/>
      <dgm:t>
        <a:bodyPr/>
        <a:lstStyle/>
        <a:p>
          <a:r>
            <a:rPr lang="id-ID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Komplikasi pasien TB </a:t>
          </a:r>
          <a:r>
            <a:rPr lang="id-ID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id-ID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menyebabkan banyak intervensi yang </a:t>
          </a:r>
          <a:r>
            <a:rPr lang="id-ID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id-ID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diagnostik dan terapi</a:t>
          </a:r>
          <a:endParaRPr lang="en-US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5718FF-0EE8-4E6C-B958-9B91D9D81F03}" type="parTrans" cxnId="{8D36CE03-4D2C-4EC3-90F6-3E1E44368A4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6D9909D-F667-4BB8-B3E1-090897914FA7}" type="sibTrans" cxnId="{8D36CE03-4D2C-4EC3-90F6-3E1E44368A44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E783EEE9-972D-4DDF-B361-C8350CEF516A}" type="pres">
      <dgm:prSet presAssocID="{0F52741A-43A9-4B70-B499-515B10D2853D}" presName="Name0" presStyleCnt="0">
        <dgm:presLayoutVars>
          <dgm:dir/>
          <dgm:animLvl val="lvl"/>
          <dgm:resizeHandles val="exact"/>
        </dgm:presLayoutVars>
      </dgm:prSet>
      <dgm:spPr/>
    </dgm:pt>
    <dgm:pt modelId="{6E250751-E595-4754-A515-1507855478B1}" type="pres">
      <dgm:prSet presAssocID="{76E35130-83B5-4231-A225-25E24F51E200}" presName="Name8" presStyleCnt="0"/>
      <dgm:spPr/>
    </dgm:pt>
    <dgm:pt modelId="{0BD347FE-0815-4DC2-9194-1451BF120D0B}" type="pres">
      <dgm:prSet presAssocID="{76E35130-83B5-4231-A225-25E24F51E200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118D55-F11D-4812-B90E-2A395B9C1EA6}" type="pres">
      <dgm:prSet presAssocID="{76E35130-83B5-4231-A225-25E24F51E20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C33EB0-97AF-4627-95B8-208C886CB82F}" type="pres">
      <dgm:prSet presAssocID="{5158C7D7-4E39-475A-B5BA-FF86536043CC}" presName="Name8" presStyleCnt="0"/>
      <dgm:spPr/>
    </dgm:pt>
    <dgm:pt modelId="{B18A0678-65E4-42D2-A03F-A312477D1D76}" type="pres">
      <dgm:prSet presAssocID="{5158C7D7-4E39-475A-B5BA-FF86536043CC}" presName="level" presStyleLbl="node1" presStyleIdx="1" presStyleCnt="5" custScaleX="125806" custScaleY="7045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147423-F82A-418F-9FBA-175E64621C57}" type="pres">
      <dgm:prSet presAssocID="{5158C7D7-4E39-475A-B5BA-FF86536043C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EBBA02-8B7A-41AC-8021-6B27B5865127}" type="pres">
      <dgm:prSet presAssocID="{EEC363DB-53DB-4DAB-8084-50D76D78E5FD}" presName="Name8" presStyleCnt="0"/>
      <dgm:spPr/>
    </dgm:pt>
    <dgm:pt modelId="{33F5F86F-E629-4155-9F90-D6917FFAA70C}" type="pres">
      <dgm:prSet presAssocID="{EEC363DB-53DB-4DAB-8084-50D76D78E5FD}" presName="level" presStyleLbl="node1" presStyleIdx="2" presStyleCnt="5" custScaleX="136768" custScaleY="875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CB9DF0-BE63-4464-818A-17F34F9F0065}" type="pres">
      <dgm:prSet presAssocID="{EEC363DB-53DB-4DAB-8084-50D76D78E5F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59C094-A98E-476A-A29B-C8438682F68B}" type="pres">
      <dgm:prSet presAssocID="{34DAC676-B27D-4D1F-8DD1-2AC96DD04307}" presName="Name8" presStyleCnt="0"/>
      <dgm:spPr/>
    </dgm:pt>
    <dgm:pt modelId="{9ED7298C-0CE0-439D-AE09-3241C57CAB53}" type="pres">
      <dgm:prSet presAssocID="{34DAC676-B27D-4D1F-8DD1-2AC96DD04307}" presName="level" presStyleLbl="node1" presStyleIdx="3" presStyleCnt="5" custScaleX="149565" custScaleY="7115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5FF180-3894-420A-A07D-6753839F2E77}" type="pres">
      <dgm:prSet presAssocID="{34DAC676-B27D-4D1F-8DD1-2AC96DD0430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4F4EF3-E1F2-4F12-9DFC-CD3869238EDA}" type="pres">
      <dgm:prSet presAssocID="{96D09FC6-4316-4ACB-8E75-31E09AE49248}" presName="Name8" presStyleCnt="0"/>
      <dgm:spPr/>
    </dgm:pt>
    <dgm:pt modelId="{42A0063E-53B0-431F-8147-0FC981EB06A8}" type="pres">
      <dgm:prSet presAssocID="{96D09FC6-4316-4ACB-8E75-31E09AE49248}" presName="level" presStyleLbl="node1" presStyleIdx="4" presStyleCnt="5" custScaleX="170191" custScaleY="16916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B1868E-5C87-4A3B-88DC-54A110539A37}" type="pres">
      <dgm:prSet presAssocID="{96D09FC6-4316-4ACB-8E75-31E09AE4924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5217387-F1F3-4660-99FD-3D20DE8F82DA}" type="presOf" srcId="{EEC363DB-53DB-4DAB-8084-50D76D78E5FD}" destId="{33F5F86F-E629-4155-9F90-D6917FFAA70C}" srcOrd="0" destOrd="0" presId="urn:microsoft.com/office/officeart/2005/8/layout/pyramid3"/>
    <dgm:cxn modelId="{CBA17818-D51A-46D7-A981-EA562067F548}" type="presOf" srcId="{96D09FC6-4316-4ACB-8E75-31E09AE49248}" destId="{EBB1868E-5C87-4A3B-88DC-54A110539A37}" srcOrd="1" destOrd="0" presId="urn:microsoft.com/office/officeart/2005/8/layout/pyramid3"/>
    <dgm:cxn modelId="{B4BBFA7F-ED7C-44FF-AFA0-3D19725C9E34}" type="presOf" srcId="{96D09FC6-4316-4ACB-8E75-31E09AE49248}" destId="{42A0063E-53B0-431F-8147-0FC981EB06A8}" srcOrd="0" destOrd="0" presId="urn:microsoft.com/office/officeart/2005/8/layout/pyramid3"/>
    <dgm:cxn modelId="{CBF1E8E8-368F-431F-AC29-5D901245F040}" type="presOf" srcId="{5158C7D7-4E39-475A-B5BA-FF86536043CC}" destId="{A4147423-F82A-418F-9FBA-175E64621C57}" srcOrd="1" destOrd="0" presId="urn:microsoft.com/office/officeart/2005/8/layout/pyramid3"/>
    <dgm:cxn modelId="{8D36CE03-4D2C-4EC3-90F6-3E1E44368A44}" srcId="{0F52741A-43A9-4B70-B499-515B10D2853D}" destId="{96D09FC6-4316-4ACB-8E75-31E09AE49248}" srcOrd="4" destOrd="0" parTransId="{B15718FF-0EE8-4E6C-B958-9B91D9D81F03}" sibTransId="{B6D9909D-F667-4BB8-B3E1-090897914FA7}"/>
    <dgm:cxn modelId="{8E27C794-3BF6-4F47-BF55-C905652023BA}" type="presOf" srcId="{34DAC676-B27D-4D1F-8DD1-2AC96DD04307}" destId="{9ED7298C-0CE0-439D-AE09-3241C57CAB53}" srcOrd="0" destOrd="0" presId="urn:microsoft.com/office/officeart/2005/8/layout/pyramid3"/>
    <dgm:cxn modelId="{C3425E7E-C64E-4B8C-AE31-F7D91DB7975A}" type="presOf" srcId="{76E35130-83B5-4231-A225-25E24F51E200}" destId="{0BD347FE-0815-4DC2-9194-1451BF120D0B}" srcOrd="0" destOrd="0" presId="urn:microsoft.com/office/officeart/2005/8/layout/pyramid3"/>
    <dgm:cxn modelId="{5206EA81-7D4F-4ABF-BCCE-834036E165E2}" srcId="{0F52741A-43A9-4B70-B499-515B10D2853D}" destId="{5158C7D7-4E39-475A-B5BA-FF86536043CC}" srcOrd="1" destOrd="0" parTransId="{EE3DA096-9AB7-4E39-88DE-EC350F59FCCB}" sibTransId="{4A66AD2B-176A-4D1A-B9B8-F43A0C1EE6EC}"/>
    <dgm:cxn modelId="{4449E01F-EFA6-45E0-B471-4E2F90003917}" srcId="{0F52741A-43A9-4B70-B499-515B10D2853D}" destId="{34DAC676-B27D-4D1F-8DD1-2AC96DD04307}" srcOrd="3" destOrd="0" parTransId="{C0935976-4F58-4C07-BD98-ED4493343D47}" sibTransId="{5EF2E358-7602-4683-B4D2-6E261C071FEC}"/>
    <dgm:cxn modelId="{54B92CD7-36FB-41BA-98BB-51302E1D94C7}" type="presOf" srcId="{EEC363DB-53DB-4DAB-8084-50D76D78E5FD}" destId="{CBCB9DF0-BE63-4464-818A-17F34F9F0065}" srcOrd="1" destOrd="0" presId="urn:microsoft.com/office/officeart/2005/8/layout/pyramid3"/>
    <dgm:cxn modelId="{9C10F367-6BA5-4ACB-B34C-DDC0E0036647}" type="presOf" srcId="{5158C7D7-4E39-475A-B5BA-FF86536043CC}" destId="{B18A0678-65E4-42D2-A03F-A312477D1D76}" srcOrd="0" destOrd="0" presId="urn:microsoft.com/office/officeart/2005/8/layout/pyramid3"/>
    <dgm:cxn modelId="{FA4EA5C2-41E4-4AB9-AEB6-8A13FB42A0C0}" srcId="{0F52741A-43A9-4B70-B499-515B10D2853D}" destId="{EEC363DB-53DB-4DAB-8084-50D76D78E5FD}" srcOrd="2" destOrd="0" parTransId="{FE14EB7F-24D6-419F-81FC-E5CB8F2A1F0E}" sibTransId="{4E92A112-571C-4F5D-9AAC-D713CBE881C3}"/>
    <dgm:cxn modelId="{F991DED1-984F-4787-BB2E-1300A3871970}" type="presOf" srcId="{34DAC676-B27D-4D1F-8DD1-2AC96DD04307}" destId="{BA5FF180-3894-420A-A07D-6753839F2E77}" srcOrd="1" destOrd="0" presId="urn:microsoft.com/office/officeart/2005/8/layout/pyramid3"/>
    <dgm:cxn modelId="{00CC41A2-F3E5-47ED-BCB7-1281D6FF31CF}" srcId="{0F52741A-43A9-4B70-B499-515B10D2853D}" destId="{76E35130-83B5-4231-A225-25E24F51E200}" srcOrd="0" destOrd="0" parTransId="{0D526278-4EB5-416C-9BE1-8C70B0BCEC38}" sibTransId="{2DF082B0-2222-4F16-99A6-A14A710B175C}"/>
    <dgm:cxn modelId="{1120F6E6-75E8-4EDC-8DAE-953D44EAABA4}" type="presOf" srcId="{76E35130-83B5-4231-A225-25E24F51E200}" destId="{8C118D55-F11D-4812-B90E-2A395B9C1EA6}" srcOrd="1" destOrd="0" presId="urn:microsoft.com/office/officeart/2005/8/layout/pyramid3"/>
    <dgm:cxn modelId="{58B3A535-5323-4C79-9B17-19675D9E5F74}" type="presOf" srcId="{0F52741A-43A9-4B70-B499-515B10D2853D}" destId="{E783EEE9-972D-4DDF-B361-C8350CEF516A}" srcOrd="0" destOrd="0" presId="urn:microsoft.com/office/officeart/2005/8/layout/pyramid3"/>
    <dgm:cxn modelId="{6B8DC9F7-D59B-4E39-8539-15C46D3EA12E}" type="presParOf" srcId="{E783EEE9-972D-4DDF-B361-C8350CEF516A}" destId="{6E250751-E595-4754-A515-1507855478B1}" srcOrd="0" destOrd="0" presId="urn:microsoft.com/office/officeart/2005/8/layout/pyramid3"/>
    <dgm:cxn modelId="{519B4E15-0CEF-48D6-9AD0-75FE51975AD2}" type="presParOf" srcId="{6E250751-E595-4754-A515-1507855478B1}" destId="{0BD347FE-0815-4DC2-9194-1451BF120D0B}" srcOrd="0" destOrd="0" presId="urn:microsoft.com/office/officeart/2005/8/layout/pyramid3"/>
    <dgm:cxn modelId="{B9A10FCC-2640-4D7F-B15B-8C281E475EF0}" type="presParOf" srcId="{6E250751-E595-4754-A515-1507855478B1}" destId="{8C118D55-F11D-4812-B90E-2A395B9C1EA6}" srcOrd="1" destOrd="0" presId="urn:microsoft.com/office/officeart/2005/8/layout/pyramid3"/>
    <dgm:cxn modelId="{DA8BBFC4-63E2-4AF8-998F-22AFDEF5DA8C}" type="presParOf" srcId="{E783EEE9-972D-4DDF-B361-C8350CEF516A}" destId="{C5C33EB0-97AF-4627-95B8-208C886CB82F}" srcOrd="1" destOrd="0" presId="urn:microsoft.com/office/officeart/2005/8/layout/pyramid3"/>
    <dgm:cxn modelId="{B287B266-4ABA-441C-AB9C-A742E6D2BD4D}" type="presParOf" srcId="{C5C33EB0-97AF-4627-95B8-208C886CB82F}" destId="{B18A0678-65E4-42D2-A03F-A312477D1D76}" srcOrd="0" destOrd="0" presId="urn:microsoft.com/office/officeart/2005/8/layout/pyramid3"/>
    <dgm:cxn modelId="{C6121841-8BEE-44FE-A0E5-EC2DC0FF5B7A}" type="presParOf" srcId="{C5C33EB0-97AF-4627-95B8-208C886CB82F}" destId="{A4147423-F82A-418F-9FBA-175E64621C57}" srcOrd="1" destOrd="0" presId="urn:microsoft.com/office/officeart/2005/8/layout/pyramid3"/>
    <dgm:cxn modelId="{D17BAC45-516F-4DB4-90EA-4DBC5A09A2BA}" type="presParOf" srcId="{E783EEE9-972D-4DDF-B361-C8350CEF516A}" destId="{58EBBA02-8B7A-41AC-8021-6B27B5865127}" srcOrd="2" destOrd="0" presId="urn:microsoft.com/office/officeart/2005/8/layout/pyramid3"/>
    <dgm:cxn modelId="{52C32F95-7579-44A8-90C0-0B825C6B7D83}" type="presParOf" srcId="{58EBBA02-8B7A-41AC-8021-6B27B5865127}" destId="{33F5F86F-E629-4155-9F90-D6917FFAA70C}" srcOrd="0" destOrd="0" presId="urn:microsoft.com/office/officeart/2005/8/layout/pyramid3"/>
    <dgm:cxn modelId="{141BB4D5-7637-41C2-BFE0-F40D8E7F92D6}" type="presParOf" srcId="{58EBBA02-8B7A-41AC-8021-6B27B5865127}" destId="{CBCB9DF0-BE63-4464-818A-17F34F9F0065}" srcOrd="1" destOrd="0" presId="urn:microsoft.com/office/officeart/2005/8/layout/pyramid3"/>
    <dgm:cxn modelId="{720C92ED-011C-4631-B6F2-03E9374CAA04}" type="presParOf" srcId="{E783EEE9-972D-4DDF-B361-C8350CEF516A}" destId="{4959C094-A98E-476A-A29B-C8438682F68B}" srcOrd="3" destOrd="0" presId="urn:microsoft.com/office/officeart/2005/8/layout/pyramid3"/>
    <dgm:cxn modelId="{A4530E00-6428-4166-9526-209D33AB5287}" type="presParOf" srcId="{4959C094-A98E-476A-A29B-C8438682F68B}" destId="{9ED7298C-0CE0-439D-AE09-3241C57CAB53}" srcOrd="0" destOrd="0" presId="urn:microsoft.com/office/officeart/2005/8/layout/pyramid3"/>
    <dgm:cxn modelId="{F6DD9D8F-6DD0-4FF5-B471-34600F9CDA36}" type="presParOf" srcId="{4959C094-A98E-476A-A29B-C8438682F68B}" destId="{BA5FF180-3894-420A-A07D-6753839F2E77}" srcOrd="1" destOrd="0" presId="urn:microsoft.com/office/officeart/2005/8/layout/pyramid3"/>
    <dgm:cxn modelId="{E87993F2-432A-4424-9DD9-3BD658259809}" type="presParOf" srcId="{E783EEE9-972D-4DDF-B361-C8350CEF516A}" destId="{B74F4EF3-E1F2-4F12-9DFC-CD3869238EDA}" srcOrd="4" destOrd="0" presId="urn:microsoft.com/office/officeart/2005/8/layout/pyramid3"/>
    <dgm:cxn modelId="{A56E4958-0B45-4CD0-9E28-9F0A5397BEB1}" type="presParOf" srcId="{B74F4EF3-E1F2-4F12-9DFC-CD3869238EDA}" destId="{42A0063E-53B0-431F-8147-0FC981EB06A8}" srcOrd="0" destOrd="0" presId="urn:microsoft.com/office/officeart/2005/8/layout/pyramid3"/>
    <dgm:cxn modelId="{07236084-55D1-428E-9EDA-6F0BAF7875EA}" type="presParOf" srcId="{B74F4EF3-E1F2-4F12-9DFC-CD3869238EDA}" destId="{EBB1868E-5C87-4A3B-88DC-54A110539A37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F60400-A330-4C73-9E51-D52F96112B69}" type="doc">
      <dgm:prSet loTypeId="urn:microsoft.com/office/officeart/2005/8/layout/vProcess5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797A07E-7824-4EB7-B117-91A7D8BA36DD}">
      <dgm:prSet phldrT="[Text]" custT="1"/>
      <dgm:spPr/>
      <dgm:t>
        <a:bodyPr/>
        <a:lstStyle/>
        <a:p>
          <a:pPr algn="ctr"/>
          <a:r>
            <a:rPr lang="en-US" sz="20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Infeksi </a:t>
          </a:r>
          <a:r>
            <a:rPr lang="id-ID" sz="20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hirup </a:t>
          </a:r>
          <a:r>
            <a:rPr lang="en-US" sz="2000" b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droplet nuklei mengandung basil tuberkel</a:t>
          </a:r>
          <a:endParaRPr lang="en-US" sz="20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38715D-3DBE-4CB6-A2AA-314C98FF5AD2}" type="parTrans" cxnId="{0A6AC032-8F51-4889-B40F-835F28364655}">
      <dgm:prSet/>
      <dgm:spPr/>
      <dgm:t>
        <a:bodyPr/>
        <a:lstStyle/>
        <a:p>
          <a:endParaRPr lang="en-US"/>
        </a:p>
      </dgm:t>
    </dgm:pt>
    <dgm:pt modelId="{3B558652-0158-4508-ACC2-BD861A317CF2}" type="sibTrans" cxnId="{0A6AC032-8F51-4889-B40F-835F28364655}">
      <dgm:prSet/>
      <dgm:spPr/>
      <dgm:t>
        <a:bodyPr/>
        <a:lstStyle/>
        <a:p>
          <a:endParaRPr lang="en-US"/>
        </a:p>
      </dgm:t>
    </dgm:pt>
    <dgm:pt modelId="{73CDC8B8-DA63-496F-AF23-A352855A7E15}">
      <dgm:prSet phldrT="[Text]" custT="1"/>
      <dgm:spPr/>
      <dgm:t>
        <a:bodyPr/>
        <a:lstStyle/>
        <a:p>
          <a:r>
            <a:rPr lang="en-US" sz="2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Efikasi</a:t>
          </a:r>
          <a:r>
            <a: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mekanisme</a:t>
          </a:r>
          <a:r>
            <a: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bakterisidal</a:t>
          </a:r>
          <a:r>
            <a: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tergantung</a:t>
          </a:r>
          <a:r>
            <a: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d-ID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</a:p>
        <a:p>
          <a:r>
            <a:rPr lang="en-US" sz="2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kapasitas</a:t>
          </a:r>
          <a:r>
            <a: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mikrobisidal</a:t>
          </a:r>
          <a:r>
            <a: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intrinsik</a:t>
          </a:r>
          <a:r>
            <a: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makrofag</a:t>
          </a:r>
          <a:r>
            <a: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alveolar,</a:t>
          </a:r>
          <a:endParaRPr lang="id-ID" sz="2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karakteristik</a:t>
          </a:r>
          <a:r>
            <a: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sifat</a:t>
          </a:r>
          <a:r>
            <a: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patogen</a:t>
          </a:r>
          <a:r>
            <a: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strain</a:t>
          </a:r>
          <a:r>
            <a: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Mtb</a:t>
          </a:r>
          <a:r>
            <a: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yang </a:t>
          </a:r>
          <a:r>
            <a:rPr lang="en-US" sz="2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terinhalasi</a:t>
          </a:r>
          <a:endParaRPr lang="id-ID" sz="24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kondisi</a:t>
          </a:r>
          <a:r>
            <a: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sekitar</a:t>
          </a:r>
          <a:r>
            <a: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di area </a:t>
          </a:r>
          <a:r>
            <a:rPr lang="en-US" sz="24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infeksi</a:t>
          </a:r>
          <a:endParaRPr lang="en-US" sz="24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CAF9BA-378C-4AEC-98AD-ECB7CBD2C92D}" type="parTrans" cxnId="{F88F3A20-71F6-4DA2-9688-49D4961BD84B}">
      <dgm:prSet/>
      <dgm:spPr/>
      <dgm:t>
        <a:bodyPr/>
        <a:lstStyle/>
        <a:p>
          <a:endParaRPr lang="en-US"/>
        </a:p>
      </dgm:t>
    </dgm:pt>
    <dgm:pt modelId="{CC0F7E1D-37EC-4547-B1D9-02C0B04DED81}" type="sibTrans" cxnId="{F88F3A20-71F6-4DA2-9688-49D4961BD84B}">
      <dgm:prSet/>
      <dgm:spPr/>
      <dgm:t>
        <a:bodyPr/>
        <a:lstStyle/>
        <a:p>
          <a:endParaRPr lang="en-US"/>
        </a:p>
      </dgm:t>
    </dgm:pt>
    <dgm:pt modelId="{A9910A66-2131-4E76-BF17-291A1CB2A094}">
      <dgm:prSet phldrT="[Text]" custT="1"/>
      <dgm:spPr/>
      <dgm:t>
        <a:bodyPr/>
        <a:lstStyle/>
        <a:p>
          <a:r>
            <a: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Droplet </a:t>
          </a:r>
          <a:r>
            <a:rPr lang="en-US" sz="20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nuklei</a:t>
          </a:r>
          <a:r>
            <a: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d-ID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en-US" sz="20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pertahanan</a:t>
          </a:r>
          <a:r>
            <a: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mukosilier</a:t>
          </a:r>
          <a:r>
            <a: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percabangan</a:t>
          </a:r>
          <a:r>
            <a: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bronkus</a:t>
          </a:r>
          <a:r>
            <a: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d-ID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d-ID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alveoli </a:t>
          </a:r>
          <a:r>
            <a:rPr lang="id-ID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en-US" sz="20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difagosit</a:t>
          </a:r>
          <a:r>
            <a: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makrofag</a:t>
          </a:r>
          <a:r>
            <a: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alveolar </a:t>
          </a:r>
          <a:r>
            <a:rPr lang="en-US" sz="20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dengan</a:t>
          </a:r>
          <a:r>
            <a: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mekanisme</a:t>
          </a:r>
          <a:r>
            <a:rPr lang="en-US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bakterisidal</a:t>
          </a:r>
          <a:endParaRPr lang="en-US" sz="20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E98073-342C-4E02-8A74-BC1BC962DC1D}" type="parTrans" cxnId="{C03188DC-9DBE-4ECD-B7EB-115FD2C4E15C}">
      <dgm:prSet/>
      <dgm:spPr/>
      <dgm:t>
        <a:bodyPr/>
        <a:lstStyle/>
        <a:p>
          <a:endParaRPr lang="en-US"/>
        </a:p>
      </dgm:t>
    </dgm:pt>
    <dgm:pt modelId="{72202835-80C5-47E7-9AC6-E8C6D34991B9}" type="sibTrans" cxnId="{C03188DC-9DBE-4ECD-B7EB-115FD2C4E15C}">
      <dgm:prSet/>
      <dgm:spPr/>
      <dgm:t>
        <a:bodyPr/>
        <a:lstStyle/>
        <a:p>
          <a:endParaRPr lang="en-US"/>
        </a:p>
      </dgm:t>
    </dgm:pt>
    <dgm:pt modelId="{131063B1-FBA6-4C25-8E20-11AAE6CBFDA1}" type="pres">
      <dgm:prSet presAssocID="{18F60400-A330-4C73-9E51-D52F96112B6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77DF5EF-B3FB-480C-9DBE-3042A7A67AF8}" type="pres">
      <dgm:prSet presAssocID="{18F60400-A330-4C73-9E51-D52F96112B69}" presName="dummyMaxCanvas" presStyleCnt="0">
        <dgm:presLayoutVars/>
      </dgm:prSet>
      <dgm:spPr/>
    </dgm:pt>
    <dgm:pt modelId="{E092D9D9-E991-4410-A241-B7F13B0B3B60}" type="pres">
      <dgm:prSet presAssocID="{18F60400-A330-4C73-9E51-D52F96112B69}" presName="ThreeNodes_1" presStyleLbl="node1" presStyleIdx="0" presStyleCnt="3" custScaleX="117075" custScaleY="64502" custLinFactNeighborX="98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EA45C9-AE27-4811-95F3-3C2661EA613D}" type="pres">
      <dgm:prSet presAssocID="{18F60400-A330-4C73-9E51-D52F96112B69}" presName="ThreeNodes_2" presStyleLbl="node1" presStyleIdx="1" presStyleCnt="3" custScaleX="117647" custLinFactNeighborX="1471" custLinFactNeighborY="-155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1A9353-C7E1-476F-A913-CFF03AD8449E}" type="pres">
      <dgm:prSet presAssocID="{18F60400-A330-4C73-9E51-D52F96112B69}" presName="ThreeNodes_3" presStyleLbl="node1" presStyleIdx="2" presStyleCnt="3" custScaleX="117647" custScaleY="125108" custLinFactNeighborX="-8681" custLinFactNeighborY="-62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41148F-E463-4366-8746-DDA21BEF41B9}" type="pres">
      <dgm:prSet presAssocID="{18F60400-A330-4C73-9E51-D52F96112B69}" presName="ThreeConn_1-2" presStyleLbl="fgAccFollowNode1" presStyleIdx="0" presStyleCnt="2" custLinFactNeighborX="61044" custLinFactNeighborY="-138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203703-2114-4C5D-AB2D-67EC12ED25E2}" type="pres">
      <dgm:prSet presAssocID="{18F60400-A330-4C73-9E51-D52F96112B69}" presName="ThreeConn_2-3" presStyleLbl="fgAccFollowNode1" presStyleIdx="1" presStyleCnt="2" custLinFactNeighborY="-353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3A40EE-BA6A-4F5E-B49A-3942FB9E442A}" type="pres">
      <dgm:prSet presAssocID="{18F60400-A330-4C73-9E51-D52F96112B6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AF733E-3A8D-46DE-A6BD-98448C865449}" type="pres">
      <dgm:prSet presAssocID="{18F60400-A330-4C73-9E51-D52F96112B6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C46B9C-EABB-4C58-B30B-449CDE7AB85F}" type="pres">
      <dgm:prSet presAssocID="{18F60400-A330-4C73-9E51-D52F96112B6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3B01DA-29D7-4313-B1AD-2EAAB4DC809A}" type="presOf" srcId="{A9910A66-2131-4E76-BF17-291A1CB2A094}" destId="{4FAF733E-3A8D-46DE-A6BD-98448C865449}" srcOrd="1" destOrd="0" presId="urn:microsoft.com/office/officeart/2005/8/layout/vProcess5"/>
    <dgm:cxn modelId="{F88F3A20-71F6-4DA2-9688-49D4961BD84B}" srcId="{18F60400-A330-4C73-9E51-D52F96112B69}" destId="{73CDC8B8-DA63-496F-AF23-A352855A7E15}" srcOrd="2" destOrd="0" parTransId="{91CAF9BA-378C-4AEC-98AD-ECB7CBD2C92D}" sibTransId="{CC0F7E1D-37EC-4547-B1D9-02C0B04DED81}"/>
    <dgm:cxn modelId="{0A6AC032-8F51-4889-B40F-835F28364655}" srcId="{18F60400-A330-4C73-9E51-D52F96112B69}" destId="{4797A07E-7824-4EB7-B117-91A7D8BA36DD}" srcOrd="0" destOrd="0" parTransId="{1538715D-3DBE-4CB6-A2AA-314C98FF5AD2}" sibTransId="{3B558652-0158-4508-ACC2-BD861A317CF2}"/>
    <dgm:cxn modelId="{6423C2A2-F678-4075-9271-7A1D7B67DD81}" type="presOf" srcId="{72202835-80C5-47E7-9AC6-E8C6D34991B9}" destId="{F8203703-2114-4C5D-AB2D-67EC12ED25E2}" srcOrd="0" destOrd="0" presId="urn:microsoft.com/office/officeart/2005/8/layout/vProcess5"/>
    <dgm:cxn modelId="{71C51E1A-C1ED-4C54-8409-0EBFBEB8DDAC}" type="presOf" srcId="{18F60400-A330-4C73-9E51-D52F96112B69}" destId="{131063B1-FBA6-4C25-8E20-11AAE6CBFDA1}" srcOrd="0" destOrd="0" presId="urn:microsoft.com/office/officeart/2005/8/layout/vProcess5"/>
    <dgm:cxn modelId="{C03188DC-9DBE-4ECD-B7EB-115FD2C4E15C}" srcId="{18F60400-A330-4C73-9E51-D52F96112B69}" destId="{A9910A66-2131-4E76-BF17-291A1CB2A094}" srcOrd="1" destOrd="0" parTransId="{68E98073-342C-4E02-8A74-BC1BC962DC1D}" sibTransId="{72202835-80C5-47E7-9AC6-E8C6D34991B9}"/>
    <dgm:cxn modelId="{C88416C7-88DC-4156-9D7F-4E65F76DE75B}" type="presOf" srcId="{3B558652-0158-4508-ACC2-BD861A317CF2}" destId="{CC41148F-E463-4366-8746-DDA21BEF41B9}" srcOrd="0" destOrd="0" presId="urn:microsoft.com/office/officeart/2005/8/layout/vProcess5"/>
    <dgm:cxn modelId="{FB794512-D0DF-4C25-A5DF-A799A6EFBD9F}" type="presOf" srcId="{4797A07E-7824-4EB7-B117-91A7D8BA36DD}" destId="{E63A40EE-BA6A-4F5E-B49A-3942FB9E442A}" srcOrd="1" destOrd="0" presId="urn:microsoft.com/office/officeart/2005/8/layout/vProcess5"/>
    <dgm:cxn modelId="{06F17756-D39C-40A4-BFF5-BE189AB1FB97}" type="presOf" srcId="{73CDC8B8-DA63-496F-AF23-A352855A7E15}" destId="{791A9353-C7E1-476F-A913-CFF03AD8449E}" srcOrd="0" destOrd="0" presId="urn:microsoft.com/office/officeart/2005/8/layout/vProcess5"/>
    <dgm:cxn modelId="{F9E8D136-54DC-445E-A1C2-3AD8E36A0905}" type="presOf" srcId="{A9910A66-2131-4E76-BF17-291A1CB2A094}" destId="{28EA45C9-AE27-4811-95F3-3C2661EA613D}" srcOrd="0" destOrd="0" presId="urn:microsoft.com/office/officeart/2005/8/layout/vProcess5"/>
    <dgm:cxn modelId="{EC870F53-6415-48D8-8C57-7C9DB805D476}" type="presOf" srcId="{73CDC8B8-DA63-496F-AF23-A352855A7E15}" destId="{30C46B9C-EABB-4C58-B30B-449CDE7AB85F}" srcOrd="1" destOrd="0" presId="urn:microsoft.com/office/officeart/2005/8/layout/vProcess5"/>
    <dgm:cxn modelId="{3CDE4ED8-9F3C-4A16-A2FE-A1E2184BD625}" type="presOf" srcId="{4797A07E-7824-4EB7-B117-91A7D8BA36DD}" destId="{E092D9D9-E991-4410-A241-B7F13B0B3B60}" srcOrd="0" destOrd="0" presId="urn:microsoft.com/office/officeart/2005/8/layout/vProcess5"/>
    <dgm:cxn modelId="{6C75B419-F415-4850-99AB-0C79B0C69057}" type="presParOf" srcId="{131063B1-FBA6-4C25-8E20-11AAE6CBFDA1}" destId="{877DF5EF-B3FB-480C-9DBE-3042A7A67AF8}" srcOrd="0" destOrd="0" presId="urn:microsoft.com/office/officeart/2005/8/layout/vProcess5"/>
    <dgm:cxn modelId="{51D64CDE-E0C4-47DE-98F4-52185916F775}" type="presParOf" srcId="{131063B1-FBA6-4C25-8E20-11AAE6CBFDA1}" destId="{E092D9D9-E991-4410-A241-B7F13B0B3B60}" srcOrd="1" destOrd="0" presId="urn:microsoft.com/office/officeart/2005/8/layout/vProcess5"/>
    <dgm:cxn modelId="{CBDD9248-B6C3-459D-91C0-59B2189B655C}" type="presParOf" srcId="{131063B1-FBA6-4C25-8E20-11AAE6CBFDA1}" destId="{28EA45C9-AE27-4811-95F3-3C2661EA613D}" srcOrd="2" destOrd="0" presId="urn:microsoft.com/office/officeart/2005/8/layout/vProcess5"/>
    <dgm:cxn modelId="{ADAF4D5D-BC1B-4E97-828C-25223F622B59}" type="presParOf" srcId="{131063B1-FBA6-4C25-8E20-11AAE6CBFDA1}" destId="{791A9353-C7E1-476F-A913-CFF03AD8449E}" srcOrd="3" destOrd="0" presId="urn:microsoft.com/office/officeart/2005/8/layout/vProcess5"/>
    <dgm:cxn modelId="{05F0CD28-7CB4-4411-9FE1-57F203A1F084}" type="presParOf" srcId="{131063B1-FBA6-4C25-8E20-11AAE6CBFDA1}" destId="{CC41148F-E463-4366-8746-DDA21BEF41B9}" srcOrd="4" destOrd="0" presId="urn:microsoft.com/office/officeart/2005/8/layout/vProcess5"/>
    <dgm:cxn modelId="{10E333BE-5A42-41B3-AAC0-C56527C52E21}" type="presParOf" srcId="{131063B1-FBA6-4C25-8E20-11AAE6CBFDA1}" destId="{F8203703-2114-4C5D-AB2D-67EC12ED25E2}" srcOrd="5" destOrd="0" presId="urn:microsoft.com/office/officeart/2005/8/layout/vProcess5"/>
    <dgm:cxn modelId="{54396FD7-7D90-4E18-B39F-77B99936A5EE}" type="presParOf" srcId="{131063B1-FBA6-4C25-8E20-11AAE6CBFDA1}" destId="{E63A40EE-BA6A-4F5E-B49A-3942FB9E442A}" srcOrd="6" destOrd="0" presId="urn:microsoft.com/office/officeart/2005/8/layout/vProcess5"/>
    <dgm:cxn modelId="{1503AC04-6C4F-49C2-AFEF-9FCB810178FE}" type="presParOf" srcId="{131063B1-FBA6-4C25-8E20-11AAE6CBFDA1}" destId="{4FAF733E-3A8D-46DE-A6BD-98448C865449}" srcOrd="7" destOrd="0" presId="urn:microsoft.com/office/officeart/2005/8/layout/vProcess5"/>
    <dgm:cxn modelId="{0603101D-F091-4718-8A5B-CD4653D3F187}" type="presParOf" srcId="{131063B1-FBA6-4C25-8E20-11AAE6CBFDA1}" destId="{30C46B9C-EABB-4C58-B30B-449CDE7AB85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1C0750-5475-451E-857B-64F0F5E6D835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755B97A-0962-4FA3-A228-207979B02749}">
      <dgm:prSet phldrT="[Text]"/>
      <dgm:spPr/>
      <dgm:t>
        <a:bodyPr/>
        <a:lstStyle/>
        <a:p>
          <a:r>
            <a:rPr lang="id-ID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Intervensi TB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82F5DE0-80A8-4CCC-B2DA-0C11D8A974A3}" type="parTrans" cxnId="{D6466C66-732A-4419-ADD7-38B370729B7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C483B5A-BE69-45A5-AA29-BA4CB5F3C55C}" type="sibTrans" cxnId="{D6466C66-732A-4419-ADD7-38B370729B7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BE2EEA-0BAE-4D5E-BDE0-20D283ED2940}">
      <dgm:prSet phldrT="[Text]" custT="1"/>
      <dgm:spPr/>
      <dgm:t>
        <a:bodyPr/>
        <a:lstStyle/>
        <a:p>
          <a:r>
            <a: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Pleural biopsy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E655D7-A177-4713-B66E-8B1820C93C08}" type="parTrans" cxnId="{C929BDBB-CA2F-4A11-913C-876F4FFB22C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16C03B-9EF4-4A5E-8964-546C4E6479C3}" type="sibTrans" cxnId="{C929BDBB-CA2F-4A11-913C-876F4FFB22C8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342C53-496A-4E05-BFBA-7626A51C1EA3}">
      <dgm:prSet phldrT="[Text]" custT="1"/>
      <dgm:spPr/>
      <dgm:t>
        <a:bodyPr/>
        <a:lstStyle/>
        <a:p>
          <a:r>
            <a: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Bronkoskopi 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4FF784-8451-45B0-8D07-CCD27362D0B2}" type="parTrans" cxnId="{E2ECD103-9890-45CD-93CF-93BEEAD2585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21EBDA-D3E9-468C-BC49-8D8C83E42EB5}" type="sibTrans" cxnId="{E2ECD103-9890-45CD-93CF-93BEEAD2585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1E31B2-C9F6-4482-8678-92CDFCFBB45D}">
      <dgm:prSet phldrT="[Text]" custT="1"/>
      <dgm:spPr/>
      <dgm:t>
        <a:bodyPr/>
        <a:lstStyle/>
        <a:p>
          <a:r>
            <a: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Operasi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757112-9222-4225-914F-35D33FAC23D5}" type="parTrans" cxnId="{AC5CD12D-AF71-4C75-900E-3FCBD82216D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03982D-D4C4-47F2-8D86-592FB733D2C1}" type="sibTrans" cxnId="{AC5CD12D-AF71-4C75-900E-3FCBD82216DA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6EFDA1-326D-4FED-8F21-2B5844DBCCEA}">
      <dgm:prSet phldrT="[Text]" custT="1"/>
      <dgm:spPr/>
      <dgm:t>
        <a:bodyPr/>
        <a:lstStyle/>
        <a:p>
          <a:r>
            <a: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Pungsi pleura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E15B27-0300-4EAF-A4F3-DB9AD8084787}" type="parTrans" cxnId="{FB2F88ED-CD2B-4165-B11D-E6DEF665351D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8F0488-A589-4081-B365-4C30CCFDA0F2}" type="sibTrans" cxnId="{FB2F88ED-CD2B-4165-B11D-E6DEF665351D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15E818-6BF5-405D-A2AC-4121BA5ADF72}">
      <dgm:prSet phldrT="[Text]" custT="1"/>
      <dgm:spPr/>
      <dgm:t>
        <a:bodyPr/>
        <a:lstStyle/>
        <a:p>
          <a:r>
            <a: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WSD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B39BFE6-37A8-421F-8E08-3644404C6DD2}" type="parTrans" cxnId="{E890D7C8-DAF5-4783-A978-2A67CF255C5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D61574-CF18-4366-B1AE-01B09810FC50}" type="sibTrans" cxnId="{E890D7C8-DAF5-4783-A978-2A67CF255C50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36CF13D-4AB6-4F21-8853-A70544D4FEED}">
      <dgm:prSet phldrT="[Text]" custT="1"/>
      <dgm:spPr/>
      <dgm:t>
        <a:bodyPr/>
        <a:lstStyle/>
        <a:p>
          <a:r>
            <a: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USG</a:t>
          </a:r>
          <a:endParaRPr lang="en-U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629EBA1-7E94-4696-9953-80E59BD30F65}" type="parTrans" cxnId="{445B7ED2-2771-4815-B55E-D5167AF2339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977201-80F9-4C91-8225-CE7E249EE8F1}" type="sibTrans" cxnId="{445B7ED2-2771-4815-B55E-D5167AF2339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99422D-C491-4357-AC39-C5756E0A82F5}">
      <dgm:prSet phldrT="[Text]" custT="1"/>
      <dgm:spPr/>
      <dgm:t>
        <a:bodyPr/>
        <a:lstStyle/>
        <a:p>
          <a:r>
            <a:rPr lang="id-ID" sz="2000" b="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Transcatheter Intrapleural Thrombolytic Therapy </a:t>
          </a:r>
          <a:r>
            <a:rPr lang="id-ID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atau pleurodesis</a:t>
          </a:r>
          <a:endParaRPr lang="en-US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B39A5C-C9B4-49C8-ADC9-ADAEEB8FD9B8}" type="parTrans" cxnId="{72E4C091-E45C-409E-AF91-AB0D0C07598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D1CDE8-31C6-4171-AAF8-263A1B6CC4D9}" type="sibTrans" cxnId="{72E4C091-E45C-409E-AF91-AB0D0C07598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6F5943-52E5-44B0-AE21-038083E842B0}" type="pres">
      <dgm:prSet presAssocID="{071C0750-5475-451E-857B-64F0F5E6D835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5EC75DB-C50B-4C59-AB13-18511BCEF348}" type="pres">
      <dgm:prSet presAssocID="{B755B97A-0962-4FA3-A228-207979B02749}" presName="root1" presStyleCnt="0"/>
      <dgm:spPr/>
    </dgm:pt>
    <dgm:pt modelId="{77731F13-0955-4B8F-A64E-12E8B42BA7AF}" type="pres">
      <dgm:prSet presAssocID="{B755B97A-0962-4FA3-A228-207979B02749}" presName="LevelOneTextNode" presStyleLbl="node0" presStyleIdx="0" presStyleCnt="1" custScaleX="112101" custScaleY="132736" custLinFactX="-199809" custLinFactNeighborX="-2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179654-CA0D-42A1-B971-85CE0B90B861}" type="pres">
      <dgm:prSet presAssocID="{B755B97A-0962-4FA3-A228-207979B02749}" presName="level2hierChild" presStyleCnt="0"/>
      <dgm:spPr/>
    </dgm:pt>
    <dgm:pt modelId="{C21ACB7F-E6F4-4ECD-8DA2-ABC30FD8D567}" type="pres">
      <dgm:prSet presAssocID="{F7E655D7-A177-4713-B66E-8B1820C93C08}" presName="conn2-1" presStyleLbl="parChTrans1D2" presStyleIdx="0" presStyleCnt="7"/>
      <dgm:spPr/>
      <dgm:t>
        <a:bodyPr/>
        <a:lstStyle/>
        <a:p>
          <a:endParaRPr lang="en-US"/>
        </a:p>
      </dgm:t>
    </dgm:pt>
    <dgm:pt modelId="{F4A5569F-7324-411F-B4CF-59CD197910D1}" type="pres">
      <dgm:prSet presAssocID="{F7E655D7-A177-4713-B66E-8B1820C93C08}" presName="connTx" presStyleLbl="parChTrans1D2" presStyleIdx="0" presStyleCnt="7"/>
      <dgm:spPr/>
      <dgm:t>
        <a:bodyPr/>
        <a:lstStyle/>
        <a:p>
          <a:endParaRPr lang="en-US"/>
        </a:p>
      </dgm:t>
    </dgm:pt>
    <dgm:pt modelId="{C305BCE9-8910-41C2-80B3-05AB08B8012E}" type="pres">
      <dgm:prSet presAssocID="{5FBE2EEA-0BAE-4D5E-BDE0-20D283ED2940}" presName="root2" presStyleCnt="0"/>
      <dgm:spPr/>
    </dgm:pt>
    <dgm:pt modelId="{CED06949-BEE5-4E61-B49C-AFC163AB247C}" type="pres">
      <dgm:prSet presAssocID="{5FBE2EEA-0BAE-4D5E-BDE0-20D283ED2940}" presName="LevelTwoTextNode" presStyleLbl="node2" presStyleIdx="0" presStyleCnt="7" custScaleX="235035" custLinFactNeighborX="369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15A5C6-0968-4988-BBCC-6DA2BA1A0BAD}" type="pres">
      <dgm:prSet presAssocID="{5FBE2EEA-0BAE-4D5E-BDE0-20D283ED2940}" presName="level3hierChild" presStyleCnt="0"/>
      <dgm:spPr/>
    </dgm:pt>
    <dgm:pt modelId="{7476F25F-FF56-4761-B395-B72A3EA03427}" type="pres">
      <dgm:prSet presAssocID="{974FF784-8451-45B0-8D07-CCD27362D0B2}" presName="conn2-1" presStyleLbl="parChTrans1D2" presStyleIdx="1" presStyleCnt="7"/>
      <dgm:spPr/>
      <dgm:t>
        <a:bodyPr/>
        <a:lstStyle/>
        <a:p>
          <a:endParaRPr lang="en-US"/>
        </a:p>
      </dgm:t>
    </dgm:pt>
    <dgm:pt modelId="{BA1946BA-EDA4-4DEC-92A8-63CED2102E2F}" type="pres">
      <dgm:prSet presAssocID="{974FF784-8451-45B0-8D07-CCD27362D0B2}" presName="connTx" presStyleLbl="parChTrans1D2" presStyleIdx="1" presStyleCnt="7"/>
      <dgm:spPr/>
      <dgm:t>
        <a:bodyPr/>
        <a:lstStyle/>
        <a:p>
          <a:endParaRPr lang="en-US"/>
        </a:p>
      </dgm:t>
    </dgm:pt>
    <dgm:pt modelId="{BECBE41F-E0FB-4478-8DEF-117244D9D3AC}" type="pres">
      <dgm:prSet presAssocID="{DB342C53-496A-4E05-BFBA-7626A51C1EA3}" presName="root2" presStyleCnt="0"/>
      <dgm:spPr/>
    </dgm:pt>
    <dgm:pt modelId="{2FB42991-1FC5-46E8-82C1-F563C2211D69}" type="pres">
      <dgm:prSet presAssocID="{DB342C53-496A-4E05-BFBA-7626A51C1EA3}" presName="LevelTwoTextNode" presStyleLbl="node2" presStyleIdx="1" presStyleCnt="7" custScaleX="235035" custLinFactNeighborX="36971" custLinFactNeighborY="57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456635-86A5-468B-ADFC-FBFA4465E1EA}" type="pres">
      <dgm:prSet presAssocID="{DB342C53-496A-4E05-BFBA-7626A51C1EA3}" presName="level3hierChild" presStyleCnt="0"/>
      <dgm:spPr/>
    </dgm:pt>
    <dgm:pt modelId="{44EFA908-2E98-4E04-A54D-6399D5DD7697}" type="pres">
      <dgm:prSet presAssocID="{33757112-9222-4225-914F-35D33FAC23D5}" presName="conn2-1" presStyleLbl="parChTrans1D2" presStyleIdx="2" presStyleCnt="7"/>
      <dgm:spPr/>
      <dgm:t>
        <a:bodyPr/>
        <a:lstStyle/>
        <a:p>
          <a:endParaRPr lang="en-US"/>
        </a:p>
      </dgm:t>
    </dgm:pt>
    <dgm:pt modelId="{003C1F1F-367F-49F8-A47A-9C3068A12B12}" type="pres">
      <dgm:prSet presAssocID="{33757112-9222-4225-914F-35D33FAC23D5}" presName="connTx" presStyleLbl="parChTrans1D2" presStyleIdx="2" presStyleCnt="7"/>
      <dgm:spPr/>
      <dgm:t>
        <a:bodyPr/>
        <a:lstStyle/>
        <a:p>
          <a:endParaRPr lang="en-US"/>
        </a:p>
      </dgm:t>
    </dgm:pt>
    <dgm:pt modelId="{2B72AA33-CD5A-49C2-96C9-7F2905670ED0}" type="pres">
      <dgm:prSet presAssocID="{CB1E31B2-C9F6-4482-8678-92CDFCFBB45D}" presName="root2" presStyleCnt="0"/>
      <dgm:spPr/>
    </dgm:pt>
    <dgm:pt modelId="{383770B9-7335-4557-A100-07F327EC9B72}" type="pres">
      <dgm:prSet presAssocID="{CB1E31B2-C9F6-4482-8678-92CDFCFBB45D}" presName="LevelTwoTextNode" presStyleLbl="node2" presStyleIdx="2" presStyleCnt="7" custScaleX="235560" custLinFactNeighborX="36971" custLinFactNeighborY="251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2135C6-6954-405D-8C55-14FF20356D11}" type="pres">
      <dgm:prSet presAssocID="{CB1E31B2-C9F6-4482-8678-92CDFCFBB45D}" presName="level3hierChild" presStyleCnt="0"/>
      <dgm:spPr/>
    </dgm:pt>
    <dgm:pt modelId="{4491E5A9-C87E-4A65-868A-09786DD73097}" type="pres">
      <dgm:prSet presAssocID="{61E15B27-0300-4EAF-A4F3-DB9AD8084787}" presName="conn2-1" presStyleLbl="parChTrans1D2" presStyleIdx="3" presStyleCnt="7"/>
      <dgm:spPr/>
      <dgm:t>
        <a:bodyPr/>
        <a:lstStyle/>
        <a:p>
          <a:endParaRPr lang="en-US"/>
        </a:p>
      </dgm:t>
    </dgm:pt>
    <dgm:pt modelId="{7A0D9A02-8416-42B6-B788-30135B5005BF}" type="pres">
      <dgm:prSet presAssocID="{61E15B27-0300-4EAF-A4F3-DB9AD8084787}" presName="connTx" presStyleLbl="parChTrans1D2" presStyleIdx="3" presStyleCnt="7"/>
      <dgm:spPr/>
      <dgm:t>
        <a:bodyPr/>
        <a:lstStyle/>
        <a:p>
          <a:endParaRPr lang="en-US"/>
        </a:p>
      </dgm:t>
    </dgm:pt>
    <dgm:pt modelId="{377A4660-55CF-44EB-9615-2FEEA8F6FFDB}" type="pres">
      <dgm:prSet presAssocID="{336EFDA1-326D-4FED-8F21-2B5844DBCCEA}" presName="root2" presStyleCnt="0"/>
      <dgm:spPr/>
    </dgm:pt>
    <dgm:pt modelId="{48458500-16D6-402D-80AE-06B97232F1C2}" type="pres">
      <dgm:prSet presAssocID="{336EFDA1-326D-4FED-8F21-2B5844DBCCEA}" presName="LevelTwoTextNode" presStyleLbl="node2" presStyleIdx="3" presStyleCnt="7" custScaleX="235035" custLinFactNeighborX="38248" custLinFactNeighborY="-6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E52DDA5-0976-48DF-9C5D-2B6BAF32C4D5}" type="pres">
      <dgm:prSet presAssocID="{336EFDA1-326D-4FED-8F21-2B5844DBCCEA}" presName="level3hierChild" presStyleCnt="0"/>
      <dgm:spPr/>
    </dgm:pt>
    <dgm:pt modelId="{3732A73E-BFE8-428D-B326-2105DB336660}" type="pres">
      <dgm:prSet presAssocID="{7B39BFE6-37A8-421F-8E08-3644404C6DD2}" presName="conn2-1" presStyleLbl="parChTrans1D2" presStyleIdx="4" presStyleCnt="7"/>
      <dgm:spPr/>
      <dgm:t>
        <a:bodyPr/>
        <a:lstStyle/>
        <a:p>
          <a:endParaRPr lang="en-US"/>
        </a:p>
      </dgm:t>
    </dgm:pt>
    <dgm:pt modelId="{BA510D5C-714C-4BB9-9AF5-C4D70D633DC4}" type="pres">
      <dgm:prSet presAssocID="{7B39BFE6-37A8-421F-8E08-3644404C6DD2}" presName="connTx" presStyleLbl="parChTrans1D2" presStyleIdx="4" presStyleCnt="7"/>
      <dgm:spPr/>
      <dgm:t>
        <a:bodyPr/>
        <a:lstStyle/>
        <a:p>
          <a:endParaRPr lang="en-US"/>
        </a:p>
      </dgm:t>
    </dgm:pt>
    <dgm:pt modelId="{325F4DE8-21A4-4E21-B498-D075A6DC888E}" type="pres">
      <dgm:prSet presAssocID="{A915E818-6BF5-405D-A2AC-4121BA5ADF72}" presName="root2" presStyleCnt="0"/>
      <dgm:spPr/>
    </dgm:pt>
    <dgm:pt modelId="{3431991D-2557-40D7-936E-5EFBCEB8F89F}" type="pres">
      <dgm:prSet presAssocID="{A915E818-6BF5-405D-A2AC-4121BA5ADF72}" presName="LevelTwoTextNode" presStyleLbl="node2" presStyleIdx="4" presStyleCnt="7" custScaleX="235558" custLinFactNeighborX="36972" custLinFactNeighborY="-387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51703C-0419-4711-A82C-C546AA147B64}" type="pres">
      <dgm:prSet presAssocID="{A915E818-6BF5-405D-A2AC-4121BA5ADF72}" presName="level3hierChild" presStyleCnt="0"/>
      <dgm:spPr/>
    </dgm:pt>
    <dgm:pt modelId="{68CD40B1-7B97-4636-8AD4-C132B7D44B48}" type="pres">
      <dgm:prSet presAssocID="{E629EBA1-7E94-4696-9953-80E59BD30F65}" presName="conn2-1" presStyleLbl="parChTrans1D2" presStyleIdx="5" presStyleCnt="7"/>
      <dgm:spPr/>
      <dgm:t>
        <a:bodyPr/>
        <a:lstStyle/>
        <a:p>
          <a:endParaRPr lang="en-US"/>
        </a:p>
      </dgm:t>
    </dgm:pt>
    <dgm:pt modelId="{FFE08ECB-E024-427A-8AA8-EA9EC330F6BD}" type="pres">
      <dgm:prSet presAssocID="{E629EBA1-7E94-4696-9953-80E59BD30F65}" presName="connTx" presStyleLbl="parChTrans1D2" presStyleIdx="5" presStyleCnt="7"/>
      <dgm:spPr/>
      <dgm:t>
        <a:bodyPr/>
        <a:lstStyle/>
        <a:p>
          <a:endParaRPr lang="en-US"/>
        </a:p>
      </dgm:t>
    </dgm:pt>
    <dgm:pt modelId="{834FB987-6019-43E8-9360-90EA40020B50}" type="pres">
      <dgm:prSet presAssocID="{236CF13D-4AB6-4F21-8853-A70544D4FEED}" presName="root2" presStyleCnt="0"/>
      <dgm:spPr/>
    </dgm:pt>
    <dgm:pt modelId="{1327388A-824B-4F0B-9832-190766139ACA}" type="pres">
      <dgm:prSet presAssocID="{236CF13D-4AB6-4F21-8853-A70544D4FEED}" presName="LevelTwoTextNode" presStyleLbl="node2" presStyleIdx="5" presStyleCnt="7" custScaleX="235558" custLinFactNeighborX="36972" custLinFactNeighborY="-70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B1AE520-DDEF-49A7-B8F3-524A18949311}" type="pres">
      <dgm:prSet presAssocID="{236CF13D-4AB6-4F21-8853-A70544D4FEED}" presName="level3hierChild" presStyleCnt="0"/>
      <dgm:spPr/>
    </dgm:pt>
    <dgm:pt modelId="{1CE81012-2D2E-41D6-BB7D-98BD209897D5}" type="pres">
      <dgm:prSet presAssocID="{F5B39A5C-C9B4-49C8-ADC9-ADAEEB8FD9B8}" presName="conn2-1" presStyleLbl="parChTrans1D2" presStyleIdx="6" presStyleCnt="7"/>
      <dgm:spPr/>
      <dgm:t>
        <a:bodyPr/>
        <a:lstStyle/>
        <a:p>
          <a:endParaRPr lang="en-US"/>
        </a:p>
      </dgm:t>
    </dgm:pt>
    <dgm:pt modelId="{8FF2E8C9-A91B-4C09-B319-C17B37450D9A}" type="pres">
      <dgm:prSet presAssocID="{F5B39A5C-C9B4-49C8-ADC9-ADAEEB8FD9B8}" presName="connTx" presStyleLbl="parChTrans1D2" presStyleIdx="6" presStyleCnt="7"/>
      <dgm:spPr/>
      <dgm:t>
        <a:bodyPr/>
        <a:lstStyle/>
        <a:p>
          <a:endParaRPr lang="en-US"/>
        </a:p>
      </dgm:t>
    </dgm:pt>
    <dgm:pt modelId="{9BE2EC63-ABE9-4FDF-B384-53D791C8D2F2}" type="pres">
      <dgm:prSet presAssocID="{9999422D-C491-4357-AC39-C5756E0A82F5}" presName="root2" presStyleCnt="0"/>
      <dgm:spPr/>
    </dgm:pt>
    <dgm:pt modelId="{2F584EFD-DFA4-498D-A016-DA1AA649E75A}" type="pres">
      <dgm:prSet presAssocID="{9999422D-C491-4357-AC39-C5756E0A82F5}" presName="LevelTwoTextNode" presStyleLbl="node2" presStyleIdx="6" presStyleCnt="7" custScaleX="236148" custLinFactNeighborX="36677" custLinFactNeighborY="7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35756BE-E8DB-4F62-8F74-9523C85AAEB8}" type="pres">
      <dgm:prSet presAssocID="{9999422D-C491-4357-AC39-C5756E0A82F5}" presName="level3hierChild" presStyleCnt="0"/>
      <dgm:spPr/>
    </dgm:pt>
  </dgm:ptLst>
  <dgm:cxnLst>
    <dgm:cxn modelId="{68714494-2FE8-4710-BE6B-5C09CD270BE1}" type="presOf" srcId="{974FF784-8451-45B0-8D07-CCD27362D0B2}" destId="{7476F25F-FF56-4761-B395-B72A3EA03427}" srcOrd="0" destOrd="0" presId="urn:microsoft.com/office/officeart/2008/layout/HorizontalMultiLevelHierarchy"/>
    <dgm:cxn modelId="{1270DE50-932F-4CC9-AC53-02A8570B729F}" type="presOf" srcId="{5FBE2EEA-0BAE-4D5E-BDE0-20D283ED2940}" destId="{CED06949-BEE5-4E61-B49C-AFC163AB247C}" srcOrd="0" destOrd="0" presId="urn:microsoft.com/office/officeart/2008/layout/HorizontalMultiLevelHierarchy"/>
    <dgm:cxn modelId="{C929BDBB-CA2F-4A11-913C-876F4FFB22C8}" srcId="{B755B97A-0962-4FA3-A228-207979B02749}" destId="{5FBE2EEA-0BAE-4D5E-BDE0-20D283ED2940}" srcOrd="0" destOrd="0" parTransId="{F7E655D7-A177-4713-B66E-8B1820C93C08}" sibTransId="{0616C03B-9EF4-4A5E-8964-546C4E6479C3}"/>
    <dgm:cxn modelId="{C6748DD5-8317-49DC-99A9-7DCEFA0A39BE}" type="presOf" srcId="{236CF13D-4AB6-4F21-8853-A70544D4FEED}" destId="{1327388A-824B-4F0B-9832-190766139ACA}" srcOrd="0" destOrd="0" presId="urn:microsoft.com/office/officeart/2008/layout/HorizontalMultiLevelHierarchy"/>
    <dgm:cxn modelId="{F872014A-45F8-4422-B626-0D8988EB28D8}" type="presOf" srcId="{F5B39A5C-C9B4-49C8-ADC9-ADAEEB8FD9B8}" destId="{1CE81012-2D2E-41D6-BB7D-98BD209897D5}" srcOrd="0" destOrd="0" presId="urn:microsoft.com/office/officeart/2008/layout/HorizontalMultiLevelHierarchy"/>
    <dgm:cxn modelId="{7F4AF69D-B8CB-47B0-B8FB-9AE05C79E068}" type="presOf" srcId="{F5B39A5C-C9B4-49C8-ADC9-ADAEEB8FD9B8}" destId="{8FF2E8C9-A91B-4C09-B319-C17B37450D9A}" srcOrd="1" destOrd="0" presId="urn:microsoft.com/office/officeart/2008/layout/HorizontalMultiLevelHierarchy"/>
    <dgm:cxn modelId="{72E4C091-E45C-409E-AF91-AB0D0C07598B}" srcId="{B755B97A-0962-4FA3-A228-207979B02749}" destId="{9999422D-C491-4357-AC39-C5756E0A82F5}" srcOrd="6" destOrd="0" parTransId="{F5B39A5C-C9B4-49C8-ADC9-ADAEEB8FD9B8}" sibTransId="{71D1CDE8-31C6-4171-AAF8-263A1B6CC4D9}"/>
    <dgm:cxn modelId="{99E37768-FD47-4B2A-BE74-290E7238824D}" type="presOf" srcId="{336EFDA1-326D-4FED-8F21-2B5844DBCCEA}" destId="{48458500-16D6-402D-80AE-06B97232F1C2}" srcOrd="0" destOrd="0" presId="urn:microsoft.com/office/officeart/2008/layout/HorizontalMultiLevelHierarchy"/>
    <dgm:cxn modelId="{9CDD54FB-DC3E-48EA-81BD-FDD100A1488D}" type="presOf" srcId="{B755B97A-0962-4FA3-A228-207979B02749}" destId="{77731F13-0955-4B8F-A64E-12E8B42BA7AF}" srcOrd="0" destOrd="0" presId="urn:microsoft.com/office/officeart/2008/layout/HorizontalMultiLevelHierarchy"/>
    <dgm:cxn modelId="{E2ECD103-9890-45CD-93CF-93BEEAD2585A}" srcId="{B755B97A-0962-4FA3-A228-207979B02749}" destId="{DB342C53-496A-4E05-BFBA-7626A51C1EA3}" srcOrd="1" destOrd="0" parTransId="{974FF784-8451-45B0-8D07-CCD27362D0B2}" sibTransId="{D621EBDA-D3E9-468C-BC49-8D8C83E42EB5}"/>
    <dgm:cxn modelId="{C8FA24AF-2B22-43F0-B1B5-59DE4F040BCF}" type="presOf" srcId="{33757112-9222-4225-914F-35D33FAC23D5}" destId="{003C1F1F-367F-49F8-A47A-9C3068A12B12}" srcOrd="1" destOrd="0" presId="urn:microsoft.com/office/officeart/2008/layout/HorizontalMultiLevelHierarchy"/>
    <dgm:cxn modelId="{5FD046F4-7EA3-4DE2-B586-CE282CA06D7A}" type="presOf" srcId="{E629EBA1-7E94-4696-9953-80E59BD30F65}" destId="{FFE08ECB-E024-427A-8AA8-EA9EC330F6BD}" srcOrd="1" destOrd="0" presId="urn:microsoft.com/office/officeart/2008/layout/HorizontalMultiLevelHierarchy"/>
    <dgm:cxn modelId="{9C3DD3AD-F057-4A4D-B005-82BEB43DA1C0}" type="presOf" srcId="{F7E655D7-A177-4713-B66E-8B1820C93C08}" destId="{F4A5569F-7324-411F-B4CF-59CD197910D1}" srcOrd="1" destOrd="0" presId="urn:microsoft.com/office/officeart/2008/layout/HorizontalMultiLevelHierarchy"/>
    <dgm:cxn modelId="{BAC3F26C-6B22-4BDD-A243-AFFFB62241B1}" type="presOf" srcId="{61E15B27-0300-4EAF-A4F3-DB9AD8084787}" destId="{7A0D9A02-8416-42B6-B788-30135B5005BF}" srcOrd="1" destOrd="0" presId="urn:microsoft.com/office/officeart/2008/layout/HorizontalMultiLevelHierarchy"/>
    <dgm:cxn modelId="{9B157EFC-5C74-4904-9013-71F52FE2CE16}" type="presOf" srcId="{33757112-9222-4225-914F-35D33FAC23D5}" destId="{44EFA908-2E98-4E04-A54D-6399D5DD7697}" srcOrd="0" destOrd="0" presId="urn:microsoft.com/office/officeart/2008/layout/HorizontalMultiLevelHierarchy"/>
    <dgm:cxn modelId="{7665A2FF-174B-4E89-B1EE-AFD227D614F8}" type="presOf" srcId="{E629EBA1-7E94-4696-9953-80E59BD30F65}" destId="{68CD40B1-7B97-4636-8AD4-C132B7D44B48}" srcOrd="0" destOrd="0" presId="urn:microsoft.com/office/officeart/2008/layout/HorizontalMultiLevelHierarchy"/>
    <dgm:cxn modelId="{944A0942-F8EF-4729-A594-41A896D73FCE}" type="presOf" srcId="{7B39BFE6-37A8-421F-8E08-3644404C6DD2}" destId="{3732A73E-BFE8-428D-B326-2105DB336660}" srcOrd="0" destOrd="0" presId="urn:microsoft.com/office/officeart/2008/layout/HorizontalMultiLevelHierarchy"/>
    <dgm:cxn modelId="{69EE8A48-EB19-4FDB-AF82-8432544FD0A0}" type="presOf" srcId="{DB342C53-496A-4E05-BFBA-7626A51C1EA3}" destId="{2FB42991-1FC5-46E8-82C1-F563C2211D69}" srcOrd="0" destOrd="0" presId="urn:microsoft.com/office/officeart/2008/layout/HorizontalMultiLevelHierarchy"/>
    <dgm:cxn modelId="{47C6B6D3-8CE1-4627-B2C7-D2775088B7BA}" type="presOf" srcId="{F7E655D7-A177-4713-B66E-8B1820C93C08}" destId="{C21ACB7F-E6F4-4ECD-8DA2-ABC30FD8D567}" srcOrd="0" destOrd="0" presId="urn:microsoft.com/office/officeart/2008/layout/HorizontalMultiLevelHierarchy"/>
    <dgm:cxn modelId="{AC5CD12D-AF71-4C75-900E-3FCBD82216DA}" srcId="{B755B97A-0962-4FA3-A228-207979B02749}" destId="{CB1E31B2-C9F6-4482-8678-92CDFCFBB45D}" srcOrd="2" destOrd="0" parTransId="{33757112-9222-4225-914F-35D33FAC23D5}" sibTransId="{4C03982D-D4C4-47F2-8D86-592FB733D2C1}"/>
    <dgm:cxn modelId="{D6466C66-732A-4419-ADD7-38B370729B74}" srcId="{071C0750-5475-451E-857B-64F0F5E6D835}" destId="{B755B97A-0962-4FA3-A228-207979B02749}" srcOrd="0" destOrd="0" parTransId="{582F5DE0-80A8-4CCC-B2DA-0C11D8A974A3}" sibTransId="{3C483B5A-BE69-45A5-AA29-BA4CB5F3C55C}"/>
    <dgm:cxn modelId="{E890D7C8-DAF5-4783-A978-2A67CF255C50}" srcId="{B755B97A-0962-4FA3-A228-207979B02749}" destId="{A915E818-6BF5-405D-A2AC-4121BA5ADF72}" srcOrd="4" destOrd="0" parTransId="{7B39BFE6-37A8-421F-8E08-3644404C6DD2}" sibTransId="{C8D61574-CF18-4366-B1AE-01B09810FC50}"/>
    <dgm:cxn modelId="{445B7ED2-2771-4815-B55E-D5167AF23397}" srcId="{B755B97A-0962-4FA3-A228-207979B02749}" destId="{236CF13D-4AB6-4F21-8853-A70544D4FEED}" srcOrd="5" destOrd="0" parTransId="{E629EBA1-7E94-4696-9953-80E59BD30F65}" sibTransId="{A9977201-80F9-4C91-8225-CE7E249EE8F1}"/>
    <dgm:cxn modelId="{FB2F88ED-CD2B-4165-B11D-E6DEF665351D}" srcId="{B755B97A-0962-4FA3-A228-207979B02749}" destId="{336EFDA1-326D-4FED-8F21-2B5844DBCCEA}" srcOrd="3" destOrd="0" parTransId="{61E15B27-0300-4EAF-A4F3-DB9AD8084787}" sibTransId="{C48F0488-A589-4081-B365-4C30CCFDA0F2}"/>
    <dgm:cxn modelId="{9E142F1E-B5F8-49DE-B787-C7D6073C4D01}" type="presOf" srcId="{974FF784-8451-45B0-8D07-CCD27362D0B2}" destId="{BA1946BA-EDA4-4DEC-92A8-63CED2102E2F}" srcOrd="1" destOrd="0" presId="urn:microsoft.com/office/officeart/2008/layout/HorizontalMultiLevelHierarchy"/>
    <dgm:cxn modelId="{B40C5464-7CAA-4741-98C1-D533E990A133}" type="presOf" srcId="{9999422D-C491-4357-AC39-C5756E0A82F5}" destId="{2F584EFD-DFA4-498D-A016-DA1AA649E75A}" srcOrd="0" destOrd="0" presId="urn:microsoft.com/office/officeart/2008/layout/HorizontalMultiLevelHierarchy"/>
    <dgm:cxn modelId="{FA17FF9C-2A71-451B-B4E2-249C99791865}" type="presOf" srcId="{7B39BFE6-37A8-421F-8E08-3644404C6DD2}" destId="{BA510D5C-714C-4BB9-9AF5-C4D70D633DC4}" srcOrd="1" destOrd="0" presId="urn:microsoft.com/office/officeart/2008/layout/HorizontalMultiLevelHierarchy"/>
    <dgm:cxn modelId="{F16922D1-3461-4F74-9C20-2C030C7FABA8}" type="presOf" srcId="{61E15B27-0300-4EAF-A4F3-DB9AD8084787}" destId="{4491E5A9-C87E-4A65-868A-09786DD73097}" srcOrd="0" destOrd="0" presId="urn:microsoft.com/office/officeart/2008/layout/HorizontalMultiLevelHierarchy"/>
    <dgm:cxn modelId="{9FA44B2C-19B8-44A5-A3EC-6A08C13345AE}" type="presOf" srcId="{CB1E31B2-C9F6-4482-8678-92CDFCFBB45D}" destId="{383770B9-7335-4557-A100-07F327EC9B72}" srcOrd="0" destOrd="0" presId="urn:microsoft.com/office/officeart/2008/layout/HorizontalMultiLevelHierarchy"/>
    <dgm:cxn modelId="{C4708684-5BF8-451D-BD63-D59EB3260417}" type="presOf" srcId="{071C0750-5475-451E-857B-64F0F5E6D835}" destId="{1B6F5943-52E5-44B0-AE21-038083E842B0}" srcOrd="0" destOrd="0" presId="urn:microsoft.com/office/officeart/2008/layout/HorizontalMultiLevelHierarchy"/>
    <dgm:cxn modelId="{76B0D5DE-9C52-434C-856F-983FEE5C45AF}" type="presOf" srcId="{A915E818-6BF5-405D-A2AC-4121BA5ADF72}" destId="{3431991D-2557-40D7-936E-5EFBCEB8F89F}" srcOrd="0" destOrd="0" presId="urn:microsoft.com/office/officeart/2008/layout/HorizontalMultiLevelHierarchy"/>
    <dgm:cxn modelId="{B9E5AFA9-DCA3-49A1-9840-E7F74AE1D166}" type="presParOf" srcId="{1B6F5943-52E5-44B0-AE21-038083E842B0}" destId="{85EC75DB-C50B-4C59-AB13-18511BCEF348}" srcOrd="0" destOrd="0" presId="urn:microsoft.com/office/officeart/2008/layout/HorizontalMultiLevelHierarchy"/>
    <dgm:cxn modelId="{E8665CB9-35C7-4BBC-B751-C047DC2FC7B1}" type="presParOf" srcId="{85EC75DB-C50B-4C59-AB13-18511BCEF348}" destId="{77731F13-0955-4B8F-A64E-12E8B42BA7AF}" srcOrd="0" destOrd="0" presId="urn:microsoft.com/office/officeart/2008/layout/HorizontalMultiLevelHierarchy"/>
    <dgm:cxn modelId="{E64C87D4-732F-4FF5-9666-0A2E5569BF16}" type="presParOf" srcId="{85EC75DB-C50B-4C59-AB13-18511BCEF348}" destId="{FE179654-CA0D-42A1-B971-85CE0B90B861}" srcOrd="1" destOrd="0" presId="urn:microsoft.com/office/officeart/2008/layout/HorizontalMultiLevelHierarchy"/>
    <dgm:cxn modelId="{E20FB574-E8C2-452C-82CB-4C515F426EAB}" type="presParOf" srcId="{FE179654-CA0D-42A1-B971-85CE0B90B861}" destId="{C21ACB7F-E6F4-4ECD-8DA2-ABC30FD8D567}" srcOrd="0" destOrd="0" presId="urn:microsoft.com/office/officeart/2008/layout/HorizontalMultiLevelHierarchy"/>
    <dgm:cxn modelId="{677122AF-913E-4F5D-BE34-EFEA7951540E}" type="presParOf" srcId="{C21ACB7F-E6F4-4ECD-8DA2-ABC30FD8D567}" destId="{F4A5569F-7324-411F-B4CF-59CD197910D1}" srcOrd="0" destOrd="0" presId="urn:microsoft.com/office/officeart/2008/layout/HorizontalMultiLevelHierarchy"/>
    <dgm:cxn modelId="{2458527C-9728-4403-A809-359125D2CA94}" type="presParOf" srcId="{FE179654-CA0D-42A1-B971-85CE0B90B861}" destId="{C305BCE9-8910-41C2-80B3-05AB08B8012E}" srcOrd="1" destOrd="0" presId="urn:microsoft.com/office/officeart/2008/layout/HorizontalMultiLevelHierarchy"/>
    <dgm:cxn modelId="{B2E08865-7974-4ECB-8D1F-1AF2E5D7E945}" type="presParOf" srcId="{C305BCE9-8910-41C2-80B3-05AB08B8012E}" destId="{CED06949-BEE5-4E61-B49C-AFC163AB247C}" srcOrd="0" destOrd="0" presId="urn:microsoft.com/office/officeart/2008/layout/HorizontalMultiLevelHierarchy"/>
    <dgm:cxn modelId="{BED570A5-66C1-4DEA-ADB6-361E1642419C}" type="presParOf" srcId="{C305BCE9-8910-41C2-80B3-05AB08B8012E}" destId="{E915A5C6-0968-4988-BBCC-6DA2BA1A0BAD}" srcOrd="1" destOrd="0" presId="urn:microsoft.com/office/officeart/2008/layout/HorizontalMultiLevelHierarchy"/>
    <dgm:cxn modelId="{B97F4E43-0075-4869-8C4F-9EB7EA0A7281}" type="presParOf" srcId="{FE179654-CA0D-42A1-B971-85CE0B90B861}" destId="{7476F25F-FF56-4761-B395-B72A3EA03427}" srcOrd="2" destOrd="0" presId="urn:microsoft.com/office/officeart/2008/layout/HorizontalMultiLevelHierarchy"/>
    <dgm:cxn modelId="{32D1821A-2FD4-4334-B353-F49CB911C392}" type="presParOf" srcId="{7476F25F-FF56-4761-B395-B72A3EA03427}" destId="{BA1946BA-EDA4-4DEC-92A8-63CED2102E2F}" srcOrd="0" destOrd="0" presId="urn:microsoft.com/office/officeart/2008/layout/HorizontalMultiLevelHierarchy"/>
    <dgm:cxn modelId="{A0228D3A-295F-44BA-8047-698A51046F1E}" type="presParOf" srcId="{FE179654-CA0D-42A1-B971-85CE0B90B861}" destId="{BECBE41F-E0FB-4478-8DEF-117244D9D3AC}" srcOrd="3" destOrd="0" presId="urn:microsoft.com/office/officeart/2008/layout/HorizontalMultiLevelHierarchy"/>
    <dgm:cxn modelId="{0F56BF3E-83A4-4441-9704-44CA3307C3EF}" type="presParOf" srcId="{BECBE41F-E0FB-4478-8DEF-117244D9D3AC}" destId="{2FB42991-1FC5-46E8-82C1-F563C2211D69}" srcOrd="0" destOrd="0" presId="urn:microsoft.com/office/officeart/2008/layout/HorizontalMultiLevelHierarchy"/>
    <dgm:cxn modelId="{8E8397FF-E88F-458B-9ED2-59B804CD8873}" type="presParOf" srcId="{BECBE41F-E0FB-4478-8DEF-117244D9D3AC}" destId="{13456635-86A5-468B-ADFC-FBFA4465E1EA}" srcOrd="1" destOrd="0" presId="urn:microsoft.com/office/officeart/2008/layout/HorizontalMultiLevelHierarchy"/>
    <dgm:cxn modelId="{C0DD429D-9A30-4E52-B88F-11C5FC701EB8}" type="presParOf" srcId="{FE179654-CA0D-42A1-B971-85CE0B90B861}" destId="{44EFA908-2E98-4E04-A54D-6399D5DD7697}" srcOrd="4" destOrd="0" presId="urn:microsoft.com/office/officeart/2008/layout/HorizontalMultiLevelHierarchy"/>
    <dgm:cxn modelId="{CC38629A-1391-4164-8396-C78AD90395F2}" type="presParOf" srcId="{44EFA908-2E98-4E04-A54D-6399D5DD7697}" destId="{003C1F1F-367F-49F8-A47A-9C3068A12B12}" srcOrd="0" destOrd="0" presId="urn:microsoft.com/office/officeart/2008/layout/HorizontalMultiLevelHierarchy"/>
    <dgm:cxn modelId="{68EBEBA8-E98E-4FFB-B2CC-0B54C312A037}" type="presParOf" srcId="{FE179654-CA0D-42A1-B971-85CE0B90B861}" destId="{2B72AA33-CD5A-49C2-96C9-7F2905670ED0}" srcOrd="5" destOrd="0" presId="urn:microsoft.com/office/officeart/2008/layout/HorizontalMultiLevelHierarchy"/>
    <dgm:cxn modelId="{1105813C-B296-4F5D-9C3C-714A9BC1DBB0}" type="presParOf" srcId="{2B72AA33-CD5A-49C2-96C9-7F2905670ED0}" destId="{383770B9-7335-4557-A100-07F327EC9B72}" srcOrd="0" destOrd="0" presId="urn:microsoft.com/office/officeart/2008/layout/HorizontalMultiLevelHierarchy"/>
    <dgm:cxn modelId="{245137F1-7B08-43DB-ABE5-AEF72EE4CD5D}" type="presParOf" srcId="{2B72AA33-CD5A-49C2-96C9-7F2905670ED0}" destId="{DE2135C6-6954-405D-8C55-14FF20356D11}" srcOrd="1" destOrd="0" presId="urn:microsoft.com/office/officeart/2008/layout/HorizontalMultiLevelHierarchy"/>
    <dgm:cxn modelId="{F3F4849E-C97B-445E-822A-0E2D9556B669}" type="presParOf" srcId="{FE179654-CA0D-42A1-B971-85CE0B90B861}" destId="{4491E5A9-C87E-4A65-868A-09786DD73097}" srcOrd="6" destOrd="0" presId="urn:microsoft.com/office/officeart/2008/layout/HorizontalMultiLevelHierarchy"/>
    <dgm:cxn modelId="{065AA3CF-570C-4746-80AD-AA8FB10C6B04}" type="presParOf" srcId="{4491E5A9-C87E-4A65-868A-09786DD73097}" destId="{7A0D9A02-8416-42B6-B788-30135B5005BF}" srcOrd="0" destOrd="0" presId="urn:microsoft.com/office/officeart/2008/layout/HorizontalMultiLevelHierarchy"/>
    <dgm:cxn modelId="{50D73677-343F-44FC-8CD0-287B874622AD}" type="presParOf" srcId="{FE179654-CA0D-42A1-B971-85CE0B90B861}" destId="{377A4660-55CF-44EB-9615-2FEEA8F6FFDB}" srcOrd="7" destOrd="0" presId="urn:microsoft.com/office/officeart/2008/layout/HorizontalMultiLevelHierarchy"/>
    <dgm:cxn modelId="{59035E03-F78F-408C-9E23-2161FDE045E3}" type="presParOf" srcId="{377A4660-55CF-44EB-9615-2FEEA8F6FFDB}" destId="{48458500-16D6-402D-80AE-06B97232F1C2}" srcOrd="0" destOrd="0" presId="urn:microsoft.com/office/officeart/2008/layout/HorizontalMultiLevelHierarchy"/>
    <dgm:cxn modelId="{B319D554-E185-4204-A1D8-CF1A91916AA2}" type="presParOf" srcId="{377A4660-55CF-44EB-9615-2FEEA8F6FFDB}" destId="{BE52DDA5-0976-48DF-9C5D-2B6BAF32C4D5}" srcOrd="1" destOrd="0" presId="urn:microsoft.com/office/officeart/2008/layout/HorizontalMultiLevelHierarchy"/>
    <dgm:cxn modelId="{0D3555B2-51AA-4066-932F-9A6A7E94F8EE}" type="presParOf" srcId="{FE179654-CA0D-42A1-B971-85CE0B90B861}" destId="{3732A73E-BFE8-428D-B326-2105DB336660}" srcOrd="8" destOrd="0" presId="urn:microsoft.com/office/officeart/2008/layout/HorizontalMultiLevelHierarchy"/>
    <dgm:cxn modelId="{AB973441-03FA-4C95-AE52-401415232556}" type="presParOf" srcId="{3732A73E-BFE8-428D-B326-2105DB336660}" destId="{BA510D5C-714C-4BB9-9AF5-C4D70D633DC4}" srcOrd="0" destOrd="0" presId="urn:microsoft.com/office/officeart/2008/layout/HorizontalMultiLevelHierarchy"/>
    <dgm:cxn modelId="{9E21763E-2CEB-4685-B902-2B7B10FFB31E}" type="presParOf" srcId="{FE179654-CA0D-42A1-B971-85CE0B90B861}" destId="{325F4DE8-21A4-4E21-B498-D075A6DC888E}" srcOrd="9" destOrd="0" presId="urn:microsoft.com/office/officeart/2008/layout/HorizontalMultiLevelHierarchy"/>
    <dgm:cxn modelId="{FC472F24-64FB-4796-B612-5089F2DEB3DE}" type="presParOf" srcId="{325F4DE8-21A4-4E21-B498-D075A6DC888E}" destId="{3431991D-2557-40D7-936E-5EFBCEB8F89F}" srcOrd="0" destOrd="0" presId="urn:microsoft.com/office/officeart/2008/layout/HorizontalMultiLevelHierarchy"/>
    <dgm:cxn modelId="{8FFDE7EC-6D19-40F3-A9CE-6F4A63B92963}" type="presParOf" srcId="{325F4DE8-21A4-4E21-B498-D075A6DC888E}" destId="{CC51703C-0419-4711-A82C-C546AA147B64}" srcOrd="1" destOrd="0" presId="urn:microsoft.com/office/officeart/2008/layout/HorizontalMultiLevelHierarchy"/>
    <dgm:cxn modelId="{D3577868-D3ED-4E0C-BA37-A9BDD734AFF7}" type="presParOf" srcId="{FE179654-CA0D-42A1-B971-85CE0B90B861}" destId="{68CD40B1-7B97-4636-8AD4-C132B7D44B48}" srcOrd="10" destOrd="0" presId="urn:microsoft.com/office/officeart/2008/layout/HorizontalMultiLevelHierarchy"/>
    <dgm:cxn modelId="{E3B471E2-7127-42FC-A052-0CA0E36C44FD}" type="presParOf" srcId="{68CD40B1-7B97-4636-8AD4-C132B7D44B48}" destId="{FFE08ECB-E024-427A-8AA8-EA9EC330F6BD}" srcOrd="0" destOrd="0" presId="urn:microsoft.com/office/officeart/2008/layout/HorizontalMultiLevelHierarchy"/>
    <dgm:cxn modelId="{BDFCE304-A273-4760-82CE-CAE1F9A6D105}" type="presParOf" srcId="{FE179654-CA0D-42A1-B971-85CE0B90B861}" destId="{834FB987-6019-43E8-9360-90EA40020B50}" srcOrd="11" destOrd="0" presId="urn:microsoft.com/office/officeart/2008/layout/HorizontalMultiLevelHierarchy"/>
    <dgm:cxn modelId="{28B56C58-603B-4014-B8B2-ED0CE160AD59}" type="presParOf" srcId="{834FB987-6019-43E8-9360-90EA40020B50}" destId="{1327388A-824B-4F0B-9832-190766139ACA}" srcOrd="0" destOrd="0" presId="urn:microsoft.com/office/officeart/2008/layout/HorizontalMultiLevelHierarchy"/>
    <dgm:cxn modelId="{D29F929E-BD83-4BC7-A3CE-B43B4D5B3A26}" type="presParOf" srcId="{834FB987-6019-43E8-9360-90EA40020B50}" destId="{3B1AE520-DDEF-49A7-B8F3-524A18949311}" srcOrd="1" destOrd="0" presId="urn:microsoft.com/office/officeart/2008/layout/HorizontalMultiLevelHierarchy"/>
    <dgm:cxn modelId="{DF2EF857-711D-449A-BF5C-FA596AADCAF9}" type="presParOf" srcId="{FE179654-CA0D-42A1-B971-85CE0B90B861}" destId="{1CE81012-2D2E-41D6-BB7D-98BD209897D5}" srcOrd="12" destOrd="0" presId="urn:microsoft.com/office/officeart/2008/layout/HorizontalMultiLevelHierarchy"/>
    <dgm:cxn modelId="{B0987722-FA84-4BCE-B856-FF361408942B}" type="presParOf" srcId="{1CE81012-2D2E-41D6-BB7D-98BD209897D5}" destId="{8FF2E8C9-A91B-4C09-B319-C17B37450D9A}" srcOrd="0" destOrd="0" presId="urn:microsoft.com/office/officeart/2008/layout/HorizontalMultiLevelHierarchy"/>
    <dgm:cxn modelId="{1505BEC4-E6D3-44EA-9B51-B21A8D80BF24}" type="presParOf" srcId="{FE179654-CA0D-42A1-B971-85CE0B90B861}" destId="{9BE2EC63-ABE9-4FDF-B384-53D791C8D2F2}" srcOrd="13" destOrd="0" presId="urn:microsoft.com/office/officeart/2008/layout/HorizontalMultiLevelHierarchy"/>
    <dgm:cxn modelId="{2E60D124-7D95-49BF-8AF2-E53B8F4B4CF9}" type="presParOf" srcId="{9BE2EC63-ABE9-4FDF-B384-53D791C8D2F2}" destId="{2F584EFD-DFA4-498D-A016-DA1AA649E75A}" srcOrd="0" destOrd="0" presId="urn:microsoft.com/office/officeart/2008/layout/HorizontalMultiLevelHierarchy"/>
    <dgm:cxn modelId="{594CD903-0F36-4E05-AADF-6B096517AE82}" type="presParOf" srcId="{9BE2EC63-ABE9-4FDF-B384-53D791C8D2F2}" destId="{B35756BE-E8DB-4F62-8F74-9523C85AAEB8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D347FE-0815-4DC2-9194-1451BF120D0B}">
      <dsp:nvSpPr>
        <dsp:cNvPr id="0" name=""/>
        <dsp:cNvSpPr/>
      </dsp:nvSpPr>
      <dsp:spPr>
        <a:xfrm rot="10800000">
          <a:off x="0" y="0"/>
          <a:ext cx="8945055" cy="1127213"/>
        </a:xfrm>
        <a:prstGeom prst="trapezoid">
          <a:avLst>
            <a:gd name="adj" fmla="val 7963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WHO 2015 memperkirakan terdapat 10,4 juta kasus baru TB di dunia</a:t>
          </a:r>
          <a:endParaRPr lang="en-U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1565384" y="0"/>
        <a:ext cx="5814286" cy="1127213"/>
      </dsp:txXfrm>
    </dsp:sp>
    <dsp:sp modelId="{B18A0678-65E4-42D2-A03F-A312477D1D76}">
      <dsp:nvSpPr>
        <dsp:cNvPr id="0" name=""/>
        <dsp:cNvSpPr/>
      </dsp:nvSpPr>
      <dsp:spPr>
        <a:xfrm rot="10800000">
          <a:off x="-24942" y="1127213"/>
          <a:ext cx="8994941" cy="794178"/>
        </a:xfrm>
        <a:prstGeom prst="trapezoid">
          <a:avLst>
            <a:gd name="adj" fmla="val 79630"/>
          </a:avLst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Indonesia insidensi jumlah kasus baru TB terbesar kedua didunia pada tahun 2015 setelah India</a:t>
          </a:r>
          <a:endParaRPr lang="en-U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1549171" y="1127213"/>
        <a:ext cx="5846712" cy="794178"/>
      </dsp:txXfrm>
    </dsp:sp>
    <dsp:sp modelId="{33F5F86F-E629-4155-9F90-D6917FFAA70C}">
      <dsp:nvSpPr>
        <dsp:cNvPr id="0" name=""/>
        <dsp:cNvSpPr/>
      </dsp:nvSpPr>
      <dsp:spPr>
        <a:xfrm rot="10800000">
          <a:off x="448102" y="1921392"/>
          <a:ext cx="8048851" cy="986311"/>
        </a:xfrm>
        <a:prstGeom prst="trapezoid">
          <a:avLst>
            <a:gd name="adj" fmla="val 7963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TB angka kematian yang tinggi pada pasien dewasa</a:t>
          </a:r>
          <a:r>
            <a:rPr lang="id-ID" sz="20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1,7 juta kematian</a:t>
          </a:r>
          <a:r>
            <a:rPr lang="id-ID" sz="20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/tahun</a:t>
          </a:r>
          <a:endParaRPr lang="en-U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1856651" y="1921392"/>
        <a:ext cx="5231753" cy="986311"/>
      </dsp:txXfrm>
    </dsp:sp>
    <dsp:sp modelId="{9ED7298C-0CE0-439D-AE09-3241C57CAB53}">
      <dsp:nvSpPr>
        <dsp:cNvPr id="0" name=""/>
        <dsp:cNvSpPr/>
      </dsp:nvSpPr>
      <dsp:spPr>
        <a:xfrm rot="10800000">
          <a:off x="1246234" y="2907704"/>
          <a:ext cx="6452586" cy="802046"/>
        </a:xfrm>
        <a:prstGeom prst="trapezoid">
          <a:avLst>
            <a:gd name="adj" fmla="val 79630"/>
          </a:avLst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sequele</a:t>
          </a:r>
          <a:r>
            <a:rPr lang="en-US" sz="20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dan komplikasi </a:t>
          </a:r>
          <a:r>
            <a:rPr lang="id-ID" sz="20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en-US" sz="2000" kern="1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TB paru primer dan pasca-primer</a:t>
          </a:r>
          <a:endParaRPr lang="en-U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2375437" y="2907704"/>
        <a:ext cx="4194181" cy="802046"/>
      </dsp:txXfrm>
    </dsp:sp>
    <dsp:sp modelId="{42A0063E-53B0-431F-8147-0FC981EB06A8}">
      <dsp:nvSpPr>
        <dsp:cNvPr id="0" name=""/>
        <dsp:cNvSpPr/>
      </dsp:nvSpPr>
      <dsp:spPr>
        <a:xfrm rot="10800000">
          <a:off x="1888267" y="3709750"/>
          <a:ext cx="5168520" cy="1906873"/>
        </a:xfrm>
        <a:prstGeom prst="trapezoid">
          <a:avLst>
            <a:gd name="adj" fmla="val 7963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Komplikasi pasien TB </a:t>
          </a:r>
          <a:r>
            <a:rPr lang="id-ID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id-ID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menyebabkan banyak intervensi yang </a:t>
          </a:r>
          <a:r>
            <a:rPr lang="id-ID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id-ID" sz="20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diagnostik dan terapi</a:t>
          </a:r>
          <a:endParaRPr lang="en-US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10800000">
        <a:off x="1888267" y="3709750"/>
        <a:ext cx="5168520" cy="19068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92D9D9-E991-4410-A241-B7F13B0B3B60}">
      <dsp:nvSpPr>
        <dsp:cNvPr id="0" name=""/>
        <dsp:cNvSpPr/>
      </dsp:nvSpPr>
      <dsp:spPr>
        <a:xfrm>
          <a:off x="43417" y="190823"/>
          <a:ext cx="8885573" cy="107291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Infeksi </a:t>
          </a:r>
          <a:r>
            <a:rPr lang="id-ID" sz="2000" b="1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hirup </a:t>
          </a:r>
          <a:r>
            <a:rPr lang="en-US" sz="2000" b="1" kern="120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droplet nuklei mengandung basil tuberkel</a:t>
          </a:r>
          <a:endParaRPr lang="en-US" sz="20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4842" y="222248"/>
        <a:ext cx="6835394" cy="1010066"/>
      </dsp:txXfrm>
    </dsp:sp>
    <dsp:sp modelId="{28EA45C9-AE27-4811-95F3-3C2661EA613D}">
      <dsp:nvSpPr>
        <dsp:cNvPr id="0" name=""/>
        <dsp:cNvSpPr/>
      </dsp:nvSpPr>
      <dsp:spPr>
        <a:xfrm>
          <a:off x="4" y="1576983"/>
          <a:ext cx="8928986" cy="166338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Droplet </a:t>
          </a:r>
          <a:r>
            <a:rPr lang="en-US" sz="20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nuklei</a:t>
          </a:r>
          <a:r>
            <a:rPr lang="en-US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d-ID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en-US" sz="20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pertahanan</a:t>
          </a:r>
          <a:r>
            <a:rPr lang="en-US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mukosilier</a:t>
          </a:r>
          <a:r>
            <a:rPr lang="en-US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percabangan</a:t>
          </a:r>
          <a:r>
            <a:rPr lang="en-US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bronkus</a:t>
          </a:r>
          <a:r>
            <a:rPr lang="en-US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d-ID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</a:t>
          </a:r>
          <a:r>
            <a:rPr lang="en-US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d-ID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alveoli </a:t>
          </a:r>
          <a:r>
            <a:rPr lang="id-ID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rPr>
            <a:t> </a:t>
          </a:r>
          <a:r>
            <a:rPr lang="en-US" sz="20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difagosit</a:t>
          </a:r>
          <a:r>
            <a:rPr lang="en-US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makrofag</a:t>
          </a:r>
          <a:r>
            <a:rPr lang="en-US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alveolar </a:t>
          </a:r>
          <a:r>
            <a:rPr lang="en-US" sz="20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dengan</a:t>
          </a:r>
          <a:r>
            <a:rPr lang="en-US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mekanisme</a:t>
          </a:r>
          <a:r>
            <a:rPr lang="en-US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0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bakterisidal</a:t>
          </a:r>
          <a:endParaRPr lang="en-US" sz="20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723" y="1625702"/>
        <a:ext cx="6771697" cy="1565946"/>
      </dsp:txXfrm>
    </dsp:sp>
    <dsp:sp modelId="{791A9353-C7E1-476F-A913-CFF03AD8449E}">
      <dsp:nvSpPr>
        <dsp:cNvPr id="0" name=""/>
        <dsp:cNvSpPr/>
      </dsp:nvSpPr>
      <dsp:spPr>
        <a:xfrm>
          <a:off x="0" y="3463588"/>
          <a:ext cx="8928986" cy="20810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Efikasi</a:t>
          </a:r>
          <a:r>
            <a:rPr lang="en-US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mekanisme</a:t>
          </a:r>
          <a:r>
            <a:rPr lang="en-US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bakterisidal</a:t>
          </a:r>
          <a:r>
            <a:rPr lang="en-US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tergantung</a:t>
          </a:r>
          <a:r>
            <a:rPr lang="en-US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id-ID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kapasitas</a:t>
          </a:r>
          <a:r>
            <a:rPr lang="en-US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mikrobisidal</a:t>
          </a:r>
          <a:r>
            <a:rPr lang="en-US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intrinsik</a:t>
          </a:r>
          <a:r>
            <a:rPr lang="en-US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makrofag</a:t>
          </a:r>
          <a:r>
            <a:rPr lang="en-US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alveolar,</a:t>
          </a:r>
          <a:endParaRPr lang="id-ID" sz="2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karakteristik</a:t>
          </a:r>
          <a:r>
            <a:rPr lang="en-US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sifat</a:t>
          </a:r>
          <a:r>
            <a:rPr lang="en-US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patogen</a:t>
          </a:r>
          <a:r>
            <a:rPr lang="en-US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i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strain</a:t>
          </a:r>
          <a:r>
            <a:rPr lang="en-US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Mtb</a:t>
          </a:r>
          <a:r>
            <a:rPr lang="en-US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yang </a:t>
          </a:r>
          <a:r>
            <a:rPr lang="en-US" sz="2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terinhalasi</a:t>
          </a:r>
          <a:endParaRPr lang="id-ID" sz="2400" kern="1200" dirty="0" smtClean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kondisi</a:t>
          </a:r>
          <a:r>
            <a:rPr lang="en-US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sekitar</a:t>
          </a:r>
          <a:r>
            <a:rPr lang="en-US" sz="24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di area </a:t>
          </a:r>
          <a:r>
            <a:rPr lang="en-US" sz="24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infeksi</a:t>
          </a:r>
          <a:endParaRPr lang="en-US" sz="24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951" y="3524539"/>
        <a:ext cx="6747233" cy="1959125"/>
      </dsp:txXfrm>
    </dsp:sp>
    <dsp:sp modelId="{CC41148F-E463-4366-8746-DDA21BEF41B9}">
      <dsp:nvSpPr>
        <dsp:cNvPr id="0" name=""/>
        <dsp:cNvSpPr/>
      </dsp:nvSpPr>
      <dsp:spPr>
        <a:xfrm>
          <a:off x="7157596" y="1007027"/>
          <a:ext cx="1081200" cy="1081200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7400866" y="1007027"/>
        <a:ext cx="594660" cy="813603"/>
      </dsp:txXfrm>
    </dsp:sp>
    <dsp:sp modelId="{F8203703-2114-4C5D-AB2D-67EC12ED25E2}">
      <dsp:nvSpPr>
        <dsp:cNvPr id="0" name=""/>
        <dsp:cNvSpPr/>
      </dsp:nvSpPr>
      <dsp:spPr>
        <a:xfrm>
          <a:off x="7167263" y="2703900"/>
          <a:ext cx="1081200" cy="1081200"/>
        </a:xfrm>
        <a:prstGeom prst="downArrow">
          <a:avLst>
            <a:gd name="adj1" fmla="val 55000"/>
            <a:gd name="adj2" fmla="val 45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7410533" y="2703900"/>
        <a:ext cx="594660" cy="813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E81012-2D2E-41D6-BB7D-98BD209897D5}">
      <dsp:nvSpPr>
        <dsp:cNvPr id="0" name=""/>
        <dsp:cNvSpPr/>
      </dsp:nvSpPr>
      <dsp:spPr>
        <a:xfrm>
          <a:off x="729004" y="2766764"/>
          <a:ext cx="2505074" cy="24416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52537" y="0"/>
              </a:lnTo>
              <a:lnTo>
                <a:pt x="1252537" y="2441609"/>
              </a:lnTo>
              <a:lnTo>
                <a:pt x="2505074" y="2441609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4088" y="3900116"/>
        <a:ext cx="174906" cy="174906"/>
      </dsp:txXfrm>
    </dsp:sp>
    <dsp:sp modelId="{68CD40B1-7B97-4636-8AD4-C132B7D44B48}">
      <dsp:nvSpPr>
        <dsp:cNvPr id="0" name=""/>
        <dsp:cNvSpPr/>
      </dsp:nvSpPr>
      <dsp:spPr>
        <a:xfrm>
          <a:off x="729004" y="2766764"/>
          <a:ext cx="2511366" cy="157975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55683" y="0"/>
              </a:lnTo>
              <a:lnTo>
                <a:pt x="1255683" y="1579753"/>
              </a:lnTo>
              <a:lnTo>
                <a:pt x="2511366" y="1579753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0515" y="3482468"/>
        <a:ext cx="148345" cy="148345"/>
      </dsp:txXfrm>
    </dsp:sp>
    <dsp:sp modelId="{3732A73E-BFE8-428D-B326-2105DB336660}">
      <dsp:nvSpPr>
        <dsp:cNvPr id="0" name=""/>
        <dsp:cNvSpPr/>
      </dsp:nvSpPr>
      <dsp:spPr>
        <a:xfrm>
          <a:off x="729004" y="2766764"/>
          <a:ext cx="2511366" cy="787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55683" y="0"/>
              </a:lnTo>
              <a:lnTo>
                <a:pt x="1255683" y="787662"/>
              </a:lnTo>
              <a:lnTo>
                <a:pt x="2511366" y="787662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8888" y="3094796"/>
        <a:ext cx="131599" cy="131599"/>
      </dsp:txXfrm>
    </dsp:sp>
    <dsp:sp modelId="{4491E5A9-C87E-4A65-868A-09786DD73097}">
      <dsp:nvSpPr>
        <dsp:cNvPr id="0" name=""/>
        <dsp:cNvSpPr/>
      </dsp:nvSpPr>
      <dsp:spPr>
        <a:xfrm>
          <a:off x="729004" y="2716622"/>
          <a:ext cx="253858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50142"/>
              </a:moveTo>
              <a:lnTo>
                <a:pt x="1269292" y="50142"/>
              </a:lnTo>
              <a:lnTo>
                <a:pt x="1269292" y="45720"/>
              </a:lnTo>
              <a:lnTo>
                <a:pt x="2538584" y="45720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4831" y="2698877"/>
        <a:ext cx="126929" cy="126929"/>
      </dsp:txXfrm>
    </dsp:sp>
    <dsp:sp modelId="{44EFA908-2E98-4E04-A54D-6399D5DD7697}">
      <dsp:nvSpPr>
        <dsp:cNvPr id="0" name=""/>
        <dsp:cNvSpPr/>
      </dsp:nvSpPr>
      <dsp:spPr>
        <a:xfrm>
          <a:off x="729004" y="1970251"/>
          <a:ext cx="2511345" cy="796513"/>
        </a:xfrm>
        <a:custGeom>
          <a:avLst/>
          <a:gdLst/>
          <a:ahLst/>
          <a:cxnLst/>
          <a:rect l="0" t="0" r="0" b="0"/>
          <a:pathLst>
            <a:path>
              <a:moveTo>
                <a:pt x="0" y="796513"/>
              </a:moveTo>
              <a:lnTo>
                <a:pt x="1255672" y="796513"/>
              </a:lnTo>
              <a:lnTo>
                <a:pt x="1255672" y="0"/>
              </a:lnTo>
              <a:lnTo>
                <a:pt x="2511345" y="0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8811" y="2302642"/>
        <a:ext cx="131731" cy="131731"/>
      </dsp:txXfrm>
    </dsp:sp>
    <dsp:sp modelId="{7476F25F-FF56-4761-B395-B72A3EA03427}">
      <dsp:nvSpPr>
        <dsp:cNvPr id="0" name=""/>
        <dsp:cNvSpPr/>
      </dsp:nvSpPr>
      <dsp:spPr>
        <a:xfrm>
          <a:off x="729004" y="1178166"/>
          <a:ext cx="2511345" cy="1588598"/>
        </a:xfrm>
        <a:custGeom>
          <a:avLst/>
          <a:gdLst/>
          <a:ahLst/>
          <a:cxnLst/>
          <a:rect l="0" t="0" r="0" b="0"/>
          <a:pathLst>
            <a:path>
              <a:moveTo>
                <a:pt x="0" y="1588598"/>
              </a:moveTo>
              <a:lnTo>
                <a:pt x="1255672" y="1588598"/>
              </a:lnTo>
              <a:lnTo>
                <a:pt x="1255672" y="0"/>
              </a:lnTo>
              <a:lnTo>
                <a:pt x="2511345" y="0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10386" y="1898175"/>
        <a:ext cx="148580" cy="148580"/>
      </dsp:txXfrm>
    </dsp:sp>
    <dsp:sp modelId="{C21ACB7F-E6F4-4ECD-8DA2-ABC30FD8D567}">
      <dsp:nvSpPr>
        <dsp:cNvPr id="0" name=""/>
        <dsp:cNvSpPr/>
      </dsp:nvSpPr>
      <dsp:spPr>
        <a:xfrm>
          <a:off x="729004" y="328100"/>
          <a:ext cx="2511366" cy="2438664"/>
        </a:xfrm>
        <a:custGeom>
          <a:avLst/>
          <a:gdLst/>
          <a:ahLst/>
          <a:cxnLst/>
          <a:rect l="0" t="0" r="0" b="0"/>
          <a:pathLst>
            <a:path>
              <a:moveTo>
                <a:pt x="0" y="2438664"/>
              </a:moveTo>
              <a:lnTo>
                <a:pt x="1255683" y="2438664"/>
              </a:lnTo>
              <a:lnTo>
                <a:pt x="1255683" y="0"/>
              </a:lnTo>
              <a:lnTo>
                <a:pt x="2511366" y="0"/>
              </a:lnTo>
            </a:path>
          </a:pathLst>
        </a:custGeom>
        <a:noFill/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97173" y="1459917"/>
        <a:ext cx="175028" cy="175028"/>
      </dsp:txXfrm>
    </dsp:sp>
    <dsp:sp modelId="{77731F13-0955-4B8F-A64E-12E8B42BA7AF}">
      <dsp:nvSpPr>
        <dsp:cNvPr id="0" name=""/>
        <dsp:cNvSpPr/>
      </dsp:nvSpPr>
      <dsp:spPr>
        <a:xfrm rot="16200000">
          <a:off x="-1907066" y="2402262"/>
          <a:ext cx="4543137" cy="72900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49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Intervensi TB</a:t>
          </a:r>
          <a:endParaRPr lang="en-US" sz="49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-1907066" y="2402262"/>
        <a:ext cx="4543137" cy="729004"/>
      </dsp:txXfrm>
    </dsp:sp>
    <dsp:sp modelId="{CED06949-BEE5-4E61-B49C-AFC163AB247C}">
      <dsp:nvSpPr>
        <dsp:cNvPr id="0" name=""/>
        <dsp:cNvSpPr/>
      </dsp:nvSpPr>
      <dsp:spPr>
        <a:xfrm>
          <a:off x="3240371" y="2944"/>
          <a:ext cx="5013339" cy="6503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Pleural biopsy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0371" y="2944"/>
        <a:ext cx="5013339" cy="650310"/>
      </dsp:txXfrm>
    </dsp:sp>
    <dsp:sp modelId="{2FB42991-1FC5-46E8-82C1-F563C2211D69}">
      <dsp:nvSpPr>
        <dsp:cNvPr id="0" name=""/>
        <dsp:cNvSpPr/>
      </dsp:nvSpPr>
      <dsp:spPr>
        <a:xfrm>
          <a:off x="3240350" y="853011"/>
          <a:ext cx="5013339" cy="6503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Bronkoskopi 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0350" y="853011"/>
        <a:ext cx="5013339" cy="650310"/>
      </dsp:txXfrm>
    </dsp:sp>
    <dsp:sp modelId="{383770B9-7335-4557-A100-07F327EC9B72}">
      <dsp:nvSpPr>
        <dsp:cNvPr id="0" name=""/>
        <dsp:cNvSpPr/>
      </dsp:nvSpPr>
      <dsp:spPr>
        <a:xfrm>
          <a:off x="3240350" y="1645095"/>
          <a:ext cx="5024538" cy="6503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Operasi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0350" y="1645095"/>
        <a:ext cx="5024538" cy="650310"/>
      </dsp:txXfrm>
    </dsp:sp>
    <dsp:sp modelId="{48458500-16D6-402D-80AE-06B97232F1C2}">
      <dsp:nvSpPr>
        <dsp:cNvPr id="0" name=""/>
        <dsp:cNvSpPr/>
      </dsp:nvSpPr>
      <dsp:spPr>
        <a:xfrm>
          <a:off x="3267588" y="2437187"/>
          <a:ext cx="5013339" cy="6503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Pungsi pleura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67588" y="2437187"/>
        <a:ext cx="5013339" cy="650310"/>
      </dsp:txXfrm>
    </dsp:sp>
    <dsp:sp modelId="{3431991D-2557-40D7-936E-5EFBCEB8F89F}">
      <dsp:nvSpPr>
        <dsp:cNvPr id="0" name=""/>
        <dsp:cNvSpPr/>
      </dsp:nvSpPr>
      <dsp:spPr>
        <a:xfrm>
          <a:off x="3240371" y="3229271"/>
          <a:ext cx="5024495" cy="6503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WSD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0371" y="3229271"/>
        <a:ext cx="5024495" cy="650310"/>
      </dsp:txXfrm>
    </dsp:sp>
    <dsp:sp modelId="{1327388A-824B-4F0B-9832-190766139ACA}">
      <dsp:nvSpPr>
        <dsp:cNvPr id="0" name=""/>
        <dsp:cNvSpPr/>
      </dsp:nvSpPr>
      <dsp:spPr>
        <a:xfrm>
          <a:off x="3240371" y="4021363"/>
          <a:ext cx="5024495" cy="6503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USG</a:t>
          </a:r>
          <a:endParaRPr lang="en-U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40371" y="4021363"/>
        <a:ext cx="5024495" cy="650310"/>
      </dsp:txXfrm>
    </dsp:sp>
    <dsp:sp modelId="{2F584EFD-DFA4-498D-A016-DA1AA649E75A}">
      <dsp:nvSpPr>
        <dsp:cNvPr id="0" name=""/>
        <dsp:cNvSpPr/>
      </dsp:nvSpPr>
      <dsp:spPr>
        <a:xfrm>
          <a:off x="3234079" y="4883218"/>
          <a:ext cx="5037080" cy="65031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d-ID" sz="2000" b="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Transcatheter Intrapleural Thrombolytic Therapy </a:t>
          </a:r>
          <a:r>
            <a:rPr lang="id-ID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atau pleurodesis</a:t>
          </a:r>
          <a:endParaRPr lang="en-US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4079" y="4883218"/>
        <a:ext cx="5037080" cy="650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4771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l">
              <a:defRPr sz="13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835"/>
          </a:xfrm>
          <a:prstGeom prst="rect">
            <a:avLst/>
          </a:prstGeom>
        </p:spPr>
        <p:txBody>
          <a:bodyPr vert="horz" lIns="96625" tIns="48312" rIns="96625" bIns="48312" rtlCol="0"/>
          <a:lstStyle>
            <a:lvl1pPr algn="r">
              <a:defRPr sz="1300"/>
            </a:lvl1pPr>
          </a:lstStyle>
          <a:p>
            <a:fld id="{BA90486E-E3CD-44FE-B475-3182BC626595}" type="datetimeFigureOut">
              <a:rPr lang="id-ID" smtClean="0"/>
              <a:t>14/02/2018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9038" y="1252538"/>
            <a:ext cx="4510087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25" tIns="48312" rIns="96625" bIns="48312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3034"/>
            <a:ext cx="5510530" cy="3946118"/>
          </a:xfrm>
          <a:prstGeom prst="rect">
            <a:avLst/>
          </a:prstGeom>
        </p:spPr>
        <p:txBody>
          <a:bodyPr vert="horz" lIns="96625" tIns="48312" rIns="96625" bIns="4831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l">
              <a:defRPr sz="13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9055"/>
            <a:ext cx="2984871" cy="502834"/>
          </a:xfrm>
          <a:prstGeom prst="rect">
            <a:avLst/>
          </a:prstGeom>
        </p:spPr>
        <p:txBody>
          <a:bodyPr vert="horz" lIns="96625" tIns="48312" rIns="96625" bIns="48312" rtlCol="0" anchor="b"/>
          <a:lstStyle>
            <a:lvl1pPr algn="r">
              <a:defRPr sz="1300"/>
            </a:lvl1pPr>
          </a:lstStyle>
          <a:p>
            <a:fld id="{777C59B1-062A-4A59-920E-08090FCF6915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20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C59B1-062A-4A59-920E-08090FCF6915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1965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7C59B1-062A-4A59-920E-08090FCF6915}" type="slidenum">
              <a:rPr lang="id-ID" smtClean="0"/>
              <a:t>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78470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AFEA-4344-4CF9-A0CC-788435AEBB32}" type="datetimeFigureOut">
              <a:rPr lang="id-ID" smtClean="0"/>
              <a:t>14/02/2018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19C2-11BD-47AB-A52E-941720B07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922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AFEA-4344-4CF9-A0CC-788435AEBB32}" type="datetimeFigureOut">
              <a:rPr lang="id-ID" smtClean="0"/>
              <a:t>14/02/2018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19C2-11BD-47AB-A52E-941720B07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7994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AFEA-4344-4CF9-A0CC-788435AEBB32}" type="datetimeFigureOut">
              <a:rPr lang="id-ID" smtClean="0"/>
              <a:t>14/02/2018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19C2-11BD-47AB-A52E-941720B07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09998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AFEA-4344-4CF9-A0CC-788435AEBB32}" type="datetimeFigureOut">
              <a:rPr lang="id-ID" smtClean="0"/>
              <a:t>14/02/2018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19C2-11BD-47AB-A52E-941720B077A6}" type="slidenum">
              <a:rPr lang="id-ID" smtClean="0"/>
              <a:t>‹#›</a:t>
            </a:fld>
            <a:endParaRPr lang="id-ID"/>
          </a:p>
        </p:txBody>
      </p:sp>
      <p:sp>
        <p:nvSpPr>
          <p:cNvPr id="10" name="TextBox 9"/>
          <p:cNvSpPr txBox="1"/>
          <p:nvPr/>
        </p:nvSpPr>
        <p:spPr>
          <a:xfrm>
            <a:off x="505245" y="641749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46721" y="307337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0535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AFEA-4344-4CF9-A0CC-788435AEBB32}" type="datetimeFigureOut">
              <a:rPr lang="id-ID" smtClean="0"/>
              <a:t>14/02/2018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19C2-11BD-47AB-A52E-941720B07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440407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AFEA-4344-4CF9-A0CC-788435AEBB32}" type="datetimeFigureOut">
              <a:rPr lang="id-ID" smtClean="0"/>
              <a:t>14/02/2018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19C2-11BD-47AB-A52E-941720B07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9423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AFEA-4344-4CF9-A0CC-788435AEBB32}" type="datetimeFigureOut">
              <a:rPr lang="id-ID" smtClean="0"/>
              <a:t>14/02/2018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19C2-11BD-47AB-A52E-941720B07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7310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AFEA-4344-4CF9-A0CC-788435AEBB32}" type="datetimeFigureOut">
              <a:rPr lang="id-ID" smtClean="0"/>
              <a:t>14/02/2018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19C2-11BD-47AB-A52E-941720B07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194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AFEA-4344-4CF9-A0CC-788435AEBB32}" type="datetimeFigureOut">
              <a:rPr lang="id-ID" smtClean="0"/>
              <a:t>14/02/2018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19C2-11BD-47AB-A52E-941720B07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3695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AFEA-4344-4CF9-A0CC-788435AEBB32}" type="datetimeFigureOut">
              <a:rPr lang="id-ID" smtClean="0"/>
              <a:t>14/02/2018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19C2-11BD-47AB-A52E-941720B07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2260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AFEA-4344-4CF9-A0CC-788435AEBB32}" type="datetimeFigureOut">
              <a:rPr lang="id-ID" smtClean="0"/>
              <a:t>14/02/2018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19C2-11BD-47AB-A52E-941720B07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8760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AFEA-4344-4CF9-A0CC-788435AEBB32}" type="datetimeFigureOut">
              <a:rPr lang="id-ID" smtClean="0"/>
              <a:t>14/02/2018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19C2-11BD-47AB-A52E-941720B07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7671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AFEA-4344-4CF9-A0CC-788435AEBB32}" type="datetimeFigureOut">
              <a:rPr lang="id-ID" smtClean="0"/>
              <a:t>14/02/2018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19C2-11BD-47AB-A52E-941720B07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15004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AFEA-4344-4CF9-A0CC-788435AEBB32}" type="datetimeFigureOut">
              <a:rPr lang="id-ID" smtClean="0"/>
              <a:t>14/02/2018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19C2-11BD-47AB-A52E-941720B07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1544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AFEA-4344-4CF9-A0CC-788435AEBB32}" type="datetimeFigureOut">
              <a:rPr lang="id-ID" smtClean="0"/>
              <a:t>14/02/2018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19C2-11BD-47AB-A52E-941720B07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23141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AFEA-4344-4CF9-A0CC-788435AEBB32}" type="datetimeFigureOut">
              <a:rPr lang="id-ID" smtClean="0"/>
              <a:t>14/02/2018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19C2-11BD-47AB-A52E-941720B07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16696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AFEA-4344-4CF9-A0CC-788435AEBB32}" type="datetimeFigureOut">
              <a:rPr lang="id-ID" smtClean="0"/>
              <a:t>14/02/2018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A19C2-11BD-47AB-A52E-941720B07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6366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96064"/>
            <a:ext cx="776532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BAFEA-4344-4CF9-A0CC-788435AEBB32}" type="datetimeFigureOut">
              <a:rPr lang="id-ID" smtClean="0"/>
              <a:t>14/02/2018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6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A19C2-11BD-47AB-A52E-941720B077A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353098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19" y="404664"/>
            <a:ext cx="8568952" cy="1152128"/>
          </a:xfrm>
          <a:noFill/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id-ID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INTERVENSI PARU PADA TUBERKULOSIS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323527" y="4149080"/>
            <a:ext cx="8496944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DR. Dr. Yusup </a:t>
            </a:r>
            <a:r>
              <a:rPr lang="id-ID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Subagio </a:t>
            </a:r>
            <a:r>
              <a:rPr lang="id-ID" sz="2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Sutanto Sp.P (K) FISR</a:t>
            </a:r>
            <a:endParaRPr lang="id-ID" sz="2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3528" y="5589240"/>
            <a:ext cx="8496943" cy="1080120"/>
          </a:xfrm>
          <a:prstGeom prst="rect">
            <a:avLst/>
          </a:prstGeom>
          <a:ln>
            <a:noFill/>
          </a:ln>
        </p:spPr>
        <p:txBody>
          <a:bodyPr vert="horz">
            <a:normAutofit lnSpcReduction="10000"/>
          </a:bodyPr>
          <a:lstStyle/>
          <a:p>
            <a:pPr algn="ctr"/>
            <a:r>
              <a:rPr lang="id-ID" b="1" dirty="0" smtClean="0">
                <a:latin typeface="Times New Roman" pitchFamily="18" charset="0"/>
                <a:cs typeface="Times New Roman" pitchFamily="18" charset="0"/>
              </a:rPr>
              <a:t>Departemen Pulmonologi dan Kedokteran Respirasi</a:t>
            </a:r>
          </a:p>
          <a:p>
            <a:pPr algn="ctr"/>
            <a:r>
              <a:rPr lang="id-ID" b="1" dirty="0" smtClean="0">
                <a:latin typeface="Times New Roman" pitchFamily="18" charset="0"/>
                <a:cs typeface="Times New Roman" pitchFamily="18" charset="0"/>
              </a:rPr>
              <a:t>Fakultas Kedokteran Universitas Sebelas Maret </a:t>
            </a:r>
          </a:p>
          <a:p>
            <a:pPr algn="ctr"/>
            <a:r>
              <a:rPr lang="id-ID" b="1" dirty="0" smtClean="0">
                <a:latin typeface="Times New Roman" pitchFamily="18" charset="0"/>
                <a:cs typeface="Times New Roman" pitchFamily="18" charset="0"/>
              </a:rPr>
              <a:t>Surakarta</a:t>
            </a:r>
            <a:r>
              <a:rPr lang="id-ID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id-ID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id-ID" b="1" dirty="0" smtClean="0">
                <a:latin typeface="Times New Roman" pitchFamily="18" charset="0"/>
                <a:cs typeface="Times New Roman" pitchFamily="18" charset="0"/>
              </a:rPr>
              <a:t>2018</a:t>
            </a:r>
            <a:endParaRPr lang="id-ID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logo un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35" y="1916831"/>
            <a:ext cx="2318385" cy="21602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219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188640"/>
            <a:ext cx="4032448" cy="515143"/>
          </a:xfrm>
        </p:spPr>
        <p:txBody>
          <a:bodyPr>
            <a:normAutofit/>
          </a:bodyPr>
          <a:lstStyle/>
          <a:p>
            <a:pPr algn="just"/>
            <a:r>
              <a:rPr lang="id-ID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Bronkoskopi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04664" y="703783"/>
            <a:ext cx="8892479" cy="30243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Bronkoskopi fiberoptik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menilai kelainan pada percabangan trakeobronkial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diagnostik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dan prognosis.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Masa endobronkial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karena TB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dapat dilihat melalui bronkoskopi.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Jaringan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masa endobronkial dapat diambil menggunakan bronkoskopi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diperiksakan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mikrobiologi. 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07504" y="4005064"/>
            <a:ext cx="8892479" cy="250919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Broncholithiasis akibat TB yang terletak bebas di dalam bronkus dapat dipertimbangkan diangkat dengan bronkoskopi.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Namun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sebagian besar bronkolit sebaiknya diangkat dengan lobektomi atau segmentektomi.</a:t>
            </a:r>
          </a:p>
        </p:txBody>
      </p:sp>
    </p:spTree>
    <p:extLst>
      <p:ext uri="{BB962C8B-B14F-4D97-AF65-F5344CB8AC3E}">
        <p14:creationId xmlns:p14="http://schemas.microsoft.com/office/powerpoint/2010/main" val="219100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188640"/>
            <a:ext cx="4032448" cy="515143"/>
          </a:xfrm>
        </p:spPr>
        <p:txBody>
          <a:bodyPr>
            <a:normAutofit/>
          </a:bodyPr>
          <a:lstStyle/>
          <a:p>
            <a:pPr algn="just"/>
            <a:r>
              <a:rPr lang="id-ID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Bronkoskopi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04664" y="703783"/>
            <a:ext cx="8892479" cy="302433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Bronkoskopi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fleksibel modalitas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diagnosis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 penilaian stenosis trakeobronkial.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Bronkoskopi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dengan teknik minimal invasif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(pelebaran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balon, terapi laser, dan penempatan stent trakeo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bronkial)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membantu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stenosis trakeobronkial.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Penggunaan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stent silikon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cara yang efektif mengelola pasien stenosis trakeobronkial.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7504" y="3861048"/>
            <a:ext cx="8892479" cy="28529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Bronkoskopi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pada hemoptisis karena TB :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Mendeteksi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perdarahan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sebelum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dilakukan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Menghindari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aliran darah ke paru kontralateral.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Penyumbatan bronkial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Embolisasi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arteri bronkial sebelum melakukan penjadwalan operasi.</a:t>
            </a:r>
          </a:p>
        </p:txBody>
      </p:sp>
    </p:spTree>
    <p:extLst>
      <p:ext uri="{BB962C8B-B14F-4D97-AF65-F5344CB8AC3E}">
        <p14:creationId xmlns:p14="http://schemas.microsoft.com/office/powerpoint/2010/main" val="137107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188640"/>
            <a:ext cx="4032448" cy="515143"/>
          </a:xfrm>
        </p:spPr>
        <p:txBody>
          <a:bodyPr>
            <a:normAutofit fontScale="90000"/>
          </a:bodyPr>
          <a:lstStyle/>
          <a:p>
            <a:pPr algn="just"/>
            <a:r>
              <a:rPr lang="id-ID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Operasi</a:t>
            </a:r>
          </a:p>
        </p:txBody>
      </p:sp>
      <p:sp>
        <p:nvSpPr>
          <p:cNvPr id="5" name="Right Arrow 4"/>
          <p:cNvSpPr/>
          <p:nvPr/>
        </p:nvSpPr>
        <p:spPr>
          <a:xfrm>
            <a:off x="107504" y="980728"/>
            <a:ext cx="3384376" cy="1728192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id-ID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Indikasi klasik untuk reseksi paru pada TB</a:t>
            </a:r>
          </a:p>
        </p:txBody>
      </p:sp>
      <p:sp>
        <p:nvSpPr>
          <p:cNvPr id="7" name="Rectangle 6"/>
          <p:cNvSpPr/>
          <p:nvPr/>
        </p:nvSpPr>
        <p:spPr>
          <a:xfrm>
            <a:off x="3635896" y="703783"/>
            <a:ext cx="5400601" cy="337328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Infeksi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dada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berulang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Hemoptisis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minor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berulang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Hemoptisis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 sering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kambuh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Komplikasi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TB (empiematoraks, fistula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bronkopleura)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Kerusakan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paru ireversibel (kavitasi dan / atau bronkiektasis).</a:t>
            </a:r>
          </a:p>
        </p:txBody>
      </p:sp>
      <p:sp>
        <p:nvSpPr>
          <p:cNvPr id="8" name="Down Arrow 7"/>
          <p:cNvSpPr/>
          <p:nvPr/>
        </p:nvSpPr>
        <p:spPr>
          <a:xfrm>
            <a:off x="5508104" y="4221088"/>
            <a:ext cx="1656184" cy="936104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9" name="Flowchart: Connector 8"/>
          <p:cNvSpPr/>
          <p:nvPr/>
        </p:nvSpPr>
        <p:spPr>
          <a:xfrm>
            <a:off x="3635896" y="5301208"/>
            <a:ext cx="5400601" cy="1440160"/>
          </a:xfrm>
          <a:prstGeom prst="flowChartConnector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id-ID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Lobektomi</a:t>
            </a:r>
          </a:p>
          <a:p>
            <a:pPr algn="ctr">
              <a:lnSpc>
                <a:spcPct val="150000"/>
              </a:lnSpc>
            </a:pPr>
            <a:r>
              <a:rPr lang="id-ID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Bulektomi</a:t>
            </a:r>
          </a:p>
          <a:p>
            <a:pPr algn="ctr">
              <a:lnSpc>
                <a:spcPct val="150000"/>
              </a:lnSpc>
            </a:pPr>
            <a:r>
              <a:rPr lang="id-ID" sz="2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Pneumonektomi </a:t>
            </a:r>
            <a:endParaRPr lang="id-ID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61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188640"/>
            <a:ext cx="4032448" cy="515143"/>
          </a:xfrm>
        </p:spPr>
        <p:txBody>
          <a:bodyPr>
            <a:normAutofit fontScale="90000"/>
          </a:bodyPr>
          <a:lstStyle/>
          <a:p>
            <a:pPr algn="just"/>
            <a:r>
              <a:rPr lang="id-ID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Operasi</a:t>
            </a:r>
          </a:p>
        </p:txBody>
      </p:sp>
      <p:sp>
        <p:nvSpPr>
          <p:cNvPr id="4" name="Right Arrow Callout 3"/>
          <p:cNvSpPr/>
          <p:nvPr/>
        </p:nvSpPr>
        <p:spPr>
          <a:xfrm>
            <a:off x="251520" y="1124744"/>
            <a:ext cx="2448272" cy="864096"/>
          </a:xfrm>
          <a:prstGeom prst="rightArrowCallout">
            <a:avLst>
              <a:gd name="adj1" fmla="val 63873"/>
              <a:gd name="adj2" fmla="val 50000"/>
              <a:gd name="adj3" fmla="val 25000"/>
              <a:gd name="adj4" fmla="val 8098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Komplikasi TB</a:t>
            </a:r>
            <a:endParaRPr lang="id-ID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43808" y="1066123"/>
            <a:ext cx="1836203" cy="100811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Hemoptisis</a:t>
            </a:r>
            <a:endParaRPr lang="id-ID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/>
          <p:cNvSpPr/>
          <p:nvPr/>
        </p:nvSpPr>
        <p:spPr>
          <a:xfrm flipV="1">
            <a:off x="4788024" y="1288839"/>
            <a:ext cx="468053" cy="56267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11" name="Rounded Rectangle 10"/>
          <p:cNvSpPr/>
          <p:nvPr/>
        </p:nvSpPr>
        <p:spPr>
          <a:xfrm>
            <a:off x="5257092" y="449253"/>
            <a:ext cx="3744416" cy="230425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Hemoptisis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berasal: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Erosi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arteri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bronkial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Pecahnya aneurisma Rasmussen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 bagian dalam rongga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tuberkular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d-ID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Aspergilloma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4" name="Up Arrow Callout 13"/>
          <p:cNvSpPr/>
          <p:nvPr/>
        </p:nvSpPr>
        <p:spPr>
          <a:xfrm>
            <a:off x="899592" y="2913821"/>
            <a:ext cx="8101916" cy="3755539"/>
          </a:xfrm>
          <a:prstGeom prst="upArrowCallout">
            <a:avLst>
              <a:gd name="adj1" fmla="val 18400"/>
              <a:gd name="adj2" fmla="val 30664"/>
              <a:gd name="adj3" fmla="val 25000"/>
              <a:gd name="adj4" fmla="val 7152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Reseksi </a:t>
            </a:r>
            <a:r>
              <a:rPr lang="id-ID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paru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keadaan darurat hemoptisis masif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Embolisasi arteri bronkial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kurang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efektif pada haemoptisis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Kambuh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Torakotomi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intubasi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endotrakeal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 lumen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reseksi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rongga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tindakan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kuratif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hemoptisis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massif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karena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TB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Cavernostomy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prosedur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pilihan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hemoptisis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masif bukan kandidat untuk reseksi paru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972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0" grpId="0" animBg="1"/>
      <p:bldP spid="11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6" t="13960" r="2785" b="29344"/>
          <a:stretch>
            <a:fillRect/>
          </a:stretch>
        </p:blipFill>
        <p:spPr bwMode="auto">
          <a:xfrm>
            <a:off x="179512" y="692696"/>
            <a:ext cx="4392488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3" t="13960" r="22348" b="13390"/>
          <a:stretch>
            <a:fillRect/>
          </a:stretch>
        </p:blipFill>
        <p:spPr bwMode="auto">
          <a:xfrm>
            <a:off x="201013" y="3789040"/>
            <a:ext cx="4370987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2" t="14069" r="41791" b="42165"/>
          <a:stretch/>
        </p:blipFill>
        <p:spPr bwMode="auto">
          <a:xfrm>
            <a:off x="4716016" y="692696"/>
            <a:ext cx="3744416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784976" cy="57606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Lobektomi pasien Aspergiloma </a:t>
            </a:r>
            <a:endParaRPr lang="id-ID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23528" y="799389"/>
            <a:ext cx="504056" cy="46937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id-ID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A</a:t>
            </a:r>
            <a:endParaRPr kumimoji="0" lang="id-ID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30018" y="3986402"/>
            <a:ext cx="504056" cy="46937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id-ID" sz="2000" b="1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B</a:t>
            </a:r>
            <a:endParaRPr kumimoji="0" lang="id-ID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860032" y="799389"/>
            <a:ext cx="504056" cy="46937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id-ID" sz="2000" b="1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c</a:t>
            </a:r>
            <a:endParaRPr kumimoji="0" lang="id-ID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60032" y="3789040"/>
            <a:ext cx="4104456" cy="28803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id-ID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Gambar 4. Kasus wanita 62 tahun dengan aspergiloma paru dengan bekas TB dirawat di RSUD DR Moewardi Surakarta.</a:t>
            </a:r>
          </a:p>
          <a:p>
            <a:pPr algn="just"/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A: Gambaran </a:t>
            </a:r>
            <a:r>
              <a:rPr lang="id-ID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Ct-scan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tampak massa di paru kiri; B: lobus inferior paru kiri post lobektomi; C: massa aspergiloma.</a:t>
            </a:r>
            <a:r>
              <a:rPr lang="id-ID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d-ID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78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188640"/>
            <a:ext cx="4032448" cy="515143"/>
          </a:xfrm>
        </p:spPr>
        <p:txBody>
          <a:bodyPr>
            <a:normAutofit fontScale="90000"/>
          </a:bodyPr>
          <a:lstStyle/>
          <a:p>
            <a:pPr algn="just"/>
            <a:r>
              <a:rPr lang="id-ID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Operasi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2008" y="764704"/>
            <a:ext cx="8964488" cy="33123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Thorocoplasty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merobohkan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dinding dada ke paru selama reseksi paru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sebagian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 paru yang tersisa dianggap tidak mungkin mengisi ruang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pleura.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Thorocoplasty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diindikasikan untuk penanganan empiema post </a:t>
            </a:r>
            <a:r>
              <a:rPr lang="id-ID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pneumonectomy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Thorocoplasty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prosedur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sekunder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tidak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mengembangnya paru kronis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tidak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dapat diatasi dengan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dekortikasi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penting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menutup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fistula bronkopleura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Myoplasty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tanpa </a:t>
            </a:r>
            <a:r>
              <a:rPr lang="id-ID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thoracoplasty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lebih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diutamakan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pasien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kekurangan gizi dan kekurangan massa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otot.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008" y="4221088"/>
            <a:ext cx="8964488" cy="25649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Komplikasi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awal TB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paling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sering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bronkiektasis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Tindakan operasi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Indikasi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operasi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bronkiektasis: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infeksi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berulang dan hemoptisis berulang atau masif dimana bronkiektasis cukup terlokalisasi untuk dilakukan tindakan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Lobektomi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pilihan operasi pada Bronkiektasis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54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8" y="188640"/>
            <a:ext cx="8957608" cy="466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7504" y="5013176"/>
            <a:ext cx="8964488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id-ID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Gambar 5. ct-scan </a:t>
            </a:r>
            <a:r>
              <a:rPr lang="id-ID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toraks pasien bronkiektasis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504" y="6381328"/>
            <a:ext cx="896448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Devi HJG. Complications of pulmonary tuberculosis.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Respir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2013;1:1-18</a:t>
            </a:r>
            <a:endParaRPr lang="id-ID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94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188640"/>
            <a:ext cx="4032448" cy="515143"/>
          </a:xfrm>
        </p:spPr>
        <p:txBody>
          <a:bodyPr>
            <a:normAutofit fontScale="90000"/>
          </a:bodyPr>
          <a:lstStyle/>
          <a:p>
            <a:pPr algn="just"/>
            <a:r>
              <a:rPr lang="id-ID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Operasi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2008" y="764704"/>
            <a:ext cx="8964488" cy="288032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Kompliasi kuman M.TB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kerusakan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paru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Destroyed </a:t>
            </a:r>
            <a:r>
              <a:rPr lang="id-ID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Lung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Operasi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destroyed lung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rumit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 komplikasi yang ditimbulkan akibat eksisi paru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menyebabkan inflamasi serius yang memicu kuman M.TB dan infeksi sekunder.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Reseksi sering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pneumonektomi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008" y="3789040"/>
            <a:ext cx="8964488" cy="27089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Bronchopleura fistula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komplikasi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berat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TB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Penyebab </a:t>
            </a:r>
            <a:r>
              <a:rPr lang="id-ID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bronchopleura fistula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bervariasi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Pengobatan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awal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drainase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pleura (WSD)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pneumotoraks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spontan.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Bedah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diindikasikan untuk </a:t>
            </a:r>
            <a:r>
              <a:rPr lang="id-ID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bronchopleura fistula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tidak respons dengan WSD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kerusakan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paru yang luas.</a:t>
            </a:r>
          </a:p>
        </p:txBody>
      </p:sp>
    </p:spTree>
    <p:extLst>
      <p:ext uri="{BB962C8B-B14F-4D97-AF65-F5344CB8AC3E}">
        <p14:creationId xmlns:p14="http://schemas.microsoft.com/office/powerpoint/2010/main" val="235026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188640"/>
            <a:ext cx="4032448" cy="515143"/>
          </a:xfrm>
        </p:spPr>
        <p:txBody>
          <a:bodyPr>
            <a:normAutofit fontScale="90000"/>
          </a:bodyPr>
          <a:lstStyle/>
          <a:p>
            <a:pPr algn="just"/>
            <a:r>
              <a:rPr lang="id-ID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Operasi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2008" y="764704"/>
            <a:ext cx="8964488" cy="58326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Assisted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Torakoskopi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Surgery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VATS)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sering dilakukan.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Reseksi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paru untuk komplikasi TB umumnya kurang baik untuk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VATS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komplikasi TB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menyebabkan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paru menempel erat pada dinding dada sehingga insisi harus lebih hati-hati dan mencegah banyaknya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perdarahan.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VATS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lokasi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lesi yang ada di ruang pleura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reseksi paru melalui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insisi yang minimal.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VATS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menunjukkan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hasil yang setara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dengan torakotomi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empiema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Kontraindikasi reseksi paru dengan VATS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Kelainan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paru pada beberapa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rongga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TB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lobus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Penebalan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pleura yang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luas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Kalsifikasi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kelenjar getah bening peribronkial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73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188640"/>
            <a:ext cx="4032448" cy="515143"/>
          </a:xfrm>
        </p:spPr>
        <p:txBody>
          <a:bodyPr>
            <a:normAutofit/>
          </a:bodyPr>
          <a:lstStyle/>
          <a:p>
            <a:pPr algn="just"/>
            <a:r>
              <a:rPr lang="id-ID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Pungsi pleura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07504" y="1067641"/>
            <a:ext cx="8964488" cy="22173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Efusi pleura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komplikasi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sering pada TB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Efusi pleura karena TB </a:t>
            </a:r>
            <a:r>
              <a:rPr lang="id-ID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harus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dibedakan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dengan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efusi karena gagal jantung kongestif, karsinoma, dan jenis infeksi lainnya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eda tatalaksana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Pemeriksaan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adenosin deaminase (ADA) pada efusi pleura karena TB dapat meningkat </a:t>
            </a:r>
            <a:endParaRPr lang="id-ID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72008" y="3356992"/>
            <a:ext cx="8964488" cy="345638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Efusi pleura karena TB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dibedakan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dengan efusi pleura karena bakteri. </a:t>
            </a:r>
            <a:endParaRPr lang="id-ID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Pewarnaan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 pada cairan pleura dan kultur cairan pleura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etiologi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efusi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pleura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tuberkulin positif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efusi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pleura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mendiagnosa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TB sampai terbukti etiologi M.Tb. </a:t>
            </a:r>
            <a:endParaRPr lang="id-ID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Pada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fasilitas kesehatan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cepat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molekuler (TCM)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sputum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 cairan pleura pasien yang dicurigai TB. </a:t>
            </a:r>
            <a:endParaRPr lang="id-ID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Biopsi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pleura dan kultur mikobakterial cairan pleura harus dilakukan pada semua kasus yang dicurigai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TB.</a:t>
            </a:r>
            <a:endParaRPr lang="id-ID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27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188640"/>
            <a:ext cx="7765321" cy="587151"/>
          </a:xfrm>
        </p:spPr>
        <p:txBody>
          <a:bodyPr/>
          <a:lstStyle/>
          <a:p>
            <a:r>
              <a:rPr lang="id-ID" dirty="0" smtClean="0"/>
              <a:t>Pendahuluan</a:t>
            </a:r>
            <a:endParaRPr lang="id-ID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70087556"/>
              </p:ext>
            </p:extLst>
          </p:nvPr>
        </p:nvGraphicFramePr>
        <p:xfrm>
          <a:off x="107504" y="980728"/>
          <a:ext cx="8945056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2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065" t="34250" r="19008" b="12594"/>
          <a:stretch/>
        </p:blipFill>
        <p:spPr>
          <a:xfrm>
            <a:off x="179512" y="1268760"/>
            <a:ext cx="8856984" cy="38884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133" t="24407" r="19561" b="65750"/>
          <a:stretch/>
        </p:blipFill>
        <p:spPr>
          <a:xfrm>
            <a:off x="179511" y="332656"/>
            <a:ext cx="8712969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6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188640"/>
            <a:ext cx="4032448" cy="515143"/>
          </a:xfrm>
        </p:spPr>
        <p:txBody>
          <a:bodyPr>
            <a:normAutofit/>
          </a:bodyPr>
          <a:lstStyle/>
          <a:p>
            <a:pPr algn="just"/>
            <a:r>
              <a:rPr lang="id-ID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Pungsi pleura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2008" y="847798"/>
            <a:ext cx="8964488" cy="582156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KARAKTERISTIK CAIRAN PLEURA KARENA KUMAN M.TB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Pasien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dengan efusi pleura karena TB memiliki lebih dari 50% limfosit kecil pada cairan pleura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Pasien dengan gejala kurang dari 2 minggu cenderung memiliki leukosit </a:t>
            </a:r>
            <a:r>
              <a:rPr lang="id-ID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polymorphonuclear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(PMN) yang dominan pada cairan pleura yang disebabkan M.Tb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Efusi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pleura karena bakteri biasanya mengandung dominasi neutrofil, sedangkan efusi pleura karena TB didominasi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limfositik</a:t>
            </a:r>
            <a:endParaRPr lang="id-ID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Protein cairan pleura pada TB akan lebih besar dari 5 g / dl (eksudat)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Kadar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glukosa cairan pleura pada TB memiliki nilai rendah (kurang dari 30 mg / dl) </a:t>
            </a:r>
            <a:endParaRPr lang="id-ID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Pemeriksaan PH cairan pleura tersering di atas 7,30. Tingkat asam laktat dehidrogenase (LDH) dapat ditemukan lebih tinggi dari tingkat LDH serum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43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-27384"/>
            <a:ext cx="4032448" cy="515143"/>
          </a:xfrm>
        </p:spPr>
        <p:txBody>
          <a:bodyPr>
            <a:normAutofit/>
          </a:bodyPr>
          <a:lstStyle/>
          <a:p>
            <a:pPr algn="just"/>
            <a:r>
              <a:rPr lang="id-ID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Pungsi pleura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2008" y="1279846"/>
            <a:ext cx="8964488" cy="44534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KARAKTERISTIK CAIRAN PLEURA KARENA KUMAN M.TB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Karakteristik cairan pleura karena TB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jarang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ditemukan gambaran sel mesothelial yang tersebar.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 mesothelial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 menutupi pleura viseral dan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parietal.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Cairan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pleura transudatif mengandung banyak sel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mesothelial.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Infiltrasi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limfositik berhubungan dengan pleuritis TB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mencegah sel mesothelial memasuki ruang pleura.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944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586" y="116632"/>
            <a:ext cx="5202324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504" y="5013176"/>
            <a:ext cx="8964488" cy="64807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id-ID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Gambar 6. </a:t>
            </a:r>
            <a:r>
              <a:rPr lang="id-ID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Chest</a:t>
            </a:r>
            <a:r>
              <a:rPr lang="id-ID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x-ray pasien efusi pleura masif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7504" y="6381328"/>
            <a:ext cx="896448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Devi HJG. Complications of pulmonary tuberculosis.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Respir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2013;1:1-18</a:t>
            </a:r>
            <a:endParaRPr lang="id-ID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3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-27384"/>
            <a:ext cx="4032448" cy="515143"/>
          </a:xfrm>
        </p:spPr>
        <p:txBody>
          <a:bodyPr>
            <a:normAutofit/>
          </a:bodyPr>
          <a:lstStyle/>
          <a:p>
            <a:pPr algn="just"/>
            <a:r>
              <a:rPr lang="id-ID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Pungsi pleura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72008" y="476672"/>
            <a:ext cx="8964488" cy="62373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Pengobatan efusi pleura karena TB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tujuan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yaitu: </a:t>
            </a:r>
            <a:endParaRPr lang="id-ID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Mencegah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perkembangan selanjutnya dari TB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aktif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Meringankan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gejala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pasien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Mencegah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perkembangan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fibrotoraks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Terapi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efusi pleura karena TB terdiri dari pemberian OAT dan evakuasi cairan pleura. 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Wyser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dkk tahun 1996 merekomendasikan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drainase dini pada efusi pleura karena TB selain pasien juga menerima OAT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Efusi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pleura karena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TB sebagian besar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cenderung sembuh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spontan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karena intensitas infeksi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mikrobakteri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umumnya relatif rendah. </a:t>
            </a:r>
            <a:endParaRPr lang="id-ID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Dutt dkk tahun 1992 mengungkapkan 50% efusi pleura karena TB akan mengental 1 tahun setelah dimulai pengobatan.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Evakuasi cairan pleura secara umum dapat dikeluarkan </a:t>
            </a:r>
            <a:r>
              <a:rPr lang="id-ID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tidak lebih dari 1.000 sampai 1.500 ml setiap kali pungsi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090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6912767" cy="216024"/>
          </a:xfrm>
        </p:spPr>
        <p:txBody>
          <a:bodyPr>
            <a:normAutofit fontScale="90000"/>
          </a:bodyPr>
          <a:lstStyle/>
          <a:p>
            <a:pPr algn="just"/>
            <a:r>
              <a:rPr lang="id-ID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Water seal drainage</a:t>
            </a:r>
            <a:r>
              <a:rPr lang="id-ID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(WSD)</a:t>
            </a:r>
          </a:p>
        </p:txBody>
      </p:sp>
      <p:sp>
        <p:nvSpPr>
          <p:cNvPr id="3" name="Rectangle 2"/>
          <p:cNvSpPr/>
          <p:nvPr/>
        </p:nvSpPr>
        <p:spPr>
          <a:xfrm>
            <a:off x="72008" y="476672"/>
            <a:ext cx="8964488" cy="63367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WSD tindakan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invasif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drainage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cairan dan udara yang berada di rongga pleura. </a:t>
            </a:r>
            <a:endParaRPr lang="id-ID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Komplikasi </a:t>
            </a:r>
            <a:r>
              <a:rPr lang="id-ID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TB yang dapat diterapi menggunakan WSD yaitu: empiema, pneumotoraks spontan sekunder, piopneumotoraks dan hidropneumotoraks. </a:t>
            </a:r>
            <a:endParaRPr lang="id-ID" sz="19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d-ID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Empiema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karena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TB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drainase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baik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(WSD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reseksi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tulang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rusuk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jika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disembuhkan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WSD,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drainase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ambulatori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d-ID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id-ID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Indikasi drainase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ambulatori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membandingkan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chest x-ray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WSD yang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terhubung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saluran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bawah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air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chest x-ray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pada WSD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terbuka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udara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Gambaran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collapse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saat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WSD terbuka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udara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mengindikasikan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bahwa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korteks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menutupi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lentur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WSD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diubah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menjadi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drainase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ambulatori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d-ID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Saluran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pembuangan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drainase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ambulatory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mengalir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tas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kolostomi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permudah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mobilitas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pasien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d-ID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Drainase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ambulatori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modalitas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pasien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</a:t>
            </a:r>
            <a:r>
              <a:rPr lang="id-ID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ema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dapat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menerima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reseksi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paru</a:t>
            </a:r>
            <a:r>
              <a:rPr lang="en-US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d-ID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09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839928" cy="482453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008" y="6237312"/>
            <a:ext cx="9036496" cy="576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Madansein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Parida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S,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Padayatchi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N, </a:t>
            </a:r>
            <a:r>
              <a:rPr lang="id-ID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Singh N, master I, Naidu K,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 Surgical treatment of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complications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pulmonary tuberculosis , including drug-resistant tuberculosis. </a:t>
            </a:r>
            <a:r>
              <a:rPr lang="en-US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Infect Dis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2015;32:61-67.</a:t>
            </a:r>
            <a:endParaRPr lang="id-ID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5085184"/>
            <a:ext cx="8839928" cy="7920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id-ID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Gambar 7.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id-ID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sien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yang terpasang drainage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ambulato</a:t>
            </a:r>
            <a:r>
              <a:rPr lang="id-ID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ri. Terpasang peniti steril supaya selang drain tidak masuk kedalam</a:t>
            </a:r>
            <a:endParaRPr lang="id-ID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56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912767" cy="515143"/>
          </a:xfrm>
        </p:spPr>
        <p:txBody>
          <a:bodyPr>
            <a:normAutofit/>
          </a:bodyPr>
          <a:lstStyle/>
          <a:p>
            <a:pPr algn="just"/>
            <a:r>
              <a:rPr lang="id-ID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Water seal drainage</a:t>
            </a:r>
            <a:r>
              <a:rPr lang="id-ID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(WSD)</a:t>
            </a:r>
          </a:p>
        </p:txBody>
      </p:sp>
      <p:sp>
        <p:nvSpPr>
          <p:cNvPr id="3" name="Rectangle 2"/>
          <p:cNvSpPr/>
          <p:nvPr/>
        </p:nvSpPr>
        <p:spPr>
          <a:xfrm>
            <a:off x="72008" y="775791"/>
            <a:ext cx="8964488" cy="574955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Tujuan terapi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empiema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yaitu: </a:t>
            </a:r>
            <a:endParaRPr lang="id-ID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Pengendalian infeksi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Pengeringan nanah </a:t>
            </a:r>
          </a:p>
          <a:p>
            <a:pPr marL="742950" lvl="1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Perluasan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infeksi paru. </a:t>
            </a:r>
            <a:endParaRPr lang="id-ID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Terapi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antimikroba empiris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dimulai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empiema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saat pungsi diagnostik dan diberikan terapi etiologi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(mikroorganisme diketahui kultur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cairan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pleura)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Terapi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pada empiema karena TB terdiri dari: terapi OAT,  kombinasi antimikroba (aminoglikosida dengan golongan β-laktam atau aminoglikosida dengan fluoroquinolone), dan pemasangan WSD. </a:t>
            </a:r>
            <a:endParaRPr lang="id-ID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Pasien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empiema yang dipasang WSD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 mengalami perburukan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memerlukan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terapi antibiotik berkepanjangan. </a:t>
            </a:r>
            <a:endParaRPr lang="id-ID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Empiema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anaerobik yang telah menyebar dari pleura ke tempat infeksi yang berdekatan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perawatan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bedah pada tempat utama infeksi.</a:t>
            </a:r>
            <a:endParaRPr lang="id-ID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10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912767" cy="515143"/>
          </a:xfrm>
        </p:spPr>
        <p:txBody>
          <a:bodyPr>
            <a:normAutofit/>
          </a:bodyPr>
          <a:lstStyle/>
          <a:p>
            <a:pPr algn="just"/>
            <a:r>
              <a:rPr lang="id-ID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Water seal drainage</a:t>
            </a:r>
            <a:r>
              <a:rPr lang="id-ID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(WSD)</a:t>
            </a:r>
          </a:p>
        </p:txBody>
      </p:sp>
      <p:sp>
        <p:nvSpPr>
          <p:cNvPr id="3" name="Rectangle 2"/>
          <p:cNvSpPr/>
          <p:nvPr/>
        </p:nvSpPr>
        <p:spPr>
          <a:xfrm>
            <a:off x="72008" y="696481"/>
            <a:ext cx="8964488" cy="251649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Empiema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karena TB memiliki ciri yaitu: Pleura biasanya cukup tebal, terdapat kalsifikasi, dan seringkali memiliki konsentrasi mycobacteria yang tinggi. </a:t>
            </a:r>
            <a:endParaRPr lang="id-ID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Terapi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dapat dimulai dengan pemberian rejimen OAT, antimikroba empiris, pungsi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berulang atau pemasangan WSD.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Prosedur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bedah seperti: dekortikasi dan torakotomi dilakukan bila ditemukan bronkopleura fistula.</a:t>
            </a:r>
            <a:endParaRPr lang="id-ID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008" y="3356991"/>
            <a:ext cx="8964488" cy="345638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Drainase nanah </a:t>
            </a: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pengobatan </a:t>
            </a:r>
            <a:r>
              <a:rPr lang="id-ID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empiema pleura karena TB. </a:t>
            </a:r>
            <a:endParaRPr lang="id-ID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Cairan </a:t>
            </a:r>
            <a:r>
              <a:rPr lang="id-ID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pleura serosa yang </a:t>
            </a:r>
            <a:r>
              <a:rPr lang="id-ID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loculated</a:t>
            </a:r>
            <a:r>
              <a:rPr lang="id-ID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tidak ditemukan mikroorganisme pada pemeriksaan mikroskopis, atau memiliki indikator ambigu untuk supurasi (seperti pH tinggi, konsentrasi glukosa&gt; 40 mg / dL, dan tingkat laktat dehidrogenase &lt;1.000 lUlL)maka dapat diterapi dahulu dengan antimikroba dan dievaluasi ulang. </a:t>
            </a:r>
            <a:endParaRPr lang="id-ID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Pasien </a:t>
            </a:r>
            <a:r>
              <a:rPr lang="id-ID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dengan cairan yang letaknya tidak </a:t>
            </a:r>
            <a:r>
              <a:rPr lang="id-ID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loculated</a:t>
            </a:r>
            <a:r>
              <a:rPr lang="id-ID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nanah bening, atau cairan purulen positif BTA (dengan pH &lt;7,0, konsentrasi glukosa &lt;40 mgldL, dan tingkat laktat dehidrogenase&gt; 1.000 IU/L) </a:t>
            </a: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WSD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Prosedur </a:t>
            </a:r>
            <a:r>
              <a:rPr lang="id-ID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pungsi berulang jarang berhasil dan resiko lebih besar dalam kasus tersebut.</a:t>
            </a:r>
            <a:endParaRPr lang="id-ID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90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912767" cy="515143"/>
          </a:xfrm>
        </p:spPr>
        <p:txBody>
          <a:bodyPr>
            <a:normAutofit/>
          </a:bodyPr>
          <a:lstStyle/>
          <a:p>
            <a:pPr algn="just"/>
            <a:r>
              <a:rPr lang="id-ID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Water seal drainage</a:t>
            </a:r>
            <a:r>
              <a:rPr lang="id-ID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(WSD)</a:t>
            </a:r>
          </a:p>
        </p:txBody>
      </p:sp>
      <p:sp>
        <p:nvSpPr>
          <p:cNvPr id="3" name="Rectangle 2"/>
          <p:cNvSpPr/>
          <p:nvPr/>
        </p:nvSpPr>
        <p:spPr>
          <a:xfrm>
            <a:off x="72008" y="696481"/>
            <a:ext cx="8964488" cy="23004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Prosedur WSD yang tidak respons dalam 24 jam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mencurigai empiema </a:t>
            </a:r>
            <a:r>
              <a:rPr lang="id-ID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loculated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USG untuk mengetahui letaknya </a:t>
            </a:r>
            <a:r>
              <a:rPr lang="id-ID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loculated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dan memasukan urokinase ditempat yang bersepta-septa untuk meningkatkan drainase.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Urokinase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pasien berisiko mengalami banyak </a:t>
            </a:r>
            <a:r>
              <a:rPr lang="id-ID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loculated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atau ditemukan nanah kental.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Pemberian urokinase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diulang setiap hari sesuai kebutuhan selama beberapa minggu.</a:t>
            </a:r>
          </a:p>
        </p:txBody>
      </p:sp>
      <p:sp>
        <p:nvSpPr>
          <p:cNvPr id="4" name="Rectangle 3"/>
          <p:cNvSpPr/>
          <p:nvPr/>
        </p:nvSpPr>
        <p:spPr>
          <a:xfrm>
            <a:off x="72008" y="3140969"/>
            <a:ext cx="8964488" cy="36724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Identifikasi letak empiema</a:t>
            </a:r>
            <a:r>
              <a:rPr lang="id-ID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loculated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menggunakan CT-</a:t>
            </a:r>
            <a:r>
              <a:rPr lang="id-ID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merencanakan pengambilan sampling dan drainase yang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optimal menggunakan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WSD tergantung pada karakteristik cairan. </a:t>
            </a:r>
            <a:endParaRPr lang="id-ID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Indikasi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drainase empiema </a:t>
            </a:r>
            <a:r>
              <a:rPr lang="id-ID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loculated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dengan bantuan CT-</a:t>
            </a:r>
            <a:r>
              <a:rPr lang="id-ID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yaitu: ukuran empiema kecil atau dalam posisi yang sulit (seperti anterior, medial, atau intrafisural). </a:t>
            </a:r>
            <a:endParaRPr lang="id-ID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CT-scan masih perdebatan dengan USG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karena ada sebagian ahli yang menyukai penggunaan USG dalam menuntun tindakan pungsi pada empiema loculated </a:t>
            </a:r>
            <a:endParaRPr lang="id-ID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Ultrasonografi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biasanya lebih cepat dan lebih nyaman untuk dilakukan namun bergantung pada operator pungsi pada empiema </a:t>
            </a:r>
            <a:r>
              <a:rPr lang="id-ID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loculated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id-ID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879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3"/>
            <a:ext cx="9036495" cy="864095"/>
          </a:xfrm>
        </p:spPr>
        <p:txBody>
          <a:bodyPr>
            <a:normAutofit/>
          </a:bodyPr>
          <a:lstStyle/>
          <a:p>
            <a:r>
              <a:rPr lang="en-US" dirty="0">
                <a:effectLst/>
              </a:rPr>
              <a:t>IMUNOPATOGENESIS </a:t>
            </a:r>
            <a:r>
              <a:rPr lang="en-US" dirty="0" smtClean="0">
                <a:effectLst/>
              </a:rPr>
              <a:t>TUBERKULOSIS</a:t>
            </a:r>
            <a:endParaRPr lang="id-ID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69519411"/>
              </p:ext>
            </p:extLst>
          </p:nvPr>
        </p:nvGraphicFramePr>
        <p:xfrm>
          <a:off x="107503" y="980728"/>
          <a:ext cx="8928991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378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3" y="260648"/>
            <a:ext cx="4464495" cy="36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56" y="260648"/>
            <a:ext cx="4308028" cy="3600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9956" y="4077072"/>
            <a:ext cx="8964488" cy="10081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id-ID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Gambar 8. </a:t>
            </a:r>
            <a:r>
              <a:rPr lang="id-ID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Ct-Scan </a:t>
            </a:r>
            <a:r>
              <a:rPr lang="id-ID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toraks</a:t>
            </a:r>
          </a:p>
          <a:p>
            <a:pPr algn="just"/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Keterangan : A: gambaran efusi pleura di hemitoraks kanan; B: gambaran empiema loculated di hemitoraks kanan</a:t>
            </a:r>
            <a:endParaRPr lang="id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956" y="6309320"/>
            <a:ext cx="896448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Medford A, Maskell N. Pleural effusion. </a:t>
            </a:r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Postgr Med J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 2005;81:702-710. </a:t>
            </a:r>
            <a:endParaRPr lang="id-ID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51520" y="260648"/>
            <a:ext cx="504056" cy="46937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id-ID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A</a:t>
            </a:r>
            <a:endParaRPr kumimoji="0" lang="id-ID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572000" y="260648"/>
            <a:ext cx="504056" cy="46937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id-ID" sz="2000" b="1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B</a:t>
            </a:r>
            <a:endParaRPr kumimoji="0" lang="id-ID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8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912767" cy="515143"/>
          </a:xfrm>
        </p:spPr>
        <p:txBody>
          <a:bodyPr>
            <a:normAutofit/>
          </a:bodyPr>
          <a:lstStyle/>
          <a:p>
            <a:pPr algn="just"/>
            <a:r>
              <a:rPr lang="id-ID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Water seal drainage</a:t>
            </a:r>
            <a:r>
              <a:rPr lang="id-ID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(WSD)</a:t>
            </a:r>
          </a:p>
        </p:txBody>
      </p:sp>
      <p:sp>
        <p:nvSpPr>
          <p:cNvPr id="3" name="Rectangle 2"/>
          <p:cNvSpPr/>
          <p:nvPr/>
        </p:nvSpPr>
        <p:spPr>
          <a:xfrm>
            <a:off x="72008" y="696481"/>
            <a:ext cx="8964488" cy="266051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Drainage cairan pleura pada efusi pleura karena TB yang tertunda </a:t>
            </a:r>
            <a:r>
              <a:rPr lang="id-ID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menyebabkan peningkatan infeksi, morbiditas, dan mortalitas.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Drainage cairan pleura yang tertunda </a:t>
            </a:r>
            <a:r>
              <a:rPr lang="id-ID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disebabkan oleh salah diagnosa, terapi yang terlambat, dan penempatan tabung yang kurang optimal sehingga perkembangan paru kurang optimal.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Frankly purulent</a:t>
            </a:r>
            <a:r>
              <a:rPr lang="id-ID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atau keruh pada aspirasi </a:t>
            </a:r>
            <a:r>
              <a:rPr lang="id-ID" b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WSD. </a:t>
            </a:r>
            <a:endParaRPr lang="id-ID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008" y="3573016"/>
            <a:ext cx="8964488" cy="30963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Cairan purulen lebih sering terjadi pada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terapi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pungsi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namun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tidak responsif. </a:t>
            </a:r>
            <a:endParaRPr lang="id-ID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Pewarnaan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Gram positif pada cairan pleura menunjukkan invasi bakteri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WSD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d-ID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Heffner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tahun 1995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menunjukkan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cairan pleura (bukan LDH atau glukosa) sebagai parameter yang berguna yang memprediksi kebutuhan WSD. </a:t>
            </a:r>
            <a:endParaRPr lang="id-ID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Pemeriksana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cairan pleura kurang dari 7,2 adalah indikator terbaik dilakukan WSD. </a:t>
            </a:r>
            <a:endParaRPr lang="id-ID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Analisa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 pada cairan pleura menggunakan alat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analisa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darah dan bukan menggunakan kertas lakmus atau pH meter. </a:t>
            </a:r>
            <a:endParaRPr lang="id-ID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8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31" y="260648"/>
            <a:ext cx="4215447" cy="4054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479" y="260648"/>
            <a:ext cx="4389001" cy="4054322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51520" y="260648"/>
            <a:ext cx="504056" cy="46937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id-ID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A</a:t>
            </a:r>
            <a:endParaRPr kumimoji="0" lang="id-ID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0" y="260648"/>
            <a:ext cx="504056" cy="469371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id-ID" sz="2000" b="1" dirty="0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B</a:t>
            </a:r>
            <a:endParaRPr kumimoji="0" lang="id-ID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9956" y="4437112"/>
            <a:ext cx="8964488" cy="10081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id-ID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Gambar 9. </a:t>
            </a:r>
            <a:r>
              <a:rPr lang="id-ID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Chest x-ray </a:t>
            </a:r>
            <a:r>
              <a:rPr lang="id-ID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</a:p>
          <a:p>
            <a:pPr algn="just"/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Keterangan : A: gambaran tension pneumotoraks paru kanan ; B: gambaran piopneumotoraks paru kiri</a:t>
            </a:r>
            <a:endParaRPr lang="id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504" y="6381328"/>
            <a:ext cx="896448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Devi HJG. Complications of pulmonary tuberculosis.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Respir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2013;1:1-18</a:t>
            </a:r>
            <a:endParaRPr lang="id-ID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5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912767" cy="515143"/>
          </a:xfrm>
        </p:spPr>
        <p:txBody>
          <a:bodyPr>
            <a:normAutofit/>
          </a:bodyPr>
          <a:lstStyle/>
          <a:p>
            <a:pPr algn="just"/>
            <a:r>
              <a:rPr lang="id-ID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Water seal drainage</a:t>
            </a:r>
            <a:r>
              <a:rPr lang="id-ID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(WSD)</a:t>
            </a:r>
          </a:p>
        </p:txBody>
      </p:sp>
      <p:sp>
        <p:nvSpPr>
          <p:cNvPr id="3" name="Rectangle 2"/>
          <p:cNvSpPr/>
          <p:nvPr/>
        </p:nvSpPr>
        <p:spPr>
          <a:xfrm>
            <a:off x="72008" y="696481"/>
            <a:ext cx="8964488" cy="3020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Kateter berukuran kecil sangat efektif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drainase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primer atau sebagai perawatan penyelamatan saat WSD belum bisa dilakukan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komplikasi dapat berkurang.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Selang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kateter WSD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berukuran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besar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empiema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 terutama untuk nanah tebal.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Pembilasan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atau penyedotan empiema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diperdebatkan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oleh para ahli.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Penelitian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mengenai tindakan tersebut masih belum banyak dan belum ada bukti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bagus</a:t>
            </a:r>
            <a:endParaRPr lang="id-ID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008" y="3861048"/>
            <a:ext cx="8964488" cy="28803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Pembilasan rutin (30 ml larutan saline setiap enam jam) melalui selang kateter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telah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digunakan dalam banyak penelitian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Penilaian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selang WSD lancar atau tidak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larutan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saline yang dilakukan bersamaan dengan pembilasan.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CT-</a:t>
            </a:r>
            <a:r>
              <a:rPr lang="id-ID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scan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juga dapat menunjukkan drainase yang buruk atau tidak, menilai posisi selang atau distorsi, dan loculated cairan.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43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6912767" cy="515143"/>
          </a:xfrm>
        </p:spPr>
        <p:txBody>
          <a:bodyPr>
            <a:normAutofit/>
          </a:bodyPr>
          <a:lstStyle/>
          <a:p>
            <a:pPr algn="just"/>
            <a:r>
              <a:rPr lang="id-ID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Water seal drainage</a:t>
            </a:r>
            <a:r>
              <a:rPr lang="id-ID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(WSD)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1846" y="908720"/>
            <a:ext cx="9035480" cy="54006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Kebutuhan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drainase menggunakan WSD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dinilai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dari jumlah volume yang dikeluarkan setiap hari.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Produksi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cairan empiema yang keluar &lt;50 mL/hari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indikasi pelepasan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selang WSD.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Kegagalan WSD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disebabkan penyakit TB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 luas dan penanganan yang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terlambat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torakostomi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dekortikasi, atau drainase tabung dada terbuka.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Pendekatan terbaru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VATS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 prosedurnya dilakukan segera setelah trombolisis gagal.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Torakostomi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pasien empiema dapat dipertimbangkan dilakukan minggu kedua setelah tidak ada perbaikan post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WSD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meminimalkan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cedera paru yang dikaitkan dengan pleura yang buruk.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45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7920880" cy="515143"/>
          </a:xfrm>
        </p:spPr>
        <p:txBody>
          <a:bodyPr>
            <a:normAutofit/>
          </a:bodyPr>
          <a:lstStyle/>
          <a:p>
            <a:pPr algn="just"/>
            <a:r>
              <a:rPr lang="en-US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Ultrasonography </a:t>
            </a:r>
            <a:r>
              <a:rPr lang="id-ID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(USG) toraks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6512" y="764704"/>
            <a:ext cx="9071992" cy="295232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Ultrasonografi (USG) toraks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perawatan dalam melakukan pungsi dan biopsi pleura tertutup.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Deteksi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penebalan pleura dan kelainan pleura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membantu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operator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 lokasi biopsi yang tepat.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Gambaran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efusi pleura sekunder akibat TB pada USG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gambaran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anekoik, </a:t>
            </a:r>
            <a:r>
              <a:rPr lang="id-ID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kompleksitas septatif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atau </a:t>
            </a:r>
            <a:r>
              <a:rPr lang="id-ID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non-septasi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dan ekogenik homogen.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5496" y="3789040"/>
            <a:ext cx="9071992" cy="30243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USG toraks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membantu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biopsi pleura untuk mendapatkan jaringan pleura pada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efusi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pleura karena TB.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Empiema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 telah terpasang WSD selama 24 jam tetapi tidak ada cairan empiema yang keluar dapat dilakukan USG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letak </a:t>
            </a:r>
            <a:r>
              <a:rPr lang="id-ID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loculated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dan memasukan urokinase ditempat yang bersepta-septa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meningkatkan drainse pada empiema karena TB.</a:t>
            </a:r>
          </a:p>
        </p:txBody>
      </p:sp>
    </p:spTree>
    <p:extLst>
      <p:ext uri="{BB962C8B-B14F-4D97-AF65-F5344CB8AC3E}">
        <p14:creationId xmlns:p14="http://schemas.microsoft.com/office/powerpoint/2010/main" val="360226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/>
          </a:blip>
          <a:stretch>
            <a:fillRect/>
          </a:stretch>
        </p:blipFill>
        <p:spPr>
          <a:xfrm>
            <a:off x="107504" y="116632"/>
            <a:ext cx="4392488" cy="424847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411760" y="1988840"/>
            <a:ext cx="504056" cy="32403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19956" y="4437112"/>
            <a:ext cx="8964488" cy="10081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id-ID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Gambar 10. </a:t>
            </a:r>
            <a:r>
              <a:rPr lang="id-ID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USG </a:t>
            </a:r>
            <a:r>
              <a:rPr lang="id-ID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Toraks</a:t>
            </a:r>
          </a:p>
          <a:p>
            <a:pPr algn="just"/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Keterangan : gambar panah menunjukan gambaran efusi pleura loculated (tampak gambaran bersepta-septa) </a:t>
            </a:r>
            <a:endParaRPr lang="id-ID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7504" y="6381328"/>
            <a:ext cx="8964488" cy="4320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Froudarakis ME.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Diagnostic work-up of pleural effusions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Respir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id-ID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16632"/>
            <a:ext cx="4572000" cy="4248472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5580112" y="1268760"/>
            <a:ext cx="572882" cy="18002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27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51514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id-ID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Transcatheter Intrapleural Thrombolytic Therapy </a:t>
            </a:r>
            <a:r>
              <a:rPr lang="id-ID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atau pleurodesis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95536" y="1196752"/>
            <a:ext cx="2016224" cy="122413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Pleurodesis </a:t>
            </a:r>
            <a:endParaRPr lang="id-ID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55776" y="1052736"/>
            <a:ext cx="6516216" cy="20882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Memasukkan agen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sklerosis ke dalam rongga pleura melalui selang WSD (</a:t>
            </a:r>
            <a:r>
              <a:rPr lang="id-ID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 pleurodesis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atau obliterasi ruang pleura dengan abrasi selama torakoskopi atau torakotomi (</a:t>
            </a:r>
            <a:r>
              <a:rPr lang="id-ID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pleurodesis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mekanis). </a:t>
            </a:r>
          </a:p>
        </p:txBody>
      </p:sp>
      <p:sp>
        <p:nvSpPr>
          <p:cNvPr id="5" name="Down Arrow 4"/>
          <p:cNvSpPr/>
          <p:nvPr/>
        </p:nvSpPr>
        <p:spPr>
          <a:xfrm>
            <a:off x="5003794" y="3221698"/>
            <a:ext cx="1620180" cy="72008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Rounded Rectangle 5"/>
          <p:cNvSpPr/>
          <p:nvPr/>
        </p:nvSpPr>
        <p:spPr>
          <a:xfrm>
            <a:off x="2555776" y="4005064"/>
            <a:ext cx="6516216" cy="20162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 kimia yang sering digunakan yaitu: bleomycin, tetrasiklin, dan doksisiklin.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Namun penelitian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menunjukkan talk merupakan agen yang paling efektif.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09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51514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id-ID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Transcatheter Intrapleural Thrombolytic Therapy </a:t>
            </a:r>
            <a:r>
              <a:rPr lang="id-ID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atau pleurodesis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6512" y="980728"/>
            <a:ext cx="9071992" cy="28083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Drainase cairan empiema terkadang meninggalkan kantong sisa cairan yang tidak dapat keluar semua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infeksi persisten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empiema </a:t>
            </a:r>
            <a:r>
              <a:rPr lang="id-ID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loculated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id-ID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Tindakan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menempatkan selang kateter di atas kawat pemandu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membantu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merobohkan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setidaknya beberapa </a:t>
            </a:r>
            <a:r>
              <a:rPr lang="id-ID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loculated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namun tindakan tambahan juga diperlukan untuk mencapai drainase yang lengkap. </a:t>
            </a:r>
            <a:endParaRPr lang="id-ID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Pendekatan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terapi untuk empiema </a:t>
            </a:r>
            <a:r>
              <a:rPr lang="id-ID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loculated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menempatkan kateter tambahan dan pemberian trombolitik intrapleura.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6512" y="4005064"/>
            <a:ext cx="9035480" cy="279201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Empiema </a:t>
            </a:r>
            <a:r>
              <a:rPr lang="id-ID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loculated</a:t>
            </a:r>
            <a:r>
              <a:rPr lang="id-ID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efusi </a:t>
            </a:r>
            <a:r>
              <a:rPr lang="id-ID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telah berkembang ke tahap fibropurulen, dengan deposisi fibrin yang luas pada permukaan pleura. </a:t>
            </a:r>
            <a:endParaRPr lang="id-ID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Fibrosis</a:t>
            </a: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pleura </a:t>
            </a: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empiema </a:t>
            </a:r>
            <a:r>
              <a:rPr lang="id-ID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meninggalkan sisa cairan dan antimikroba yang kurang tepat. </a:t>
            </a:r>
            <a:endParaRPr lang="id-ID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Strange </a:t>
            </a:r>
            <a:r>
              <a:rPr lang="id-ID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dkk tahun 1990 </a:t>
            </a: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menunjukkan </a:t>
            </a:r>
            <a:r>
              <a:rPr lang="id-ID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fibrin padat awal mulai digantikan oleh jaringan ikat pada hari kelima. </a:t>
            </a:r>
            <a:endParaRPr lang="id-ID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Fibrin </a:t>
            </a:r>
            <a:r>
              <a:rPr lang="id-ID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 tidak segera dihilangkan </a:t>
            </a: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helai fibrinous tertanam kuat ke permukaan </a:t>
            </a: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pleura </a:t>
            </a: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urgensi </a:t>
            </a:r>
            <a:r>
              <a:rPr lang="id-ID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klinis pengeringan cairan empiema untuk mencegah pembentukan </a:t>
            </a:r>
            <a:r>
              <a:rPr lang="id-ID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fibrosis</a:t>
            </a:r>
            <a:r>
              <a:rPr lang="id-ID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intrapleural </a:t>
            </a:r>
            <a:endParaRPr lang="id-ID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74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51514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id-ID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Transcatheter Intrapleural Thrombolytic Therapy </a:t>
            </a:r>
            <a:r>
              <a:rPr lang="id-ID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atau pleurodesis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6512" y="980728"/>
            <a:ext cx="9071992" cy="51125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Streptokinase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berasal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dari sumber streptokokus pertama kali digunakan untuk membantu menguras nanah pleura lokal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Tillett dan Sherry pada tahun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1949</a:t>
            </a:r>
          </a:p>
          <a:p>
            <a:pPr algn="just">
              <a:lnSpc>
                <a:spcPct val="150000"/>
              </a:lnSpc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Penemuan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perdebatan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mengenai efek samping berupa reaksi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alergi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Penelitian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baru terus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dilakukan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membuktikan terapi fibrinolisis intrapleural pada kasus empiema dengan menggunakan agen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trombolitik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Streptokinase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dimurnikan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untuk mecegah alergi dan dapat menghasilkan respons antibodi.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08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036495" cy="432047"/>
          </a:xfrm>
        </p:spPr>
        <p:txBody>
          <a:bodyPr>
            <a:normAutofit/>
          </a:bodyPr>
          <a:lstStyle/>
          <a:p>
            <a:r>
              <a:rPr lang="en-US" sz="2400" dirty="0">
                <a:effectLst/>
              </a:rPr>
              <a:t>IMUNOPATOGENESIS </a:t>
            </a:r>
            <a:r>
              <a:rPr lang="en-US" sz="2400" dirty="0" smtClean="0">
                <a:effectLst/>
              </a:rPr>
              <a:t>TUBERKULOSIS</a:t>
            </a:r>
            <a:endParaRPr lang="id-ID" sz="2400" dirty="0"/>
          </a:p>
        </p:txBody>
      </p:sp>
      <p:pic>
        <p:nvPicPr>
          <p:cNvPr id="1026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1388" r="1626"/>
          <a:stretch/>
        </p:blipFill>
        <p:spPr bwMode="auto">
          <a:xfrm>
            <a:off x="107504" y="1052736"/>
            <a:ext cx="8928991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2009" y="6309320"/>
            <a:ext cx="9036495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Dheda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K,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Schwander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SK, Zhu B,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Zyl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-Smit RN, Zhang Y. The immunology of tuberculosis: from bench to bedside. </a:t>
            </a:r>
            <a:r>
              <a:rPr lang="en-US" sz="1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Respirology</a:t>
            </a:r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2010;15:433-50</a:t>
            </a:r>
            <a:endParaRPr lang="id-ID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620687"/>
            <a:ext cx="6336704" cy="504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Gambar 1.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Skema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infeksi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Mycobacterium </a:t>
            </a:r>
            <a:r>
              <a:rPr lang="en-US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tuberculosis</a:t>
            </a:r>
            <a:endParaRPr lang="id-ID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2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515143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id-ID" sz="28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Transcatheter Intrapleural Thrombolytic Therapy </a:t>
            </a:r>
            <a:r>
              <a:rPr lang="id-ID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atau pleurodesis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1846" y="1124744"/>
            <a:ext cx="9035480" cy="561662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Terapi intrapleural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Urokinase diproduksi oleh ginjal manusia dan tidak menyebabkan reaksi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alergi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Robinson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dkk tahun 1994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dosis urokinase yaitu setiap 100.000 unit urokinase dicampurkan ke dalam 100 mL larutan </a:t>
            </a:r>
            <a:r>
              <a:rPr lang="id-ID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saline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0,9% steril dan diberika secara intrapleura.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Urokinase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tertinggal di ruang pleura minimal 2 jam kemudian selang WSD dibuka dan dihisap.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Penelitian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ini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waktu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yang tepat melakukan pemberian urokinase yaitu dimulai di malam hari dan berlanjut semalaman saat pasien tidur.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Urokinase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jauh lebih murah daripada debridemen bedah dan dapat berhasil menghindari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mortalitas</a:t>
            </a:r>
          </a:p>
        </p:txBody>
      </p:sp>
    </p:spTree>
    <p:extLst>
      <p:ext uri="{BB962C8B-B14F-4D97-AF65-F5344CB8AC3E}">
        <p14:creationId xmlns:p14="http://schemas.microsoft.com/office/powerpoint/2010/main" val="289071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331" y="404664"/>
            <a:ext cx="7765321" cy="1326321"/>
          </a:xfrm>
        </p:spPr>
        <p:txBody>
          <a:bodyPr/>
          <a:lstStyle/>
          <a:p>
            <a:r>
              <a:rPr lang="id-ID" dirty="0" smtClean="0"/>
              <a:t>Terima kasih</a:t>
            </a:r>
            <a:endParaRPr lang="id-ID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69" y="1484784"/>
            <a:ext cx="2178243" cy="163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70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036495" cy="432047"/>
          </a:xfrm>
        </p:spPr>
        <p:txBody>
          <a:bodyPr>
            <a:normAutofit/>
          </a:bodyPr>
          <a:lstStyle/>
          <a:p>
            <a:r>
              <a:rPr lang="en-US" sz="2400" dirty="0">
                <a:effectLst/>
              </a:rPr>
              <a:t>IMUNOPATOGENESIS </a:t>
            </a:r>
            <a:r>
              <a:rPr lang="en-US" sz="2400" dirty="0" smtClean="0">
                <a:effectLst/>
              </a:rPr>
              <a:t>TUBERKULOSIS</a:t>
            </a:r>
            <a:endParaRPr lang="id-ID" sz="2400" dirty="0"/>
          </a:p>
        </p:txBody>
      </p:sp>
      <p:sp>
        <p:nvSpPr>
          <p:cNvPr id="3" name="Rectangle 2"/>
          <p:cNvSpPr/>
          <p:nvPr/>
        </p:nvSpPr>
        <p:spPr>
          <a:xfrm>
            <a:off x="72009" y="6309320"/>
            <a:ext cx="9036495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Ahmad S. Pathogenesis, immunology, and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diagosis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latent mycobacterium tuberculosis infection.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Dev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Immunol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2011;81:1-17</a:t>
            </a:r>
            <a:endParaRPr lang="id-ID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504" y="548680"/>
            <a:ext cx="5400600" cy="5040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d-ID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Gambar 2.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Patogenesis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tuberkulosis</a:t>
            </a:r>
            <a:endParaRPr lang="id-ID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3" b="1694"/>
          <a:stretch>
            <a:fillRect/>
          </a:stretch>
        </p:blipFill>
        <p:spPr bwMode="auto">
          <a:xfrm>
            <a:off x="72009" y="980728"/>
            <a:ext cx="8964486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61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33537"/>
            <a:ext cx="7765321" cy="587151"/>
          </a:xfrm>
        </p:spPr>
        <p:txBody>
          <a:bodyPr>
            <a:normAutofit/>
          </a:bodyPr>
          <a:lstStyle/>
          <a:p>
            <a:r>
              <a:rPr lang="id-ID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Komplikasi TB</a:t>
            </a:r>
            <a:endParaRPr lang="id-ID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349708"/>
              </p:ext>
            </p:extLst>
          </p:nvPr>
        </p:nvGraphicFramePr>
        <p:xfrm>
          <a:off x="179512" y="692696"/>
          <a:ext cx="8784976" cy="5472612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4467132">
                  <a:extLst>
                    <a:ext uri="{9D8B030D-6E8A-4147-A177-3AD203B41FA5}">
                      <a16:colId xmlns:a16="http://schemas.microsoft.com/office/drawing/2014/main" val="2476316195"/>
                    </a:ext>
                  </a:extLst>
                </a:gridCol>
                <a:gridCol w="4317844">
                  <a:extLst>
                    <a:ext uri="{9D8B030D-6E8A-4147-A177-3AD203B41FA5}">
                      <a16:colId xmlns:a16="http://schemas.microsoft.com/office/drawing/2014/main" val="271274994"/>
                    </a:ext>
                  </a:extLst>
                </a:gridCol>
              </a:tblGrid>
              <a:tr h="304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Komplikasi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632269"/>
                  </a:ext>
                </a:extLst>
              </a:tr>
              <a:tr h="304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Parenchymal lesions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Open negative syndrome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2109477"/>
                  </a:ext>
                </a:extLst>
              </a:tr>
              <a:tr h="304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Aspergilloma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48045580"/>
                  </a:ext>
                </a:extLst>
              </a:tr>
              <a:tr h="304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 stage lung destruction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01094678"/>
                  </a:ext>
                </a:extLst>
              </a:tr>
              <a:tr h="304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Scar carcinoma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7151743"/>
                  </a:ext>
                </a:extLst>
              </a:tr>
              <a:tr h="304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Airway Lesions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Tuberculous laryngitis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70913534"/>
                  </a:ext>
                </a:extLst>
              </a:tr>
              <a:tr h="304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Bronchiektasis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2982533"/>
                  </a:ext>
                </a:extLst>
              </a:tr>
              <a:tr h="304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Tracheobronchial stenosis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97373012"/>
                  </a:ext>
                </a:extLst>
              </a:tr>
              <a:tr h="304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Anthracofibrosis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5235603"/>
                  </a:ext>
                </a:extLst>
              </a:tr>
              <a:tr h="304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Broncholithhiasis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30316061"/>
                  </a:ext>
                </a:extLst>
              </a:tr>
              <a:tr h="304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Vascular Lesions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Rasmussen aneurysm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18272216"/>
                  </a:ext>
                </a:extLst>
              </a:tr>
              <a:tr h="304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Pleural Lesions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Dry pleurisy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0073337"/>
                  </a:ext>
                </a:extLst>
              </a:tr>
              <a:tr h="304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Efusi pleura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9209006"/>
                  </a:ext>
                </a:extLst>
              </a:tr>
              <a:tr h="304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Empiemadan bronchopleural fistula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1011188"/>
                  </a:ext>
                </a:extLst>
              </a:tr>
              <a:tr h="304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Pneumotoraks 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3346379"/>
                  </a:ext>
                </a:extLst>
              </a:tr>
              <a:tr h="304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Komplikasi umum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 pulmonale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0636545"/>
                  </a:ext>
                </a:extLst>
              </a:tr>
              <a:tr h="304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Secondary amyloidosis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1430934"/>
                  </a:ext>
                </a:extLst>
              </a:tr>
              <a:tr h="304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d-ID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d-ID" sz="1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Chronic respiratory failure</a:t>
                      </a:r>
                      <a:endParaRPr lang="id-ID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98301737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07504" y="6237316"/>
            <a:ext cx="8820472" cy="5760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Dheda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Schwander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SK, Zhu B,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Zyl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-Smit RN, Zhang Y. The immunology of tuberculosis: from bench to bedside.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Respirology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2010;15:433-50.</a:t>
            </a:r>
            <a:endParaRPr lang="id-ID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79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116632"/>
            <a:ext cx="7765321" cy="731167"/>
          </a:xfrm>
        </p:spPr>
        <p:txBody>
          <a:bodyPr/>
          <a:lstStyle/>
          <a:p>
            <a:r>
              <a:rPr lang="id-ID" dirty="0" smtClean="0"/>
              <a:t>Intervensi pada TB</a:t>
            </a:r>
            <a:endParaRPr lang="id-ID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95579106"/>
              </p:ext>
            </p:extLst>
          </p:nvPr>
        </p:nvGraphicFramePr>
        <p:xfrm>
          <a:off x="179512" y="847799"/>
          <a:ext cx="8784976" cy="5533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1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1" y="44624"/>
            <a:ext cx="4032448" cy="515143"/>
          </a:xfrm>
        </p:spPr>
        <p:txBody>
          <a:bodyPr>
            <a:normAutofit/>
          </a:bodyPr>
          <a:lstStyle/>
          <a:p>
            <a:pPr algn="just"/>
            <a:r>
              <a:rPr lang="id-ID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Pleural </a:t>
            </a:r>
            <a:r>
              <a:rPr lang="id-ID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biopsy</a:t>
            </a:r>
            <a:endParaRPr lang="id-ID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008" y="620688"/>
            <a:ext cx="8964488" cy="26642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Hasil penegakan diagnosa pleuritis TB dengan biopsi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pleura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melebihi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kultur cairan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pleura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Gambaran granuloma dan nekrosis caseous pada biopsi pleura parietal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pleuritis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TB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Tindakan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pengambilan jaringan pleura dapat dilakukan secara </a:t>
            </a:r>
            <a:r>
              <a:rPr lang="id-ID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blind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(biopsi pleura) maupun dengan tindakan bedah.</a:t>
            </a:r>
          </a:p>
        </p:txBody>
      </p:sp>
      <p:sp>
        <p:nvSpPr>
          <p:cNvPr id="5" name="Rectangle 4"/>
          <p:cNvSpPr/>
          <p:nvPr/>
        </p:nvSpPr>
        <p:spPr>
          <a:xfrm>
            <a:off x="72008" y="3429000"/>
            <a:ext cx="8964488" cy="324036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Teknik biopsi pleura yang dipandu dengan ultrasonografi (USG) toraks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standar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perawatan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mendapatkan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jaringan pleura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efusi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pleura karena TB.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Biopsi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pleura yang dipandu USG toraks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hasil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diagnostik hingga 90% untuk efusi pleura karena TB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pleura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Torakoskopi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ketika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gambaran klinis belum jelas. </a:t>
            </a:r>
            <a:endParaRPr lang="id-ID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d-ID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Torakoskopi telah </a:t>
            </a:r>
            <a:r>
              <a:rPr lang="id-ID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terbukti lebih unggul daripada biopsi menggunakan jarum Abrams.</a:t>
            </a:r>
          </a:p>
        </p:txBody>
      </p:sp>
    </p:spTree>
    <p:extLst>
      <p:ext uri="{BB962C8B-B14F-4D97-AF65-F5344CB8AC3E}">
        <p14:creationId xmlns:p14="http://schemas.microsoft.com/office/powerpoint/2010/main" val="175962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17936"/>
            <a:ext cx="8784976" cy="534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72008"/>
            <a:ext cx="8568952" cy="5486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id-ID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Gambar 3.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Jarum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dan teknik biopsi pleura</a:t>
            </a:r>
          </a:p>
        </p:txBody>
      </p:sp>
      <p:sp>
        <p:nvSpPr>
          <p:cNvPr id="4" name="Rectangle 3"/>
          <p:cNvSpPr/>
          <p:nvPr/>
        </p:nvSpPr>
        <p:spPr>
          <a:xfrm>
            <a:off x="179512" y="6192688"/>
            <a:ext cx="8712968" cy="5486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Louis J,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Cuggel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DW. Pleural biopsy.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JAMA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2015;200:317-320</a:t>
            </a:r>
            <a:endParaRPr lang="id-ID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23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6D8C60"/>
      </a:dk2>
      <a:lt2>
        <a:srgbClr val="B1D7A1"/>
      </a:lt2>
      <a:accent1>
        <a:srgbClr val="81B992"/>
      </a:accent1>
      <a:accent2>
        <a:srgbClr val="9ABC65"/>
      </a:accent2>
      <a:accent3>
        <a:srgbClr val="BDB564"/>
      </a:accent3>
      <a:accent4>
        <a:srgbClr val="BD8964"/>
      </a:accent4>
      <a:accent5>
        <a:srgbClr val="BD6466"/>
      </a:accent5>
      <a:accent6>
        <a:srgbClr val="64A4BD"/>
      </a:accent6>
      <a:hlink>
        <a:srgbClr val="8CCC71"/>
      </a:hlink>
      <a:folHlink>
        <a:srgbClr val="A4C795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4539428D-6454-4FE6-B992-2D59F0AC2F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4367</TotalTime>
  <Words>2986</Words>
  <Application>Microsoft Office PowerPoint</Application>
  <PresentationFormat>On-screen Show (4:3)</PresentationFormat>
  <Paragraphs>294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Bookman Old Style</vt:lpstr>
      <vt:lpstr>Calibri</vt:lpstr>
      <vt:lpstr>Rockwell</vt:lpstr>
      <vt:lpstr>Times New Roman</vt:lpstr>
      <vt:lpstr>Wingdings</vt:lpstr>
      <vt:lpstr>Damask</vt:lpstr>
      <vt:lpstr>INTERVENSI PARU PADA TUBERKULOSIS</vt:lpstr>
      <vt:lpstr>Pendahuluan</vt:lpstr>
      <vt:lpstr>IMUNOPATOGENESIS TUBERKULOSIS</vt:lpstr>
      <vt:lpstr>IMUNOPATOGENESIS TUBERKULOSIS</vt:lpstr>
      <vt:lpstr>IMUNOPATOGENESIS TUBERKULOSIS</vt:lpstr>
      <vt:lpstr>Komplikasi TB</vt:lpstr>
      <vt:lpstr>Intervensi pada TB</vt:lpstr>
      <vt:lpstr>Pleural biopsy</vt:lpstr>
      <vt:lpstr>PowerPoint Presentation</vt:lpstr>
      <vt:lpstr>Bronkoskopi</vt:lpstr>
      <vt:lpstr>Bronkoskopi</vt:lpstr>
      <vt:lpstr>Operasi</vt:lpstr>
      <vt:lpstr>Operasi</vt:lpstr>
      <vt:lpstr>PowerPoint Presentation</vt:lpstr>
      <vt:lpstr>Operasi</vt:lpstr>
      <vt:lpstr>PowerPoint Presentation</vt:lpstr>
      <vt:lpstr>Operasi</vt:lpstr>
      <vt:lpstr>Operasi</vt:lpstr>
      <vt:lpstr>Pungsi pleura</vt:lpstr>
      <vt:lpstr>PowerPoint Presentation</vt:lpstr>
      <vt:lpstr>Pungsi pleura</vt:lpstr>
      <vt:lpstr>Pungsi pleura</vt:lpstr>
      <vt:lpstr>PowerPoint Presentation</vt:lpstr>
      <vt:lpstr>Pungsi pleura</vt:lpstr>
      <vt:lpstr>Water seal drainage (WSD)</vt:lpstr>
      <vt:lpstr>PowerPoint Presentation</vt:lpstr>
      <vt:lpstr>Water seal drainage (WSD)</vt:lpstr>
      <vt:lpstr>Water seal drainage (WSD)</vt:lpstr>
      <vt:lpstr>Water seal drainage (WSD)</vt:lpstr>
      <vt:lpstr>PowerPoint Presentation</vt:lpstr>
      <vt:lpstr>Water seal drainage (WSD)</vt:lpstr>
      <vt:lpstr>PowerPoint Presentation</vt:lpstr>
      <vt:lpstr>Water seal drainage (WSD)</vt:lpstr>
      <vt:lpstr>Water seal drainage (WSD)</vt:lpstr>
      <vt:lpstr>Ultrasonography (USG) toraks</vt:lpstr>
      <vt:lpstr>PowerPoint Presentation</vt:lpstr>
      <vt:lpstr>Transcatheter Intrapleural Thrombolytic Therapy atau pleurodesis</vt:lpstr>
      <vt:lpstr>Transcatheter Intrapleural Thrombolytic Therapy atau pleurodesis</vt:lpstr>
      <vt:lpstr>Transcatheter Intrapleural Thrombolytic Therapy atau pleurodesis</vt:lpstr>
      <vt:lpstr>Transcatheter Intrapleural Thrombolytic Therapy atau pleurodesis</vt:lpstr>
      <vt:lpstr>Terima kasih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LAPORAN KASUS</dc:title>
  <dc:creator>ismail - [2010]</dc:creator>
  <cp:lastModifiedBy>risky</cp:lastModifiedBy>
  <cp:revision>237</cp:revision>
  <cp:lastPrinted>2018-02-14T16:12:49Z</cp:lastPrinted>
  <dcterms:created xsi:type="dcterms:W3CDTF">2016-03-29T13:33:39Z</dcterms:created>
  <dcterms:modified xsi:type="dcterms:W3CDTF">2018-02-14T16:13:05Z</dcterms:modified>
</cp:coreProperties>
</file>