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56" r:id="rId3"/>
    <p:sldId id="257" r:id="rId4"/>
    <p:sldId id="258" r:id="rId5"/>
    <p:sldId id="259" r:id="rId6"/>
    <p:sldId id="261" r:id="rId7"/>
    <p:sldId id="262" r:id="rId8"/>
    <p:sldId id="283" r:id="rId9"/>
    <p:sldId id="275" r:id="rId10"/>
    <p:sldId id="263" r:id="rId11"/>
    <p:sldId id="264" r:id="rId12"/>
    <p:sldId id="279" r:id="rId13"/>
    <p:sldId id="281" r:id="rId14"/>
    <p:sldId id="266" r:id="rId15"/>
    <p:sldId id="267" r:id="rId16"/>
    <p:sldId id="268" r:id="rId17"/>
    <p:sldId id="269" r:id="rId18"/>
    <p:sldId id="278" r:id="rId19"/>
    <p:sldId id="270" r:id="rId20"/>
    <p:sldId id="271" r:id="rId21"/>
    <p:sldId id="272" r:id="rId22"/>
    <p:sldId id="273" r:id="rId23"/>
    <p:sldId id="280" r:id="rId24"/>
    <p:sldId id="276" r:id="rId25"/>
    <p:sldId id="277" r:id="rId26"/>
    <p:sldId id="274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C4750-4C93-4289-9B2B-A48F661318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2E8D5EC-F2DC-42A0-88F5-6F9BA0619D80}">
      <dgm:prSet phldrT="[Text]"/>
      <dgm:spPr/>
      <dgm:t>
        <a:bodyPr/>
        <a:lstStyle/>
        <a:p>
          <a:r>
            <a:rPr lang="id-ID" dirty="0"/>
            <a:t>Awal abad ke 20</a:t>
          </a:r>
        </a:p>
      </dgm:t>
    </dgm:pt>
    <dgm:pt modelId="{EB303996-B9E0-44CF-A7C3-00C2285C0CEA}" type="parTrans" cxnId="{DF6915A8-2C63-4CBC-A5D4-0EB8260E9639}">
      <dgm:prSet/>
      <dgm:spPr/>
      <dgm:t>
        <a:bodyPr/>
        <a:lstStyle/>
        <a:p>
          <a:endParaRPr lang="id-ID"/>
        </a:p>
      </dgm:t>
    </dgm:pt>
    <dgm:pt modelId="{E3471CCF-0412-4FD7-B504-4B3134A6CA8F}" type="sibTrans" cxnId="{DF6915A8-2C63-4CBC-A5D4-0EB8260E9639}">
      <dgm:prSet/>
      <dgm:spPr/>
      <dgm:t>
        <a:bodyPr/>
        <a:lstStyle/>
        <a:p>
          <a:endParaRPr lang="id-ID"/>
        </a:p>
      </dgm:t>
    </dgm:pt>
    <dgm:pt modelId="{2C84048C-48E1-4D99-9B2A-3D70DFFC1E8D}">
      <dgm:prSet phldrT="[Text]"/>
      <dgm:spPr/>
      <dgm:t>
        <a:bodyPr/>
        <a:lstStyle/>
        <a:p>
          <a:r>
            <a:rPr lang="id-ID" dirty="0"/>
            <a:t>Pembedahan memiliki peran utama dalam pengelolaan TBC Paru</a:t>
          </a:r>
        </a:p>
      </dgm:t>
    </dgm:pt>
    <dgm:pt modelId="{2D02A39F-9C77-4F6F-94D1-3DF996E82B74}" type="parTrans" cxnId="{A9D9A84E-7324-4506-A8D8-8E9D08F2397F}">
      <dgm:prSet/>
      <dgm:spPr/>
      <dgm:t>
        <a:bodyPr/>
        <a:lstStyle/>
        <a:p>
          <a:endParaRPr lang="id-ID"/>
        </a:p>
      </dgm:t>
    </dgm:pt>
    <dgm:pt modelId="{B3D9F010-D0D0-4D72-A4FB-0F9086628ABB}" type="sibTrans" cxnId="{A9D9A84E-7324-4506-A8D8-8E9D08F2397F}">
      <dgm:prSet/>
      <dgm:spPr/>
      <dgm:t>
        <a:bodyPr/>
        <a:lstStyle/>
        <a:p>
          <a:endParaRPr lang="id-ID"/>
        </a:p>
      </dgm:t>
    </dgm:pt>
    <dgm:pt modelId="{52FE690A-129C-4839-BECD-8D8E8B1BF34A}">
      <dgm:prSet phldrT="[Text]"/>
      <dgm:spPr/>
      <dgm:t>
        <a:bodyPr/>
        <a:lstStyle/>
        <a:p>
          <a:r>
            <a:rPr lang="id-ID" dirty="0"/>
            <a:t>Pertengahan Abad ke 20: era efektif OAT</a:t>
          </a:r>
        </a:p>
      </dgm:t>
    </dgm:pt>
    <dgm:pt modelId="{43D5339F-81FE-424F-9A11-A330104D6254}" type="parTrans" cxnId="{58922D0E-BE86-439C-B087-5911F4DB260C}">
      <dgm:prSet/>
      <dgm:spPr/>
      <dgm:t>
        <a:bodyPr/>
        <a:lstStyle/>
        <a:p>
          <a:endParaRPr lang="id-ID"/>
        </a:p>
      </dgm:t>
    </dgm:pt>
    <dgm:pt modelId="{9FFBCA29-D8BA-47DB-B643-9554E95F0840}" type="sibTrans" cxnId="{58922D0E-BE86-439C-B087-5911F4DB260C}">
      <dgm:prSet/>
      <dgm:spPr/>
      <dgm:t>
        <a:bodyPr/>
        <a:lstStyle/>
        <a:p>
          <a:endParaRPr lang="id-ID"/>
        </a:p>
      </dgm:t>
    </dgm:pt>
    <dgm:pt modelId="{E56446B0-C299-406F-93FB-F0A2994F6CA1}">
      <dgm:prSet phldrT="[Text]"/>
      <dgm:spPr/>
      <dgm:t>
        <a:bodyPr/>
        <a:lstStyle/>
        <a:p>
          <a:r>
            <a:rPr lang="id-ID" dirty="0"/>
            <a:t>Penemuan OAT: Rifampicin, Streptomisin</a:t>
          </a:r>
        </a:p>
      </dgm:t>
    </dgm:pt>
    <dgm:pt modelId="{2239D238-FF9A-459F-BE5B-47C3193703AA}" type="parTrans" cxnId="{AB8C196D-168A-4AB6-960F-2CCC8E6CF74F}">
      <dgm:prSet/>
      <dgm:spPr/>
      <dgm:t>
        <a:bodyPr/>
        <a:lstStyle/>
        <a:p>
          <a:endParaRPr lang="id-ID"/>
        </a:p>
      </dgm:t>
    </dgm:pt>
    <dgm:pt modelId="{D7BD4306-DF1E-4CF8-8EFC-37478B850D56}" type="sibTrans" cxnId="{AB8C196D-168A-4AB6-960F-2CCC8E6CF74F}">
      <dgm:prSet/>
      <dgm:spPr/>
      <dgm:t>
        <a:bodyPr/>
        <a:lstStyle/>
        <a:p>
          <a:endParaRPr lang="id-ID"/>
        </a:p>
      </dgm:t>
    </dgm:pt>
    <dgm:pt modelId="{9C0B5874-EC9A-4904-926C-D33E19E10517}">
      <dgm:prSet phldrT="[Text]"/>
      <dgm:spPr/>
      <dgm:t>
        <a:bodyPr/>
        <a:lstStyle/>
        <a:p>
          <a:r>
            <a:rPr lang="id-ID" dirty="0"/>
            <a:t>Era Resisten OAT</a:t>
          </a:r>
        </a:p>
      </dgm:t>
    </dgm:pt>
    <dgm:pt modelId="{D0E70506-D548-4B17-872E-4CD5C7190430}" type="parTrans" cxnId="{5118D7B6-487B-4522-8327-E78E7BE6203E}">
      <dgm:prSet/>
      <dgm:spPr/>
      <dgm:t>
        <a:bodyPr/>
        <a:lstStyle/>
        <a:p>
          <a:endParaRPr lang="id-ID"/>
        </a:p>
      </dgm:t>
    </dgm:pt>
    <dgm:pt modelId="{6C8B1A2F-1EF4-40F2-ABB6-750749A2231C}" type="sibTrans" cxnId="{5118D7B6-487B-4522-8327-E78E7BE6203E}">
      <dgm:prSet/>
      <dgm:spPr/>
      <dgm:t>
        <a:bodyPr/>
        <a:lstStyle/>
        <a:p>
          <a:endParaRPr lang="id-ID"/>
        </a:p>
      </dgm:t>
    </dgm:pt>
    <dgm:pt modelId="{71DD4598-B24E-42A9-A122-5BEEF79D4446}">
      <dgm:prSet phldrT="[Text]"/>
      <dgm:spPr/>
      <dgm:t>
        <a:bodyPr/>
        <a:lstStyle/>
        <a:p>
          <a:r>
            <a:rPr lang="id-ID" dirty="0"/>
            <a:t>Strain </a:t>
          </a:r>
          <a:r>
            <a:rPr lang="id-ID" i="1" dirty="0"/>
            <a:t>M.Tuberculosis</a:t>
          </a:r>
          <a:r>
            <a:rPr lang="id-ID" dirty="0"/>
            <a:t> yang resisten (MDR TB dan XDR TB)</a:t>
          </a:r>
        </a:p>
      </dgm:t>
    </dgm:pt>
    <dgm:pt modelId="{23A13356-88C9-4991-8946-A5B3D1241F53}" type="parTrans" cxnId="{75C1FEEE-79DE-4F7B-A4FE-BE609020CE9F}">
      <dgm:prSet/>
      <dgm:spPr/>
      <dgm:t>
        <a:bodyPr/>
        <a:lstStyle/>
        <a:p>
          <a:endParaRPr lang="id-ID"/>
        </a:p>
      </dgm:t>
    </dgm:pt>
    <dgm:pt modelId="{F3F153E0-068D-4CAC-838B-F42C415CEACC}" type="sibTrans" cxnId="{75C1FEEE-79DE-4F7B-A4FE-BE609020CE9F}">
      <dgm:prSet/>
      <dgm:spPr/>
      <dgm:t>
        <a:bodyPr/>
        <a:lstStyle/>
        <a:p>
          <a:endParaRPr lang="id-ID"/>
        </a:p>
      </dgm:t>
    </dgm:pt>
    <dgm:pt modelId="{A46F512E-356B-48CC-83F2-B3A200E2D19B}">
      <dgm:prSet/>
      <dgm:spPr/>
      <dgm:t>
        <a:bodyPr/>
        <a:lstStyle/>
        <a:p>
          <a:r>
            <a:rPr lang="id-ID" dirty="0"/>
            <a:t>Penurunan peran bedah</a:t>
          </a:r>
        </a:p>
      </dgm:t>
    </dgm:pt>
    <dgm:pt modelId="{63A53913-1DE6-45F3-9A3F-2A96C6065D8D}" type="parTrans" cxnId="{2C6A9680-C0E7-41C2-A993-E88B1BE05E13}">
      <dgm:prSet/>
      <dgm:spPr/>
      <dgm:t>
        <a:bodyPr/>
        <a:lstStyle/>
        <a:p>
          <a:endParaRPr lang="id-ID"/>
        </a:p>
      </dgm:t>
    </dgm:pt>
    <dgm:pt modelId="{D78FF74A-DD94-4B4A-AAC4-0AD26B7AEB1C}" type="sibTrans" cxnId="{2C6A9680-C0E7-41C2-A993-E88B1BE05E13}">
      <dgm:prSet/>
      <dgm:spPr/>
      <dgm:t>
        <a:bodyPr/>
        <a:lstStyle/>
        <a:p>
          <a:endParaRPr lang="id-ID"/>
        </a:p>
      </dgm:t>
    </dgm:pt>
    <dgm:pt modelId="{6D82C660-C6E3-4F66-B330-4DB15FB35596}">
      <dgm:prSet/>
      <dgm:spPr/>
      <dgm:t>
        <a:bodyPr/>
        <a:lstStyle/>
        <a:p>
          <a:r>
            <a:rPr lang="id-ID"/>
            <a:t>Muncul kasus </a:t>
          </a:r>
          <a:r>
            <a:rPr lang="id-ID" i="1"/>
            <a:t>incurable</a:t>
          </a:r>
          <a:r>
            <a:rPr lang="id-ID"/>
            <a:t> yang fatal</a:t>
          </a:r>
          <a:endParaRPr lang="id-ID" dirty="0"/>
        </a:p>
      </dgm:t>
    </dgm:pt>
    <dgm:pt modelId="{45AD12E1-3966-4807-BDD2-4F0B07C65362}" type="parTrans" cxnId="{F2D5463E-32C4-4A6A-9E93-F12CB198C4EE}">
      <dgm:prSet/>
      <dgm:spPr/>
      <dgm:t>
        <a:bodyPr/>
        <a:lstStyle/>
        <a:p>
          <a:endParaRPr lang="id-ID"/>
        </a:p>
      </dgm:t>
    </dgm:pt>
    <dgm:pt modelId="{9E769575-7154-4F32-8B6E-EFE2882180C9}" type="sibTrans" cxnId="{F2D5463E-32C4-4A6A-9E93-F12CB198C4EE}">
      <dgm:prSet/>
      <dgm:spPr/>
      <dgm:t>
        <a:bodyPr/>
        <a:lstStyle/>
        <a:p>
          <a:endParaRPr lang="id-ID"/>
        </a:p>
      </dgm:t>
    </dgm:pt>
    <dgm:pt modelId="{D1CBA3EC-F07F-498E-A4EC-08572A0A954B}">
      <dgm:prSet/>
      <dgm:spPr/>
      <dgm:t>
        <a:bodyPr/>
        <a:lstStyle/>
        <a:p>
          <a:r>
            <a:rPr lang="id-ID" dirty="0"/>
            <a:t>Peningkatan peran bedah sebagai suplemen pemberantasan TBC Paru</a:t>
          </a:r>
        </a:p>
      </dgm:t>
    </dgm:pt>
    <dgm:pt modelId="{831AAF74-C215-498A-BA5F-85BAB22BC619}" type="parTrans" cxnId="{E8A75378-3240-4520-B30C-A98902912212}">
      <dgm:prSet/>
      <dgm:spPr/>
      <dgm:t>
        <a:bodyPr/>
        <a:lstStyle/>
        <a:p>
          <a:endParaRPr lang="id-ID"/>
        </a:p>
      </dgm:t>
    </dgm:pt>
    <dgm:pt modelId="{46AC6C7B-46C2-4953-9D66-2241A7090CF4}" type="sibTrans" cxnId="{E8A75378-3240-4520-B30C-A98902912212}">
      <dgm:prSet/>
      <dgm:spPr/>
      <dgm:t>
        <a:bodyPr/>
        <a:lstStyle/>
        <a:p>
          <a:endParaRPr lang="id-ID"/>
        </a:p>
      </dgm:t>
    </dgm:pt>
    <dgm:pt modelId="{516F1C99-1EA5-4D7E-A378-65C62FAFED55}" type="pres">
      <dgm:prSet presAssocID="{C10C4750-4C93-4289-9B2B-A48F661318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F276A73-51E8-4512-9DEC-761598AE331C}" type="pres">
      <dgm:prSet presAssocID="{02E8D5EC-F2DC-42A0-88F5-6F9BA0619D80}" presName="linNode" presStyleCnt="0"/>
      <dgm:spPr/>
    </dgm:pt>
    <dgm:pt modelId="{AF995115-FB68-4170-980C-ACA2E30B4588}" type="pres">
      <dgm:prSet presAssocID="{02E8D5EC-F2DC-42A0-88F5-6F9BA0619D80}" presName="parentText" presStyleLbl="node1" presStyleIdx="0" presStyleCnt="3" custLinFactNeighborY="142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691AAD-55C0-42F4-8A88-E957EBBB220E}" type="pres">
      <dgm:prSet presAssocID="{02E8D5EC-F2DC-42A0-88F5-6F9BA0619D8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A88B88-8E87-4939-94EB-B80FA6AD0020}" type="pres">
      <dgm:prSet presAssocID="{E3471CCF-0412-4FD7-B504-4B3134A6CA8F}" presName="sp" presStyleCnt="0"/>
      <dgm:spPr/>
    </dgm:pt>
    <dgm:pt modelId="{D1C94C0E-A948-41BB-8079-324AC3BF0D27}" type="pres">
      <dgm:prSet presAssocID="{52FE690A-129C-4839-BECD-8D8E8B1BF34A}" presName="linNode" presStyleCnt="0"/>
      <dgm:spPr/>
    </dgm:pt>
    <dgm:pt modelId="{8F55110C-7265-4F2E-B44C-4ED2C6BB3B9D}" type="pres">
      <dgm:prSet presAssocID="{52FE690A-129C-4839-BECD-8D8E8B1BF34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C38B61-016A-445B-A3D9-9683BF051AD8}" type="pres">
      <dgm:prSet presAssocID="{52FE690A-129C-4839-BECD-8D8E8B1BF3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6ABF4D-A8E7-461B-8F1A-59F46A95B4FE}" type="pres">
      <dgm:prSet presAssocID="{9FFBCA29-D8BA-47DB-B643-9554E95F0840}" presName="sp" presStyleCnt="0"/>
      <dgm:spPr/>
    </dgm:pt>
    <dgm:pt modelId="{43E3E307-A51C-4360-9928-9EB9F8F667BE}" type="pres">
      <dgm:prSet presAssocID="{9C0B5874-EC9A-4904-926C-D33E19E10517}" presName="linNode" presStyleCnt="0"/>
      <dgm:spPr/>
    </dgm:pt>
    <dgm:pt modelId="{D982AD19-2BA4-4287-B0C0-0709CCE07A7E}" type="pres">
      <dgm:prSet presAssocID="{9C0B5874-EC9A-4904-926C-D33E19E105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B1027C-FF97-4669-9363-BBF4009C82B0}" type="pres">
      <dgm:prSet presAssocID="{9C0B5874-EC9A-4904-926C-D33E19E1051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3B4F9EA-5AB3-4EF6-BC5C-75B787D8896E}" type="presOf" srcId="{A46F512E-356B-48CC-83F2-B3A200E2D19B}" destId="{97C38B61-016A-445B-A3D9-9683BF051AD8}" srcOrd="0" destOrd="1" presId="urn:microsoft.com/office/officeart/2005/8/layout/vList5"/>
    <dgm:cxn modelId="{C876A456-FC78-49AE-89DA-F8C39A2E0EDD}" type="presOf" srcId="{52FE690A-129C-4839-BECD-8D8E8B1BF34A}" destId="{8F55110C-7265-4F2E-B44C-4ED2C6BB3B9D}" srcOrd="0" destOrd="0" presId="urn:microsoft.com/office/officeart/2005/8/layout/vList5"/>
    <dgm:cxn modelId="{DF6915A8-2C63-4CBC-A5D4-0EB8260E9639}" srcId="{C10C4750-4C93-4289-9B2B-A48F66131830}" destId="{02E8D5EC-F2DC-42A0-88F5-6F9BA0619D80}" srcOrd="0" destOrd="0" parTransId="{EB303996-B9E0-44CF-A7C3-00C2285C0CEA}" sibTransId="{E3471CCF-0412-4FD7-B504-4B3134A6CA8F}"/>
    <dgm:cxn modelId="{6E0F558C-FADC-4641-B9A1-D81AC3E32AC4}" type="presOf" srcId="{2C84048C-48E1-4D99-9B2A-3D70DFFC1E8D}" destId="{6F691AAD-55C0-42F4-8A88-E957EBBB220E}" srcOrd="0" destOrd="0" presId="urn:microsoft.com/office/officeart/2005/8/layout/vList5"/>
    <dgm:cxn modelId="{4920CC3A-7CBE-4F40-8A59-D14C1FC40FA2}" type="presOf" srcId="{E56446B0-C299-406F-93FB-F0A2994F6CA1}" destId="{97C38B61-016A-445B-A3D9-9683BF051AD8}" srcOrd="0" destOrd="0" presId="urn:microsoft.com/office/officeart/2005/8/layout/vList5"/>
    <dgm:cxn modelId="{457241EE-73C7-4CBC-AA25-E96E9431C4A9}" type="presOf" srcId="{9C0B5874-EC9A-4904-926C-D33E19E10517}" destId="{D982AD19-2BA4-4287-B0C0-0709CCE07A7E}" srcOrd="0" destOrd="0" presId="urn:microsoft.com/office/officeart/2005/8/layout/vList5"/>
    <dgm:cxn modelId="{E8A75378-3240-4520-B30C-A98902912212}" srcId="{9C0B5874-EC9A-4904-926C-D33E19E10517}" destId="{D1CBA3EC-F07F-498E-A4EC-08572A0A954B}" srcOrd="2" destOrd="0" parTransId="{831AAF74-C215-498A-BA5F-85BAB22BC619}" sibTransId="{46AC6C7B-46C2-4953-9D66-2241A7090CF4}"/>
    <dgm:cxn modelId="{5118D7B6-487B-4522-8327-E78E7BE6203E}" srcId="{C10C4750-4C93-4289-9B2B-A48F66131830}" destId="{9C0B5874-EC9A-4904-926C-D33E19E10517}" srcOrd="2" destOrd="0" parTransId="{D0E70506-D548-4B17-872E-4CD5C7190430}" sibTransId="{6C8B1A2F-1EF4-40F2-ABB6-750749A2231C}"/>
    <dgm:cxn modelId="{58922D0E-BE86-439C-B087-5911F4DB260C}" srcId="{C10C4750-4C93-4289-9B2B-A48F66131830}" destId="{52FE690A-129C-4839-BECD-8D8E8B1BF34A}" srcOrd="1" destOrd="0" parTransId="{43D5339F-81FE-424F-9A11-A330104D6254}" sibTransId="{9FFBCA29-D8BA-47DB-B643-9554E95F0840}"/>
    <dgm:cxn modelId="{BB51FC6B-74C9-4422-B078-FC940BC2E6BB}" type="presOf" srcId="{02E8D5EC-F2DC-42A0-88F5-6F9BA0619D80}" destId="{AF995115-FB68-4170-980C-ACA2E30B4588}" srcOrd="0" destOrd="0" presId="urn:microsoft.com/office/officeart/2005/8/layout/vList5"/>
    <dgm:cxn modelId="{AB8C196D-168A-4AB6-960F-2CCC8E6CF74F}" srcId="{52FE690A-129C-4839-BECD-8D8E8B1BF34A}" destId="{E56446B0-C299-406F-93FB-F0A2994F6CA1}" srcOrd="0" destOrd="0" parTransId="{2239D238-FF9A-459F-BE5B-47C3193703AA}" sibTransId="{D7BD4306-DF1E-4CF8-8EFC-37478B850D56}"/>
    <dgm:cxn modelId="{2C6A9680-C0E7-41C2-A993-E88B1BE05E13}" srcId="{52FE690A-129C-4839-BECD-8D8E8B1BF34A}" destId="{A46F512E-356B-48CC-83F2-B3A200E2D19B}" srcOrd="1" destOrd="0" parTransId="{63A53913-1DE6-45F3-9A3F-2A96C6065D8D}" sibTransId="{D78FF74A-DD94-4B4A-AAC4-0AD26B7AEB1C}"/>
    <dgm:cxn modelId="{A9D9A84E-7324-4506-A8D8-8E9D08F2397F}" srcId="{02E8D5EC-F2DC-42A0-88F5-6F9BA0619D80}" destId="{2C84048C-48E1-4D99-9B2A-3D70DFFC1E8D}" srcOrd="0" destOrd="0" parTransId="{2D02A39F-9C77-4F6F-94D1-3DF996E82B74}" sibTransId="{B3D9F010-D0D0-4D72-A4FB-0F9086628ABB}"/>
    <dgm:cxn modelId="{87969045-79B8-43B5-87E2-E7FC60787E58}" type="presOf" srcId="{D1CBA3EC-F07F-498E-A4EC-08572A0A954B}" destId="{57B1027C-FF97-4669-9363-BBF4009C82B0}" srcOrd="0" destOrd="2" presId="urn:microsoft.com/office/officeart/2005/8/layout/vList5"/>
    <dgm:cxn modelId="{9CDB65B3-1C1E-4A5D-8063-1FDC7F1386D2}" type="presOf" srcId="{C10C4750-4C93-4289-9B2B-A48F66131830}" destId="{516F1C99-1EA5-4D7E-A378-65C62FAFED55}" srcOrd="0" destOrd="0" presId="urn:microsoft.com/office/officeart/2005/8/layout/vList5"/>
    <dgm:cxn modelId="{BA12A412-ECE1-407F-8708-F46050049587}" type="presOf" srcId="{6D82C660-C6E3-4F66-B330-4DB15FB35596}" destId="{57B1027C-FF97-4669-9363-BBF4009C82B0}" srcOrd="0" destOrd="1" presId="urn:microsoft.com/office/officeart/2005/8/layout/vList5"/>
    <dgm:cxn modelId="{75C1FEEE-79DE-4F7B-A4FE-BE609020CE9F}" srcId="{9C0B5874-EC9A-4904-926C-D33E19E10517}" destId="{71DD4598-B24E-42A9-A122-5BEEF79D4446}" srcOrd="0" destOrd="0" parTransId="{23A13356-88C9-4991-8946-A5B3D1241F53}" sibTransId="{F3F153E0-068D-4CAC-838B-F42C415CEACC}"/>
    <dgm:cxn modelId="{159A146A-FB3B-4091-8D85-4B9888CA4D17}" type="presOf" srcId="{71DD4598-B24E-42A9-A122-5BEEF79D4446}" destId="{57B1027C-FF97-4669-9363-BBF4009C82B0}" srcOrd="0" destOrd="0" presId="urn:microsoft.com/office/officeart/2005/8/layout/vList5"/>
    <dgm:cxn modelId="{F2D5463E-32C4-4A6A-9E93-F12CB198C4EE}" srcId="{9C0B5874-EC9A-4904-926C-D33E19E10517}" destId="{6D82C660-C6E3-4F66-B330-4DB15FB35596}" srcOrd="1" destOrd="0" parTransId="{45AD12E1-3966-4807-BDD2-4F0B07C65362}" sibTransId="{9E769575-7154-4F32-8B6E-EFE2882180C9}"/>
    <dgm:cxn modelId="{7B329E68-8A68-4F39-8DC0-D87430268C9E}" type="presParOf" srcId="{516F1C99-1EA5-4D7E-A378-65C62FAFED55}" destId="{CF276A73-51E8-4512-9DEC-761598AE331C}" srcOrd="0" destOrd="0" presId="urn:microsoft.com/office/officeart/2005/8/layout/vList5"/>
    <dgm:cxn modelId="{056BAF0D-472A-40A4-BA6F-4C71F16FE725}" type="presParOf" srcId="{CF276A73-51E8-4512-9DEC-761598AE331C}" destId="{AF995115-FB68-4170-980C-ACA2E30B4588}" srcOrd="0" destOrd="0" presId="urn:microsoft.com/office/officeart/2005/8/layout/vList5"/>
    <dgm:cxn modelId="{4B4B2DD4-89DE-43B2-A0FA-2673292E7666}" type="presParOf" srcId="{CF276A73-51E8-4512-9DEC-761598AE331C}" destId="{6F691AAD-55C0-42F4-8A88-E957EBBB220E}" srcOrd="1" destOrd="0" presId="urn:microsoft.com/office/officeart/2005/8/layout/vList5"/>
    <dgm:cxn modelId="{B307F391-E796-4763-A10D-2EE4DD54B80B}" type="presParOf" srcId="{516F1C99-1EA5-4D7E-A378-65C62FAFED55}" destId="{50A88B88-8E87-4939-94EB-B80FA6AD0020}" srcOrd="1" destOrd="0" presId="urn:microsoft.com/office/officeart/2005/8/layout/vList5"/>
    <dgm:cxn modelId="{49B4EA26-22F7-4FC6-9EC4-D2E6FF0C5392}" type="presParOf" srcId="{516F1C99-1EA5-4D7E-A378-65C62FAFED55}" destId="{D1C94C0E-A948-41BB-8079-324AC3BF0D27}" srcOrd="2" destOrd="0" presId="urn:microsoft.com/office/officeart/2005/8/layout/vList5"/>
    <dgm:cxn modelId="{B23C86B3-6FA7-4F4B-9EE8-BF245EC5EEE6}" type="presParOf" srcId="{D1C94C0E-A948-41BB-8079-324AC3BF0D27}" destId="{8F55110C-7265-4F2E-B44C-4ED2C6BB3B9D}" srcOrd="0" destOrd="0" presId="urn:microsoft.com/office/officeart/2005/8/layout/vList5"/>
    <dgm:cxn modelId="{BD75D128-30BF-4D6E-9EF7-64E57F75A818}" type="presParOf" srcId="{D1C94C0E-A948-41BB-8079-324AC3BF0D27}" destId="{97C38B61-016A-445B-A3D9-9683BF051AD8}" srcOrd="1" destOrd="0" presId="urn:microsoft.com/office/officeart/2005/8/layout/vList5"/>
    <dgm:cxn modelId="{1ECC336E-4FD6-4657-8875-A99D76CCBE6C}" type="presParOf" srcId="{516F1C99-1EA5-4D7E-A378-65C62FAFED55}" destId="{D66ABF4D-A8E7-461B-8F1A-59F46A95B4FE}" srcOrd="3" destOrd="0" presId="urn:microsoft.com/office/officeart/2005/8/layout/vList5"/>
    <dgm:cxn modelId="{47C7D23A-4EAF-4D8D-AF91-26114FC34DF7}" type="presParOf" srcId="{516F1C99-1EA5-4D7E-A378-65C62FAFED55}" destId="{43E3E307-A51C-4360-9928-9EB9F8F667BE}" srcOrd="4" destOrd="0" presId="urn:microsoft.com/office/officeart/2005/8/layout/vList5"/>
    <dgm:cxn modelId="{4BC489D6-F2A9-4A7B-8108-4CB6CE2958FC}" type="presParOf" srcId="{43E3E307-A51C-4360-9928-9EB9F8F667BE}" destId="{D982AD19-2BA4-4287-B0C0-0709CCE07A7E}" srcOrd="0" destOrd="0" presId="urn:microsoft.com/office/officeart/2005/8/layout/vList5"/>
    <dgm:cxn modelId="{DC717785-8B06-4CCC-9384-8AABF0BD4307}" type="presParOf" srcId="{43E3E307-A51C-4360-9928-9EB9F8F667BE}" destId="{57B1027C-FF97-4669-9363-BBF4009C82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91AAD-55C0-42F4-8A88-E957EBBB220E}">
      <dsp:nvSpPr>
        <dsp:cNvPr id="0" name=""/>
        <dsp:cNvSpPr/>
      </dsp:nvSpPr>
      <dsp:spPr>
        <a:xfrm rot="5400000">
          <a:off x="5026765" y="-1879029"/>
          <a:ext cx="1242357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/>
            <a:t>Pembedahan memiliki peran utama dalam pengelolaan TBC Paru</a:t>
          </a:r>
        </a:p>
      </dsp:txBody>
      <dsp:txXfrm rot="-5400000">
        <a:off x="2990088" y="218295"/>
        <a:ext cx="5255065" cy="1121063"/>
      </dsp:txXfrm>
    </dsp:sp>
    <dsp:sp modelId="{AF995115-FB68-4170-980C-ACA2E30B4588}">
      <dsp:nvSpPr>
        <dsp:cNvPr id="0" name=""/>
        <dsp:cNvSpPr/>
      </dsp:nvSpPr>
      <dsp:spPr>
        <a:xfrm>
          <a:off x="0" y="24466"/>
          <a:ext cx="2990088" cy="1552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/>
            <a:t>Awal abad ke 20</a:t>
          </a:r>
        </a:p>
      </dsp:txBody>
      <dsp:txXfrm>
        <a:off x="75809" y="100275"/>
        <a:ext cx="2838470" cy="1401329"/>
      </dsp:txXfrm>
    </dsp:sp>
    <dsp:sp modelId="{97C38B61-016A-445B-A3D9-9683BF051AD8}">
      <dsp:nvSpPr>
        <dsp:cNvPr id="0" name=""/>
        <dsp:cNvSpPr/>
      </dsp:nvSpPr>
      <dsp:spPr>
        <a:xfrm rot="5400000">
          <a:off x="5026765" y="-248434"/>
          <a:ext cx="1242357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/>
            <a:t>Penemuan OAT: Rifampicin, Streptomisin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/>
            <a:t>Penurunan peran bedah</a:t>
          </a:r>
        </a:p>
      </dsp:txBody>
      <dsp:txXfrm rot="-5400000">
        <a:off x="2990088" y="1848890"/>
        <a:ext cx="5255065" cy="1121063"/>
      </dsp:txXfrm>
    </dsp:sp>
    <dsp:sp modelId="{8F55110C-7265-4F2E-B44C-4ED2C6BB3B9D}">
      <dsp:nvSpPr>
        <dsp:cNvPr id="0" name=""/>
        <dsp:cNvSpPr/>
      </dsp:nvSpPr>
      <dsp:spPr>
        <a:xfrm>
          <a:off x="0" y="1632947"/>
          <a:ext cx="2990088" cy="1552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/>
            <a:t>Pertengahan Abad ke 20: era efektif OAT</a:t>
          </a:r>
        </a:p>
      </dsp:txBody>
      <dsp:txXfrm>
        <a:off x="75809" y="1708756"/>
        <a:ext cx="2838470" cy="1401329"/>
      </dsp:txXfrm>
    </dsp:sp>
    <dsp:sp modelId="{57B1027C-FF97-4669-9363-BBF4009C82B0}">
      <dsp:nvSpPr>
        <dsp:cNvPr id="0" name=""/>
        <dsp:cNvSpPr/>
      </dsp:nvSpPr>
      <dsp:spPr>
        <a:xfrm rot="5400000">
          <a:off x="5026765" y="1382160"/>
          <a:ext cx="1242357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/>
            <a:t>Strain </a:t>
          </a:r>
          <a:r>
            <a:rPr lang="id-ID" sz="1500" i="1" kern="1200" dirty="0"/>
            <a:t>M.Tuberculosis</a:t>
          </a:r>
          <a:r>
            <a:rPr lang="id-ID" sz="1500" kern="1200" dirty="0"/>
            <a:t> yang resisten (MDR TB dan XDR TB)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/>
            <a:t>Muncul kasus </a:t>
          </a:r>
          <a:r>
            <a:rPr lang="id-ID" sz="1500" i="1" kern="1200"/>
            <a:t>incurable</a:t>
          </a:r>
          <a:r>
            <a:rPr lang="id-ID" sz="1500" kern="1200"/>
            <a:t> yang fatal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/>
            <a:t>Peningkatan peran bedah sebagai suplemen pemberantasan TBC Paru</a:t>
          </a:r>
        </a:p>
      </dsp:txBody>
      <dsp:txXfrm rot="-5400000">
        <a:off x="2990088" y="3479485"/>
        <a:ext cx="5255065" cy="1121063"/>
      </dsp:txXfrm>
    </dsp:sp>
    <dsp:sp modelId="{D982AD19-2BA4-4287-B0C0-0709CCE07A7E}">
      <dsp:nvSpPr>
        <dsp:cNvPr id="0" name=""/>
        <dsp:cNvSpPr/>
      </dsp:nvSpPr>
      <dsp:spPr>
        <a:xfrm>
          <a:off x="0" y="3263542"/>
          <a:ext cx="2990088" cy="1552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/>
            <a:t>Era Resisten OAT</a:t>
          </a:r>
        </a:p>
      </dsp:txBody>
      <dsp:txXfrm>
        <a:off x="75809" y="3339351"/>
        <a:ext cx="2838470" cy="140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B724F-8B64-4D28-A3EE-85D73E25406D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C4CC-6DE8-4858-99E5-385B860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1D774CF7-C5D1-48DF-B030-CA915F770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xmlns="" id="{DCE8A749-878A-4BC5-8713-E09E1C3CB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23B8F1B3-6ED7-424A-BBF6-D7D8DC247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475DE-AE44-42CE-A979-0F309FD2269E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596945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6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2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0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6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E83C33-47EF-47F5-B36D-74CB775388B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27A0006-FCB4-4B28-9871-EF2E3334A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adiology.rsnajnls.org/cgi/content/full/210/2/307/F9A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://radiology.rsnajnls.org/cgi/content/full/210/2/307/F9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709"/>
            <a:ext cx="7924800" cy="4696968"/>
          </a:xfrm>
        </p:spPr>
        <p:txBody>
          <a:bodyPr>
            <a:noAutofit/>
          </a:bodyPr>
          <a:lstStyle/>
          <a:p>
            <a:r>
              <a:rPr lang="en-US" sz="2000" b="1" dirty="0" err="1"/>
              <a:t>Daftar</a:t>
            </a:r>
            <a:r>
              <a:rPr lang="en-US" sz="2000" b="1" dirty="0"/>
              <a:t> </a:t>
            </a:r>
            <a:r>
              <a:rPr lang="en-US" sz="2000" b="1" dirty="0" err="1"/>
              <a:t>Riwayat</a:t>
            </a:r>
            <a:r>
              <a:rPr lang="en-US" sz="2000" b="1" dirty="0"/>
              <a:t> </a:t>
            </a:r>
            <a:r>
              <a:rPr lang="en-US" sz="2000" b="1" dirty="0" err="1"/>
              <a:t>Hidup</a:t>
            </a:r>
            <a:endParaRPr lang="id-ID" sz="2000" dirty="0"/>
          </a:p>
          <a:p>
            <a:r>
              <a:rPr lang="en-US" sz="2000" dirty="0"/>
              <a:t> </a:t>
            </a:r>
            <a:endParaRPr lang="id-ID" sz="2000" dirty="0"/>
          </a:p>
          <a:p>
            <a:r>
              <a:rPr lang="en-US" sz="2000" b="1" dirty="0"/>
              <a:t> </a:t>
            </a:r>
            <a:endParaRPr lang="id-ID" sz="2000" dirty="0"/>
          </a:p>
          <a:p>
            <a:pPr lvl="0"/>
            <a:r>
              <a:rPr lang="en-US" sz="2000" b="1" dirty="0"/>
              <a:t>DATA PRIBADI</a:t>
            </a:r>
            <a:r>
              <a:rPr lang="en-US" sz="2000" dirty="0"/>
              <a:t/>
            </a:r>
            <a:br>
              <a:rPr lang="en-US" sz="2000" dirty="0"/>
            </a:br>
            <a:endParaRPr lang="id-ID" sz="2000" dirty="0"/>
          </a:p>
          <a:p>
            <a:r>
              <a:rPr lang="en-US" sz="2000" dirty="0"/>
              <a:t>Nama </a:t>
            </a:r>
            <a:r>
              <a:rPr lang="en-US" sz="2000" dirty="0" err="1"/>
              <a:t>Lengkap</a:t>
            </a:r>
            <a:r>
              <a:rPr lang="en-US" sz="2000" dirty="0"/>
              <a:t>		: dr. Prima </a:t>
            </a:r>
            <a:r>
              <a:rPr lang="en-US" sz="2000" dirty="0" err="1"/>
              <a:t>Kharisma</a:t>
            </a:r>
            <a:r>
              <a:rPr lang="en-US" sz="2000" dirty="0"/>
              <a:t> </a:t>
            </a:r>
            <a:r>
              <a:rPr lang="en-US" sz="2000" dirty="0" err="1"/>
              <a:t>Hayuningrat</a:t>
            </a:r>
            <a:r>
              <a:rPr lang="en-US" sz="2000" dirty="0"/>
              <a:t>, </a:t>
            </a:r>
            <a:r>
              <a:rPr lang="en-US" sz="2000" dirty="0" err="1"/>
              <a:t>Sp.BTKV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Tempat</a:t>
            </a:r>
            <a:r>
              <a:rPr lang="en-US" sz="2000" dirty="0"/>
              <a:t> / </a:t>
            </a:r>
            <a:r>
              <a:rPr lang="en-US" sz="2000" dirty="0" err="1"/>
              <a:t>Tanggal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	: </a:t>
            </a:r>
            <a:r>
              <a:rPr lang="en-US" sz="2000" dirty="0" err="1"/>
              <a:t>Nganjuk</a:t>
            </a:r>
            <a:r>
              <a:rPr lang="en-US" sz="2000" dirty="0"/>
              <a:t>, 21Nopember 1984</a:t>
            </a:r>
            <a:br>
              <a:rPr lang="en-US" sz="2000" dirty="0"/>
            </a:b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Kelamin</a:t>
            </a:r>
            <a:r>
              <a:rPr lang="en-US" sz="2000" dirty="0"/>
              <a:t>		: </a:t>
            </a:r>
            <a:r>
              <a:rPr lang="en-US" sz="2000" dirty="0" err="1"/>
              <a:t>Laki-laki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Status </a:t>
            </a:r>
            <a:r>
              <a:rPr lang="en-US" sz="2000" dirty="0" err="1"/>
              <a:t>Perkawinan</a:t>
            </a:r>
            <a:r>
              <a:rPr lang="en-US" sz="2000" dirty="0"/>
              <a:t>	</a:t>
            </a:r>
            <a:r>
              <a:rPr lang="en-US" sz="2000" dirty="0" smtClean="0"/>
              <a:t>: </a:t>
            </a:r>
            <a:r>
              <a:rPr lang="en-US" sz="2000" dirty="0" err="1"/>
              <a:t>Menikah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Agama			: Islam</a:t>
            </a:r>
            <a:endParaRPr lang="id-ID" sz="2000" dirty="0"/>
          </a:p>
          <a:p>
            <a:r>
              <a:rPr lang="en-US" sz="2000" dirty="0" err="1"/>
              <a:t>Pendidikan</a:t>
            </a:r>
            <a:r>
              <a:rPr lang="en-US" sz="2000" dirty="0"/>
              <a:t>		</a:t>
            </a:r>
            <a:r>
              <a:rPr lang="en-US" sz="2000" dirty="0" smtClean="0"/>
              <a:t>: </a:t>
            </a:r>
            <a:r>
              <a:rPr lang="en-US" sz="2000" dirty="0" err="1"/>
              <a:t>Dokter</a:t>
            </a:r>
            <a:r>
              <a:rPr lang="en-US" sz="2000" dirty="0"/>
              <a:t> </a:t>
            </a: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Bedah</a:t>
            </a:r>
            <a:r>
              <a:rPr lang="en-US" sz="2000" dirty="0"/>
              <a:t> </a:t>
            </a:r>
            <a:r>
              <a:rPr lang="en-US" sz="2000" dirty="0" err="1"/>
              <a:t>Toraks</a:t>
            </a:r>
            <a:r>
              <a:rPr lang="en-US" sz="2000" dirty="0"/>
              <a:t>, </a:t>
            </a:r>
            <a:r>
              <a:rPr lang="en-US" sz="2000" dirty="0" err="1"/>
              <a:t>Kardiak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Vaskular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44998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IV. KONTRAINDIKASI PEMBEDAHAN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dirty="0"/>
              <a:t>Lesi kavitas luas di kedua lapang paru</a:t>
            </a:r>
          </a:p>
          <a:p>
            <a:pPr>
              <a:lnSpc>
                <a:spcPct val="150000"/>
              </a:lnSpc>
            </a:pPr>
            <a:r>
              <a:rPr lang="id-ID" dirty="0"/>
              <a:t>Fungsi paru yang tidak baik dengan pemeriksaan spirometri</a:t>
            </a:r>
          </a:p>
          <a:p>
            <a:pPr>
              <a:lnSpc>
                <a:spcPct val="150000"/>
              </a:lnSpc>
            </a:pPr>
            <a:r>
              <a:rPr lang="id-ID" dirty="0"/>
              <a:t>Status gizi yang buruk</a:t>
            </a:r>
          </a:p>
          <a:p>
            <a:pPr>
              <a:lnSpc>
                <a:spcPct val="150000"/>
              </a:lnSpc>
            </a:pPr>
            <a:r>
              <a:rPr lang="id-ID" dirty="0"/>
              <a:t>Adanya faktor komorbid (DM, gagal jantung, Ulkus gaster kambuhan, gangguan fungsi liver dan ginjal)</a:t>
            </a:r>
          </a:p>
        </p:txBody>
      </p:sp>
    </p:spTree>
    <p:extLst>
      <p:ext uri="{BB962C8B-B14F-4D97-AF65-F5344CB8AC3E}">
        <p14:creationId xmlns:p14="http://schemas.microsoft.com/office/powerpoint/2010/main" val="29170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dirty="0"/>
              <a:t>V. PERSIAPAN OPERASI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dirty="0"/>
              <a:t>Koordinasi Tim: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Anestesi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Rehabilitasi Medik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Imunologi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Bedah 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Jantung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Radiologi</a:t>
            </a:r>
          </a:p>
          <a:p>
            <a:pPr>
              <a:lnSpc>
                <a:spcPct val="150000"/>
              </a:lnSpc>
            </a:pPr>
            <a:r>
              <a:rPr lang="id-ID" dirty="0"/>
              <a:t>Jenis obat 2</a:t>
            </a:r>
            <a:r>
              <a:rPr lang="id-ID" baseline="30000" dirty="0"/>
              <a:t>nd</a:t>
            </a:r>
            <a:r>
              <a:rPr lang="id-ID" dirty="0"/>
              <a:t> line dipastikan cukup untuk kepastian penyembuhan luka operasi</a:t>
            </a:r>
          </a:p>
          <a:p>
            <a:pPr>
              <a:lnSpc>
                <a:spcPct val="150000"/>
              </a:lnSpc>
            </a:pPr>
            <a:r>
              <a:rPr lang="id-ID" dirty="0"/>
              <a:t>Bila lesi terdapat di kedua lapang paru, operasi pertama dikerjakan pada ukuran lesi yang paling besar</a:t>
            </a:r>
          </a:p>
          <a:p>
            <a:pPr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191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ECE95-FCBB-4B8F-8223-A5F5500E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D4043D-1D49-4523-A304-D1F77437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80CDFB-4668-4471-8E46-B083C58E2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82" y="484632"/>
            <a:ext cx="6982635" cy="55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8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5471B-37A6-4223-AB12-7E2CE137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PEMBEDAHAN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9760D-D565-4B47-ADA7-8B4750920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Reseksi</a:t>
            </a:r>
            <a:r>
              <a:rPr lang="en-US" sz="3600" dirty="0"/>
              <a:t> </a:t>
            </a:r>
            <a:r>
              <a:rPr lang="en-US" sz="3600" dirty="0" err="1"/>
              <a:t>Paru</a:t>
            </a:r>
            <a:endParaRPr lang="en-US" sz="3600" dirty="0"/>
          </a:p>
          <a:p>
            <a:r>
              <a:rPr lang="en-US" sz="3600" dirty="0" err="1"/>
              <a:t>Terapi</a:t>
            </a:r>
            <a:r>
              <a:rPr lang="en-US" sz="3600" dirty="0"/>
              <a:t> </a:t>
            </a:r>
            <a:r>
              <a:rPr lang="en-US" sz="3600" dirty="0" err="1"/>
              <a:t>Kolaps</a:t>
            </a:r>
            <a:r>
              <a:rPr lang="en-US" sz="3600" dirty="0"/>
              <a:t> </a:t>
            </a:r>
            <a:r>
              <a:rPr lang="en-US" sz="3600" dirty="0" err="1"/>
              <a:t>Paru</a:t>
            </a:r>
            <a:endParaRPr lang="en-US" sz="3600" dirty="0"/>
          </a:p>
          <a:p>
            <a:pPr lvl="1"/>
            <a:r>
              <a:rPr lang="en-US" sz="3200" dirty="0" err="1"/>
              <a:t>Dekortikasi</a:t>
            </a:r>
            <a:endParaRPr lang="en-US" sz="3200" dirty="0"/>
          </a:p>
          <a:p>
            <a:pPr lvl="1"/>
            <a:r>
              <a:rPr lang="en-US" sz="3200" dirty="0" err="1"/>
              <a:t>Torakoplasti</a:t>
            </a:r>
            <a:endParaRPr lang="en-US" sz="3200" dirty="0"/>
          </a:p>
          <a:p>
            <a:r>
              <a:rPr lang="en-US" sz="3600" dirty="0"/>
              <a:t>Drainage Procedure</a:t>
            </a:r>
          </a:p>
          <a:p>
            <a:endParaRPr lang="en-US" sz="3600" dirty="0"/>
          </a:p>
        </p:txBody>
      </p:sp>
      <p:pic>
        <p:nvPicPr>
          <p:cNvPr id="4" name="Picture 3" descr="C:\Documents and Settings\Herma\Desktop\lung resection.jpg">
            <a:extLst>
              <a:ext uri="{FF2B5EF4-FFF2-40B4-BE49-F238E27FC236}">
                <a16:creationId xmlns:a16="http://schemas.microsoft.com/office/drawing/2014/main" xmlns="" id="{4F11A146-3C5A-4330-A0B0-404F9D43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50640"/>
            <a:ext cx="3886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11111E-6 L 0 -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4C0B4-9C9D-4E58-9838-FB5839E4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Problem </a:t>
            </a:r>
            <a:r>
              <a:rPr lang="en-US" dirty="0" err="1">
                <a:ea typeface="+mj-ea"/>
              </a:rPr>
              <a:t>Pembedahan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pada</a:t>
            </a:r>
            <a:r>
              <a:rPr lang="en-US" dirty="0">
                <a:ea typeface="+mj-ea"/>
              </a:rPr>
              <a:t> TB </a:t>
            </a:r>
            <a:r>
              <a:rPr lang="en-US" dirty="0" err="1">
                <a:ea typeface="+mj-ea"/>
              </a:rPr>
              <a:t>paru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4F044-9DAF-47AF-A382-73E1F432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err="1">
                <a:ea typeface="+mn-ea"/>
              </a:rPr>
              <a:t>infeksi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luka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operasi</a:t>
            </a:r>
            <a:r>
              <a:rPr lang="en-US" sz="3600" b="1" dirty="0">
                <a:ea typeface="+mn-ea"/>
              </a:rPr>
              <a:t> </a:t>
            </a:r>
          </a:p>
          <a:p>
            <a:pPr>
              <a:defRPr/>
            </a:pPr>
            <a:r>
              <a:rPr lang="en-US" sz="3600" b="1" dirty="0" err="1">
                <a:ea typeface="+mn-ea"/>
              </a:rPr>
              <a:t>bronchofistula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dan</a:t>
            </a:r>
            <a:r>
              <a:rPr lang="en-US" sz="3600" b="1" dirty="0">
                <a:ea typeface="+mn-ea"/>
              </a:rPr>
              <a:t> sepsis</a:t>
            </a:r>
          </a:p>
          <a:p>
            <a:pPr>
              <a:defRPr/>
            </a:pPr>
            <a:r>
              <a:rPr lang="en-US" sz="3600" b="1" dirty="0" err="1">
                <a:ea typeface="+mn-ea"/>
              </a:rPr>
              <a:t>Perlengketan</a:t>
            </a:r>
            <a:r>
              <a:rPr lang="en-US" sz="3600" b="1" dirty="0">
                <a:ea typeface="+mn-ea"/>
              </a:rPr>
              <a:t> yang </a:t>
            </a:r>
            <a:r>
              <a:rPr lang="en-US" sz="3600" b="1" dirty="0" err="1">
                <a:ea typeface="+mn-ea"/>
              </a:rPr>
              <a:t>hebat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>
                <a:ea typeface="+mn-ea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ea typeface="+mn-ea"/>
              </a:rPr>
              <a:t>perdarahan</a:t>
            </a:r>
            <a:endParaRPr lang="en-US" sz="3600" b="1" dirty="0">
              <a:ea typeface="+mn-ea"/>
            </a:endParaRPr>
          </a:p>
          <a:p>
            <a:pPr>
              <a:defRPr/>
            </a:pPr>
            <a:r>
              <a:rPr lang="en-US" sz="3600" b="1" dirty="0" err="1">
                <a:ea typeface="+mn-ea"/>
              </a:rPr>
              <a:t>Struktur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anatomis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sulit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diidentifikasi</a:t>
            </a:r>
            <a:endParaRPr lang="en-US" sz="36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52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BC953-B042-432C-B177-BA25C76E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PERAN BEDAH PADA KOMPLIKASI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007F85-E001-45F4-81F3-7C6F66E0D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8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B12BB-425B-41FD-9075-D86FFF14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ea typeface="+mj-ea"/>
              </a:rPr>
              <a:t>Indikasi</a:t>
            </a:r>
            <a:r>
              <a:rPr lang="en-US" sz="4000" dirty="0">
                <a:ea typeface="+mj-ea"/>
              </a:rPr>
              <a:t> </a:t>
            </a:r>
            <a:r>
              <a:rPr lang="en-US" sz="4000" dirty="0" err="1">
                <a:ea typeface="+mj-ea"/>
              </a:rPr>
              <a:t>bedah</a:t>
            </a:r>
            <a:r>
              <a:rPr lang="en-US" sz="4000" dirty="0">
                <a:ea typeface="+mj-ea"/>
              </a:rPr>
              <a:t> </a:t>
            </a:r>
            <a:r>
              <a:rPr lang="en-US" sz="4000" dirty="0" err="1">
                <a:ea typeface="+mj-ea"/>
              </a:rPr>
              <a:t>pada</a:t>
            </a:r>
            <a:r>
              <a:rPr lang="en-US" sz="4000" dirty="0">
                <a:ea typeface="+mj-ea"/>
              </a:rPr>
              <a:t> </a:t>
            </a:r>
            <a:r>
              <a:rPr lang="en-US" sz="4000" dirty="0" err="1">
                <a:ea typeface="+mj-ea"/>
              </a:rPr>
              <a:t>batuk</a:t>
            </a:r>
            <a:r>
              <a:rPr lang="en-US" sz="4000" dirty="0">
                <a:ea typeface="+mj-ea"/>
              </a:rPr>
              <a:t> </a:t>
            </a:r>
            <a:r>
              <a:rPr lang="en-US" sz="4000" dirty="0" err="1">
                <a:ea typeface="+mj-ea"/>
              </a:rPr>
              <a:t>darah</a:t>
            </a:r>
            <a:endParaRPr lang="en-US" sz="4000" dirty="0"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97A89-54EE-4E47-AD31-7A64652D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en-US" sz="3600" b="1" dirty="0" err="1">
                <a:ea typeface="+mn-ea"/>
              </a:rPr>
              <a:t>Batuk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darah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masif</a:t>
            </a:r>
            <a:endParaRPr lang="en-US" sz="3600" b="1" dirty="0">
              <a:ea typeface="+mn-ea"/>
            </a:endParaRP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</a:t>
            </a:r>
            <a:r>
              <a:rPr lang="en-US" b="1" dirty="0" err="1">
                <a:ea typeface="+mn-ea"/>
              </a:rPr>
              <a:t>batuk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darah</a:t>
            </a:r>
            <a:r>
              <a:rPr lang="en-US" b="1" dirty="0">
                <a:ea typeface="+mn-ea"/>
              </a:rPr>
              <a:t> yang </a:t>
            </a:r>
            <a:r>
              <a:rPr lang="en-US" b="1" dirty="0" err="1">
                <a:ea typeface="+mn-ea"/>
              </a:rPr>
              <a:t>tidak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berhenti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lebih</a:t>
            </a:r>
            <a:r>
              <a:rPr lang="en-US" b="1" dirty="0">
                <a:ea typeface="+mn-ea"/>
              </a:rPr>
              <a:t> 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</a:t>
            </a:r>
            <a:r>
              <a:rPr lang="en-US" b="1" dirty="0" err="1">
                <a:ea typeface="+mn-ea"/>
              </a:rPr>
              <a:t>dari</a:t>
            </a:r>
            <a:r>
              <a:rPr lang="en-US" b="1" dirty="0">
                <a:ea typeface="+mn-ea"/>
              </a:rPr>
              <a:t> 250 ml </a:t>
            </a:r>
            <a:r>
              <a:rPr lang="en-US" b="1" dirty="0" err="1">
                <a:ea typeface="+mn-ea"/>
              </a:rPr>
              <a:t>dalam</a:t>
            </a:r>
            <a:r>
              <a:rPr lang="en-US" b="1" dirty="0">
                <a:ea typeface="+mn-ea"/>
              </a:rPr>
              <a:t> 24 jam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-  </a:t>
            </a:r>
            <a:r>
              <a:rPr lang="en-US" b="1" dirty="0" err="1">
                <a:ea typeface="+mn-ea"/>
              </a:rPr>
              <a:t>batuk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darah</a:t>
            </a:r>
            <a:r>
              <a:rPr lang="en-US" b="1" dirty="0">
                <a:ea typeface="+mn-ea"/>
              </a:rPr>
              <a:t> yang </a:t>
            </a:r>
            <a:r>
              <a:rPr lang="en-US" b="1" dirty="0" err="1">
                <a:ea typeface="+mn-ea"/>
              </a:rPr>
              <a:t>tidak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berhenti</a:t>
            </a:r>
            <a:r>
              <a:rPr lang="en-US" b="1" dirty="0">
                <a:ea typeface="+mn-ea"/>
              </a:rPr>
              <a:t> 100 –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250 ml, </a:t>
            </a:r>
            <a:r>
              <a:rPr lang="en-US" b="1" dirty="0" err="1">
                <a:ea typeface="+mn-ea"/>
              </a:rPr>
              <a:t>Hb</a:t>
            </a:r>
            <a:r>
              <a:rPr lang="en-US" b="1" dirty="0">
                <a:ea typeface="+mn-ea"/>
              </a:rPr>
              <a:t> &lt; 10 </a:t>
            </a:r>
            <a:r>
              <a:rPr lang="en-US" b="1" dirty="0" err="1">
                <a:ea typeface="+mn-ea"/>
              </a:rPr>
              <a:t>gr</a:t>
            </a:r>
            <a:r>
              <a:rPr lang="en-US" b="1" dirty="0">
                <a:ea typeface="+mn-ea"/>
              </a:rPr>
              <a:t>% </a:t>
            </a:r>
            <a:r>
              <a:rPr lang="en-US" b="1" dirty="0" err="1">
                <a:ea typeface="+mn-ea"/>
              </a:rPr>
              <a:t>dalam</a:t>
            </a:r>
            <a:r>
              <a:rPr lang="en-US" b="1" dirty="0">
                <a:ea typeface="+mn-ea"/>
              </a:rPr>
              <a:t> 24 jam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-  </a:t>
            </a:r>
            <a:r>
              <a:rPr lang="en-US" b="1" dirty="0" err="1">
                <a:ea typeface="+mn-ea"/>
              </a:rPr>
              <a:t>Batuk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darah</a:t>
            </a:r>
            <a:r>
              <a:rPr lang="en-US" b="1" dirty="0">
                <a:ea typeface="+mn-ea"/>
              </a:rPr>
              <a:t> yang </a:t>
            </a:r>
            <a:r>
              <a:rPr lang="en-US" b="1" dirty="0" err="1">
                <a:ea typeface="+mn-ea"/>
              </a:rPr>
              <a:t>tidak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berhenti</a:t>
            </a:r>
            <a:r>
              <a:rPr lang="en-US" b="1" dirty="0">
                <a:ea typeface="+mn-ea"/>
              </a:rPr>
              <a:t> 100 -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250 ml, </a:t>
            </a:r>
            <a:r>
              <a:rPr lang="en-US" b="1" dirty="0" err="1">
                <a:ea typeface="+mn-ea"/>
              </a:rPr>
              <a:t>Hb</a:t>
            </a:r>
            <a:r>
              <a:rPr lang="en-US" b="1" dirty="0">
                <a:ea typeface="+mn-ea"/>
              </a:rPr>
              <a:t> &gt; 10 </a:t>
            </a:r>
            <a:r>
              <a:rPr lang="en-US" b="1" dirty="0" err="1">
                <a:ea typeface="+mn-ea"/>
              </a:rPr>
              <a:t>gr</a:t>
            </a:r>
            <a:r>
              <a:rPr lang="en-US" b="1" dirty="0">
                <a:ea typeface="+mn-ea"/>
              </a:rPr>
              <a:t>% </a:t>
            </a:r>
            <a:r>
              <a:rPr lang="en-US" b="1" dirty="0" err="1">
                <a:ea typeface="+mn-ea"/>
              </a:rPr>
              <a:t>dalam</a:t>
            </a:r>
            <a:r>
              <a:rPr lang="en-US" b="1" dirty="0">
                <a:ea typeface="+mn-ea"/>
              </a:rPr>
              <a:t> 48 jam 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</a:t>
            </a:r>
            <a:r>
              <a:rPr lang="en-US" b="1" dirty="0" err="1">
                <a:ea typeface="+mn-ea"/>
              </a:rPr>
              <a:t>observasi</a:t>
            </a:r>
            <a:r>
              <a:rPr lang="en-US" b="1" dirty="0">
                <a:ea typeface="+mn-ea"/>
              </a:rPr>
              <a:t> </a:t>
            </a:r>
          </a:p>
          <a:p>
            <a:pPr>
              <a:defRPr/>
            </a:pPr>
            <a:r>
              <a:rPr lang="en-US" b="1" dirty="0">
                <a:ea typeface="+mn-ea"/>
              </a:rPr>
              <a:t>-</a:t>
            </a:r>
            <a:r>
              <a:rPr lang="en-US" sz="3600" b="1" dirty="0" err="1">
                <a:ea typeface="+mn-ea"/>
              </a:rPr>
              <a:t>Batuk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darah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berulang</a:t>
            </a:r>
            <a:endParaRPr lang="en-US" sz="3600" b="1" dirty="0"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73EF1D-3C7A-4739-99F2-7753DB1BDC4B}"/>
              </a:ext>
            </a:extLst>
          </p:cNvPr>
          <p:cNvSpPr/>
          <p:nvPr/>
        </p:nvSpPr>
        <p:spPr>
          <a:xfrm>
            <a:off x="5562600" y="6004036"/>
            <a:ext cx="246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Frans B </a:t>
            </a:r>
            <a:r>
              <a:rPr lang="en-US" b="1" dirty="0" err="1"/>
              <a:t>Busro</a:t>
            </a:r>
            <a:r>
              <a:rPr lang="en-US" b="1" dirty="0"/>
              <a:t>,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E0EDF-D6FB-4187-B819-40543413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ea typeface="+mj-ea"/>
              </a:rPr>
              <a:t>Kapan</a:t>
            </a:r>
            <a:r>
              <a:rPr lang="en-US" sz="4000" dirty="0">
                <a:ea typeface="+mj-ea"/>
              </a:rPr>
              <a:t> </a:t>
            </a:r>
            <a:r>
              <a:rPr lang="en-US" sz="4000" dirty="0" err="1">
                <a:ea typeface="+mj-ea"/>
              </a:rPr>
              <a:t>bedah</a:t>
            </a:r>
            <a:r>
              <a:rPr lang="en-US" sz="4000" dirty="0">
                <a:ea typeface="+mj-ea"/>
              </a:rPr>
              <a:t> </a:t>
            </a:r>
            <a:r>
              <a:rPr lang="en-US" sz="4000" dirty="0" err="1">
                <a:ea typeface="+mj-ea"/>
              </a:rPr>
              <a:t>pada</a:t>
            </a:r>
            <a:r>
              <a:rPr lang="en-US" sz="4000" dirty="0">
                <a:ea typeface="+mj-ea"/>
              </a:rPr>
              <a:t> </a:t>
            </a:r>
            <a:r>
              <a:rPr lang="en-US" sz="4000" dirty="0" err="1">
                <a:ea typeface="+mj-ea"/>
              </a:rPr>
              <a:t>batuk</a:t>
            </a:r>
            <a:r>
              <a:rPr lang="en-US" sz="4000" dirty="0">
                <a:ea typeface="+mj-ea"/>
              </a:rPr>
              <a:t> </a:t>
            </a:r>
            <a:r>
              <a:rPr lang="en-US" sz="4000" dirty="0" err="1">
                <a:ea typeface="+mj-ea"/>
              </a:rPr>
              <a:t>darah</a:t>
            </a:r>
            <a:endParaRPr lang="en-US" sz="4000" dirty="0"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786CD-9D9C-4B04-B283-9E139BAC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10200"/>
          </a:xfrm>
        </p:spPr>
        <p:txBody>
          <a:bodyPr/>
          <a:lstStyle/>
          <a:p>
            <a:pPr>
              <a:defRPr/>
            </a:pPr>
            <a:r>
              <a:rPr lang="en-US" sz="3600" b="1" dirty="0" err="1">
                <a:ea typeface="+mn-ea"/>
              </a:rPr>
              <a:t>Batuk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darah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masif</a:t>
            </a:r>
            <a:endParaRPr lang="en-US" sz="3600" b="1" dirty="0">
              <a:ea typeface="+mn-ea"/>
            </a:endParaRP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-  </a:t>
            </a:r>
            <a:r>
              <a:rPr lang="en-US" b="1" dirty="0" err="1">
                <a:ea typeface="+mn-ea"/>
              </a:rPr>
              <a:t>sumber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perdarahan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ditentukan</a:t>
            </a:r>
            <a:r>
              <a:rPr lang="en-US" b="1" dirty="0">
                <a:ea typeface="+mn-ea"/>
              </a:rPr>
              <a:t> 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</a:t>
            </a:r>
            <a:r>
              <a:rPr lang="en-US" b="1" dirty="0" err="1">
                <a:ea typeface="+mn-ea"/>
              </a:rPr>
              <a:t>dengan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melakukan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bronkoskopi</a:t>
            </a:r>
            <a:endParaRPr lang="en-US" b="1" dirty="0">
              <a:ea typeface="+mn-ea"/>
            </a:endParaRP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</a:t>
            </a:r>
            <a:r>
              <a:rPr lang="en-US" b="1" dirty="0" err="1">
                <a:ea typeface="+mn-ea"/>
              </a:rPr>
              <a:t>diatas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meja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operasi</a:t>
            </a:r>
            <a:endParaRPr lang="en-US" b="1" dirty="0">
              <a:ea typeface="+mn-ea"/>
            </a:endParaRPr>
          </a:p>
          <a:p>
            <a:pPr>
              <a:defRPr/>
            </a:pPr>
            <a:r>
              <a:rPr lang="en-US" sz="3600" b="1" dirty="0" err="1">
                <a:ea typeface="+mn-ea"/>
              </a:rPr>
              <a:t>Batuk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darah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tidak</a:t>
            </a:r>
            <a:r>
              <a:rPr lang="en-US" sz="3600" b="1" dirty="0">
                <a:ea typeface="+mn-ea"/>
              </a:rPr>
              <a:t> </a:t>
            </a:r>
            <a:r>
              <a:rPr lang="en-US" sz="3600" b="1" dirty="0" err="1">
                <a:ea typeface="+mn-ea"/>
              </a:rPr>
              <a:t>masif</a:t>
            </a:r>
            <a:endParaRPr lang="en-US" sz="3600" b="1" dirty="0"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3600" b="1" dirty="0">
                <a:ea typeface="+mn-ea"/>
              </a:rPr>
              <a:t>           </a:t>
            </a:r>
            <a:r>
              <a:rPr lang="en-US" b="1" dirty="0">
                <a:ea typeface="+mn-ea"/>
              </a:rPr>
              <a:t>-  </a:t>
            </a:r>
            <a:r>
              <a:rPr lang="en-US" b="1" dirty="0" err="1">
                <a:ea typeface="+mn-ea"/>
              </a:rPr>
              <a:t>operasi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elektif</a:t>
            </a:r>
            <a:r>
              <a:rPr lang="en-US" b="1" dirty="0">
                <a:ea typeface="+mn-ea"/>
              </a:rPr>
              <a:t>, </a:t>
            </a:r>
            <a:r>
              <a:rPr lang="en-US" b="1" dirty="0" err="1">
                <a:ea typeface="+mn-ea"/>
              </a:rPr>
              <a:t>sumber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perdarahan</a:t>
            </a:r>
            <a:endParaRPr lang="en-US" b="1" dirty="0">
              <a:ea typeface="+mn-ea"/>
            </a:endParaRP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</a:t>
            </a:r>
            <a:r>
              <a:rPr lang="en-US" b="1" dirty="0" err="1">
                <a:ea typeface="+mn-ea"/>
              </a:rPr>
              <a:t>ditentukan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dengan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bronkoskopi</a:t>
            </a:r>
            <a:r>
              <a:rPr lang="en-US" b="1" dirty="0">
                <a:ea typeface="+mn-ea"/>
              </a:rPr>
              <a:t>, 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</a:t>
            </a:r>
            <a:r>
              <a:rPr lang="en-US" b="1" dirty="0" err="1">
                <a:ea typeface="+mn-ea"/>
              </a:rPr>
              <a:t>reseksi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paru</a:t>
            </a:r>
            <a:r>
              <a:rPr lang="en-US" b="1" dirty="0">
                <a:ea typeface="+mn-ea"/>
              </a:rPr>
              <a:t> yang </a:t>
            </a:r>
            <a:r>
              <a:rPr lang="en-US" b="1" dirty="0" err="1">
                <a:ea typeface="+mn-ea"/>
              </a:rPr>
              <a:t>gambaran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radiologis</a:t>
            </a:r>
            <a:endParaRPr lang="en-US" b="1" dirty="0">
              <a:ea typeface="+mn-ea"/>
            </a:endParaRP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               paling </a:t>
            </a:r>
            <a:r>
              <a:rPr lang="en-US" b="1" dirty="0" err="1">
                <a:ea typeface="+mn-ea"/>
              </a:rPr>
              <a:t>berat</a:t>
            </a:r>
            <a:endParaRPr lang="en-US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165941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EC4D1-6C5E-4BF3-BF80-D49622AA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0CEA51-8EEC-4F16-8E6B-9E344D772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323A46-CFDC-450E-8A53-38A435D2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66343"/>
            <a:ext cx="6096000" cy="58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E83BA-8255-4A84-8C4F-9C33A531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ea typeface="+mj-ea"/>
              </a:rPr>
              <a:t>Perinsip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penatalaksanaan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empiema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3AF9E-406C-47F5-A2BD-C9CA8A241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ea typeface="+mn-ea"/>
              </a:rPr>
              <a:t>Mengeluarkan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nanah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sebanyaknya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dan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secepat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mungkin</a:t>
            </a:r>
            <a:endParaRPr lang="en-US" b="1" dirty="0">
              <a:ea typeface="+mn-ea"/>
            </a:endParaRPr>
          </a:p>
          <a:p>
            <a:pPr>
              <a:buFontTx/>
              <a:buNone/>
              <a:defRPr/>
            </a:pPr>
            <a:endParaRPr lang="en-US" b="1" dirty="0">
              <a:ea typeface="+mn-ea"/>
            </a:endParaRPr>
          </a:p>
          <a:p>
            <a:pPr>
              <a:defRPr/>
            </a:pPr>
            <a:r>
              <a:rPr lang="en-US" b="1" dirty="0" err="1">
                <a:ea typeface="+mn-ea"/>
              </a:rPr>
              <a:t>Mengembangkan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paru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semaksimal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mungkin</a:t>
            </a:r>
            <a:endParaRPr lang="en-US" b="1" dirty="0">
              <a:ea typeface="+mn-ea"/>
            </a:endParaRPr>
          </a:p>
          <a:p>
            <a:pPr>
              <a:buFontTx/>
              <a:buNone/>
              <a:defRPr/>
            </a:pPr>
            <a:endParaRPr lang="en-US" b="1" dirty="0">
              <a:ea typeface="+mn-ea"/>
            </a:endParaRPr>
          </a:p>
          <a:p>
            <a:pPr>
              <a:defRPr/>
            </a:pPr>
            <a:r>
              <a:rPr lang="en-US" b="1" dirty="0" err="1">
                <a:ea typeface="+mn-ea"/>
              </a:rPr>
              <a:t>Memperkecil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bekas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rongga</a:t>
            </a:r>
            <a:r>
              <a:rPr lang="en-US" b="1" dirty="0">
                <a:ea typeface="+mn-ea"/>
              </a:rPr>
              <a:t> </a:t>
            </a:r>
            <a:r>
              <a:rPr lang="en-US" b="1" dirty="0" err="1">
                <a:ea typeface="+mn-ea"/>
              </a:rPr>
              <a:t>empiema</a:t>
            </a:r>
            <a:endParaRPr lang="en-US" b="1" dirty="0">
              <a:ea typeface="+mn-ea"/>
            </a:endParaRPr>
          </a:p>
          <a:p>
            <a:pPr>
              <a:buFontTx/>
              <a:buNone/>
              <a:defRPr/>
            </a:pPr>
            <a:endParaRPr lang="en-US" b="1" dirty="0">
              <a:ea typeface="+mn-ea"/>
            </a:endParaRPr>
          </a:p>
          <a:p>
            <a:pPr>
              <a:buFontTx/>
              <a:buNone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8648249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600200"/>
            <a:ext cx="8534400" cy="1470025"/>
          </a:xfrm>
        </p:spPr>
        <p:txBody>
          <a:bodyPr/>
          <a:lstStyle/>
          <a:p>
            <a:r>
              <a:rPr lang="id-ID" dirty="0"/>
              <a:t>Peran Bedah pada </a:t>
            </a:r>
            <a:br>
              <a:rPr lang="id-ID" dirty="0"/>
            </a:br>
            <a:r>
              <a:rPr lang="id-ID" dirty="0"/>
              <a:t>Tuberculosis Paru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495800"/>
            <a:ext cx="6400800" cy="685800"/>
          </a:xfrm>
        </p:spPr>
        <p:txBody>
          <a:bodyPr>
            <a:noAutofit/>
          </a:bodyPr>
          <a:lstStyle/>
          <a:p>
            <a:r>
              <a:rPr lang="id-ID" dirty="0"/>
              <a:t>dr. </a:t>
            </a:r>
            <a:r>
              <a:rPr lang="en-US" dirty="0"/>
              <a:t>Prima Kharisma </a:t>
            </a:r>
            <a:r>
              <a:rPr lang="en-US" dirty="0" err="1"/>
              <a:t>Hayuningrat</a:t>
            </a:r>
            <a:r>
              <a:rPr lang="id-ID" dirty="0"/>
              <a:t>., Sp.BTKV</a:t>
            </a:r>
            <a:endParaRPr lang="en-US" dirty="0"/>
          </a:p>
          <a:p>
            <a:r>
              <a:rPr lang="en-US" dirty="0"/>
              <a:t>17 </a:t>
            </a:r>
            <a:r>
              <a:rPr lang="en-US" dirty="0" err="1"/>
              <a:t>Maret</a:t>
            </a:r>
            <a:r>
              <a:rPr lang="en-US" dirty="0"/>
              <a:t> 2018</a:t>
            </a:r>
          </a:p>
          <a:p>
            <a:r>
              <a:rPr lang="en-US" dirty="0"/>
              <a:t>DIVISI BEDAH TORAKS, KARDIAK </a:t>
            </a:r>
            <a:r>
              <a:rPr lang="en-US" dirty="0" err="1"/>
              <a:t>dan</a:t>
            </a:r>
            <a:r>
              <a:rPr lang="en-US" dirty="0"/>
              <a:t> VASKULAR</a:t>
            </a:r>
          </a:p>
          <a:p>
            <a:r>
              <a:rPr lang="en-US" dirty="0"/>
              <a:t>RSUD DR. MOEWARDI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188" y="2668408"/>
            <a:ext cx="3765176" cy="38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6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EA24A184-85C6-469C-A767-75C45052B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609344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ea typeface="+mj-ea"/>
              </a:rPr>
              <a:t>Pembedahan</a:t>
            </a:r>
            <a:r>
              <a:rPr lang="en-US" sz="3600" dirty="0">
                <a:ea typeface="+mj-ea"/>
              </a:rPr>
              <a:t> </a:t>
            </a:r>
            <a:r>
              <a:rPr lang="en-US" sz="3600" dirty="0" err="1">
                <a:ea typeface="+mj-ea"/>
              </a:rPr>
              <a:t>pada</a:t>
            </a:r>
            <a:r>
              <a:rPr lang="en-US" sz="3600" dirty="0">
                <a:ea typeface="+mj-ea"/>
              </a:rPr>
              <a:t> </a:t>
            </a:r>
            <a:r>
              <a:rPr lang="en-US" sz="3600" dirty="0" err="1">
                <a:ea typeface="+mj-ea"/>
              </a:rPr>
              <a:t>empiema</a:t>
            </a:r>
            <a:r>
              <a:rPr lang="en-US" sz="3600" dirty="0">
                <a:ea typeface="+mj-ea"/>
              </a:rPr>
              <a:t> tuberculosis</a:t>
            </a:r>
            <a:endParaRPr lang="th-TH" sz="3600" dirty="0">
              <a:ea typeface="+mj-ea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5ADD0526-241B-4AD3-A7E1-0955463BA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ea typeface="+mn-ea"/>
              </a:rPr>
              <a:t>Mengeluarkan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nanah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sebanyaknya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dan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secepat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mungkin</a:t>
            </a:r>
            <a:endParaRPr 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ea typeface="+mn-ea"/>
              </a:rPr>
              <a:t>          -  </a:t>
            </a:r>
            <a:r>
              <a:rPr lang="en-US" sz="2800" b="1" dirty="0" err="1">
                <a:ea typeface="+mn-ea"/>
              </a:rPr>
              <a:t>pungsi</a:t>
            </a:r>
            <a:endParaRPr 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ea typeface="+mn-ea"/>
              </a:rPr>
              <a:t>          -  </a:t>
            </a:r>
            <a:r>
              <a:rPr lang="en-US" sz="2800" b="1" i="1" dirty="0">
                <a:ea typeface="+mn-ea"/>
              </a:rPr>
              <a:t>Water seal drainage</a:t>
            </a:r>
            <a:r>
              <a:rPr lang="en-US" sz="2800" b="1" dirty="0">
                <a:ea typeface="+mn-ea"/>
              </a:rPr>
              <a:t> (WSD)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ea typeface="+mn-ea"/>
              </a:rPr>
              <a:t>          -  </a:t>
            </a:r>
            <a:r>
              <a:rPr lang="en-US" sz="2800" b="1" dirty="0" err="1">
                <a:ea typeface="+mn-ea"/>
              </a:rPr>
              <a:t>Reseksi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iga</a:t>
            </a:r>
            <a:r>
              <a:rPr lang="en-US" sz="2800" b="1" dirty="0">
                <a:ea typeface="+mn-ea"/>
              </a:rPr>
              <a:t> (window/gauzing)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ea typeface="+mn-ea"/>
              </a:rPr>
              <a:t>Mengembangkan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paru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semaksimal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mungkin</a:t>
            </a:r>
            <a:endParaRPr 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ea typeface="+mn-ea"/>
              </a:rPr>
              <a:t>          -  </a:t>
            </a:r>
            <a:r>
              <a:rPr lang="en-US" sz="2800" b="1" dirty="0" err="1">
                <a:ea typeface="+mn-ea"/>
              </a:rPr>
              <a:t>fisioterapi</a:t>
            </a:r>
            <a:endParaRPr 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ea typeface="+mn-ea"/>
              </a:rPr>
              <a:t>          -  </a:t>
            </a:r>
            <a:r>
              <a:rPr lang="en-US" sz="2800" b="1" i="1" dirty="0" err="1">
                <a:ea typeface="+mn-ea"/>
              </a:rPr>
              <a:t>Continous</a:t>
            </a:r>
            <a:r>
              <a:rPr lang="en-US" sz="2800" b="1" i="1" dirty="0">
                <a:ea typeface="+mn-ea"/>
              </a:rPr>
              <a:t> WSD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ea typeface="+mn-ea"/>
              </a:rPr>
              <a:t>          -  </a:t>
            </a:r>
            <a:r>
              <a:rPr lang="en-US" sz="2800" b="1" dirty="0" err="1">
                <a:ea typeface="+mn-ea"/>
              </a:rPr>
              <a:t>bronkoskopi</a:t>
            </a:r>
            <a:endParaRPr 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ea typeface="+mn-ea"/>
              </a:rPr>
              <a:t>          -  </a:t>
            </a:r>
            <a:r>
              <a:rPr lang="en-US" sz="2800" b="1" dirty="0" err="1">
                <a:ea typeface="+mn-ea"/>
              </a:rPr>
              <a:t>Dekortikasi</a:t>
            </a:r>
            <a:r>
              <a:rPr lang="en-US" sz="2800" b="1" dirty="0">
                <a:ea typeface="+mn-ea"/>
              </a:rPr>
              <a:t> (VATS/</a:t>
            </a:r>
            <a:r>
              <a:rPr lang="en-US" sz="2800" b="1" dirty="0" err="1">
                <a:ea typeface="+mn-ea"/>
              </a:rPr>
              <a:t>torakotomi</a:t>
            </a:r>
            <a:r>
              <a:rPr lang="en-US" sz="2800" b="1" dirty="0">
                <a:ea typeface="+mn-ea"/>
              </a:rPr>
              <a:t>-)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368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01B48F07-9C5E-48A5-A98D-99476B88B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>
                <a:ea typeface="+mj-ea"/>
              </a:rPr>
              <a:t>Pembedahan</a:t>
            </a:r>
            <a:r>
              <a:rPr lang="en-US" sz="3600" dirty="0">
                <a:ea typeface="+mj-ea"/>
              </a:rPr>
              <a:t> </a:t>
            </a:r>
            <a:r>
              <a:rPr lang="en-US" sz="3600" dirty="0" err="1">
                <a:ea typeface="+mj-ea"/>
              </a:rPr>
              <a:t>pada</a:t>
            </a:r>
            <a:r>
              <a:rPr lang="en-US" sz="3600" dirty="0">
                <a:ea typeface="+mj-ea"/>
              </a:rPr>
              <a:t> </a:t>
            </a:r>
            <a:r>
              <a:rPr lang="en-US" sz="3600" dirty="0" err="1">
                <a:ea typeface="+mj-ea"/>
              </a:rPr>
              <a:t>empiema</a:t>
            </a:r>
            <a:r>
              <a:rPr lang="en-US" sz="3600" dirty="0">
                <a:ea typeface="+mj-ea"/>
              </a:rPr>
              <a:t> tuberculosis</a:t>
            </a:r>
            <a:endParaRPr lang="th-TH" sz="3600" dirty="0">
              <a:ea typeface="+mj-ea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938F4B67-87F0-4A56-AC7C-4FA0533E6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ea typeface="+mn-ea"/>
              </a:rPr>
              <a:t>Memperkecil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rongga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bekas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empiema</a:t>
            </a:r>
            <a:endParaRPr 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ea typeface="+mn-ea"/>
              </a:rPr>
              <a:t>         -  </a:t>
            </a:r>
            <a:r>
              <a:rPr lang="en-US" sz="2800" b="1" i="1" dirty="0" err="1">
                <a:ea typeface="+mn-ea"/>
              </a:rPr>
              <a:t>thoracoplasty</a:t>
            </a:r>
            <a:endParaRPr lang="en-US" sz="2800" b="1" i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ea typeface="+mn-ea"/>
              </a:rPr>
              <a:t>         -  air </a:t>
            </a:r>
            <a:r>
              <a:rPr lang="en-US" sz="2800" b="1" i="1" dirty="0" err="1">
                <a:ea typeface="+mn-ea"/>
              </a:rPr>
              <a:t>plombage</a:t>
            </a:r>
            <a:endParaRPr lang="en-US" sz="2800" b="1" i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ea typeface="+mn-ea"/>
              </a:rPr>
              <a:t>         -  muscle </a:t>
            </a:r>
            <a:r>
              <a:rPr lang="en-US" sz="2800" b="1" i="1" dirty="0" err="1">
                <a:ea typeface="+mn-ea"/>
              </a:rPr>
              <a:t>plombage</a:t>
            </a:r>
            <a:endParaRPr lang="en-US" sz="2800" b="1" i="1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ea typeface="+mn-ea"/>
              </a:rPr>
              <a:t>         -  </a:t>
            </a:r>
            <a:r>
              <a:rPr lang="en-US" sz="2800" b="1" i="1" dirty="0" err="1">
                <a:ea typeface="+mn-ea"/>
              </a:rPr>
              <a:t>omentumpexy</a:t>
            </a:r>
            <a:endParaRPr lang="en-US" sz="2800" b="1" i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3333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EB940060-4797-442E-B5A1-2A2494FE3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>
                <a:ea typeface="+mj-ea"/>
              </a:rPr>
              <a:t>Pembedahan</a:t>
            </a:r>
            <a:r>
              <a:rPr lang="en-US" sz="3600" dirty="0">
                <a:ea typeface="+mj-ea"/>
              </a:rPr>
              <a:t> </a:t>
            </a:r>
            <a:r>
              <a:rPr lang="en-US" sz="3600" dirty="0" err="1">
                <a:ea typeface="+mj-ea"/>
              </a:rPr>
              <a:t>pada</a:t>
            </a:r>
            <a:r>
              <a:rPr lang="en-US" sz="3600" dirty="0">
                <a:ea typeface="+mj-ea"/>
              </a:rPr>
              <a:t> </a:t>
            </a:r>
            <a:r>
              <a:rPr lang="en-US" sz="3600" dirty="0" err="1">
                <a:ea typeface="+mj-ea"/>
              </a:rPr>
              <a:t>empiema</a:t>
            </a:r>
            <a:r>
              <a:rPr lang="en-US" sz="3600" dirty="0">
                <a:ea typeface="+mj-ea"/>
              </a:rPr>
              <a:t> tuberculosis</a:t>
            </a:r>
            <a:endParaRPr lang="th-TH" sz="3600" dirty="0">
              <a:ea typeface="+mj-ea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D60AD994-C21A-4317-AAB8-49330AB4C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ea typeface="+mn-ea"/>
              </a:rPr>
              <a:t>Pada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Empiema</a:t>
            </a:r>
            <a:r>
              <a:rPr lang="en-US" sz="2800" b="1" dirty="0">
                <a:ea typeface="+mn-ea"/>
              </a:rPr>
              <a:t> TB </a:t>
            </a:r>
            <a:r>
              <a:rPr lang="en-US" sz="2800" b="1" dirty="0" err="1">
                <a:ea typeface="+mn-ea"/>
              </a:rPr>
              <a:t>intervensi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bedah</a:t>
            </a:r>
            <a:r>
              <a:rPr lang="en-US" sz="2800" b="1" dirty="0">
                <a:ea typeface="+mn-ea"/>
              </a:rPr>
              <a:t>/</a:t>
            </a:r>
            <a:r>
              <a:rPr lang="en-US" sz="2800" b="1" dirty="0" err="1">
                <a:ea typeface="+mn-ea"/>
              </a:rPr>
              <a:t>torakotomi</a:t>
            </a:r>
            <a:r>
              <a:rPr lang="en-US" sz="2800" b="1" dirty="0">
                <a:ea typeface="+mn-ea"/>
              </a:rPr>
              <a:t>  </a:t>
            </a:r>
            <a:r>
              <a:rPr lang="en-US" sz="2800" b="1" dirty="0" err="1">
                <a:ea typeface="+mn-ea"/>
              </a:rPr>
              <a:t>dilakukan</a:t>
            </a:r>
            <a:r>
              <a:rPr lang="en-US" sz="2800" b="1" dirty="0">
                <a:ea typeface="+mn-ea"/>
              </a:rPr>
              <a:t>  </a:t>
            </a:r>
            <a:r>
              <a:rPr lang="en-US" sz="2800" b="1" dirty="0" err="1">
                <a:ea typeface="+mn-ea"/>
              </a:rPr>
              <a:t>bila</a:t>
            </a:r>
            <a:r>
              <a:rPr lang="en-US" sz="2800" b="1" dirty="0">
                <a:ea typeface="+mn-ea"/>
              </a:rPr>
              <a:t>  BTA sputum </a:t>
            </a:r>
            <a:r>
              <a:rPr lang="en-US" sz="2800" b="1" dirty="0" err="1">
                <a:ea typeface="+mn-ea"/>
              </a:rPr>
              <a:t>dan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cairan</a:t>
            </a:r>
            <a:r>
              <a:rPr lang="en-US" sz="2800" b="1" dirty="0">
                <a:ea typeface="+mn-ea"/>
              </a:rPr>
              <a:t> pleura </a:t>
            </a:r>
            <a:r>
              <a:rPr lang="en-US" sz="2800" b="1" dirty="0" err="1">
                <a:ea typeface="+mn-ea"/>
              </a:rPr>
              <a:t>sudah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negatif</a:t>
            </a:r>
            <a:endParaRPr lang="en-US" sz="2800" b="1" dirty="0"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ea typeface="+mn-ea"/>
              </a:rPr>
              <a:t>Bila</a:t>
            </a:r>
            <a:r>
              <a:rPr lang="en-US" sz="2800" b="1" dirty="0">
                <a:ea typeface="+mn-ea"/>
              </a:rPr>
              <a:t> BTA </a:t>
            </a:r>
            <a:r>
              <a:rPr lang="en-US" sz="2800" b="1" dirty="0" err="1">
                <a:ea typeface="+mn-ea"/>
              </a:rPr>
              <a:t>didalam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rongga</a:t>
            </a:r>
            <a:r>
              <a:rPr lang="en-US" sz="2800" b="1" dirty="0">
                <a:ea typeface="+mn-ea"/>
              </a:rPr>
              <a:t> pleura </a:t>
            </a:r>
            <a:r>
              <a:rPr lang="en-US" sz="2800" b="1" dirty="0" err="1">
                <a:ea typeface="+mn-ea"/>
              </a:rPr>
              <a:t>masih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positip</a:t>
            </a:r>
            <a:r>
              <a:rPr lang="en-US" sz="2800" b="1" dirty="0">
                <a:ea typeface="+mn-ea"/>
              </a:rPr>
              <a:t>, </a:t>
            </a:r>
            <a:r>
              <a:rPr lang="en-US" sz="2800" b="1" dirty="0" err="1">
                <a:ea typeface="+mn-ea"/>
              </a:rPr>
              <a:t>dilakukan</a:t>
            </a:r>
            <a:r>
              <a:rPr lang="en-US" sz="2800" b="1" dirty="0">
                <a:ea typeface="+mn-ea"/>
              </a:rPr>
              <a:t>“ pleural window” </a:t>
            </a:r>
            <a:r>
              <a:rPr lang="en-US" sz="2800" b="1" dirty="0" err="1">
                <a:ea typeface="+mn-ea"/>
              </a:rPr>
              <a:t>dulu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bila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telah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negatip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baru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dapat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dilakukan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dekortikasi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atau</a:t>
            </a:r>
            <a:r>
              <a:rPr lang="en-US" sz="2800" b="1" dirty="0">
                <a:ea typeface="+mn-ea"/>
              </a:rPr>
              <a:t> “</a:t>
            </a:r>
            <a:r>
              <a:rPr lang="en-US" sz="2800" b="1" dirty="0" err="1">
                <a:ea typeface="+mn-ea"/>
              </a:rPr>
              <a:t>plombage</a:t>
            </a:r>
            <a:r>
              <a:rPr lang="en-US" sz="2800" b="1" dirty="0">
                <a:ea typeface="+mn-ea"/>
              </a:rPr>
              <a:t>”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78E482-0090-40DA-A65D-8C49A5B0114E}"/>
              </a:ext>
            </a:extLst>
          </p:cNvPr>
          <p:cNvSpPr/>
          <p:nvPr/>
        </p:nvSpPr>
        <p:spPr>
          <a:xfrm>
            <a:off x="5562600" y="6004036"/>
            <a:ext cx="246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Frans B </a:t>
            </a:r>
            <a:r>
              <a:rPr lang="en-US" b="1" dirty="0" err="1"/>
              <a:t>Busro</a:t>
            </a:r>
            <a:r>
              <a:rPr lang="en-US" b="1" dirty="0"/>
              <a:t>,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5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84BAF-2219-4F0B-B1E1-265871EF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9A8AA-0375-4925-9996-1587E80BB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	    _ pus minimal (50 cc/24 jam)</a:t>
            </a:r>
          </a:p>
          <a:p>
            <a:pPr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     -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paru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mengembang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(&gt; ½ hemi 	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toraks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     -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rongga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mengecil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(&lt; ½ hemi 	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toraks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     - sputum BTA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negatif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  <a:p>
            <a:pPr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     -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cairan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pleura BTA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negatif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3BF8BB-DDF2-491A-B6DD-4967022D5013}"/>
              </a:ext>
            </a:extLst>
          </p:cNvPr>
          <p:cNvSpPr/>
          <p:nvPr/>
        </p:nvSpPr>
        <p:spPr>
          <a:xfrm>
            <a:off x="5562600" y="6004036"/>
            <a:ext cx="274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Heru</a:t>
            </a:r>
            <a:r>
              <a:rPr lang="en-US" b="1" dirty="0"/>
              <a:t> </a:t>
            </a:r>
            <a:r>
              <a:rPr lang="en-US" b="1" dirty="0" err="1"/>
              <a:t>Kusbijanto</a:t>
            </a:r>
            <a:r>
              <a:rPr lang="en-US" b="1" dirty="0"/>
              <a:t>,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14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8DE8A-A8CE-4353-A9D1-E87B0DB5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A1793C-7044-4DA2-B841-C28561E83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5A4B2E-1130-443D-9E2D-3831C651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467225" cy="423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6991FD-F45B-4B2A-8AB3-A0491205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715" y="3653643"/>
            <a:ext cx="49625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A4E2B-E316-4FAE-AA6E-DD75B47F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6146B-E88B-469F-8A94-904941209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AC8142-2E40-4D7A-BCF8-75886AA23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6923"/>
            <a:ext cx="7086600" cy="34939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39CF07-8798-45AD-BD4F-F2B162FD6FD5}"/>
              </a:ext>
            </a:extLst>
          </p:cNvPr>
          <p:cNvSpPr/>
          <p:nvPr/>
        </p:nvSpPr>
        <p:spPr>
          <a:xfrm>
            <a:off x="304800" y="484632"/>
            <a:ext cx="91440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56F5DC-9FBA-4D9E-B004-2E3A2B7C1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78548"/>
            <a:ext cx="80200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INDIKASI OPERASI UNTUK MDR TB /XDR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sz="2600" dirty="0"/>
              <a:t>No Response / Relaps  pasca terapi inisial (6 bulan) pada MDR TB / XDR TB dengan lesi terlokalisir (kavitas dan/atau destroyed lung) </a:t>
            </a:r>
          </a:p>
          <a:p>
            <a:r>
              <a:rPr lang="id-ID" sz="2600" dirty="0"/>
              <a:t>Adanya faktor berikut meningkatkan urgensi operasi:</a:t>
            </a:r>
          </a:p>
          <a:p>
            <a:pPr lvl="1"/>
            <a:r>
              <a:rPr lang="id-ID" sz="2600" dirty="0"/>
              <a:t>Jumlah resistensi &gt; 6 golongan obat</a:t>
            </a:r>
          </a:p>
          <a:p>
            <a:pPr lvl="1"/>
            <a:r>
              <a:rPr lang="id-ID" sz="2600" dirty="0"/>
              <a:t>XDR TB</a:t>
            </a:r>
          </a:p>
          <a:p>
            <a:pPr lvl="1"/>
            <a:r>
              <a:rPr lang="id-ID" sz="2600" dirty="0"/>
              <a:t>Komplikasi : hemoptisis</a:t>
            </a:r>
          </a:p>
          <a:p>
            <a:r>
              <a:rPr lang="id-ID" sz="2600" dirty="0"/>
              <a:t>Syarat : </a:t>
            </a:r>
          </a:p>
          <a:p>
            <a:pPr lvl="1"/>
            <a:r>
              <a:rPr lang="id-ID" sz="2600" dirty="0"/>
              <a:t>tersedianya pilihan regimen OAT sensitif</a:t>
            </a:r>
          </a:p>
          <a:p>
            <a:pPr lvl="1"/>
            <a:r>
              <a:rPr lang="id-ID" sz="2600" dirty="0"/>
              <a:t>Vital capacity &gt; 50%; FEV1 &gt;  1000 mL</a:t>
            </a:r>
          </a:p>
          <a:p>
            <a:r>
              <a:rPr lang="id-ID" sz="2600" dirty="0"/>
              <a:t>Timing operasi : 3 bulan setelah pemberian regimen OAT sensitif; 1-2 bulan dalam keadaan urgensi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2926052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E61E58-D96D-42AF-897B-8359FEF9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12064"/>
            <a:ext cx="7772400" cy="1609344"/>
          </a:xfrm>
        </p:spPr>
        <p:txBody>
          <a:bodyPr/>
          <a:lstStyle/>
          <a:p>
            <a:r>
              <a:rPr lang="en-US" dirty="0"/>
              <a:t>TAKE HOME </a:t>
            </a:r>
            <a:r>
              <a:rPr lang="en-US" dirty="0" err="1"/>
              <a:t>MESsAGE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37302E-69AF-491A-963F-C8550A088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Pembedahan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tatalaksana</a:t>
            </a:r>
            <a:r>
              <a:rPr lang="en-US" dirty="0"/>
              <a:t> TB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9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I. CATATAN SEJARAH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Peran bedah pada tuberculosis paru memiliki sejarah panjang, hampir 2 abad sebelum diperkenalkannya Obat OAT maka pembedahan menjadi pilhan utama.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757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I. CATATAN SEJARAH </a:t>
            </a:r>
            <a:r>
              <a:rPr lang="id-ID" sz="2400" dirty="0"/>
              <a:t>cont’d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id-ID" dirty="0"/>
              <a:t>Thn 1726 </a:t>
            </a:r>
            <a:r>
              <a:rPr lang="id-ID" dirty="0">
                <a:sym typeface="Wingdings" panose="05000000000000000000" pitchFamily="2" charset="2"/>
              </a:rPr>
              <a:t> Drainage purulen di cavum pleura </a:t>
            </a:r>
          </a:p>
          <a:p>
            <a:pPr>
              <a:lnSpc>
                <a:spcPct val="150000"/>
              </a:lnSpc>
            </a:pPr>
            <a:r>
              <a:rPr lang="id-ID" dirty="0">
                <a:sym typeface="Wingdings" panose="05000000000000000000" pitchFamily="2" charset="2"/>
              </a:rPr>
              <a:t>Thn 1882  Robert Koch: menemukan </a:t>
            </a:r>
            <a:r>
              <a:rPr lang="id-ID" i="1" dirty="0">
                <a:sym typeface="Wingdings" panose="05000000000000000000" pitchFamily="2" charset="2"/>
              </a:rPr>
              <a:t>Mycobacterium Tuberculosis</a:t>
            </a:r>
            <a:endParaRPr lang="id-ID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d-ID" i="1" dirty="0">
                <a:sym typeface="Wingdings" panose="05000000000000000000" pitchFamily="2" charset="2"/>
              </a:rPr>
              <a:t>		 </a:t>
            </a:r>
            <a:r>
              <a:rPr lang="id-ID" dirty="0">
                <a:sym typeface="Wingdings" panose="05000000000000000000" pitchFamily="2" charset="2"/>
              </a:rPr>
              <a:t>Carlo Forlanini: Collap Therapy</a:t>
            </a:r>
          </a:p>
          <a:p>
            <a:pPr>
              <a:lnSpc>
                <a:spcPct val="150000"/>
              </a:lnSpc>
            </a:pPr>
            <a:r>
              <a:rPr lang="id-ID" dirty="0">
                <a:sym typeface="Wingdings" panose="05000000000000000000" pitchFamily="2" charset="2"/>
              </a:rPr>
              <a:t>Thn 1890  Spengler: melakukan thoracoplasty</a:t>
            </a:r>
          </a:p>
          <a:p>
            <a:pPr>
              <a:lnSpc>
                <a:spcPct val="150000"/>
              </a:lnSpc>
            </a:pPr>
            <a:r>
              <a:rPr lang="id-ID" dirty="0">
                <a:sym typeface="Wingdings" panose="05000000000000000000" pitchFamily="2" charset="2"/>
              </a:rPr>
              <a:t>Thn 1891  Theodoro Tuffier: melakukan reseksi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dirty="0">
                <a:sym typeface="Wingdings" panose="05000000000000000000" pitchFamily="2" charset="2"/>
              </a:rPr>
              <a:t>		      paru</a:t>
            </a:r>
          </a:p>
          <a:p>
            <a:pPr>
              <a:lnSpc>
                <a:spcPct val="150000"/>
              </a:lnSpc>
            </a:pPr>
            <a:r>
              <a:rPr lang="id-ID" dirty="0">
                <a:sym typeface="Wingdings" panose="05000000000000000000" pitchFamily="2" charset="2"/>
              </a:rPr>
              <a:t>Thn 1933  Heidenlain Lilienthal: pneumonectomy</a:t>
            </a:r>
          </a:p>
          <a:p>
            <a:pPr>
              <a:lnSpc>
                <a:spcPct val="150000"/>
              </a:lnSpc>
            </a:pPr>
            <a:r>
              <a:rPr lang="id-ID" dirty="0">
                <a:sym typeface="Wingdings" panose="05000000000000000000" pitchFamily="2" charset="2"/>
              </a:rPr>
              <a:t>Thn 1935  Samuel Freidlander  Lobectomy</a:t>
            </a:r>
          </a:p>
          <a:p>
            <a:pPr>
              <a:lnSpc>
                <a:spcPct val="150000"/>
              </a:lnSpc>
            </a:pPr>
            <a:r>
              <a:rPr lang="id-ID" dirty="0">
                <a:sym typeface="Wingdings" panose="05000000000000000000" pitchFamily="2" charset="2"/>
              </a:rPr>
              <a:t>Thn 1938  Vincent Monaldi: Thoracostomy</a:t>
            </a:r>
          </a:p>
          <a:p>
            <a:pPr marL="0" indent="0">
              <a:lnSpc>
                <a:spcPct val="150000"/>
              </a:lnSpc>
              <a:buNone/>
            </a:pPr>
            <a:endParaRPr lang="id-ID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125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PERKEMBANGAN PERAN BEDAH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143000"/>
            <a:ext cx="8229600" cy="5257800"/>
          </a:xfrm>
        </p:spPr>
        <p:txBody>
          <a:bodyPr>
            <a:normAutofit/>
          </a:bodyPr>
          <a:lstStyle/>
          <a:p>
            <a:pPr lvl="1"/>
            <a:endParaRPr lang="id-ID" dirty="0"/>
          </a:p>
          <a:p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3598374"/>
              </p:ext>
            </p:extLst>
          </p:nvPr>
        </p:nvGraphicFramePr>
        <p:xfrm>
          <a:off x="228600" y="1470772"/>
          <a:ext cx="8305800" cy="481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96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5" y="3048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/>
              <a:t>II. LATAR BELAKANG </a:t>
            </a:r>
            <a:br>
              <a:rPr lang="id-ID" dirty="0"/>
            </a:br>
            <a:r>
              <a:rPr lang="id-ID" sz="2700" dirty="0"/>
              <a:t>Peningkatan keikutsertaan Bedah dalam tatalaksana TBC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dirty="0"/>
              <a:t>Terapi terhadap strain TBC yang resisten sangat sulit</a:t>
            </a:r>
          </a:p>
          <a:p>
            <a:pPr>
              <a:lnSpc>
                <a:spcPct val="150000"/>
              </a:lnSpc>
            </a:pPr>
            <a:r>
              <a:rPr lang="id-ID" dirty="0"/>
              <a:t>Pemakaian OAT line I dan II tidak memuaskan</a:t>
            </a:r>
          </a:p>
          <a:p>
            <a:pPr>
              <a:lnSpc>
                <a:spcPct val="150000"/>
              </a:lnSpc>
            </a:pPr>
            <a:r>
              <a:rPr lang="id-ID" dirty="0"/>
              <a:t>Reseksi paru menjadi pilihan untuk membuang jaringan paru yang menjadi sarang basil Tuberculosis dan akan meningkatan efektifitas Obat OAT</a:t>
            </a:r>
          </a:p>
        </p:txBody>
      </p:sp>
    </p:spTree>
    <p:extLst>
      <p:ext uri="{BB962C8B-B14F-4D97-AF65-F5344CB8AC3E}">
        <p14:creationId xmlns:p14="http://schemas.microsoft.com/office/powerpoint/2010/main" val="227273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4572000" cy="1676400"/>
          </a:xfrm>
        </p:spPr>
        <p:txBody>
          <a:bodyPr>
            <a:normAutofit/>
          </a:bodyPr>
          <a:lstStyle/>
          <a:p>
            <a:r>
              <a:rPr lang="id-ID" sz="4000" dirty="0"/>
              <a:t>III. INDIKASI PEMBEDAHAN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48279"/>
            <a:ext cx="8229600" cy="5319807"/>
          </a:xfrm>
        </p:spPr>
        <p:txBody>
          <a:bodyPr>
            <a:normAutofit/>
          </a:bodyPr>
          <a:lstStyle/>
          <a:p>
            <a:pPr lvl="0"/>
            <a:r>
              <a:rPr lang="id-ID" dirty="0"/>
              <a:t>Tension Pneumothorax</a:t>
            </a:r>
          </a:p>
          <a:p>
            <a:pPr lvl="0"/>
            <a:r>
              <a:rPr lang="id-ID" dirty="0"/>
              <a:t>Kavitas persisten</a:t>
            </a:r>
          </a:p>
          <a:p>
            <a:pPr lvl="0"/>
            <a:r>
              <a:rPr lang="id-ID" dirty="0"/>
              <a:t>Destroyed Lung dan Lobe</a:t>
            </a:r>
          </a:p>
          <a:p>
            <a:pPr lvl="0"/>
            <a:r>
              <a:rPr lang="id-ID" dirty="0"/>
              <a:t>Hemoptisis Masif</a:t>
            </a:r>
          </a:p>
          <a:p>
            <a:pPr lvl="0"/>
            <a:r>
              <a:rPr lang="id-ID" dirty="0"/>
              <a:t>Persisten Sputum baik kultur atau pewarnaan dengan terapi adekuat</a:t>
            </a:r>
          </a:p>
          <a:p>
            <a:pPr lvl="0"/>
            <a:r>
              <a:rPr lang="id-ID" dirty="0"/>
              <a:t>Tuberculoma dg diameter &gt; 3 cm </a:t>
            </a:r>
            <a:r>
              <a:rPr lang="id-ID" dirty="0">
                <a:sym typeface="Wingdings" panose="05000000000000000000" pitchFamily="2" charset="2"/>
              </a:rPr>
              <a:t> DD keganasan</a:t>
            </a:r>
            <a:endParaRPr lang="id-ID" dirty="0"/>
          </a:p>
          <a:p>
            <a:pPr lvl="0"/>
            <a:r>
              <a:rPr lang="id-ID" dirty="0"/>
              <a:t>Sputum (-) tidak ada perbaikan radiologis</a:t>
            </a:r>
          </a:p>
          <a:p>
            <a:pPr lvl="0"/>
            <a:r>
              <a:rPr lang="id-ID" dirty="0"/>
              <a:t>Hemoptisis berulang</a:t>
            </a:r>
          </a:p>
          <a:p>
            <a:r>
              <a:rPr lang="id-ID" dirty="0"/>
              <a:t>Tidak ada perbaikan radiologi dan bakteriologi dalam pengobatan 3 s/d 4 bulan OAT</a:t>
            </a:r>
          </a:p>
          <a:p>
            <a:r>
              <a:rPr lang="id-ID" dirty="0"/>
              <a:t>Alergi Obat OAT</a:t>
            </a:r>
          </a:p>
          <a:p>
            <a:r>
              <a:rPr lang="id-ID" dirty="0"/>
              <a:t>Lesi yang terlokalisir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D9F18F2-2436-4245-B708-BA568F2B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88" y="189914"/>
            <a:ext cx="3952612" cy="29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70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2BB1D-ADA9-4C56-9BFA-C9556A9E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CAF1E8-031E-473C-9680-76199322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DE694A-417E-4B0A-9AF9-9B41AFF741E8}"/>
              </a:ext>
            </a:extLst>
          </p:cNvPr>
          <p:cNvSpPr/>
          <p:nvPr/>
        </p:nvSpPr>
        <p:spPr>
          <a:xfrm>
            <a:off x="542778" y="423439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sz="2800" dirty="0">
                <a:latin typeface="Verdana" pitchFamily="34" charset="0"/>
              </a:rPr>
              <a:t>Complications of TB</a:t>
            </a:r>
            <a:endParaRPr lang="en-US" sz="2800" dirty="0">
              <a:latin typeface="Verdana" pitchFamily="34" charset="0"/>
            </a:endParaRPr>
          </a:p>
          <a:p>
            <a:pPr lvl="1"/>
            <a:r>
              <a:rPr lang="en-US" sz="2400" dirty="0">
                <a:latin typeface="Verdana" pitchFamily="34" charset="0"/>
              </a:rPr>
              <a:t>Hemoptysis</a:t>
            </a:r>
          </a:p>
          <a:p>
            <a:pPr lvl="1"/>
            <a:r>
              <a:rPr lang="id-ID" sz="2400" dirty="0">
                <a:latin typeface="Verdana" pitchFamily="34" charset="0"/>
              </a:rPr>
              <a:t>E</a:t>
            </a:r>
            <a:r>
              <a:rPr lang="en-US" sz="2400" dirty="0" err="1">
                <a:latin typeface="Verdana" pitchFamily="34" charset="0"/>
              </a:rPr>
              <a:t>mpyema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, trapped-lung</a:t>
            </a:r>
            <a:endParaRPr lang="en-US" sz="2400" dirty="0">
              <a:latin typeface="Verdana" pitchFamily="34" charset="0"/>
            </a:endParaRPr>
          </a:p>
          <a:p>
            <a:pPr lvl="1"/>
            <a:r>
              <a:rPr lang="en-US" sz="2400" dirty="0" err="1">
                <a:latin typeface="Verdana" pitchFamily="34" charset="0"/>
              </a:rPr>
              <a:t>Tracheo</a:t>
            </a:r>
            <a:r>
              <a:rPr lang="id-ID" sz="2400" dirty="0">
                <a:latin typeface="Verdana" pitchFamily="34" charset="0"/>
              </a:rPr>
              <a:t>-</a:t>
            </a:r>
            <a:r>
              <a:rPr lang="en-US" sz="2400" dirty="0">
                <a:latin typeface="Verdana" pitchFamily="34" charset="0"/>
              </a:rPr>
              <a:t>bronchial stenosis</a:t>
            </a:r>
          </a:p>
          <a:p>
            <a:pPr>
              <a:buNone/>
            </a:pPr>
            <a:endParaRPr lang="en-US" sz="2800" dirty="0">
              <a:latin typeface="Verdana" pitchFamily="34" charset="0"/>
            </a:endParaRPr>
          </a:p>
          <a:p>
            <a:pPr>
              <a:buNone/>
            </a:pPr>
            <a:r>
              <a:rPr lang="en-US" sz="2800" dirty="0">
                <a:latin typeface="Verdana" pitchFamily="34" charset="0"/>
              </a:rPr>
              <a:t>Active TB</a:t>
            </a:r>
          </a:p>
          <a:p>
            <a:pPr lvl="1"/>
            <a:r>
              <a:rPr lang="en-US" sz="2400" dirty="0">
                <a:latin typeface="Verdana" pitchFamily="34" charset="0"/>
              </a:rPr>
              <a:t>Persistent positive sputum</a:t>
            </a:r>
          </a:p>
          <a:p>
            <a:pPr lvl="1"/>
            <a:r>
              <a:rPr lang="en-US" sz="2400" dirty="0">
                <a:latin typeface="Verdana" pitchFamily="34" charset="0"/>
              </a:rPr>
              <a:t>Multi Drug Resistant TB</a:t>
            </a:r>
          </a:p>
          <a:p>
            <a:pPr>
              <a:buNone/>
            </a:pPr>
            <a:endParaRPr lang="en-US" sz="2800" dirty="0">
              <a:latin typeface="Verdana" pitchFamily="34" charset="0"/>
            </a:endParaRPr>
          </a:p>
          <a:p>
            <a:pPr>
              <a:buNone/>
            </a:pPr>
            <a:r>
              <a:rPr lang="en-US" sz="2800" dirty="0">
                <a:latin typeface="Verdana" pitchFamily="34" charset="0"/>
              </a:rPr>
              <a:t>Others </a:t>
            </a:r>
          </a:p>
          <a:p>
            <a:pPr lvl="1"/>
            <a:r>
              <a:rPr lang="en-US" sz="2400" dirty="0">
                <a:latin typeface="Verdana" pitchFamily="34" charset="0"/>
              </a:rPr>
              <a:t>Tuberculoma</a:t>
            </a:r>
            <a:r>
              <a:rPr lang="id-ID" sz="2400" dirty="0">
                <a:latin typeface="Verdana" pitchFamily="34" charset="0"/>
              </a:rPr>
              <a:t>, aspergilloma</a:t>
            </a:r>
            <a:r>
              <a:rPr lang="en-US" sz="2400" dirty="0">
                <a:latin typeface="Verdana" pitchFamily="34" charset="0"/>
              </a:rPr>
              <a:t> </a:t>
            </a:r>
            <a:endParaRPr lang="id-ID" sz="2400" dirty="0">
              <a:latin typeface="Verdana" pitchFamily="34" charset="0"/>
            </a:endParaRPr>
          </a:p>
          <a:p>
            <a:pPr lvl="1"/>
            <a:r>
              <a:rPr lang="id-ID" sz="2400" dirty="0">
                <a:latin typeface="Verdana" pitchFamily="34" charset="0"/>
              </a:rPr>
              <a:t>S</a:t>
            </a:r>
            <a:r>
              <a:rPr lang="en-US" sz="2400" dirty="0" err="1">
                <a:latin typeface="Verdana" pitchFamily="34" charset="0"/>
              </a:rPr>
              <a:t>uspected</a:t>
            </a:r>
            <a:r>
              <a:rPr lang="en-US" sz="2400" dirty="0">
                <a:latin typeface="Verdana" pitchFamily="34" charset="0"/>
              </a:rPr>
              <a:t> malignancy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15947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xmlns="" id="{68051862-5651-4FD1-AAEE-D4FEACEE8F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477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000" b="1" kern="10">
              <a:ln w="9525">
                <a:solidFill>
                  <a:srgbClr val="292929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FFCC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1FEBDE3B-E45F-49D3-896B-970C5861C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7386638" cy="58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F9E8B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Radiologi  pada  bekas TB primer</a:t>
            </a:r>
            <a:endParaRPr lang="en-GB" altLang="en-US" sz="3200">
              <a:latin typeface="Georgia" panose="02040502050405020303" pitchFamily="18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70D8F258-59BA-4197-A074-0DF7CE39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583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chemeClr val="tx2"/>
                </a:solidFill>
                <a:latin typeface="Georgia" panose="02040502050405020303" pitchFamily="18" charset="0"/>
              </a:rPr>
              <a:t> Kavitas dengan dinding yang tebal:</a:t>
            </a:r>
          </a:p>
        </p:txBody>
      </p:sp>
      <p:pic>
        <p:nvPicPr>
          <p:cNvPr id="746503" name="Picture 7" descr=" ">
            <a:hlinkClick r:id="rId2"/>
            <a:extLst>
              <a:ext uri="{FF2B5EF4-FFF2-40B4-BE49-F238E27FC236}">
                <a16:creationId xmlns:a16="http://schemas.microsoft.com/office/drawing/2014/main" xmlns="" id="{28767535-76D7-4CB3-BF42-996C71F3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191000" cy="464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505" name="Picture 9" descr=" ">
            <a:hlinkClick r:id="rId4"/>
            <a:extLst>
              <a:ext uri="{FF2B5EF4-FFF2-40B4-BE49-F238E27FC236}">
                <a16:creationId xmlns:a16="http://schemas.microsoft.com/office/drawing/2014/main" xmlns="" id="{493AAA12-7080-4AD0-8CFF-779CB8AF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6600"/>
            <a:ext cx="4648200" cy="4622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509" name="Rectangle 13">
            <a:extLst>
              <a:ext uri="{FF2B5EF4-FFF2-40B4-BE49-F238E27FC236}">
                <a16:creationId xmlns:a16="http://schemas.microsoft.com/office/drawing/2014/main" xmlns="" id="{3F5C7866-0AE0-461D-8F38-623A3CB88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098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cavity</a:t>
            </a:r>
          </a:p>
        </p:txBody>
      </p:sp>
      <p:pic>
        <p:nvPicPr>
          <p:cNvPr id="746511" name="Picture 15" descr=" ">
            <a:hlinkClick r:id="rId2"/>
            <a:extLst>
              <a:ext uri="{FF2B5EF4-FFF2-40B4-BE49-F238E27FC236}">
                <a16:creationId xmlns:a16="http://schemas.microsoft.com/office/drawing/2014/main" xmlns="" id="{6C587CB7-8AD3-45DD-ADBF-95B8CC9B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2000" r="74001" b="74001"/>
          <a:stretch>
            <a:fillRect/>
          </a:stretch>
        </p:blipFill>
        <p:spPr bwMode="auto">
          <a:xfrm>
            <a:off x="457200" y="2286000"/>
            <a:ext cx="990600" cy="99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512" name="Rectangle 16">
            <a:extLst>
              <a:ext uri="{FF2B5EF4-FFF2-40B4-BE49-F238E27FC236}">
                <a16:creationId xmlns:a16="http://schemas.microsoft.com/office/drawing/2014/main" xmlns="" id="{BCCC9DA8-03EC-4E4A-896B-BC2051F84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98608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nodule</a:t>
            </a:r>
          </a:p>
        </p:txBody>
      </p:sp>
      <p:sp>
        <p:nvSpPr>
          <p:cNvPr id="746513" name="Rectangle 17">
            <a:extLst>
              <a:ext uri="{FF2B5EF4-FFF2-40B4-BE49-F238E27FC236}">
                <a16:creationId xmlns:a16="http://schemas.microsoft.com/office/drawing/2014/main" xmlns="" id="{3A9BA0D0-5F19-4E56-982E-C636FB5DA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5194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cavity</a:t>
            </a:r>
          </a:p>
        </p:txBody>
      </p:sp>
      <p:sp>
        <p:nvSpPr>
          <p:cNvPr id="746515" name="Rectangle 19">
            <a:extLst>
              <a:ext uri="{FF2B5EF4-FFF2-40B4-BE49-F238E27FC236}">
                <a16:creationId xmlns:a16="http://schemas.microsoft.com/office/drawing/2014/main" xmlns="" id="{951EB1A5-AAE7-4B5F-87F7-93F5A6F77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47244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Angsana New" panose="020B0502040204020203" pitchFamily="18" charset="-34"/>
                <a:cs typeface="Angsana New" panose="020B0502040204020203" pitchFamily="18" charset="-34"/>
              </a:defRPr>
            </a:lvl9pPr>
          </a:lstStyle>
          <a:p>
            <a:pPr eaLnBrk="1" hangingPunct="1"/>
            <a:r>
              <a:rPr lang="en-US" altLang="en-US" b="1"/>
              <a:t>air-fluid level</a:t>
            </a:r>
          </a:p>
        </p:txBody>
      </p:sp>
    </p:spTree>
    <p:extLst>
      <p:ext uri="{BB962C8B-B14F-4D97-AF65-F5344CB8AC3E}">
        <p14:creationId xmlns:p14="http://schemas.microsoft.com/office/powerpoint/2010/main" val="35248142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4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4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9" grpId="0"/>
      <p:bldP spid="7465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251</TotalTime>
  <Words>756</Words>
  <Application>Microsoft Office PowerPoint</Application>
  <PresentationFormat>On-screen Show (4:3)</PresentationFormat>
  <Paragraphs>163</Paragraphs>
  <Slides>27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Wood Type</vt:lpstr>
      <vt:lpstr>PowerPoint Presentation</vt:lpstr>
      <vt:lpstr>Peran Bedah pada  Tuberculosis Paru</vt:lpstr>
      <vt:lpstr>I. CATATAN SEJARAH</vt:lpstr>
      <vt:lpstr>I. CATATAN SEJARAH cont’d</vt:lpstr>
      <vt:lpstr>PERKEMBANGAN PERAN BEDAH</vt:lpstr>
      <vt:lpstr>II. LATAR BELAKANG  Peningkatan keikutsertaan Bedah dalam tatalaksana TBC</vt:lpstr>
      <vt:lpstr>III. INDIKASI PEMBEDAHAN</vt:lpstr>
      <vt:lpstr>PowerPoint Presentation</vt:lpstr>
      <vt:lpstr>PowerPoint Presentation</vt:lpstr>
      <vt:lpstr>IV. KONTRAINDIKASI PEMBEDAHAN</vt:lpstr>
      <vt:lpstr>V. PERSIAPAN OPERASI</vt:lpstr>
      <vt:lpstr>PowerPoint Presentation</vt:lpstr>
      <vt:lpstr>JENIS PEMBEDAHAN</vt:lpstr>
      <vt:lpstr>Problem Pembedahan pada TB paru</vt:lpstr>
      <vt:lpstr>PERAN BEDAH PADA KOMPLIKASI TB</vt:lpstr>
      <vt:lpstr>Indikasi bedah pada batuk darah</vt:lpstr>
      <vt:lpstr>Kapan bedah pada batuk darah</vt:lpstr>
      <vt:lpstr>PowerPoint Presentation</vt:lpstr>
      <vt:lpstr>Perinsip penatalaksanaan empiema</vt:lpstr>
      <vt:lpstr>Pembedahan pada empiema tuberculosis</vt:lpstr>
      <vt:lpstr>Pembedahan pada empiema tuberculosis</vt:lpstr>
      <vt:lpstr>Pembedahan pada empiema tuberculosis</vt:lpstr>
      <vt:lpstr>TARGET</vt:lpstr>
      <vt:lpstr>PowerPoint Presentation</vt:lpstr>
      <vt:lpstr>PowerPoint Presentation</vt:lpstr>
      <vt:lpstr>INDIKASI OPERASI UNTUK MDR TB /XDR TB</vt:lpstr>
      <vt:lpstr>TAKE HOME MESsAGE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NB520</dc:creator>
  <cp:lastModifiedBy>PRODIA</cp:lastModifiedBy>
  <cp:revision>29</cp:revision>
  <dcterms:created xsi:type="dcterms:W3CDTF">2015-03-27T09:27:22Z</dcterms:created>
  <dcterms:modified xsi:type="dcterms:W3CDTF">2018-03-17T05:28:18Z</dcterms:modified>
</cp:coreProperties>
</file>