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tiff" ContentType="image/tiff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304" r:id="rId3"/>
    <p:sldId id="257" r:id="rId4"/>
    <p:sldId id="294" r:id="rId5"/>
    <p:sldId id="262" r:id="rId6"/>
    <p:sldId id="260" r:id="rId7"/>
    <p:sldId id="279" r:id="rId8"/>
    <p:sldId id="313" r:id="rId9"/>
    <p:sldId id="314" r:id="rId10"/>
    <p:sldId id="273" r:id="rId11"/>
    <p:sldId id="272" r:id="rId12"/>
    <p:sldId id="280" r:id="rId13"/>
    <p:sldId id="308" r:id="rId14"/>
    <p:sldId id="293" r:id="rId15"/>
    <p:sldId id="303" r:id="rId16"/>
    <p:sldId id="292" r:id="rId17"/>
    <p:sldId id="291" r:id="rId18"/>
    <p:sldId id="284" r:id="rId19"/>
    <p:sldId id="263" r:id="rId20"/>
    <p:sldId id="310" r:id="rId21"/>
    <p:sldId id="258" r:id="rId22"/>
    <p:sldId id="312" r:id="rId23"/>
    <p:sldId id="287" r:id="rId24"/>
    <p:sldId id="297" r:id="rId25"/>
    <p:sldId id="298" r:id="rId26"/>
    <p:sldId id="299" r:id="rId27"/>
    <p:sldId id="300" r:id="rId28"/>
    <p:sldId id="301" r:id="rId29"/>
    <p:sldId id="302" r:id="rId30"/>
    <p:sldId id="282" r:id="rId31"/>
    <p:sldId id="283" r:id="rId32"/>
    <p:sldId id="317" r:id="rId33"/>
    <p:sldId id="318" r:id="rId34"/>
    <p:sldId id="319" r:id="rId35"/>
    <p:sldId id="307" r:id="rId36"/>
    <p:sldId id="295" r:id="rId37"/>
    <p:sldId id="296" r:id="rId38"/>
    <p:sldId id="285" r:id="rId39"/>
    <p:sldId id="288" r:id="rId40"/>
    <p:sldId id="289" r:id="rId41"/>
    <p:sldId id="290" r:id="rId42"/>
    <p:sldId id="309" r:id="rId43"/>
    <p:sldId id="306" r:id="rId44"/>
    <p:sldId id="27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906"/>
    <p:restoredTop sz="93041"/>
  </p:normalViewPr>
  <p:slideViewPr>
    <p:cSldViewPr snapToGrid="0" snapToObjects="1">
      <p:cViewPr varScale="1">
        <p:scale>
          <a:sx n="68" d="100"/>
          <a:sy n="68" d="100"/>
        </p:scale>
        <p:origin x="-99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d-ID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/>
              <a:t>Child</a:t>
            </a:r>
            <a:r>
              <a:rPr lang="en-US" sz="2800" baseline="0"/>
              <a:t> and Adolescent TB </a:t>
            </a:r>
            <a:endParaRPr lang="en-US" sz="2800"/>
          </a:p>
        </c:rich>
      </c:tx>
      <c:layout>
        <c:manualLayout>
          <c:xMode val="edge"/>
          <c:yMode val="edge"/>
          <c:x val="0.28715270645517144"/>
          <c:y val="0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0-4 years</c:v>
                </c:pt>
                <c:pt idx="1">
                  <c:v>5-14 years</c:v>
                </c:pt>
                <c:pt idx="2">
                  <c:v>10-18 years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9819</c:v>
                </c:pt>
                <c:pt idx="1">
                  <c:v>12049</c:v>
                </c:pt>
                <c:pt idx="2">
                  <c:v>10766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93-D54B-9B49-71E96F3ED48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0-4 years</c:v>
                </c:pt>
                <c:pt idx="1">
                  <c:v>5-14 years</c:v>
                </c:pt>
                <c:pt idx="2">
                  <c:v>10-18 years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13520</c:v>
                </c:pt>
                <c:pt idx="1">
                  <c:v>14898</c:v>
                </c:pt>
                <c:pt idx="2">
                  <c:v>17018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C93-D54B-9B49-71E96F3ED48E}"/>
            </c:ext>
          </c:extLst>
        </c:ser>
        <c:gapWidth val="219"/>
        <c:overlap val="-27"/>
        <c:axId val="85076608"/>
        <c:axId val="87191936"/>
      </c:barChart>
      <c:catAx>
        <c:axId val="850766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d-ID"/>
          </a:p>
        </c:txPr>
        <c:crossAx val="87191936"/>
        <c:crosses val="autoZero"/>
        <c:auto val="1"/>
        <c:lblAlgn val="ctr"/>
        <c:lblOffset val="100"/>
      </c:catAx>
      <c:valAx>
        <c:axId val="871919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d-ID"/>
          </a:p>
        </c:txPr>
        <c:crossAx val="8507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373746421589691"/>
          <c:y val="0.90157969680802164"/>
          <c:w val="0.19942745435068132"/>
          <c:h val="9.8420303191978323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d-ID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BD543C-8ED3-4F19-B9F8-1C6E3D37E6AA}" type="doc">
      <dgm:prSet loTypeId="urn:microsoft.com/office/officeart/2008/layout/LinedList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305F00AD-B8F9-465E-9586-706E52C15E98}">
      <dgm:prSet/>
      <dgm:spPr/>
      <dgm:t>
        <a:bodyPr/>
        <a:lstStyle/>
        <a:p>
          <a:r>
            <a:rPr lang="en-US"/>
            <a:t>Memperkuat Semua Jenis Layanan Kesehatan di semua wilayah dan terintegrasi, butuh kepemimpinan dan komitmen</a:t>
          </a:r>
        </a:p>
      </dgm:t>
    </dgm:pt>
    <dgm:pt modelId="{18FF64B5-DBD9-43C4-8F0B-39B2AE181C39}" type="parTrans" cxnId="{5E3BEAA4-BC5B-42BF-A8D7-D82D86C1B075}">
      <dgm:prSet/>
      <dgm:spPr/>
      <dgm:t>
        <a:bodyPr/>
        <a:lstStyle/>
        <a:p>
          <a:endParaRPr lang="en-US"/>
        </a:p>
      </dgm:t>
    </dgm:pt>
    <dgm:pt modelId="{B9C07DE8-E88B-4E7E-9261-BEAE3AE02B4B}" type="sibTrans" cxnId="{5E3BEAA4-BC5B-42BF-A8D7-D82D86C1B075}">
      <dgm:prSet/>
      <dgm:spPr/>
      <dgm:t>
        <a:bodyPr/>
        <a:lstStyle/>
        <a:p>
          <a:endParaRPr lang="en-US"/>
        </a:p>
      </dgm:t>
    </dgm:pt>
    <dgm:pt modelId="{F78A81EA-431D-47E8-8794-4B1B4A9A085F}">
      <dgm:prSet/>
      <dgm:spPr/>
      <dgm:t>
        <a:bodyPr/>
        <a:lstStyle/>
        <a:p>
          <a:r>
            <a:rPr lang="en-US"/>
            <a:t>Memperkuat Komitmen Pemerintah Pusat dan Daerah dalam Tanggungjawab Layanan TB di wilayahnya dengan mewujudkan Rencana Aksi Daerah</a:t>
          </a:r>
        </a:p>
      </dgm:t>
    </dgm:pt>
    <dgm:pt modelId="{61E2AF90-9A1E-4A8E-9D53-B834181FAAD5}" type="parTrans" cxnId="{AA47B9B9-8483-4C01-B22D-DFF2D7E005A6}">
      <dgm:prSet/>
      <dgm:spPr/>
      <dgm:t>
        <a:bodyPr/>
        <a:lstStyle/>
        <a:p>
          <a:endParaRPr lang="en-US"/>
        </a:p>
      </dgm:t>
    </dgm:pt>
    <dgm:pt modelId="{06938D58-8C99-4AC1-9E0B-B401D10FF6ED}" type="sibTrans" cxnId="{AA47B9B9-8483-4C01-B22D-DFF2D7E005A6}">
      <dgm:prSet/>
      <dgm:spPr/>
      <dgm:t>
        <a:bodyPr/>
        <a:lstStyle/>
        <a:p>
          <a:endParaRPr lang="en-US"/>
        </a:p>
      </dgm:t>
    </dgm:pt>
    <dgm:pt modelId="{613C5B49-3A9F-4342-AB09-C654D84B9ADF}" type="pres">
      <dgm:prSet presAssocID="{18BD543C-8ED3-4F19-B9F8-1C6E3D37E6A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id-ID"/>
        </a:p>
      </dgm:t>
    </dgm:pt>
    <dgm:pt modelId="{1F3C2E66-D209-0F41-BBD5-15435AFEF5F2}" type="pres">
      <dgm:prSet presAssocID="{305F00AD-B8F9-465E-9586-706E52C15E98}" presName="thickLine" presStyleLbl="alignNode1" presStyleIdx="0" presStyleCnt="2"/>
      <dgm:spPr/>
    </dgm:pt>
    <dgm:pt modelId="{FF2FB707-C24C-4844-9D85-918CE8169184}" type="pres">
      <dgm:prSet presAssocID="{305F00AD-B8F9-465E-9586-706E52C15E98}" presName="horz1" presStyleCnt="0"/>
      <dgm:spPr/>
    </dgm:pt>
    <dgm:pt modelId="{96B6CD66-9B4A-4442-837B-70269FEF9062}" type="pres">
      <dgm:prSet presAssocID="{305F00AD-B8F9-465E-9586-706E52C15E98}" presName="tx1" presStyleLbl="revTx" presStyleIdx="0" presStyleCnt="2"/>
      <dgm:spPr/>
      <dgm:t>
        <a:bodyPr/>
        <a:lstStyle/>
        <a:p>
          <a:endParaRPr lang="id-ID"/>
        </a:p>
      </dgm:t>
    </dgm:pt>
    <dgm:pt modelId="{618E0D55-2D89-9844-8673-C60592D3D779}" type="pres">
      <dgm:prSet presAssocID="{305F00AD-B8F9-465E-9586-706E52C15E98}" presName="vert1" presStyleCnt="0"/>
      <dgm:spPr/>
    </dgm:pt>
    <dgm:pt modelId="{273483EC-8F3C-8E49-A080-1F417C4B47BE}" type="pres">
      <dgm:prSet presAssocID="{F78A81EA-431D-47E8-8794-4B1B4A9A085F}" presName="thickLine" presStyleLbl="alignNode1" presStyleIdx="1" presStyleCnt="2"/>
      <dgm:spPr/>
    </dgm:pt>
    <dgm:pt modelId="{785D8ADA-DBEB-204D-AB09-8DAE9A335E5D}" type="pres">
      <dgm:prSet presAssocID="{F78A81EA-431D-47E8-8794-4B1B4A9A085F}" presName="horz1" presStyleCnt="0"/>
      <dgm:spPr/>
    </dgm:pt>
    <dgm:pt modelId="{2BCDE17C-B1CB-C74A-8A5F-F0ABD4C5F9AB}" type="pres">
      <dgm:prSet presAssocID="{F78A81EA-431D-47E8-8794-4B1B4A9A085F}" presName="tx1" presStyleLbl="revTx" presStyleIdx="1" presStyleCnt="2"/>
      <dgm:spPr/>
      <dgm:t>
        <a:bodyPr/>
        <a:lstStyle/>
        <a:p>
          <a:endParaRPr lang="id-ID"/>
        </a:p>
      </dgm:t>
    </dgm:pt>
    <dgm:pt modelId="{3DB2F5F7-A622-204E-A6B6-36E33BB70C58}" type="pres">
      <dgm:prSet presAssocID="{F78A81EA-431D-47E8-8794-4B1B4A9A085F}" presName="vert1" presStyleCnt="0"/>
      <dgm:spPr/>
    </dgm:pt>
  </dgm:ptLst>
  <dgm:cxnLst>
    <dgm:cxn modelId="{5E3BEAA4-BC5B-42BF-A8D7-D82D86C1B075}" srcId="{18BD543C-8ED3-4F19-B9F8-1C6E3D37E6AA}" destId="{305F00AD-B8F9-465E-9586-706E52C15E98}" srcOrd="0" destOrd="0" parTransId="{18FF64B5-DBD9-43C4-8F0B-39B2AE181C39}" sibTransId="{B9C07DE8-E88B-4E7E-9261-BEAE3AE02B4B}"/>
    <dgm:cxn modelId="{FBD54454-E0E0-204D-A9D8-F3E2D1CC9C81}" type="presOf" srcId="{F78A81EA-431D-47E8-8794-4B1B4A9A085F}" destId="{2BCDE17C-B1CB-C74A-8A5F-F0ABD4C5F9AB}" srcOrd="0" destOrd="0" presId="urn:microsoft.com/office/officeart/2008/layout/LinedList"/>
    <dgm:cxn modelId="{AA47B9B9-8483-4C01-B22D-DFF2D7E005A6}" srcId="{18BD543C-8ED3-4F19-B9F8-1C6E3D37E6AA}" destId="{F78A81EA-431D-47E8-8794-4B1B4A9A085F}" srcOrd="1" destOrd="0" parTransId="{61E2AF90-9A1E-4A8E-9D53-B834181FAAD5}" sibTransId="{06938D58-8C99-4AC1-9E0B-B401D10FF6ED}"/>
    <dgm:cxn modelId="{6DA577C8-CF05-F340-9567-D435427A33B8}" type="presOf" srcId="{305F00AD-B8F9-465E-9586-706E52C15E98}" destId="{96B6CD66-9B4A-4442-837B-70269FEF9062}" srcOrd="0" destOrd="0" presId="urn:microsoft.com/office/officeart/2008/layout/LinedList"/>
    <dgm:cxn modelId="{25D14949-541E-ED44-8135-CBEDF7D2A9C8}" type="presOf" srcId="{18BD543C-8ED3-4F19-B9F8-1C6E3D37E6AA}" destId="{613C5B49-3A9F-4342-AB09-C654D84B9ADF}" srcOrd="0" destOrd="0" presId="urn:microsoft.com/office/officeart/2008/layout/LinedList"/>
    <dgm:cxn modelId="{9CD3443F-2AC5-5349-97F4-47F6A409DDEE}" type="presParOf" srcId="{613C5B49-3A9F-4342-AB09-C654D84B9ADF}" destId="{1F3C2E66-D209-0F41-BBD5-15435AFEF5F2}" srcOrd="0" destOrd="0" presId="urn:microsoft.com/office/officeart/2008/layout/LinedList"/>
    <dgm:cxn modelId="{3E6DEBE2-89AE-344E-8D0D-D2C5743BE7A1}" type="presParOf" srcId="{613C5B49-3A9F-4342-AB09-C654D84B9ADF}" destId="{FF2FB707-C24C-4844-9D85-918CE8169184}" srcOrd="1" destOrd="0" presId="urn:microsoft.com/office/officeart/2008/layout/LinedList"/>
    <dgm:cxn modelId="{122E49DF-B870-A045-90C5-EE9A90376F21}" type="presParOf" srcId="{FF2FB707-C24C-4844-9D85-918CE8169184}" destId="{96B6CD66-9B4A-4442-837B-70269FEF9062}" srcOrd="0" destOrd="0" presId="urn:microsoft.com/office/officeart/2008/layout/LinedList"/>
    <dgm:cxn modelId="{A2152BD5-39E1-CB49-891C-35D9767D8384}" type="presParOf" srcId="{FF2FB707-C24C-4844-9D85-918CE8169184}" destId="{618E0D55-2D89-9844-8673-C60592D3D779}" srcOrd="1" destOrd="0" presId="urn:microsoft.com/office/officeart/2008/layout/LinedList"/>
    <dgm:cxn modelId="{26DEEB4D-7450-0945-B146-61D10FA0DB06}" type="presParOf" srcId="{613C5B49-3A9F-4342-AB09-C654D84B9ADF}" destId="{273483EC-8F3C-8E49-A080-1F417C4B47BE}" srcOrd="2" destOrd="0" presId="urn:microsoft.com/office/officeart/2008/layout/LinedList"/>
    <dgm:cxn modelId="{BC756AF4-6C50-B64F-B890-02743324858B}" type="presParOf" srcId="{613C5B49-3A9F-4342-AB09-C654D84B9ADF}" destId="{785D8ADA-DBEB-204D-AB09-8DAE9A335E5D}" srcOrd="3" destOrd="0" presId="urn:microsoft.com/office/officeart/2008/layout/LinedList"/>
    <dgm:cxn modelId="{7140184A-3B76-564B-A710-39B0487F2BA3}" type="presParOf" srcId="{785D8ADA-DBEB-204D-AB09-8DAE9A335E5D}" destId="{2BCDE17C-B1CB-C74A-8A5F-F0ABD4C5F9AB}" srcOrd="0" destOrd="0" presId="urn:microsoft.com/office/officeart/2008/layout/LinedList"/>
    <dgm:cxn modelId="{A25AECB3-C47B-E948-8223-5BB13CF11C15}" type="presParOf" srcId="{785D8ADA-DBEB-204D-AB09-8DAE9A335E5D}" destId="{3DB2F5F7-A622-204E-A6B6-36E33BB70C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DFBEDB-6DDC-47DB-998E-E774DB091F13}" type="doc">
      <dgm:prSet loTypeId="urn:microsoft.com/office/officeart/2005/8/layout/vList2" loCatId="list" qsTypeId="urn:microsoft.com/office/officeart/2005/8/quickstyle/simple5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95D048D4-384F-413F-ABE1-736B1E7C3EF5}">
      <dgm:prSet/>
      <dgm:spPr/>
      <dgm:t>
        <a:bodyPr/>
        <a:lstStyle/>
        <a:p>
          <a:r>
            <a:rPr lang="en-US" b="1"/>
            <a:t>Petakan Layanan Tuberkulosis berbasis wilayah</a:t>
          </a:r>
          <a:endParaRPr lang="en-US"/>
        </a:p>
      </dgm:t>
    </dgm:pt>
    <dgm:pt modelId="{D237DC40-495A-48DC-8445-6B4599487746}" type="parTrans" cxnId="{ABD2F44E-814B-4623-9870-1583104965F5}">
      <dgm:prSet/>
      <dgm:spPr/>
      <dgm:t>
        <a:bodyPr/>
        <a:lstStyle/>
        <a:p>
          <a:endParaRPr lang="en-US"/>
        </a:p>
      </dgm:t>
    </dgm:pt>
    <dgm:pt modelId="{DF1C650B-F72A-4FB4-8993-AEA77A8233BE}" type="sibTrans" cxnId="{ABD2F44E-814B-4623-9870-1583104965F5}">
      <dgm:prSet/>
      <dgm:spPr/>
      <dgm:t>
        <a:bodyPr/>
        <a:lstStyle/>
        <a:p>
          <a:endParaRPr lang="en-US"/>
        </a:p>
      </dgm:t>
    </dgm:pt>
    <dgm:pt modelId="{3B196BEE-3228-49B8-98CF-0BC6FF382EFE}">
      <dgm:prSet/>
      <dgm:spPr/>
      <dgm:t>
        <a:bodyPr/>
        <a:lstStyle/>
        <a:p>
          <a:r>
            <a:rPr lang="en-US" b="1"/>
            <a:t>Perkuat Layanan Diagnostik</a:t>
          </a:r>
          <a:endParaRPr lang="en-US"/>
        </a:p>
      </dgm:t>
    </dgm:pt>
    <dgm:pt modelId="{1E188B7F-556B-4098-A7EA-7CCB3E001755}" type="parTrans" cxnId="{927BED07-5563-4057-944A-CC9F98CBB0AA}">
      <dgm:prSet/>
      <dgm:spPr/>
      <dgm:t>
        <a:bodyPr/>
        <a:lstStyle/>
        <a:p>
          <a:endParaRPr lang="en-US"/>
        </a:p>
      </dgm:t>
    </dgm:pt>
    <dgm:pt modelId="{C5EAADA4-1351-4AA1-B838-8F2C436BBA3B}" type="sibTrans" cxnId="{927BED07-5563-4057-944A-CC9F98CBB0AA}">
      <dgm:prSet/>
      <dgm:spPr/>
      <dgm:t>
        <a:bodyPr/>
        <a:lstStyle/>
        <a:p>
          <a:endParaRPr lang="en-US"/>
        </a:p>
      </dgm:t>
    </dgm:pt>
    <dgm:pt modelId="{263CB47A-82E9-4438-B904-C6C929A3A06D}">
      <dgm:prSet/>
      <dgm:spPr/>
      <dgm:t>
        <a:bodyPr/>
        <a:lstStyle/>
        <a:p>
          <a:r>
            <a:rPr lang="en-US" b="1"/>
            <a:t>Perkuat Layanan Pengobatan</a:t>
          </a:r>
          <a:endParaRPr lang="en-US"/>
        </a:p>
      </dgm:t>
    </dgm:pt>
    <dgm:pt modelId="{320B6182-A7C5-4B37-B08D-B62BF2C2C031}" type="parTrans" cxnId="{403F9364-6C29-4F28-80BF-5E11D3C2925F}">
      <dgm:prSet/>
      <dgm:spPr/>
      <dgm:t>
        <a:bodyPr/>
        <a:lstStyle/>
        <a:p>
          <a:endParaRPr lang="en-US"/>
        </a:p>
      </dgm:t>
    </dgm:pt>
    <dgm:pt modelId="{60921652-9825-474A-8903-1889705DD01D}" type="sibTrans" cxnId="{403F9364-6C29-4F28-80BF-5E11D3C2925F}">
      <dgm:prSet/>
      <dgm:spPr/>
      <dgm:t>
        <a:bodyPr/>
        <a:lstStyle/>
        <a:p>
          <a:endParaRPr lang="en-US"/>
        </a:p>
      </dgm:t>
    </dgm:pt>
    <dgm:pt modelId="{8B96BC75-7BB1-45CE-B28D-536B027FE673}">
      <dgm:prSet/>
      <dgm:spPr/>
      <dgm:t>
        <a:bodyPr/>
        <a:lstStyle/>
        <a:p>
          <a:r>
            <a:rPr lang="en-US" b="1"/>
            <a:t>Perkuat layanan Kepatuhan Minum Obat</a:t>
          </a:r>
          <a:endParaRPr lang="en-US"/>
        </a:p>
      </dgm:t>
    </dgm:pt>
    <dgm:pt modelId="{09DE37D3-4BB7-476E-9A60-C761D7D08A9B}" type="parTrans" cxnId="{80CFBC97-9182-4A06-975F-35FB8D990A66}">
      <dgm:prSet/>
      <dgm:spPr/>
      <dgm:t>
        <a:bodyPr/>
        <a:lstStyle/>
        <a:p>
          <a:endParaRPr lang="en-US"/>
        </a:p>
      </dgm:t>
    </dgm:pt>
    <dgm:pt modelId="{C37918A6-BF35-4B03-8A4E-E9D046CA9ECF}" type="sibTrans" cxnId="{80CFBC97-9182-4A06-975F-35FB8D990A66}">
      <dgm:prSet/>
      <dgm:spPr/>
      <dgm:t>
        <a:bodyPr/>
        <a:lstStyle/>
        <a:p>
          <a:endParaRPr lang="en-US"/>
        </a:p>
      </dgm:t>
    </dgm:pt>
    <dgm:pt modelId="{5E9E3A5D-6A21-4F8E-9C37-85A3D615FF37}">
      <dgm:prSet/>
      <dgm:spPr/>
      <dgm:t>
        <a:bodyPr/>
        <a:lstStyle/>
        <a:p>
          <a:r>
            <a:rPr lang="en-US" b="1"/>
            <a:t>Layanan yang memperhatikan  Orang dengan Tuberkulosis dan Keluarganya</a:t>
          </a:r>
          <a:endParaRPr lang="en-US"/>
        </a:p>
      </dgm:t>
    </dgm:pt>
    <dgm:pt modelId="{1792907E-7ED0-4E66-A229-4D34C2623103}" type="parTrans" cxnId="{F8045DB9-F4AB-4706-ADCC-75AEFDFB7082}">
      <dgm:prSet/>
      <dgm:spPr/>
      <dgm:t>
        <a:bodyPr/>
        <a:lstStyle/>
        <a:p>
          <a:endParaRPr lang="en-US"/>
        </a:p>
      </dgm:t>
    </dgm:pt>
    <dgm:pt modelId="{C433B074-F565-42E7-BD3E-BB815BC7E09D}" type="sibTrans" cxnId="{F8045DB9-F4AB-4706-ADCC-75AEFDFB7082}">
      <dgm:prSet/>
      <dgm:spPr/>
      <dgm:t>
        <a:bodyPr/>
        <a:lstStyle/>
        <a:p>
          <a:endParaRPr lang="en-US"/>
        </a:p>
      </dgm:t>
    </dgm:pt>
    <dgm:pt modelId="{19DFA466-7BC4-ED4D-923B-E8BD5A87672D}" type="pres">
      <dgm:prSet presAssocID="{07DFBEDB-6DDC-47DB-998E-E774DB091F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458C3A32-9FCD-334A-B426-FAA1A6E7FD44}" type="pres">
      <dgm:prSet presAssocID="{95D048D4-384F-413F-ABE1-736B1E7C3EF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8DBAB9B-09CA-3E43-96F6-7B4F384DC865}" type="pres">
      <dgm:prSet presAssocID="{DF1C650B-F72A-4FB4-8993-AEA77A8233BE}" presName="spacer" presStyleCnt="0"/>
      <dgm:spPr/>
    </dgm:pt>
    <dgm:pt modelId="{51BC0D12-514F-0547-9CDB-ED72065525DF}" type="pres">
      <dgm:prSet presAssocID="{3B196BEE-3228-49B8-98CF-0BC6FF382EF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A8C840A-0EB6-F746-A11B-78EBF3D143F4}" type="pres">
      <dgm:prSet presAssocID="{C5EAADA4-1351-4AA1-B838-8F2C436BBA3B}" presName="spacer" presStyleCnt="0"/>
      <dgm:spPr/>
    </dgm:pt>
    <dgm:pt modelId="{4279484A-D866-0047-9490-F4D905A2F84F}" type="pres">
      <dgm:prSet presAssocID="{263CB47A-82E9-4438-B904-C6C929A3A06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6E39691-3339-BC41-BED4-DEA77800384F}" type="pres">
      <dgm:prSet presAssocID="{60921652-9825-474A-8903-1889705DD01D}" presName="spacer" presStyleCnt="0"/>
      <dgm:spPr/>
    </dgm:pt>
    <dgm:pt modelId="{A05AD3BE-1DE4-3C48-B566-13122A214415}" type="pres">
      <dgm:prSet presAssocID="{8B96BC75-7BB1-45CE-B28D-536B027FE67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707736D-D8CB-6347-9028-C685309D82E1}" type="pres">
      <dgm:prSet presAssocID="{C37918A6-BF35-4B03-8A4E-E9D046CA9ECF}" presName="spacer" presStyleCnt="0"/>
      <dgm:spPr/>
    </dgm:pt>
    <dgm:pt modelId="{9ED8B6F7-E627-884D-B316-245BE002F29A}" type="pres">
      <dgm:prSet presAssocID="{5E9E3A5D-6A21-4F8E-9C37-85A3D615FF3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BF031207-2246-8C40-9E26-86E635E02061}" type="presOf" srcId="{263CB47A-82E9-4438-B904-C6C929A3A06D}" destId="{4279484A-D866-0047-9490-F4D905A2F84F}" srcOrd="0" destOrd="0" presId="urn:microsoft.com/office/officeart/2005/8/layout/vList2"/>
    <dgm:cxn modelId="{64F777C3-99E2-0645-9FAE-A88966C3F3AF}" type="presOf" srcId="{95D048D4-384F-413F-ABE1-736B1E7C3EF5}" destId="{458C3A32-9FCD-334A-B426-FAA1A6E7FD44}" srcOrd="0" destOrd="0" presId="urn:microsoft.com/office/officeart/2005/8/layout/vList2"/>
    <dgm:cxn modelId="{ABD2F44E-814B-4623-9870-1583104965F5}" srcId="{07DFBEDB-6DDC-47DB-998E-E774DB091F13}" destId="{95D048D4-384F-413F-ABE1-736B1E7C3EF5}" srcOrd="0" destOrd="0" parTransId="{D237DC40-495A-48DC-8445-6B4599487746}" sibTransId="{DF1C650B-F72A-4FB4-8993-AEA77A8233BE}"/>
    <dgm:cxn modelId="{99DBADEE-B854-7C42-81BA-EFECE2A4808F}" type="presOf" srcId="{3B196BEE-3228-49B8-98CF-0BC6FF382EFE}" destId="{51BC0D12-514F-0547-9CDB-ED72065525DF}" srcOrd="0" destOrd="0" presId="urn:microsoft.com/office/officeart/2005/8/layout/vList2"/>
    <dgm:cxn modelId="{403F9364-6C29-4F28-80BF-5E11D3C2925F}" srcId="{07DFBEDB-6DDC-47DB-998E-E774DB091F13}" destId="{263CB47A-82E9-4438-B904-C6C929A3A06D}" srcOrd="2" destOrd="0" parTransId="{320B6182-A7C5-4B37-B08D-B62BF2C2C031}" sibTransId="{60921652-9825-474A-8903-1889705DD01D}"/>
    <dgm:cxn modelId="{80CFBC97-9182-4A06-975F-35FB8D990A66}" srcId="{07DFBEDB-6DDC-47DB-998E-E774DB091F13}" destId="{8B96BC75-7BB1-45CE-B28D-536B027FE673}" srcOrd="3" destOrd="0" parTransId="{09DE37D3-4BB7-476E-9A60-C761D7D08A9B}" sibTransId="{C37918A6-BF35-4B03-8A4E-E9D046CA9ECF}"/>
    <dgm:cxn modelId="{6F435037-974C-534A-A5F6-7A9A8582FD6B}" type="presOf" srcId="{07DFBEDB-6DDC-47DB-998E-E774DB091F13}" destId="{19DFA466-7BC4-ED4D-923B-E8BD5A87672D}" srcOrd="0" destOrd="0" presId="urn:microsoft.com/office/officeart/2005/8/layout/vList2"/>
    <dgm:cxn modelId="{59825E15-93F1-CF40-B1C7-1C77BBDB415B}" type="presOf" srcId="{5E9E3A5D-6A21-4F8E-9C37-85A3D615FF37}" destId="{9ED8B6F7-E627-884D-B316-245BE002F29A}" srcOrd="0" destOrd="0" presId="urn:microsoft.com/office/officeart/2005/8/layout/vList2"/>
    <dgm:cxn modelId="{927BED07-5563-4057-944A-CC9F98CBB0AA}" srcId="{07DFBEDB-6DDC-47DB-998E-E774DB091F13}" destId="{3B196BEE-3228-49B8-98CF-0BC6FF382EFE}" srcOrd="1" destOrd="0" parTransId="{1E188B7F-556B-4098-A7EA-7CCB3E001755}" sibTransId="{C5EAADA4-1351-4AA1-B838-8F2C436BBA3B}"/>
    <dgm:cxn modelId="{F35A3F1B-C465-5F4C-B643-3C771ABDFBB9}" type="presOf" srcId="{8B96BC75-7BB1-45CE-B28D-536B027FE673}" destId="{A05AD3BE-1DE4-3C48-B566-13122A214415}" srcOrd="0" destOrd="0" presId="urn:microsoft.com/office/officeart/2005/8/layout/vList2"/>
    <dgm:cxn modelId="{F8045DB9-F4AB-4706-ADCC-75AEFDFB7082}" srcId="{07DFBEDB-6DDC-47DB-998E-E774DB091F13}" destId="{5E9E3A5D-6A21-4F8E-9C37-85A3D615FF37}" srcOrd="4" destOrd="0" parTransId="{1792907E-7ED0-4E66-A229-4D34C2623103}" sibTransId="{C433B074-F565-42E7-BD3E-BB815BC7E09D}"/>
    <dgm:cxn modelId="{8E150479-576F-4942-B735-9C439CE149F6}" type="presParOf" srcId="{19DFA466-7BC4-ED4D-923B-E8BD5A87672D}" destId="{458C3A32-9FCD-334A-B426-FAA1A6E7FD44}" srcOrd="0" destOrd="0" presId="urn:microsoft.com/office/officeart/2005/8/layout/vList2"/>
    <dgm:cxn modelId="{4690E0DF-10B9-EA49-9D06-18129CB59436}" type="presParOf" srcId="{19DFA466-7BC4-ED4D-923B-E8BD5A87672D}" destId="{28DBAB9B-09CA-3E43-96F6-7B4F384DC865}" srcOrd="1" destOrd="0" presId="urn:microsoft.com/office/officeart/2005/8/layout/vList2"/>
    <dgm:cxn modelId="{68A3ED5B-F0CD-8144-B87E-6CA8D82A3019}" type="presParOf" srcId="{19DFA466-7BC4-ED4D-923B-E8BD5A87672D}" destId="{51BC0D12-514F-0547-9CDB-ED72065525DF}" srcOrd="2" destOrd="0" presId="urn:microsoft.com/office/officeart/2005/8/layout/vList2"/>
    <dgm:cxn modelId="{DB09BD3C-7570-0544-8EF3-8E3E59551501}" type="presParOf" srcId="{19DFA466-7BC4-ED4D-923B-E8BD5A87672D}" destId="{DA8C840A-0EB6-F746-A11B-78EBF3D143F4}" srcOrd="3" destOrd="0" presId="urn:microsoft.com/office/officeart/2005/8/layout/vList2"/>
    <dgm:cxn modelId="{F697B7BF-198A-F148-97A6-234216B9371C}" type="presParOf" srcId="{19DFA466-7BC4-ED4D-923B-E8BD5A87672D}" destId="{4279484A-D866-0047-9490-F4D905A2F84F}" srcOrd="4" destOrd="0" presId="urn:microsoft.com/office/officeart/2005/8/layout/vList2"/>
    <dgm:cxn modelId="{7F20C59B-6AD9-9C49-824A-55CACA732412}" type="presParOf" srcId="{19DFA466-7BC4-ED4D-923B-E8BD5A87672D}" destId="{A6E39691-3339-BC41-BED4-DEA77800384F}" srcOrd="5" destOrd="0" presId="urn:microsoft.com/office/officeart/2005/8/layout/vList2"/>
    <dgm:cxn modelId="{4BE2F879-9A68-5941-93D7-417066E1C490}" type="presParOf" srcId="{19DFA466-7BC4-ED4D-923B-E8BD5A87672D}" destId="{A05AD3BE-1DE4-3C48-B566-13122A214415}" srcOrd="6" destOrd="0" presId="urn:microsoft.com/office/officeart/2005/8/layout/vList2"/>
    <dgm:cxn modelId="{B0DFB247-1D23-D047-BBA1-7FA31A6C021A}" type="presParOf" srcId="{19DFA466-7BC4-ED4D-923B-E8BD5A87672D}" destId="{F707736D-D8CB-6347-9028-C685309D82E1}" srcOrd="7" destOrd="0" presId="urn:microsoft.com/office/officeart/2005/8/layout/vList2"/>
    <dgm:cxn modelId="{7CAFEB38-4E7A-E846-825A-F28820A31672}" type="presParOf" srcId="{19DFA466-7BC4-ED4D-923B-E8BD5A87672D}" destId="{9ED8B6F7-E627-884D-B316-245BE002F29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968637-1C25-4023-A19D-8A1FA906FB47}" type="doc">
      <dgm:prSet loTypeId="urn:microsoft.com/office/officeart/2008/layout/LinedList" loCatId="list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CD3FE3B3-5241-4451-985C-77F4FD00BDAE}">
      <dgm:prSet custT="1"/>
      <dgm:spPr/>
      <dgm:t>
        <a:bodyPr/>
        <a:lstStyle/>
        <a:p>
          <a:r>
            <a:rPr lang="en-ID" sz="3200" dirty="0" err="1"/>
            <a:t>Keluarga</a:t>
          </a:r>
          <a:r>
            <a:rPr lang="en-ID" sz="3200" dirty="0"/>
            <a:t> </a:t>
          </a:r>
          <a:r>
            <a:rPr lang="en-ID" sz="3200" dirty="0" err="1"/>
            <a:t>dengan</a:t>
          </a:r>
          <a:r>
            <a:rPr lang="en-ID" sz="3200" dirty="0"/>
            <a:t> </a:t>
          </a:r>
          <a:r>
            <a:rPr lang="en-ID" sz="3200" dirty="0" err="1"/>
            <a:t>kasus</a:t>
          </a:r>
          <a:r>
            <a:rPr lang="en-ID" sz="3200" dirty="0"/>
            <a:t> TB</a:t>
          </a:r>
          <a:endParaRPr lang="en-US" sz="3200" dirty="0"/>
        </a:p>
      </dgm:t>
    </dgm:pt>
    <dgm:pt modelId="{247613EA-2982-4C1F-8BF5-DF0A1F717FD4}" type="parTrans" cxnId="{97000B4B-C5CC-4DA5-BDFE-FD551D86B2B8}">
      <dgm:prSet/>
      <dgm:spPr/>
      <dgm:t>
        <a:bodyPr/>
        <a:lstStyle/>
        <a:p>
          <a:endParaRPr lang="en-US"/>
        </a:p>
      </dgm:t>
    </dgm:pt>
    <dgm:pt modelId="{7FD3C5B9-28C5-46B5-A0BC-6C094C10E081}" type="sibTrans" cxnId="{97000B4B-C5CC-4DA5-BDFE-FD551D86B2B8}">
      <dgm:prSet/>
      <dgm:spPr/>
      <dgm:t>
        <a:bodyPr/>
        <a:lstStyle/>
        <a:p>
          <a:endParaRPr lang="en-US"/>
        </a:p>
      </dgm:t>
    </dgm:pt>
    <dgm:pt modelId="{DE2769C7-979F-42E7-B76F-3F512BE5080D}">
      <dgm:prSet custT="1"/>
      <dgm:spPr/>
      <dgm:t>
        <a:bodyPr/>
        <a:lstStyle/>
        <a:p>
          <a:r>
            <a:rPr lang="en-ID" sz="3200" dirty="0" err="1"/>
            <a:t>Penduduk</a:t>
          </a:r>
          <a:r>
            <a:rPr lang="en-ID" sz="3200" dirty="0"/>
            <a:t> </a:t>
          </a:r>
          <a:r>
            <a:rPr lang="en-ID" sz="3200" dirty="0" err="1"/>
            <a:t>miskin</a:t>
          </a:r>
          <a:r>
            <a:rPr lang="en-ID" sz="3200" dirty="0"/>
            <a:t>, </a:t>
          </a:r>
          <a:r>
            <a:rPr lang="en-ID" sz="3200" dirty="0" err="1"/>
            <a:t>migran</a:t>
          </a:r>
          <a:r>
            <a:rPr lang="en-ID" sz="3200" dirty="0"/>
            <a:t>, </a:t>
          </a:r>
          <a:r>
            <a:rPr lang="en-ID" sz="3200" dirty="0" err="1"/>
            <a:t>dan</a:t>
          </a:r>
          <a:r>
            <a:rPr lang="en-ID" sz="3200" dirty="0"/>
            <a:t> </a:t>
          </a:r>
          <a:r>
            <a:rPr lang="en-ID" sz="3200" dirty="0" err="1"/>
            <a:t>kelompok</a:t>
          </a:r>
          <a:r>
            <a:rPr lang="en-ID" sz="3200" dirty="0"/>
            <a:t> </a:t>
          </a:r>
          <a:r>
            <a:rPr lang="en-ID" sz="3200" dirty="0" err="1"/>
            <a:t>marjinal</a:t>
          </a:r>
          <a:r>
            <a:rPr lang="en-ID" sz="3200" dirty="0"/>
            <a:t> </a:t>
          </a:r>
          <a:r>
            <a:rPr lang="en-ID" sz="3200" dirty="0" err="1"/>
            <a:t>lainnya</a:t>
          </a:r>
          <a:r>
            <a:rPr lang="en-ID" sz="3200" dirty="0"/>
            <a:t>. </a:t>
          </a:r>
          <a:endParaRPr lang="en-US" sz="3200" dirty="0"/>
        </a:p>
      </dgm:t>
    </dgm:pt>
    <dgm:pt modelId="{B640D188-FEBA-44F3-A6E5-38FC9926CFE5}" type="parTrans" cxnId="{6552213A-EC40-418D-AB91-F91B3B8491B8}">
      <dgm:prSet/>
      <dgm:spPr/>
      <dgm:t>
        <a:bodyPr/>
        <a:lstStyle/>
        <a:p>
          <a:endParaRPr lang="en-US"/>
        </a:p>
      </dgm:t>
    </dgm:pt>
    <dgm:pt modelId="{69056133-5CCF-4C37-A7DF-5FF23DAED745}" type="sibTrans" cxnId="{6552213A-EC40-418D-AB91-F91B3B8491B8}">
      <dgm:prSet/>
      <dgm:spPr/>
      <dgm:t>
        <a:bodyPr/>
        <a:lstStyle/>
        <a:p>
          <a:endParaRPr lang="en-US"/>
        </a:p>
      </dgm:t>
    </dgm:pt>
    <dgm:pt modelId="{9911F084-3E44-4DA3-9E0C-64426431B967}">
      <dgm:prSet custT="1"/>
      <dgm:spPr/>
      <dgm:t>
        <a:bodyPr/>
        <a:lstStyle/>
        <a:p>
          <a:r>
            <a:rPr lang="en-ID" sz="2800" dirty="0" err="1"/>
            <a:t>Penduduk</a:t>
          </a:r>
          <a:r>
            <a:rPr lang="en-ID" sz="2800" dirty="0"/>
            <a:t> yang </a:t>
          </a:r>
          <a:r>
            <a:rPr lang="en-ID" sz="2800" dirty="0" err="1"/>
            <a:t>pakai</a:t>
          </a:r>
          <a:r>
            <a:rPr lang="en-ID" sz="2800" dirty="0"/>
            <a:t> </a:t>
          </a:r>
          <a:r>
            <a:rPr lang="en-ID" sz="2800" dirty="0" err="1"/>
            <a:t>narkoba</a:t>
          </a:r>
          <a:r>
            <a:rPr lang="en-ID" sz="2800" dirty="0"/>
            <a:t>&amp; </a:t>
          </a:r>
          <a:r>
            <a:rPr lang="en-ID" sz="2800" dirty="0" err="1"/>
            <a:t>warga</a:t>
          </a:r>
          <a:r>
            <a:rPr lang="en-ID" sz="2800" dirty="0"/>
            <a:t> </a:t>
          </a:r>
          <a:r>
            <a:rPr lang="en-ID" sz="2800" dirty="0" err="1"/>
            <a:t>binaan</a:t>
          </a:r>
          <a:endParaRPr lang="en-US" sz="2800" dirty="0"/>
        </a:p>
      </dgm:t>
    </dgm:pt>
    <dgm:pt modelId="{09AE89C6-5415-43A5-B833-0ACB1B8110CB}" type="parTrans" cxnId="{90AE906E-6234-4340-A41A-9FB532820830}">
      <dgm:prSet/>
      <dgm:spPr/>
      <dgm:t>
        <a:bodyPr/>
        <a:lstStyle/>
        <a:p>
          <a:endParaRPr lang="en-US"/>
        </a:p>
      </dgm:t>
    </dgm:pt>
    <dgm:pt modelId="{C06AE4F5-1595-4DD9-9378-39C190F4839F}" type="sibTrans" cxnId="{90AE906E-6234-4340-A41A-9FB532820830}">
      <dgm:prSet/>
      <dgm:spPr/>
      <dgm:t>
        <a:bodyPr/>
        <a:lstStyle/>
        <a:p>
          <a:endParaRPr lang="en-US"/>
        </a:p>
      </dgm:t>
    </dgm:pt>
    <dgm:pt modelId="{505C716F-F2E7-4157-9F4A-4CAAAF583EBD}">
      <dgm:prSet custT="1"/>
      <dgm:spPr/>
      <dgm:t>
        <a:bodyPr/>
        <a:lstStyle/>
        <a:p>
          <a:r>
            <a:rPr lang="en-ID" sz="3200" dirty="0" err="1"/>
            <a:t>Penduduk</a:t>
          </a:r>
          <a:r>
            <a:rPr lang="en-ID" sz="3200" dirty="0"/>
            <a:t> </a:t>
          </a:r>
          <a:r>
            <a:rPr lang="en-ID" sz="3200" dirty="0" err="1"/>
            <a:t>dengan</a:t>
          </a:r>
          <a:r>
            <a:rPr lang="en-ID" sz="3200" dirty="0"/>
            <a:t> </a:t>
          </a:r>
          <a:r>
            <a:rPr lang="en-ID" sz="3200" dirty="0" err="1"/>
            <a:t>gangguan</a:t>
          </a:r>
          <a:r>
            <a:rPr lang="en-ID" sz="3200" dirty="0"/>
            <a:t> </a:t>
          </a:r>
          <a:r>
            <a:rPr lang="en-ID" sz="3200" dirty="0" err="1"/>
            <a:t>imunitas</a:t>
          </a:r>
          <a:endParaRPr lang="en-ID" sz="3200" dirty="0"/>
        </a:p>
        <a:p>
          <a:r>
            <a:rPr lang="en-ID" sz="3200" dirty="0"/>
            <a:t> (HIV, </a:t>
          </a:r>
          <a:r>
            <a:rPr lang="en-ID" sz="3200" dirty="0" err="1"/>
            <a:t>Malnutrisi</a:t>
          </a:r>
          <a:r>
            <a:rPr lang="en-ID" sz="3200" dirty="0"/>
            <a:t>, Diabetes, </a:t>
          </a:r>
          <a:r>
            <a:rPr lang="en-ID" sz="3200" dirty="0" err="1"/>
            <a:t>Perokok</a:t>
          </a:r>
          <a:r>
            <a:rPr lang="en-ID" sz="3200" dirty="0"/>
            <a:t>, </a:t>
          </a:r>
          <a:r>
            <a:rPr lang="en-ID" sz="3200" dirty="0" err="1"/>
            <a:t>Peminum</a:t>
          </a:r>
          <a:r>
            <a:rPr lang="en-ID" sz="3200" dirty="0"/>
            <a:t> </a:t>
          </a:r>
          <a:r>
            <a:rPr lang="en-ID" sz="3200" dirty="0" err="1"/>
            <a:t>Alkohol</a:t>
          </a:r>
          <a:r>
            <a:rPr lang="en-ID" sz="2800" dirty="0"/>
            <a:t>)</a:t>
          </a:r>
          <a:endParaRPr lang="en-US" sz="2800" dirty="0"/>
        </a:p>
      </dgm:t>
    </dgm:pt>
    <dgm:pt modelId="{695A57E5-442D-4FDD-9651-56F1E0F688AB}" type="parTrans" cxnId="{AD2925B0-885B-401B-8F21-CE8A607BB22B}">
      <dgm:prSet/>
      <dgm:spPr/>
      <dgm:t>
        <a:bodyPr/>
        <a:lstStyle/>
        <a:p>
          <a:endParaRPr lang="en-US"/>
        </a:p>
      </dgm:t>
    </dgm:pt>
    <dgm:pt modelId="{8EDB4D06-4B82-4B48-A936-5C4E2899E14D}" type="sibTrans" cxnId="{AD2925B0-885B-401B-8F21-CE8A607BB22B}">
      <dgm:prSet/>
      <dgm:spPr/>
      <dgm:t>
        <a:bodyPr/>
        <a:lstStyle/>
        <a:p>
          <a:endParaRPr lang="en-US"/>
        </a:p>
      </dgm:t>
    </dgm:pt>
    <dgm:pt modelId="{B8D74006-6EB0-FA4F-B803-7A70B95E5128}" type="pres">
      <dgm:prSet presAssocID="{4C968637-1C25-4023-A19D-8A1FA906FB4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id-ID"/>
        </a:p>
      </dgm:t>
    </dgm:pt>
    <dgm:pt modelId="{B9FE1DB3-E95E-714A-BC68-FB619CFD6B0C}" type="pres">
      <dgm:prSet presAssocID="{CD3FE3B3-5241-4451-985C-77F4FD00BDAE}" presName="thickLine" presStyleLbl="alignNode1" presStyleIdx="0" presStyleCnt="4"/>
      <dgm:spPr/>
    </dgm:pt>
    <dgm:pt modelId="{B13CDEBD-0752-C442-9E7F-82255696A444}" type="pres">
      <dgm:prSet presAssocID="{CD3FE3B3-5241-4451-985C-77F4FD00BDAE}" presName="horz1" presStyleCnt="0"/>
      <dgm:spPr/>
    </dgm:pt>
    <dgm:pt modelId="{16A895B7-8699-6F4A-ADC8-F597F5B4C837}" type="pres">
      <dgm:prSet presAssocID="{CD3FE3B3-5241-4451-985C-77F4FD00BDAE}" presName="tx1" presStyleLbl="revTx" presStyleIdx="0" presStyleCnt="4"/>
      <dgm:spPr/>
      <dgm:t>
        <a:bodyPr/>
        <a:lstStyle/>
        <a:p>
          <a:endParaRPr lang="id-ID"/>
        </a:p>
      </dgm:t>
    </dgm:pt>
    <dgm:pt modelId="{4873A108-A6BF-4E44-8C29-9843AE103B70}" type="pres">
      <dgm:prSet presAssocID="{CD3FE3B3-5241-4451-985C-77F4FD00BDAE}" presName="vert1" presStyleCnt="0"/>
      <dgm:spPr/>
    </dgm:pt>
    <dgm:pt modelId="{1DB54DF5-B0E4-3B4A-9998-C702611515E7}" type="pres">
      <dgm:prSet presAssocID="{DE2769C7-979F-42E7-B76F-3F512BE5080D}" presName="thickLine" presStyleLbl="alignNode1" presStyleIdx="1" presStyleCnt="4"/>
      <dgm:spPr/>
    </dgm:pt>
    <dgm:pt modelId="{C4F2C1B7-3A08-4147-B372-AEEBF26202A9}" type="pres">
      <dgm:prSet presAssocID="{DE2769C7-979F-42E7-B76F-3F512BE5080D}" presName="horz1" presStyleCnt="0"/>
      <dgm:spPr/>
    </dgm:pt>
    <dgm:pt modelId="{253CD2B5-2B4D-CD4E-B345-A9B9436636CB}" type="pres">
      <dgm:prSet presAssocID="{DE2769C7-979F-42E7-B76F-3F512BE5080D}" presName="tx1" presStyleLbl="revTx" presStyleIdx="1" presStyleCnt="4"/>
      <dgm:spPr/>
      <dgm:t>
        <a:bodyPr/>
        <a:lstStyle/>
        <a:p>
          <a:endParaRPr lang="id-ID"/>
        </a:p>
      </dgm:t>
    </dgm:pt>
    <dgm:pt modelId="{D5D334CD-18B2-9C48-B612-09A0C58A6784}" type="pres">
      <dgm:prSet presAssocID="{DE2769C7-979F-42E7-B76F-3F512BE5080D}" presName="vert1" presStyleCnt="0"/>
      <dgm:spPr/>
    </dgm:pt>
    <dgm:pt modelId="{EA0CA817-01AA-724E-B86A-2EE932D4ADEF}" type="pres">
      <dgm:prSet presAssocID="{9911F084-3E44-4DA3-9E0C-64426431B967}" presName="thickLine" presStyleLbl="alignNode1" presStyleIdx="2" presStyleCnt="4"/>
      <dgm:spPr/>
    </dgm:pt>
    <dgm:pt modelId="{4673E0CE-5563-7344-AA06-60667D4B2E15}" type="pres">
      <dgm:prSet presAssocID="{9911F084-3E44-4DA3-9E0C-64426431B967}" presName="horz1" presStyleCnt="0"/>
      <dgm:spPr/>
    </dgm:pt>
    <dgm:pt modelId="{A37E5DC3-3697-694F-9472-29477BAD1930}" type="pres">
      <dgm:prSet presAssocID="{9911F084-3E44-4DA3-9E0C-64426431B967}" presName="tx1" presStyleLbl="revTx" presStyleIdx="2" presStyleCnt="4"/>
      <dgm:spPr/>
      <dgm:t>
        <a:bodyPr/>
        <a:lstStyle/>
        <a:p>
          <a:endParaRPr lang="id-ID"/>
        </a:p>
      </dgm:t>
    </dgm:pt>
    <dgm:pt modelId="{18664451-DE75-7947-AA50-8A97FA58E571}" type="pres">
      <dgm:prSet presAssocID="{9911F084-3E44-4DA3-9E0C-64426431B967}" presName="vert1" presStyleCnt="0"/>
      <dgm:spPr/>
    </dgm:pt>
    <dgm:pt modelId="{8D2D39F1-D2EC-BF49-B1FF-FE949971CD2A}" type="pres">
      <dgm:prSet presAssocID="{505C716F-F2E7-4157-9F4A-4CAAAF583EBD}" presName="thickLine" presStyleLbl="alignNode1" presStyleIdx="3" presStyleCnt="4"/>
      <dgm:spPr/>
    </dgm:pt>
    <dgm:pt modelId="{779B982D-6390-A241-BE94-22E9D84F6944}" type="pres">
      <dgm:prSet presAssocID="{505C716F-F2E7-4157-9F4A-4CAAAF583EBD}" presName="horz1" presStyleCnt="0"/>
      <dgm:spPr/>
    </dgm:pt>
    <dgm:pt modelId="{C2626E48-DCDE-D04F-BAA3-D740E1E320AD}" type="pres">
      <dgm:prSet presAssocID="{505C716F-F2E7-4157-9F4A-4CAAAF583EBD}" presName="tx1" presStyleLbl="revTx" presStyleIdx="3" presStyleCnt="4" custScaleY="141382"/>
      <dgm:spPr/>
      <dgm:t>
        <a:bodyPr/>
        <a:lstStyle/>
        <a:p>
          <a:endParaRPr lang="id-ID"/>
        </a:p>
      </dgm:t>
    </dgm:pt>
    <dgm:pt modelId="{05658256-47F5-C949-A759-BE8D5B44DA8E}" type="pres">
      <dgm:prSet presAssocID="{505C716F-F2E7-4157-9F4A-4CAAAF583EBD}" presName="vert1" presStyleCnt="0"/>
      <dgm:spPr/>
    </dgm:pt>
  </dgm:ptLst>
  <dgm:cxnLst>
    <dgm:cxn modelId="{FDD8F5EA-0691-B34D-A99E-A27E3D22C83A}" type="presOf" srcId="{CD3FE3B3-5241-4451-985C-77F4FD00BDAE}" destId="{16A895B7-8699-6F4A-ADC8-F597F5B4C837}" srcOrd="0" destOrd="0" presId="urn:microsoft.com/office/officeart/2008/layout/LinedList"/>
    <dgm:cxn modelId="{B8933EE7-3028-F942-B84F-1E1E41769725}" type="presOf" srcId="{9911F084-3E44-4DA3-9E0C-64426431B967}" destId="{A37E5DC3-3697-694F-9472-29477BAD1930}" srcOrd="0" destOrd="0" presId="urn:microsoft.com/office/officeart/2008/layout/LinedList"/>
    <dgm:cxn modelId="{FE55FF1E-F9AC-B24A-87EA-21A1FCA0F1A3}" type="presOf" srcId="{4C968637-1C25-4023-A19D-8A1FA906FB47}" destId="{B8D74006-6EB0-FA4F-B803-7A70B95E5128}" srcOrd="0" destOrd="0" presId="urn:microsoft.com/office/officeart/2008/layout/LinedList"/>
    <dgm:cxn modelId="{90AE906E-6234-4340-A41A-9FB532820830}" srcId="{4C968637-1C25-4023-A19D-8A1FA906FB47}" destId="{9911F084-3E44-4DA3-9E0C-64426431B967}" srcOrd="2" destOrd="0" parTransId="{09AE89C6-5415-43A5-B833-0ACB1B8110CB}" sibTransId="{C06AE4F5-1595-4DD9-9378-39C190F4839F}"/>
    <dgm:cxn modelId="{97000B4B-C5CC-4DA5-BDFE-FD551D86B2B8}" srcId="{4C968637-1C25-4023-A19D-8A1FA906FB47}" destId="{CD3FE3B3-5241-4451-985C-77F4FD00BDAE}" srcOrd="0" destOrd="0" parTransId="{247613EA-2982-4C1F-8BF5-DF0A1F717FD4}" sibTransId="{7FD3C5B9-28C5-46B5-A0BC-6C094C10E081}"/>
    <dgm:cxn modelId="{75231FF6-B79D-BB49-8A09-8ECD142979A1}" type="presOf" srcId="{DE2769C7-979F-42E7-B76F-3F512BE5080D}" destId="{253CD2B5-2B4D-CD4E-B345-A9B9436636CB}" srcOrd="0" destOrd="0" presId="urn:microsoft.com/office/officeart/2008/layout/LinedList"/>
    <dgm:cxn modelId="{D3E423EF-AD9C-DA45-827D-09D22A86ABCF}" type="presOf" srcId="{505C716F-F2E7-4157-9F4A-4CAAAF583EBD}" destId="{C2626E48-DCDE-D04F-BAA3-D740E1E320AD}" srcOrd="0" destOrd="0" presId="urn:microsoft.com/office/officeart/2008/layout/LinedList"/>
    <dgm:cxn modelId="{AD2925B0-885B-401B-8F21-CE8A607BB22B}" srcId="{4C968637-1C25-4023-A19D-8A1FA906FB47}" destId="{505C716F-F2E7-4157-9F4A-4CAAAF583EBD}" srcOrd="3" destOrd="0" parTransId="{695A57E5-442D-4FDD-9651-56F1E0F688AB}" sibTransId="{8EDB4D06-4B82-4B48-A936-5C4E2899E14D}"/>
    <dgm:cxn modelId="{6552213A-EC40-418D-AB91-F91B3B8491B8}" srcId="{4C968637-1C25-4023-A19D-8A1FA906FB47}" destId="{DE2769C7-979F-42E7-B76F-3F512BE5080D}" srcOrd="1" destOrd="0" parTransId="{B640D188-FEBA-44F3-A6E5-38FC9926CFE5}" sibTransId="{69056133-5CCF-4C37-A7DF-5FF23DAED745}"/>
    <dgm:cxn modelId="{BA88E263-CAA6-FC44-A1CB-90C4E6374CB0}" type="presParOf" srcId="{B8D74006-6EB0-FA4F-B803-7A70B95E5128}" destId="{B9FE1DB3-E95E-714A-BC68-FB619CFD6B0C}" srcOrd="0" destOrd="0" presId="urn:microsoft.com/office/officeart/2008/layout/LinedList"/>
    <dgm:cxn modelId="{ED4E1340-1EF7-9149-9860-49A40DDFF651}" type="presParOf" srcId="{B8D74006-6EB0-FA4F-B803-7A70B95E5128}" destId="{B13CDEBD-0752-C442-9E7F-82255696A444}" srcOrd="1" destOrd="0" presId="urn:microsoft.com/office/officeart/2008/layout/LinedList"/>
    <dgm:cxn modelId="{8AC77341-ED08-0541-9C17-E8EA123A4D75}" type="presParOf" srcId="{B13CDEBD-0752-C442-9E7F-82255696A444}" destId="{16A895B7-8699-6F4A-ADC8-F597F5B4C837}" srcOrd="0" destOrd="0" presId="urn:microsoft.com/office/officeart/2008/layout/LinedList"/>
    <dgm:cxn modelId="{CF558B95-B514-E04A-AF37-5E087CE62521}" type="presParOf" srcId="{B13CDEBD-0752-C442-9E7F-82255696A444}" destId="{4873A108-A6BF-4E44-8C29-9843AE103B70}" srcOrd="1" destOrd="0" presId="urn:microsoft.com/office/officeart/2008/layout/LinedList"/>
    <dgm:cxn modelId="{5214176A-42A9-8E4D-ACF1-E10231CDED93}" type="presParOf" srcId="{B8D74006-6EB0-FA4F-B803-7A70B95E5128}" destId="{1DB54DF5-B0E4-3B4A-9998-C702611515E7}" srcOrd="2" destOrd="0" presId="urn:microsoft.com/office/officeart/2008/layout/LinedList"/>
    <dgm:cxn modelId="{C26A95E5-F021-8B48-8CC4-B979EC7ACD14}" type="presParOf" srcId="{B8D74006-6EB0-FA4F-B803-7A70B95E5128}" destId="{C4F2C1B7-3A08-4147-B372-AEEBF26202A9}" srcOrd="3" destOrd="0" presId="urn:microsoft.com/office/officeart/2008/layout/LinedList"/>
    <dgm:cxn modelId="{DCA0AD58-CEC8-994A-9906-7A74AE673BF3}" type="presParOf" srcId="{C4F2C1B7-3A08-4147-B372-AEEBF26202A9}" destId="{253CD2B5-2B4D-CD4E-B345-A9B9436636CB}" srcOrd="0" destOrd="0" presId="urn:microsoft.com/office/officeart/2008/layout/LinedList"/>
    <dgm:cxn modelId="{34111CC9-EC52-8845-A58C-601F17CAD6CF}" type="presParOf" srcId="{C4F2C1B7-3A08-4147-B372-AEEBF26202A9}" destId="{D5D334CD-18B2-9C48-B612-09A0C58A6784}" srcOrd="1" destOrd="0" presId="urn:microsoft.com/office/officeart/2008/layout/LinedList"/>
    <dgm:cxn modelId="{0CF680DE-E512-3A48-B2C8-1A3ED9F78546}" type="presParOf" srcId="{B8D74006-6EB0-FA4F-B803-7A70B95E5128}" destId="{EA0CA817-01AA-724E-B86A-2EE932D4ADEF}" srcOrd="4" destOrd="0" presId="urn:microsoft.com/office/officeart/2008/layout/LinedList"/>
    <dgm:cxn modelId="{D6EEF9ED-C434-0F45-8464-A567D9F4EBB5}" type="presParOf" srcId="{B8D74006-6EB0-FA4F-B803-7A70B95E5128}" destId="{4673E0CE-5563-7344-AA06-60667D4B2E15}" srcOrd="5" destOrd="0" presId="urn:microsoft.com/office/officeart/2008/layout/LinedList"/>
    <dgm:cxn modelId="{A84C0EDA-E38A-3E4A-94C4-FC26729753FD}" type="presParOf" srcId="{4673E0CE-5563-7344-AA06-60667D4B2E15}" destId="{A37E5DC3-3697-694F-9472-29477BAD1930}" srcOrd="0" destOrd="0" presId="urn:microsoft.com/office/officeart/2008/layout/LinedList"/>
    <dgm:cxn modelId="{D6E0CABC-7215-1C43-B0E0-10B1CDE0D4D2}" type="presParOf" srcId="{4673E0CE-5563-7344-AA06-60667D4B2E15}" destId="{18664451-DE75-7947-AA50-8A97FA58E571}" srcOrd="1" destOrd="0" presId="urn:microsoft.com/office/officeart/2008/layout/LinedList"/>
    <dgm:cxn modelId="{C80F6E69-4F34-8247-9872-B9FB2C42FF99}" type="presParOf" srcId="{B8D74006-6EB0-FA4F-B803-7A70B95E5128}" destId="{8D2D39F1-D2EC-BF49-B1FF-FE949971CD2A}" srcOrd="6" destOrd="0" presId="urn:microsoft.com/office/officeart/2008/layout/LinedList"/>
    <dgm:cxn modelId="{1C26B22E-F6BC-1F41-82FA-984A9D62A981}" type="presParOf" srcId="{B8D74006-6EB0-FA4F-B803-7A70B95E5128}" destId="{779B982D-6390-A241-BE94-22E9D84F6944}" srcOrd="7" destOrd="0" presId="urn:microsoft.com/office/officeart/2008/layout/LinedList"/>
    <dgm:cxn modelId="{F3696D27-3B17-D84A-B75C-E180B7182FEB}" type="presParOf" srcId="{779B982D-6390-A241-BE94-22E9D84F6944}" destId="{C2626E48-DCDE-D04F-BAA3-D740E1E320AD}" srcOrd="0" destOrd="0" presId="urn:microsoft.com/office/officeart/2008/layout/LinedList"/>
    <dgm:cxn modelId="{2C4CC543-4069-174D-BFC0-18EF5BE1783B}" type="presParOf" srcId="{779B982D-6390-A241-BE94-22E9D84F6944}" destId="{05658256-47F5-C949-A759-BE8D5B44DA8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51FD9F-1410-460C-8781-966CA9E79676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D2E1582D-8669-4AB8-A3FD-D234905DA5A0}">
      <dgm:prSet/>
      <dgm:spPr/>
      <dgm:t>
        <a:bodyPr/>
        <a:lstStyle/>
        <a:p>
          <a:r>
            <a:rPr lang="en-US"/>
            <a:t>Mempelajari 2595 TB Kasus yang diobati setahun terakhir pada sampel Riskesda 2013</a:t>
          </a:r>
        </a:p>
      </dgm:t>
    </dgm:pt>
    <dgm:pt modelId="{132FE866-88DA-4446-BA98-309B683609E7}" type="parTrans" cxnId="{24C817E3-F4D3-4B1D-9CE7-A6D189465DCE}">
      <dgm:prSet/>
      <dgm:spPr/>
      <dgm:t>
        <a:bodyPr/>
        <a:lstStyle/>
        <a:p>
          <a:endParaRPr lang="en-US"/>
        </a:p>
      </dgm:t>
    </dgm:pt>
    <dgm:pt modelId="{83686197-0EF1-4273-92DB-AAD258BE42C3}" type="sibTrans" cxnId="{24C817E3-F4D3-4B1D-9CE7-A6D189465DCE}">
      <dgm:prSet/>
      <dgm:spPr/>
      <dgm:t>
        <a:bodyPr/>
        <a:lstStyle/>
        <a:p>
          <a:endParaRPr lang="en-US"/>
        </a:p>
      </dgm:t>
    </dgm:pt>
    <dgm:pt modelId="{4F43BB48-5268-4860-9ACD-D5D175483C0D}">
      <dgm:prSet/>
      <dgm:spPr/>
      <dgm:t>
        <a:bodyPr/>
        <a:lstStyle/>
        <a:p>
          <a:r>
            <a:rPr lang="en-US"/>
            <a:t>Mempelajari 495 Kasus TB yang terkonfirmasi dari sampel Survei Prevalensi TB Nasional 2014</a:t>
          </a:r>
        </a:p>
      </dgm:t>
    </dgm:pt>
    <dgm:pt modelId="{7DE41089-1AA2-4850-8198-291F563E37AD}" type="parTrans" cxnId="{D572E319-4A45-41A6-BAAD-46E3D8C57CCC}">
      <dgm:prSet/>
      <dgm:spPr/>
      <dgm:t>
        <a:bodyPr/>
        <a:lstStyle/>
        <a:p>
          <a:endParaRPr lang="en-US"/>
        </a:p>
      </dgm:t>
    </dgm:pt>
    <dgm:pt modelId="{17638030-E71F-43D4-AF3C-E4C7051D2CC8}" type="sibTrans" cxnId="{D572E319-4A45-41A6-BAAD-46E3D8C57CCC}">
      <dgm:prSet/>
      <dgm:spPr/>
      <dgm:t>
        <a:bodyPr/>
        <a:lstStyle/>
        <a:p>
          <a:endParaRPr lang="en-US"/>
        </a:p>
      </dgm:t>
    </dgm:pt>
    <dgm:pt modelId="{238E2BE1-4FFC-4028-91D1-694F4D5861EC}">
      <dgm:prSet/>
      <dgm:spPr/>
      <dgm:t>
        <a:bodyPr/>
        <a:lstStyle/>
        <a:p>
          <a:r>
            <a:rPr lang="en-US"/>
            <a:t>Kenali karakteristik potensial penularan TB di Indonesia</a:t>
          </a:r>
        </a:p>
      </dgm:t>
    </dgm:pt>
    <dgm:pt modelId="{71544E59-A4EC-4D60-B243-1A2888EC8DAB}" type="parTrans" cxnId="{C54D65A5-03BF-47A7-914B-1AE24EA0E920}">
      <dgm:prSet/>
      <dgm:spPr/>
      <dgm:t>
        <a:bodyPr/>
        <a:lstStyle/>
        <a:p>
          <a:endParaRPr lang="en-US"/>
        </a:p>
      </dgm:t>
    </dgm:pt>
    <dgm:pt modelId="{A25BC422-2E5D-49C3-88F0-5962E8C4E5BD}" type="sibTrans" cxnId="{C54D65A5-03BF-47A7-914B-1AE24EA0E920}">
      <dgm:prSet/>
      <dgm:spPr/>
      <dgm:t>
        <a:bodyPr/>
        <a:lstStyle/>
        <a:p>
          <a:endParaRPr lang="en-US"/>
        </a:p>
      </dgm:t>
    </dgm:pt>
    <dgm:pt modelId="{5A092803-24CB-5E47-999E-0231E1581F3F}" type="pres">
      <dgm:prSet presAssocID="{5351FD9F-1410-460C-8781-966CA9E7967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id-ID"/>
        </a:p>
      </dgm:t>
    </dgm:pt>
    <dgm:pt modelId="{C0FC0A82-E132-5C4B-8D45-561A4A98D6E4}" type="pres">
      <dgm:prSet presAssocID="{D2E1582D-8669-4AB8-A3FD-D234905DA5A0}" presName="thickLine" presStyleLbl="alignNode1" presStyleIdx="0" presStyleCnt="3"/>
      <dgm:spPr/>
    </dgm:pt>
    <dgm:pt modelId="{EEB849D6-7F65-5E4D-BAB2-8E262B9FE472}" type="pres">
      <dgm:prSet presAssocID="{D2E1582D-8669-4AB8-A3FD-D234905DA5A0}" presName="horz1" presStyleCnt="0"/>
      <dgm:spPr/>
    </dgm:pt>
    <dgm:pt modelId="{3BFB059C-A526-D24C-BB4C-2C308C4103F5}" type="pres">
      <dgm:prSet presAssocID="{D2E1582D-8669-4AB8-A3FD-D234905DA5A0}" presName="tx1" presStyleLbl="revTx" presStyleIdx="0" presStyleCnt="3"/>
      <dgm:spPr/>
      <dgm:t>
        <a:bodyPr/>
        <a:lstStyle/>
        <a:p>
          <a:endParaRPr lang="id-ID"/>
        </a:p>
      </dgm:t>
    </dgm:pt>
    <dgm:pt modelId="{A982F949-6DA2-9D41-AD2E-807988AE08A9}" type="pres">
      <dgm:prSet presAssocID="{D2E1582D-8669-4AB8-A3FD-D234905DA5A0}" presName="vert1" presStyleCnt="0"/>
      <dgm:spPr/>
    </dgm:pt>
    <dgm:pt modelId="{87E75D6F-9B4D-BF4F-8CF8-B03646B8E252}" type="pres">
      <dgm:prSet presAssocID="{4F43BB48-5268-4860-9ACD-D5D175483C0D}" presName="thickLine" presStyleLbl="alignNode1" presStyleIdx="1" presStyleCnt="3"/>
      <dgm:spPr/>
    </dgm:pt>
    <dgm:pt modelId="{2E654F46-4DB2-2648-89BC-EDD8D0EB973B}" type="pres">
      <dgm:prSet presAssocID="{4F43BB48-5268-4860-9ACD-D5D175483C0D}" presName="horz1" presStyleCnt="0"/>
      <dgm:spPr/>
    </dgm:pt>
    <dgm:pt modelId="{3449C7BB-9181-BB47-8D91-8357A1F7F9CB}" type="pres">
      <dgm:prSet presAssocID="{4F43BB48-5268-4860-9ACD-D5D175483C0D}" presName="tx1" presStyleLbl="revTx" presStyleIdx="1" presStyleCnt="3"/>
      <dgm:spPr/>
      <dgm:t>
        <a:bodyPr/>
        <a:lstStyle/>
        <a:p>
          <a:endParaRPr lang="id-ID"/>
        </a:p>
      </dgm:t>
    </dgm:pt>
    <dgm:pt modelId="{BE955E4C-2E49-DA40-A69F-04F9ACA1898A}" type="pres">
      <dgm:prSet presAssocID="{4F43BB48-5268-4860-9ACD-D5D175483C0D}" presName="vert1" presStyleCnt="0"/>
      <dgm:spPr/>
    </dgm:pt>
    <dgm:pt modelId="{751B2E4C-D0BD-8A45-A248-B323F6D6E488}" type="pres">
      <dgm:prSet presAssocID="{238E2BE1-4FFC-4028-91D1-694F4D5861EC}" presName="thickLine" presStyleLbl="alignNode1" presStyleIdx="2" presStyleCnt="3"/>
      <dgm:spPr/>
    </dgm:pt>
    <dgm:pt modelId="{3A131A7F-B2DB-774D-9FAC-226E303C8750}" type="pres">
      <dgm:prSet presAssocID="{238E2BE1-4FFC-4028-91D1-694F4D5861EC}" presName="horz1" presStyleCnt="0"/>
      <dgm:spPr/>
    </dgm:pt>
    <dgm:pt modelId="{770CC13C-E3FC-6441-BB92-AFD0A2F2436A}" type="pres">
      <dgm:prSet presAssocID="{238E2BE1-4FFC-4028-91D1-694F4D5861EC}" presName="tx1" presStyleLbl="revTx" presStyleIdx="2" presStyleCnt="3"/>
      <dgm:spPr/>
      <dgm:t>
        <a:bodyPr/>
        <a:lstStyle/>
        <a:p>
          <a:endParaRPr lang="id-ID"/>
        </a:p>
      </dgm:t>
    </dgm:pt>
    <dgm:pt modelId="{A200B47A-2750-8A44-82FF-F09D9843801E}" type="pres">
      <dgm:prSet presAssocID="{238E2BE1-4FFC-4028-91D1-694F4D5861EC}" presName="vert1" presStyleCnt="0"/>
      <dgm:spPr/>
    </dgm:pt>
  </dgm:ptLst>
  <dgm:cxnLst>
    <dgm:cxn modelId="{ED6CE94F-48E2-D741-8FF2-0E704C9E61CA}" type="presOf" srcId="{D2E1582D-8669-4AB8-A3FD-D234905DA5A0}" destId="{3BFB059C-A526-D24C-BB4C-2C308C4103F5}" srcOrd="0" destOrd="0" presId="urn:microsoft.com/office/officeart/2008/layout/LinedList"/>
    <dgm:cxn modelId="{D572E319-4A45-41A6-BAAD-46E3D8C57CCC}" srcId="{5351FD9F-1410-460C-8781-966CA9E79676}" destId="{4F43BB48-5268-4860-9ACD-D5D175483C0D}" srcOrd="1" destOrd="0" parTransId="{7DE41089-1AA2-4850-8198-291F563E37AD}" sibTransId="{17638030-E71F-43D4-AF3C-E4C7051D2CC8}"/>
    <dgm:cxn modelId="{24C817E3-F4D3-4B1D-9CE7-A6D189465DCE}" srcId="{5351FD9F-1410-460C-8781-966CA9E79676}" destId="{D2E1582D-8669-4AB8-A3FD-D234905DA5A0}" srcOrd="0" destOrd="0" parTransId="{132FE866-88DA-4446-BA98-309B683609E7}" sibTransId="{83686197-0EF1-4273-92DB-AAD258BE42C3}"/>
    <dgm:cxn modelId="{4D4749E0-BCB0-AC40-AB57-E3D523AD2E9B}" type="presOf" srcId="{5351FD9F-1410-460C-8781-966CA9E79676}" destId="{5A092803-24CB-5E47-999E-0231E1581F3F}" srcOrd="0" destOrd="0" presId="urn:microsoft.com/office/officeart/2008/layout/LinedList"/>
    <dgm:cxn modelId="{64028783-D23F-364C-A499-4FD6F79ABEE0}" type="presOf" srcId="{238E2BE1-4FFC-4028-91D1-694F4D5861EC}" destId="{770CC13C-E3FC-6441-BB92-AFD0A2F2436A}" srcOrd="0" destOrd="0" presId="urn:microsoft.com/office/officeart/2008/layout/LinedList"/>
    <dgm:cxn modelId="{0866350A-5DCE-C74E-B21C-BD705DB54D73}" type="presOf" srcId="{4F43BB48-5268-4860-9ACD-D5D175483C0D}" destId="{3449C7BB-9181-BB47-8D91-8357A1F7F9CB}" srcOrd="0" destOrd="0" presId="urn:microsoft.com/office/officeart/2008/layout/LinedList"/>
    <dgm:cxn modelId="{C54D65A5-03BF-47A7-914B-1AE24EA0E920}" srcId="{5351FD9F-1410-460C-8781-966CA9E79676}" destId="{238E2BE1-4FFC-4028-91D1-694F4D5861EC}" srcOrd="2" destOrd="0" parTransId="{71544E59-A4EC-4D60-B243-1A2888EC8DAB}" sibTransId="{A25BC422-2E5D-49C3-88F0-5962E8C4E5BD}"/>
    <dgm:cxn modelId="{779042E5-6A88-CB4E-B5C5-01A45CE34272}" type="presParOf" srcId="{5A092803-24CB-5E47-999E-0231E1581F3F}" destId="{C0FC0A82-E132-5C4B-8D45-561A4A98D6E4}" srcOrd="0" destOrd="0" presId="urn:microsoft.com/office/officeart/2008/layout/LinedList"/>
    <dgm:cxn modelId="{EC6A51A0-9CD1-3C41-A2E4-9BDA8DF7825C}" type="presParOf" srcId="{5A092803-24CB-5E47-999E-0231E1581F3F}" destId="{EEB849D6-7F65-5E4D-BAB2-8E262B9FE472}" srcOrd="1" destOrd="0" presId="urn:microsoft.com/office/officeart/2008/layout/LinedList"/>
    <dgm:cxn modelId="{27F51B92-CC72-5B4D-9EFC-885AE48B5CCD}" type="presParOf" srcId="{EEB849D6-7F65-5E4D-BAB2-8E262B9FE472}" destId="{3BFB059C-A526-D24C-BB4C-2C308C4103F5}" srcOrd="0" destOrd="0" presId="urn:microsoft.com/office/officeart/2008/layout/LinedList"/>
    <dgm:cxn modelId="{7662F6DD-1D4F-E243-84EB-D7E3A9CC9207}" type="presParOf" srcId="{EEB849D6-7F65-5E4D-BAB2-8E262B9FE472}" destId="{A982F949-6DA2-9D41-AD2E-807988AE08A9}" srcOrd="1" destOrd="0" presId="urn:microsoft.com/office/officeart/2008/layout/LinedList"/>
    <dgm:cxn modelId="{F03BFF1B-A6A9-E349-9B62-1372251052E7}" type="presParOf" srcId="{5A092803-24CB-5E47-999E-0231E1581F3F}" destId="{87E75D6F-9B4D-BF4F-8CF8-B03646B8E252}" srcOrd="2" destOrd="0" presId="urn:microsoft.com/office/officeart/2008/layout/LinedList"/>
    <dgm:cxn modelId="{E5D7700D-27E6-274A-8595-67395DC89E49}" type="presParOf" srcId="{5A092803-24CB-5E47-999E-0231E1581F3F}" destId="{2E654F46-4DB2-2648-89BC-EDD8D0EB973B}" srcOrd="3" destOrd="0" presId="urn:microsoft.com/office/officeart/2008/layout/LinedList"/>
    <dgm:cxn modelId="{41F28320-1C52-D847-8914-EA390560C397}" type="presParOf" srcId="{2E654F46-4DB2-2648-89BC-EDD8D0EB973B}" destId="{3449C7BB-9181-BB47-8D91-8357A1F7F9CB}" srcOrd="0" destOrd="0" presId="urn:microsoft.com/office/officeart/2008/layout/LinedList"/>
    <dgm:cxn modelId="{6563C135-C937-4E4D-B0E0-113C2E377E62}" type="presParOf" srcId="{2E654F46-4DB2-2648-89BC-EDD8D0EB973B}" destId="{BE955E4C-2E49-DA40-A69F-04F9ACA1898A}" srcOrd="1" destOrd="0" presId="urn:microsoft.com/office/officeart/2008/layout/LinedList"/>
    <dgm:cxn modelId="{AC014D0E-4F14-144A-AFA2-10A49EE483D2}" type="presParOf" srcId="{5A092803-24CB-5E47-999E-0231E1581F3F}" destId="{751B2E4C-D0BD-8A45-A248-B323F6D6E488}" srcOrd="4" destOrd="0" presId="urn:microsoft.com/office/officeart/2008/layout/LinedList"/>
    <dgm:cxn modelId="{E26008C5-1456-8F45-9E7C-BCD880F8555E}" type="presParOf" srcId="{5A092803-24CB-5E47-999E-0231E1581F3F}" destId="{3A131A7F-B2DB-774D-9FAC-226E303C8750}" srcOrd="5" destOrd="0" presId="urn:microsoft.com/office/officeart/2008/layout/LinedList"/>
    <dgm:cxn modelId="{CFC69D0C-4081-BF4C-892E-DEBD222F4BF5}" type="presParOf" srcId="{3A131A7F-B2DB-774D-9FAC-226E303C8750}" destId="{770CC13C-E3FC-6441-BB92-AFD0A2F2436A}" srcOrd="0" destOrd="0" presId="urn:microsoft.com/office/officeart/2008/layout/LinedList"/>
    <dgm:cxn modelId="{8BE91512-76C7-D944-A9CA-4866EC998DE7}" type="presParOf" srcId="{3A131A7F-B2DB-774D-9FAC-226E303C8750}" destId="{A200B47A-2750-8A44-82FF-F09D9843801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C2E66-D209-0F41-BBD5-15435AFEF5F2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6CD66-9B4A-4442-837B-70269FEF9062}">
      <dsp:nvSpPr>
        <dsp:cNvPr id="0" name=""/>
        <dsp:cNvSpPr/>
      </dsp:nvSpPr>
      <dsp:spPr>
        <a:xfrm>
          <a:off x="0" y="0"/>
          <a:ext cx="10515600" cy="2077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Memperkuat Semua Jenis Layanan Kesehatan di semua wilayah dan terintegrasi, butuh kepemimpinan dan komitmen</a:t>
          </a:r>
        </a:p>
      </dsp:txBody>
      <dsp:txXfrm>
        <a:off x="0" y="0"/>
        <a:ext cx="10515600" cy="2077244"/>
      </dsp:txXfrm>
    </dsp:sp>
    <dsp:sp modelId="{273483EC-8F3C-8E49-A080-1F417C4B47BE}">
      <dsp:nvSpPr>
        <dsp:cNvPr id="0" name=""/>
        <dsp:cNvSpPr/>
      </dsp:nvSpPr>
      <dsp:spPr>
        <a:xfrm>
          <a:off x="0" y="2077244"/>
          <a:ext cx="10515600" cy="0"/>
        </a:xfrm>
        <a:prstGeom prst="line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accent1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DE17C-B1CB-C74A-8A5F-F0ABD4C5F9AB}">
      <dsp:nvSpPr>
        <dsp:cNvPr id="0" name=""/>
        <dsp:cNvSpPr/>
      </dsp:nvSpPr>
      <dsp:spPr>
        <a:xfrm>
          <a:off x="0" y="2077244"/>
          <a:ext cx="10515600" cy="2077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Memperkuat Komitmen Pemerintah Pusat dan Daerah dalam Tanggungjawab Layanan TB di wilayahnya dengan mewujudkan Rencana Aksi Daerah</a:t>
          </a:r>
        </a:p>
      </dsp:txBody>
      <dsp:txXfrm>
        <a:off x="0" y="2077244"/>
        <a:ext cx="10515600" cy="20772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C3A32-9FCD-334A-B426-FAA1A6E7FD44}">
      <dsp:nvSpPr>
        <dsp:cNvPr id="0" name=""/>
        <dsp:cNvSpPr/>
      </dsp:nvSpPr>
      <dsp:spPr>
        <a:xfrm>
          <a:off x="0" y="50602"/>
          <a:ext cx="6089650" cy="103428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Petakan Layanan Tuberkulosis berbasis wilayah</a:t>
          </a:r>
          <a:endParaRPr lang="en-US" sz="2600" kern="1200"/>
        </a:p>
      </dsp:txBody>
      <dsp:txXfrm>
        <a:off x="50489" y="101091"/>
        <a:ext cx="5988672" cy="933302"/>
      </dsp:txXfrm>
    </dsp:sp>
    <dsp:sp modelId="{51BC0D12-514F-0547-9CDB-ED72065525DF}">
      <dsp:nvSpPr>
        <dsp:cNvPr id="0" name=""/>
        <dsp:cNvSpPr/>
      </dsp:nvSpPr>
      <dsp:spPr>
        <a:xfrm>
          <a:off x="0" y="1159762"/>
          <a:ext cx="6089650" cy="103428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60997"/>
                <a:satOff val="-3921"/>
                <a:lumOff val="171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60997"/>
                <a:satOff val="-3921"/>
                <a:lumOff val="171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60997"/>
                <a:satOff val="-3921"/>
                <a:lumOff val="171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Perkuat Layanan Diagnostik</a:t>
          </a:r>
          <a:endParaRPr lang="en-US" sz="2600" kern="1200"/>
        </a:p>
      </dsp:txBody>
      <dsp:txXfrm>
        <a:off x="50489" y="1210251"/>
        <a:ext cx="5988672" cy="933302"/>
      </dsp:txXfrm>
    </dsp:sp>
    <dsp:sp modelId="{4279484A-D866-0047-9490-F4D905A2F84F}">
      <dsp:nvSpPr>
        <dsp:cNvPr id="0" name=""/>
        <dsp:cNvSpPr/>
      </dsp:nvSpPr>
      <dsp:spPr>
        <a:xfrm>
          <a:off x="0" y="2268922"/>
          <a:ext cx="6089650" cy="103428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321995"/>
                <a:satOff val="-7842"/>
                <a:lumOff val="343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21995"/>
                <a:satOff val="-7842"/>
                <a:lumOff val="343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21995"/>
                <a:satOff val="-7842"/>
                <a:lumOff val="343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Perkuat Layanan Pengobatan</a:t>
          </a:r>
          <a:endParaRPr lang="en-US" sz="2600" kern="1200"/>
        </a:p>
      </dsp:txBody>
      <dsp:txXfrm>
        <a:off x="50489" y="2319411"/>
        <a:ext cx="5988672" cy="933302"/>
      </dsp:txXfrm>
    </dsp:sp>
    <dsp:sp modelId="{A05AD3BE-1DE4-3C48-B566-13122A214415}">
      <dsp:nvSpPr>
        <dsp:cNvPr id="0" name=""/>
        <dsp:cNvSpPr/>
      </dsp:nvSpPr>
      <dsp:spPr>
        <a:xfrm>
          <a:off x="0" y="3378082"/>
          <a:ext cx="6089650" cy="103428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321995"/>
                <a:satOff val="-7842"/>
                <a:lumOff val="343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21995"/>
                <a:satOff val="-7842"/>
                <a:lumOff val="343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21995"/>
                <a:satOff val="-7842"/>
                <a:lumOff val="343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Perkuat layanan Kepatuhan Minum Obat</a:t>
          </a:r>
          <a:endParaRPr lang="en-US" sz="2600" kern="1200"/>
        </a:p>
      </dsp:txBody>
      <dsp:txXfrm>
        <a:off x="50489" y="3428571"/>
        <a:ext cx="5988672" cy="933302"/>
      </dsp:txXfrm>
    </dsp:sp>
    <dsp:sp modelId="{9ED8B6F7-E627-884D-B316-245BE002F29A}">
      <dsp:nvSpPr>
        <dsp:cNvPr id="0" name=""/>
        <dsp:cNvSpPr/>
      </dsp:nvSpPr>
      <dsp:spPr>
        <a:xfrm>
          <a:off x="0" y="4487242"/>
          <a:ext cx="6089650" cy="103428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60997"/>
                <a:satOff val="-3921"/>
                <a:lumOff val="171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60997"/>
                <a:satOff val="-3921"/>
                <a:lumOff val="171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60997"/>
                <a:satOff val="-3921"/>
                <a:lumOff val="171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Layanan yang memperhatikan  Orang dengan Tuberkulosis dan Keluarganya</a:t>
          </a:r>
          <a:endParaRPr lang="en-US" sz="2600" kern="1200"/>
        </a:p>
      </dsp:txBody>
      <dsp:txXfrm>
        <a:off x="50489" y="4537731"/>
        <a:ext cx="5988672" cy="9333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FE1DB3-E95E-714A-BC68-FB619CFD6B0C}">
      <dsp:nvSpPr>
        <dsp:cNvPr id="0" name=""/>
        <dsp:cNvSpPr/>
      </dsp:nvSpPr>
      <dsp:spPr>
        <a:xfrm>
          <a:off x="0" y="2331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A895B7-8699-6F4A-ADC8-F597F5B4C837}">
      <dsp:nvSpPr>
        <dsp:cNvPr id="0" name=""/>
        <dsp:cNvSpPr/>
      </dsp:nvSpPr>
      <dsp:spPr>
        <a:xfrm>
          <a:off x="0" y="2331"/>
          <a:ext cx="10515600" cy="984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3200" kern="1200" dirty="0" err="1"/>
            <a:t>Keluarga</a:t>
          </a:r>
          <a:r>
            <a:rPr lang="en-ID" sz="3200" kern="1200" dirty="0"/>
            <a:t> </a:t>
          </a:r>
          <a:r>
            <a:rPr lang="en-ID" sz="3200" kern="1200" dirty="0" err="1"/>
            <a:t>dengan</a:t>
          </a:r>
          <a:r>
            <a:rPr lang="en-ID" sz="3200" kern="1200" dirty="0"/>
            <a:t> </a:t>
          </a:r>
          <a:r>
            <a:rPr lang="en-ID" sz="3200" kern="1200" dirty="0" err="1"/>
            <a:t>kasus</a:t>
          </a:r>
          <a:r>
            <a:rPr lang="en-ID" sz="3200" kern="1200" dirty="0"/>
            <a:t> TB</a:t>
          </a:r>
          <a:endParaRPr lang="en-US" sz="3200" kern="1200" dirty="0"/>
        </a:p>
      </dsp:txBody>
      <dsp:txXfrm>
        <a:off x="0" y="2331"/>
        <a:ext cx="10515600" cy="984787"/>
      </dsp:txXfrm>
    </dsp:sp>
    <dsp:sp modelId="{1DB54DF5-B0E4-3B4A-9998-C702611515E7}">
      <dsp:nvSpPr>
        <dsp:cNvPr id="0" name=""/>
        <dsp:cNvSpPr/>
      </dsp:nvSpPr>
      <dsp:spPr>
        <a:xfrm>
          <a:off x="0" y="987118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201247"/>
                <a:satOff val="-4901"/>
                <a:lumOff val="214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01247"/>
                <a:satOff val="-4901"/>
                <a:lumOff val="214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01247"/>
                <a:satOff val="-4901"/>
                <a:lumOff val="214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201247"/>
              <a:satOff val="-4901"/>
              <a:lumOff val="2144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3CD2B5-2B4D-CD4E-B345-A9B9436636CB}">
      <dsp:nvSpPr>
        <dsp:cNvPr id="0" name=""/>
        <dsp:cNvSpPr/>
      </dsp:nvSpPr>
      <dsp:spPr>
        <a:xfrm>
          <a:off x="0" y="987118"/>
          <a:ext cx="10515600" cy="984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3200" kern="1200" dirty="0" err="1"/>
            <a:t>Penduduk</a:t>
          </a:r>
          <a:r>
            <a:rPr lang="en-ID" sz="3200" kern="1200" dirty="0"/>
            <a:t> </a:t>
          </a:r>
          <a:r>
            <a:rPr lang="en-ID" sz="3200" kern="1200" dirty="0" err="1"/>
            <a:t>miskin</a:t>
          </a:r>
          <a:r>
            <a:rPr lang="en-ID" sz="3200" kern="1200" dirty="0"/>
            <a:t>, </a:t>
          </a:r>
          <a:r>
            <a:rPr lang="en-ID" sz="3200" kern="1200" dirty="0" err="1"/>
            <a:t>migran</a:t>
          </a:r>
          <a:r>
            <a:rPr lang="en-ID" sz="3200" kern="1200" dirty="0"/>
            <a:t>, </a:t>
          </a:r>
          <a:r>
            <a:rPr lang="en-ID" sz="3200" kern="1200" dirty="0" err="1"/>
            <a:t>dan</a:t>
          </a:r>
          <a:r>
            <a:rPr lang="en-ID" sz="3200" kern="1200" dirty="0"/>
            <a:t> </a:t>
          </a:r>
          <a:r>
            <a:rPr lang="en-ID" sz="3200" kern="1200" dirty="0" err="1"/>
            <a:t>kelompok</a:t>
          </a:r>
          <a:r>
            <a:rPr lang="en-ID" sz="3200" kern="1200" dirty="0"/>
            <a:t> </a:t>
          </a:r>
          <a:r>
            <a:rPr lang="en-ID" sz="3200" kern="1200" dirty="0" err="1"/>
            <a:t>marjinal</a:t>
          </a:r>
          <a:r>
            <a:rPr lang="en-ID" sz="3200" kern="1200" dirty="0"/>
            <a:t> </a:t>
          </a:r>
          <a:r>
            <a:rPr lang="en-ID" sz="3200" kern="1200" dirty="0" err="1"/>
            <a:t>lainnya</a:t>
          </a:r>
          <a:r>
            <a:rPr lang="en-ID" sz="3200" kern="1200" dirty="0"/>
            <a:t>. </a:t>
          </a:r>
          <a:endParaRPr lang="en-US" sz="3200" kern="1200" dirty="0"/>
        </a:p>
      </dsp:txBody>
      <dsp:txXfrm>
        <a:off x="0" y="987118"/>
        <a:ext cx="10515600" cy="984787"/>
      </dsp:txXfrm>
    </dsp:sp>
    <dsp:sp modelId="{EA0CA817-01AA-724E-B86A-2EE932D4ADEF}">
      <dsp:nvSpPr>
        <dsp:cNvPr id="0" name=""/>
        <dsp:cNvSpPr/>
      </dsp:nvSpPr>
      <dsp:spPr>
        <a:xfrm>
          <a:off x="0" y="1971906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402493"/>
                <a:satOff val="-9802"/>
                <a:lumOff val="428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402493"/>
                <a:satOff val="-9802"/>
                <a:lumOff val="428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402493"/>
                <a:satOff val="-9802"/>
                <a:lumOff val="428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402493"/>
              <a:satOff val="-9802"/>
              <a:lumOff val="428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7E5DC3-3697-694F-9472-29477BAD1930}">
      <dsp:nvSpPr>
        <dsp:cNvPr id="0" name=""/>
        <dsp:cNvSpPr/>
      </dsp:nvSpPr>
      <dsp:spPr>
        <a:xfrm>
          <a:off x="0" y="1971906"/>
          <a:ext cx="10515600" cy="984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800" kern="1200" dirty="0" err="1"/>
            <a:t>Penduduk</a:t>
          </a:r>
          <a:r>
            <a:rPr lang="en-ID" sz="2800" kern="1200" dirty="0"/>
            <a:t> yang </a:t>
          </a:r>
          <a:r>
            <a:rPr lang="en-ID" sz="2800" kern="1200" dirty="0" err="1"/>
            <a:t>pakai</a:t>
          </a:r>
          <a:r>
            <a:rPr lang="en-ID" sz="2800" kern="1200" dirty="0"/>
            <a:t> </a:t>
          </a:r>
          <a:r>
            <a:rPr lang="en-ID" sz="2800" kern="1200" dirty="0" err="1"/>
            <a:t>narkoba</a:t>
          </a:r>
          <a:r>
            <a:rPr lang="en-ID" sz="2800" kern="1200" dirty="0"/>
            <a:t>&amp; </a:t>
          </a:r>
          <a:r>
            <a:rPr lang="en-ID" sz="2800" kern="1200" dirty="0" err="1"/>
            <a:t>warga</a:t>
          </a:r>
          <a:r>
            <a:rPr lang="en-ID" sz="2800" kern="1200" dirty="0"/>
            <a:t> </a:t>
          </a:r>
          <a:r>
            <a:rPr lang="en-ID" sz="2800" kern="1200" dirty="0" err="1"/>
            <a:t>binaan</a:t>
          </a:r>
          <a:endParaRPr lang="en-US" sz="2800" kern="1200" dirty="0"/>
        </a:p>
      </dsp:txBody>
      <dsp:txXfrm>
        <a:off x="0" y="1971906"/>
        <a:ext cx="10515600" cy="984787"/>
      </dsp:txXfrm>
    </dsp:sp>
    <dsp:sp modelId="{8D2D39F1-D2EC-BF49-B1FF-FE949971CD2A}">
      <dsp:nvSpPr>
        <dsp:cNvPr id="0" name=""/>
        <dsp:cNvSpPr/>
      </dsp:nvSpPr>
      <dsp:spPr>
        <a:xfrm>
          <a:off x="0" y="2956694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201247"/>
                <a:satOff val="-4901"/>
                <a:lumOff val="214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01247"/>
                <a:satOff val="-4901"/>
                <a:lumOff val="214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01247"/>
                <a:satOff val="-4901"/>
                <a:lumOff val="214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201247"/>
              <a:satOff val="-4901"/>
              <a:lumOff val="2144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626E48-DCDE-D04F-BAA3-D740E1E320AD}">
      <dsp:nvSpPr>
        <dsp:cNvPr id="0" name=""/>
        <dsp:cNvSpPr/>
      </dsp:nvSpPr>
      <dsp:spPr>
        <a:xfrm>
          <a:off x="0" y="2956694"/>
          <a:ext cx="10505330" cy="1392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3200" kern="1200" dirty="0" err="1"/>
            <a:t>Penduduk</a:t>
          </a:r>
          <a:r>
            <a:rPr lang="en-ID" sz="3200" kern="1200" dirty="0"/>
            <a:t> </a:t>
          </a:r>
          <a:r>
            <a:rPr lang="en-ID" sz="3200" kern="1200" dirty="0" err="1"/>
            <a:t>dengan</a:t>
          </a:r>
          <a:r>
            <a:rPr lang="en-ID" sz="3200" kern="1200" dirty="0"/>
            <a:t> </a:t>
          </a:r>
          <a:r>
            <a:rPr lang="en-ID" sz="3200" kern="1200" dirty="0" err="1"/>
            <a:t>gangguan</a:t>
          </a:r>
          <a:r>
            <a:rPr lang="en-ID" sz="3200" kern="1200" dirty="0"/>
            <a:t> </a:t>
          </a:r>
          <a:r>
            <a:rPr lang="en-ID" sz="3200" kern="1200" dirty="0" err="1"/>
            <a:t>imunitas</a:t>
          </a:r>
          <a:endParaRPr lang="en-ID" sz="3200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3200" kern="1200" dirty="0"/>
            <a:t> (HIV, </a:t>
          </a:r>
          <a:r>
            <a:rPr lang="en-ID" sz="3200" kern="1200" dirty="0" err="1"/>
            <a:t>Malnutrisi</a:t>
          </a:r>
          <a:r>
            <a:rPr lang="en-ID" sz="3200" kern="1200" dirty="0"/>
            <a:t>, Diabetes, </a:t>
          </a:r>
          <a:r>
            <a:rPr lang="en-ID" sz="3200" kern="1200" dirty="0" err="1"/>
            <a:t>Perokok</a:t>
          </a:r>
          <a:r>
            <a:rPr lang="en-ID" sz="3200" kern="1200" dirty="0"/>
            <a:t>, </a:t>
          </a:r>
          <a:r>
            <a:rPr lang="en-ID" sz="3200" kern="1200" dirty="0" err="1"/>
            <a:t>Peminum</a:t>
          </a:r>
          <a:r>
            <a:rPr lang="en-ID" sz="3200" kern="1200" dirty="0"/>
            <a:t> </a:t>
          </a:r>
          <a:r>
            <a:rPr lang="en-ID" sz="3200" kern="1200" dirty="0" err="1"/>
            <a:t>Alkohol</a:t>
          </a:r>
          <a:r>
            <a:rPr lang="en-ID" sz="2800" kern="1200" dirty="0"/>
            <a:t>)</a:t>
          </a:r>
          <a:endParaRPr lang="en-US" sz="2800" kern="1200" dirty="0"/>
        </a:p>
      </dsp:txBody>
      <dsp:txXfrm>
        <a:off x="0" y="2956694"/>
        <a:ext cx="10505330" cy="13923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C0A82-E132-5C4B-8D45-561A4A98D6E4}">
      <dsp:nvSpPr>
        <dsp:cNvPr id="0" name=""/>
        <dsp:cNvSpPr/>
      </dsp:nvSpPr>
      <dsp:spPr>
        <a:xfrm>
          <a:off x="0" y="202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FB059C-A526-D24C-BB4C-2C308C4103F5}">
      <dsp:nvSpPr>
        <dsp:cNvPr id="0" name=""/>
        <dsp:cNvSpPr/>
      </dsp:nvSpPr>
      <dsp:spPr>
        <a:xfrm>
          <a:off x="0" y="2028"/>
          <a:ext cx="10515600" cy="1383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Mempelajari 2595 TB Kasus yang diobati setahun terakhir pada sampel Riskesda 2013</a:t>
          </a:r>
        </a:p>
      </dsp:txBody>
      <dsp:txXfrm>
        <a:off x="0" y="2028"/>
        <a:ext cx="10515600" cy="1383476"/>
      </dsp:txXfrm>
    </dsp:sp>
    <dsp:sp modelId="{87E75D6F-9B4D-BF4F-8CF8-B03646B8E252}">
      <dsp:nvSpPr>
        <dsp:cNvPr id="0" name=""/>
        <dsp:cNvSpPr/>
      </dsp:nvSpPr>
      <dsp:spPr>
        <a:xfrm>
          <a:off x="0" y="1385505"/>
          <a:ext cx="10515600" cy="0"/>
        </a:xfrm>
        <a:prstGeom prst="lin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9C7BB-9181-BB47-8D91-8357A1F7F9CB}">
      <dsp:nvSpPr>
        <dsp:cNvPr id="0" name=""/>
        <dsp:cNvSpPr/>
      </dsp:nvSpPr>
      <dsp:spPr>
        <a:xfrm>
          <a:off x="0" y="1385505"/>
          <a:ext cx="10515600" cy="1383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Mempelajari 495 Kasus TB yang terkonfirmasi dari sampel Survei Prevalensi TB Nasional 2014</a:t>
          </a:r>
        </a:p>
      </dsp:txBody>
      <dsp:txXfrm>
        <a:off x="0" y="1385505"/>
        <a:ext cx="10515600" cy="1383476"/>
      </dsp:txXfrm>
    </dsp:sp>
    <dsp:sp modelId="{751B2E4C-D0BD-8A45-A248-B323F6D6E488}">
      <dsp:nvSpPr>
        <dsp:cNvPr id="0" name=""/>
        <dsp:cNvSpPr/>
      </dsp:nvSpPr>
      <dsp:spPr>
        <a:xfrm>
          <a:off x="0" y="2768982"/>
          <a:ext cx="10515600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0CC13C-E3FC-6441-BB92-AFD0A2F2436A}">
      <dsp:nvSpPr>
        <dsp:cNvPr id="0" name=""/>
        <dsp:cNvSpPr/>
      </dsp:nvSpPr>
      <dsp:spPr>
        <a:xfrm>
          <a:off x="0" y="2768982"/>
          <a:ext cx="10515600" cy="1383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Kenali karakteristik potensial penularan TB di Indonesia</a:t>
          </a:r>
        </a:p>
      </dsp:txBody>
      <dsp:txXfrm>
        <a:off x="0" y="2768982"/>
        <a:ext cx="10515600" cy="13834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9CAC0-0BAA-A745-88E3-56CEFD766DF0}" type="datetimeFigureOut">
              <a:rPr lang="en-US" smtClean="0"/>
              <a:pPr/>
              <a:t>3/13/2018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DF677-C032-EF41-ACFE-BFFCCB982C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2277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DF677-C032-EF41-ACFE-BFFCCB982CC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/>
              <a:t>This is</a:t>
            </a:r>
            <a:r>
              <a:rPr lang="id-ID" baseline="0" dirty="0"/>
              <a:t> the main result of the work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9EE7C-2C74-4DD8-85E8-6F0FDEF880C5}" type="slidenum">
              <a:rPr lang="id-ID" smtClean="0"/>
              <a:pPr/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436804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xmlns="" id="{7317E2E2-2F62-A240-8D04-EF127218FF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xmlns="" id="{E2309AB7-751E-3945-88C1-4A6568F03B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ヒラギノ角ゴ Pro W3" panose="020B0300000000000000" pitchFamily="34" charset="-128"/>
              <a:cs typeface="ヒラギノ角ゴ Pro W3" panose="020B0300000000000000" pitchFamily="34" charset="-128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xmlns="" id="{4E373320-DCE7-754A-AABC-406A10BE8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0044BCB-6304-1246-ACAE-5ACA4D4CA420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notification- Geo-coding under autogenerated. Pictorial view of cascade rather than actual.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304DE-2898-4ED7-A624-FAE1BB31080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1817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notification- Geo-coding under autogenerated. Pictorial view of cascade rather than actual.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304DE-2898-4ED7-A624-FAE1BB31080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2161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5929BA-8D08-874C-85AF-65E3A951D5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204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304DE-2898-4ED7-A624-FAE1BB31080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077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0218BF-98C4-C142-9F91-2CBCA01F7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2FC9A1-BD7E-A54A-ABE2-1A577159A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C17FFA-922F-DD4B-B05C-A0A9CC8A6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8EB59-6B1B-974A-99C7-C7588B8C5D52}" type="datetimeFigureOut">
              <a:rPr lang="en-US" smtClean="0"/>
              <a:pPr/>
              <a:t>3/13/2018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31DC58-3AFB-BD42-82F6-DC168C2C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B227CF-5FC8-B444-8220-862576F0F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954BF-69C2-A843-B07A-B2DC5023FA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3736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057EFE-7770-F249-A83A-DEBC86FDD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B2508AB-8E07-5F4E-A2C6-3D5DD6CC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DA21FB-D4F8-B44C-8A56-C55646010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8EB59-6B1B-974A-99C7-C7588B8C5D52}" type="datetimeFigureOut">
              <a:rPr lang="en-US" smtClean="0"/>
              <a:pPr/>
              <a:t>3/13/2018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62FAF5-31B5-8B48-9B54-E6220EB10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52CF87-0FC5-E04B-BB1E-C1FFE015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954BF-69C2-A843-B07A-B2DC5023FA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49434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3208C09-66C5-D444-A24E-E71162DE0A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71EAA2-16AE-7B43-AA2B-29185482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AF3985-74F4-5143-8400-2067DD703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8EB59-6B1B-974A-99C7-C7588B8C5D52}" type="datetimeFigureOut">
              <a:rPr lang="en-US" smtClean="0"/>
              <a:pPr/>
              <a:t>3/13/2018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83D81D-2BFC-B244-B8D6-9DCC26D1C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792778-DA06-9B4E-9407-F1BDE2C6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954BF-69C2-A843-B07A-B2DC5023FA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199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9C6245-6493-C54C-B23D-516884E1E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E99165-A954-604B-BEA0-8DBBBD3FB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2E990E-8D0B-6E4C-9175-3C0D187B2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8EB59-6B1B-974A-99C7-C7588B8C5D52}" type="datetimeFigureOut">
              <a:rPr lang="en-US" smtClean="0"/>
              <a:pPr/>
              <a:t>3/13/2018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424FED-4DD2-4140-B86E-C83F65F7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7B746A-1EBA-EC45-8EFD-1AC097C57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954BF-69C2-A843-B07A-B2DC5023FA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7052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48CB7E-F712-664B-B911-860B2B498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FC2905-9DE3-2547-A929-9FE11A9ED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B9ED2D-91D2-9949-9450-CBC881716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8EB59-6B1B-974A-99C7-C7588B8C5D52}" type="datetimeFigureOut">
              <a:rPr lang="en-US" smtClean="0"/>
              <a:pPr/>
              <a:t>3/13/2018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0E956E-37FF-DC4A-BFEA-6B29A2AB2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DC8012-6452-4E44-8BC3-82E4891DC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954BF-69C2-A843-B07A-B2DC5023FA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045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4ADB4-341C-104B-9533-2FA37C1C1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0E13E3-79B4-B14F-A036-55C8C6A9E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B24AF9-ECC6-8E4C-8C4E-8AE17DAD4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3503E0-23C5-0743-A984-6ABE13C3D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8EB59-6B1B-974A-99C7-C7588B8C5D52}" type="datetimeFigureOut">
              <a:rPr lang="en-US" smtClean="0"/>
              <a:pPr/>
              <a:t>3/13/2018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D3F3DB-DF82-EC46-994E-790C088F8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68C345-392D-7241-85A4-478857A1A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954BF-69C2-A843-B07A-B2DC5023FA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8004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4A8D50-AF03-5346-853E-A5335814A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B5F874-D096-764C-A17D-636EB074F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8540835-0750-1340-8958-D31036084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AB6760B-2849-1D4E-968B-92B0D87BD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9109AD9-40FD-A24B-B329-CD3E5CCA41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4FEC76-7221-CD4E-B57E-9F022A10D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8EB59-6B1B-974A-99C7-C7588B8C5D52}" type="datetimeFigureOut">
              <a:rPr lang="en-US" smtClean="0"/>
              <a:pPr/>
              <a:t>3/13/2018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10773E1-F5B8-4D41-A367-0154D47C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9D327C9-FE31-9640-B9FE-66EDE4181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954BF-69C2-A843-B07A-B2DC5023FA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0873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64E2CA-6B1F-F541-B5EF-9A9C5B3EF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2E1DE0-F8FD-4E4C-B8F4-694C7A5ED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8EB59-6B1B-974A-99C7-C7588B8C5D52}" type="datetimeFigureOut">
              <a:rPr lang="en-US" smtClean="0"/>
              <a:pPr/>
              <a:t>3/13/2018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798EF1B-E5DD-6642-98C3-AC574CDE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EFF18B-3291-C049-BA3E-051D64F4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954BF-69C2-A843-B07A-B2DC5023FA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486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5D4B3EE-B932-504B-B866-4DB80535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8EB59-6B1B-974A-99C7-C7588B8C5D52}" type="datetimeFigureOut">
              <a:rPr lang="en-US" smtClean="0"/>
              <a:pPr/>
              <a:t>3/13/2018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127BB2-AF0D-E744-B9CD-2BA217FA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79697A-69C8-F44E-B316-DF0F37E36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954BF-69C2-A843-B07A-B2DC5023FA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17160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4E6FF5-A5F6-A547-A3CF-0CA70AACA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80CBE8-AE34-9043-B880-876F8F376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7C40EA-8E8B-1E4E-B7DD-59E1BFED3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F476B5-4857-754F-9854-899BED549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8EB59-6B1B-974A-99C7-C7588B8C5D52}" type="datetimeFigureOut">
              <a:rPr lang="en-US" smtClean="0"/>
              <a:pPr/>
              <a:t>3/13/2018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548ECB-D858-6349-8AA5-5A80B7DB9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B42ADD-BBA0-9C4D-A787-4E204695F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954BF-69C2-A843-B07A-B2DC5023FA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7702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D9FCCA-8817-1F49-BA2D-18413BBFD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FBEF748-7CCA-3247-AEB4-7FBA196B85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6C159E-9F50-C447-BCB8-7D352415C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8DC55C-03DE-2747-A22D-761993A20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8EB59-6B1B-974A-99C7-C7588B8C5D52}" type="datetimeFigureOut">
              <a:rPr lang="en-US" smtClean="0"/>
              <a:pPr/>
              <a:t>3/13/2018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04F41C-A447-0747-909A-EB4F6E63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CB160A-827F-684D-B62A-B09E47F8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954BF-69C2-A843-B07A-B2DC5023FA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2561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0551C29-0D2D-3C4D-B148-92CDCD698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79E738-3A96-8B4A-9D49-D9496D595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3B293B-F916-8047-A80E-DBABA2808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8EB59-6B1B-974A-99C7-C7588B8C5D52}" type="datetimeFigureOut">
              <a:rPr lang="en-US" smtClean="0"/>
              <a:pPr/>
              <a:t>3/13/2018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9BD181-1C47-A140-8725-E75BD1610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619CBF-EAAD-8F44-AB56-F35A956DF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954BF-69C2-A843-B07A-B2DC5023FA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3688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35.jpe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870D28-BFF8-0D41-8F6B-3CE50DAC3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313" y="337625"/>
            <a:ext cx="10406743" cy="2387600"/>
          </a:xfrm>
        </p:spPr>
        <p:txBody>
          <a:bodyPr>
            <a:normAutofit/>
          </a:bodyPr>
          <a:lstStyle/>
          <a:p>
            <a:r>
              <a:rPr lang="id-ID" b="1" dirty="0" smtClean="0">
                <a:highlight>
                  <a:srgbClr val="FFFF00"/>
                </a:highlight>
                <a:latin typeface="Gill Sans MT" panose="020B0502020104020203" pitchFamily="34" charset="77"/>
              </a:rPr>
              <a:t>THE LATEST NEWS OF TUBERCULOSIS</a:t>
            </a:r>
            <a:endParaRPr lang="en-US" b="1" dirty="0">
              <a:highlight>
                <a:srgbClr val="FFFF00"/>
              </a:highlight>
              <a:latin typeface="Gill Sans MT" panose="020B0502020104020203" pitchFamily="34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24C5FE2-5565-4F4D-A9BA-D846494F6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3151" y="3235569"/>
            <a:ext cx="9144000" cy="2285999"/>
          </a:xfrm>
        </p:spPr>
        <p:txBody>
          <a:bodyPr>
            <a:normAutofit fontScale="92500" lnSpcReduction="20000"/>
          </a:bodyPr>
          <a:lstStyle/>
          <a:p>
            <a:r>
              <a:rPr lang="id-ID" sz="3200" dirty="0" smtClean="0">
                <a:latin typeface="Gill Sans MT" panose="020B0502020104020203" pitchFamily="34" charset="77"/>
              </a:rPr>
              <a:t>HARSINI </a:t>
            </a:r>
          </a:p>
          <a:p>
            <a:r>
              <a:rPr lang="id-ID" sz="3200" dirty="0" smtClean="0">
                <a:latin typeface="Gill Sans MT" panose="020B0502020104020203" pitchFamily="34" charset="77"/>
              </a:rPr>
              <a:t>dari</a:t>
            </a:r>
          </a:p>
          <a:p>
            <a:r>
              <a:rPr lang="id-ID" sz="3200" dirty="0" smtClean="0">
                <a:latin typeface="Forte" pitchFamily="66" charset="0"/>
              </a:rPr>
              <a:t>ppt  </a:t>
            </a:r>
            <a:r>
              <a:rPr lang="id-ID" sz="3200" dirty="0" smtClean="0">
                <a:latin typeface="Forte" pitchFamily="66" charset="0"/>
              </a:rPr>
              <a:t>PPM BOGOR</a:t>
            </a:r>
            <a:endParaRPr lang="en-US" sz="3200" dirty="0">
              <a:latin typeface="Forte" pitchFamily="66" charset="0"/>
            </a:endParaRPr>
          </a:p>
          <a:p>
            <a:r>
              <a:rPr lang="id-ID" sz="3000" dirty="0" smtClean="0">
                <a:latin typeface="Forte" pitchFamily="66" charset="0"/>
              </a:rPr>
              <a:t>Dan </a:t>
            </a:r>
          </a:p>
          <a:p>
            <a:r>
              <a:rPr lang="en-US" sz="3000" dirty="0" err="1" smtClean="0">
                <a:latin typeface="Forte" pitchFamily="66" charset="0"/>
              </a:rPr>
              <a:t>Rakerkesnas</a:t>
            </a:r>
            <a:r>
              <a:rPr lang="en-US" sz="3000" dirty="0" smtClean="0">
                <a:latin typeface="Forte" pitchFamily="66" charset="0"/>
              </a:rPr>
              <a:t> </a:t>
            </a:r>
            <a:r>
              <a:rPr lang="en-US" sz="3000" dirty="0">
                <a:latin typeface="Forte" pitchFamily="66" charset="0"/>
              </a:rPr>
              <a:t>2018 </a:t>
            </a:r>
          </a:p>
          <a:p>
            <a:endParaRPr lang="en-US" sz="3200" dirty="0">
              <a:latin typeface="Gill Sans MT" panose="020B0502020104020203" pitchFamily="34" charset="77"/>
            </a:endParaRPr>
          </a:p>
          <a:p>
            <a:endParaRPr lang="en-US" sz="3200" dirty="0">
              <a:latin typeface="Gill Sans MT" panose="020B0502020104020203" pitchFamily="34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29074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166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Insiden</a:t>
            </a:r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4000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Tuberkulosis</a:t>
            </a:r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4000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Kabupaten</a:t>
            </a:r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-Kota </a:t>
            </a:r>
            <a:b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id-ID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(</a:t>
            </a:r>
            <a:r>
              <a:rPr lang="id-ID" sz="4000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rate</a:t>
            </a:r>
            <a:r>
              <a:rPr lang="id-ID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 per 100 ribu penduduk)</a:t>
            </a:r>
            <a:endParaRPr lang="en-US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AD138E-FFB9-FB45-89DB-D5D999500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56792"/>
            <a:ext cx="12192000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326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7714"/>
            <a:ext cx="10515600" cy="150222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Jumlah</a:t>
            </a:r>
            <a:r>
              <a:rPr lang="en-US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600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Kasus</a:t>
            </a:r>
            <a:r>
              <a:rPr lang="en-US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600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Insiden</a:t>
            </a:r>
            <a:r>
              <a:rPr lang="en-US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600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Tuberkulosis</a:t>
            </a:r>
            <a:r>
              <a:rPr lang="en-US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br>
              <a:rPr lang="en-US" sz="3600" b="1" dirty="0"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en-US" sz="3600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Kabupaten</a:t>
            </a:r>
            <a:r>
              <a:rPr lang="en-US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-Kota</a:t>
            </a:r>
            <a:br>
              <a:rPr lang="en-US" sz="3600" b="1" dirty="0">
                <a:latin typeface="Gill Sans" panose="020B0502020104020203" pitchFamily="34" charset="-79"/>
                <a:cs typeface="Gill Sans" panose="020B0502020104020203" pitchFamily="34" charset="-79"/>
              </a:rPr>
            </a:br>
            <a:endParaRPr lang="en-US" sz="36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A9B1E7-4510-7E40-A244-B9EF2325F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5" y="1349829"/>
            <a:ext cx="12192000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1492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66B332A4-D438-4773-A77F-5ED49A448D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DF9AD32D-FF05-44F4-BD4D-9CEE89B71EB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05771C-C7EC-2C4E-B1D5-C2DD7DEA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Solusi</a:t>
            </a:r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 </a:t>
            </a:r>
            <a:r>
              <a:rPr lang="en-US" sz="54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Atasi</a:t>
            </a:r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 </a:t>
            </a:r>
            <a:b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Missing TB Cases!</a:t>
            </a:r>
          </a:p>
        </p:txBody>
      </p:sp>
    </p:spTree>
    <p:extLst>
      <p:ext uri="{BB962C8B-B14F-4D97-AF65-F5344CB8AC3E}">
        <p14:creationId xmlns:p14="http://schemas.microsoft.com/office/powerpoint/2010/main" xmlns="" val="2832974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0DF90E-6BAD-4E82-8FDF-717C9A35737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13DCC859-0434-4BB8-B6C5-09C88AE698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xmlns="" id="{08E7ACFB-B791-4C23-8B17-013FEDC09A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9DD2E-816C-5446-AADC-614CED54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Gill Sans MT" panose="020B0502020104020203" pitchFamily="34" charset="77"/>
              </a:rPr>
              <a:t>Eliminasi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Tuberkulosis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Bisa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dicapai</a:t>
            </a:r>
            <a:r>
              <a:rPr lang="en-US" b="1" dirty="0">
                <a:latin typeface="Gill Sans MT" panose="020B0502020104020203" pitchFamily="34" charset="77"/>
              </a:rPr>
              <a:t>: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5E681465-ADB0-4CE9-9A2B-158DD07A3B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77604856"/>
              </p:ext>
            </p:extLst>
          </p:nvPr>
        </p:nvGraphicFramePr>
        <p:xfrm>
          <a:off x="838200" y="2022475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96942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598781-258A-A548-96A7-1DC44DC71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Perkuat</a:t>
            </a:r>
            <a:r>
              <a:rPr lang="en-US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Layanan</a:t>
            </a:r>
            <a:r>
              <a:rPr lang="en-US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TB di Indonesia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7E80ED70-ED1B-48B2-A52E-DBF86A9601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53843899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183024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4199B8-A579-7C4F-A8F2-F145C4C6B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Perkuat</a:t>
            </a: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  <a:r>
              <a:rPr lang="en-US" b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Jejaring</a:t>
            </a: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  <a:r>
              <a:rPr lang="en-US" b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Titik</a:t>
            </a: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  <a:r>
              <a:rPr lang="en-US" b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Diagnostik</a:t>
            </a: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&amp; </a:t>
            </a:r>
            <a:r>
              <a:rPr lang="en-US" b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Pengobatan</a:t>
            </a:r>
            <a:endParaRPr lang="en-US" b="1" dirty="0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A40EE53-49CF-7544-A02D-EA2289FED4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18258E19-0B1E-214B-8BBB-A27EC7791C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74094"/>
            <a:ext cx="5181600" cy="3454399"/>
          </a:xfrm>
        </p:spPr>
      </p:pic>
    </p:spTree>
    <p:extLst>
      <p:ext uri="{BB962C8B-B14F-4D97-AF65-F5344CB8AC3E}">
        <p14:creationId xmlns:p14="http://schemas.microsoft.com/office/powerpoint/2010/main" xmlns="" val="1296854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xmlns="" id="{727E3695-265D-5E48-A82B-D6ACB3EC9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56" y="500743"/>
            <a:ext cx="11560629" cy="7694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latin typeface="Arial" pitchFamily="34" charset="0"/>
                <a:cs typeface="Arial" pitchFamily="34" charset="0"/>
              </a:rPr>
              <a:t>The spectrum of TB </a:t>
            </a:r>
            <a:endParaRPr lang="en-US" sz="4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5" descr="nrdp201676-f1.jpg">
            <a:extLst>
              <a:ext uri="{FF2B5EF4-FFF2-40B4-BE49-F238E27FC236}">
                <a16:creationId xmlns:a16="http://schemas.microsoft.com/office/drawing/2014/main" xmlns="" id="{272648DD-0449-AE4B-AF8B-6FFDB8E84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256" y="1565274"/>
            <a:ext cx="11560629" cy="511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DBB63D-B0D5-8C4B-803E-D53733351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Potret</a:t>
            </a: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  <a:r>
              <a:rPr lang="en-US" b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perjalanan</a:t>
            </a: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MTB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515AACE-52FD-444A-8E13-44772C873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5885"/>
            <a:ext cx="10515600" cy="45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774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E0DEC45-17C3-BE4F-B012-F00B8ADEE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92285"/>
            <a:ext cx="11560629" cy="2068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121805-6C8C-154B-8B25-809D21CC5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26" y="1997519"/>
            <a:ext cx="1247076" cy="1234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A5D8DD-AE32-F249-AC73-4E67F1A9C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3568" y="1903468"/>
            <a:ext cx="1449917" cy="123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9E2167-8F22-6340-8A47-15642B58C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905" y="1976770"/>
            <a:ext cx="1425264" cy="118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8F7772A-9F99-D847-BD4D-C66E7DE39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5015" y="1963548"/>
            <a:ext cx="1386100" cy="1174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6DDFAF-A7CE-B340-B4CE-B77C2E38D8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4183" y="1888276"/>
            <a:ext cx="1678442" cy="1358012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xmlns="" id="{C3390F6A-C7D1-484D-B8E2-0C53FBEC628E}"/>
              </a:ext>
            </a:extLst>
          </p:cNvPr>
          <p:cNvSpPr txBox="1"/>
          <p:nvPr/>
        </p:nvSpPr>
        <p:spPr>
          <a:xfrm>
            <a:off x="731967" y="956389"/>
            <a:ext cx="1583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000" dirty="0">
                <a:solidFill>
                  <a:srgbClr val="68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TB Risk Assessment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CDCE2B69-548A-F441-ADFC-964192AB7877}"/>
              </a:ext>
            </a:extLst>
          </p:cNvPr>
          <p:cNvSpPr txBox="1"/>
          <p:nvPr/>
        </p:nvSpPr>
        <p:spPr>
          <a:xfrm>
            <a:off x="2847612" y="925911"/>
            <a:ext cx="1583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000" b="1" dirty="0">
                <a:solidFill>
                  <a:srgbClr val="680000"/>
                </a:solidFill>
              </a:rPr>
              <a:t>TB Screening and </a:t>
            </a:r>
            <a:r>
              <a:rPr lang="en-IN" sz="2000" dirty="0">
                <a:solidFill>
                  <a:srgbClr val="68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Testing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A139A19F-8C5D-554E-BA67-F8A235150B53}"/>
              </a:ext>
            </a:extLst>
          </p:cNvPr>
          <p:cNvSpPr txBox="1"/>
          <p:nvPr/>
        </p:nvSpPr>
        <p:spPr>
          <a:xfrm>
            <a:off x="4694175" y="956389"/>
            <a:ext cx="1583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dirty="0">
                <a:solidFill>
                  <a:srgbClr val="68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Treatment Initiation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xmlns="" id="{64A4742F-78D7-064D-878B-D5C988BCBC39}"/>
              </a:ext>
            </a:extLst>
          </p:cNvPr>
          <p:cNvSpPr txBox="1"/>
          <p:nvPr/>
        </p:nvSpPr>
        <p:spPr>
          <a:xfrm>
            <a:off x="6684581" y="961473"/>
            <a:ext cx="1583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b="1" dirty="0">
                <a:solidFill>
                  <a:srgbClr val="680000"/>
                </a:solidFill>
              </a:rPr>
              <a:t>Treatment Adherence 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xmlns="" id="{A329CCD3-28C6-B24E-8D03-D5784CDA0A2E}"/>
              </a:ext>
            </a:extLst>
          </p:cNvPr>
          <p:cNvSpPr txBox="1"/>
          <p:nvPr/>
        </p:nvSpPr>
        <p:spPr>
          <a:xfrm>
            <a:off x="8674988" y="1011796"/>
            <a:ext cx="150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dirty="0">
                <a:solidFill>
                  <a:srgbClr val="68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Treatment Success </a:t>
            </a:r>
          </a:p>
        </p:txBody>
      </p:sp>
    </p:spTree>
    <p:extLst>
      <p:ext uri="{BB962C8B-B14F-4D97-AF65-F5344CB8AC3E}">
        <p14:creationId xmlns:p14="http://schemas.microsoft.com/office/powerpoint/2010/main" xmlns="" val="3590467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66B332A4-D438-4773-A77F-5ED49A448D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DF9AD32D-FF05-44F4-BD4D-9CEE89B71EB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05771C-C7EC-2C4E-B1D5-C2DD7DEA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Apakah</a:t>
            </a:r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 </a:t>
            </a:r>
            <a:r>
              <a:rPr lang="en-US" sz="54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Strategi</a:t>
            </a:r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 </a:t>
            </a:r>
            <a:r>
              <a:rPr lang="en-US" sz="54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Penemuan</a:t>
            </a:r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 </a:t>
            </a:r>
            <a:r>
              <a:rPr lang="en-US" sz="54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Aktif</a:t>
            </a:r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 </a:t>
            </a:r>
            <a:r>
              <a:rPr lang="en-US" sz="54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kasus</a:t>
            </a:r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 TB </a:t>
            </a:r>
            <a:r>
              <a:rPr lang="en-US" sz="54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dapat</a:t>
            </a:r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 </a:t>
            </a:r>
            <a:r>
              <a:rPr lang="en-US" sz="54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membantu</a:t>
            </a:r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 </a:t>
            </a:r>
            <a:r>
              <a:rPr lang="en-US" sz="54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Eliminasi</a:t>
            </a:r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 TB?</a:t>
            </a:r>
          </a:p>
        </p:txBody>
      </p:sp>
    </p:spTree>
    <p:extLst>
      <p:ext uri="{BB962C8B-B14F-4D97-AF65-F5344CB8AC3E}">
        <p14:creationId xmlns:p14="http://schemas.microsoft.com/office/powerpoint/2010/main" xmlns="" val="2762877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E7122F0-2B02-2F41-987B-758D74C50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942" y="0"/>
            <a:ext cx="9492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8682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854ADF0-863B-D648-AA21-098CA11CB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429" y="1675227"/>
            <a:ext cx="9949542" cy="47473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36995E-C74A-8A49-B569-84840544F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Simulasi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dampak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intervensi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Active Cases Finding</a:t>
            </a:r>
          </a:p>
        </p:txBody>
      </p:sp>
    </p:spTree>
    <p:extLst>
      <p:ext uri="{BB962C8B-B14F-4D97-AF65-F5344CB8AC3E}">
        <p14:creationId xmlns:p14="http://schemas.microsoft.com/office/powerpoint/2010/main" xmlns="" val="1857183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100A22-AB75-2541-B0EB-3A4522669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Gill Sans MT" panose="020B0502020104020203" pitchFamily="34" charset="77"/>
              </a:rPr>
              <a:t>Jangkau Populasi Rawan Tuberkulosis</a:t>
            </a:r>
            <a:endParaRPr lang="en-US" b="1" dirty="0">
              <a:latin typeface="Gill Sans MT" panose="020B0502020104020203" pitchFamily="34" charset="77"/>
            </a:endParaRP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xmlns="" id="{FD856557-A0C9-4BC7-87E8-81C60374E2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1332330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969389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4B816652-43D3-9C4C-AA0A-F915A3DA76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9180" y="307731"/>
            <a:ext cx="3997637" cy="399763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1104078-95B1-E84F-83C3-5727609F46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478910" y="307731"/>
            <a:ext cx="5330182" cy="3997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167FAC-182A-9540-BC45-59D832DBE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Inovasi</a:t>
            </a:r>
            <a:r>
              <a:rPr lang="en-US" sz="5400" dirty="0">
                <a:solidFill>
                  <a:schemeClr val="bg1"/>
                </a:solidFill>
              </a:rPr>
              <a:t> &amp; </a:t>
            </a:r>
            <a:r>
              <a:rPr lang="en-US" sz="5400" dirty="0" err="1">
                <a:solidFill>
                  <a:schemeClr val="bg1"/>
                </a:solidFill>
              </a:rPr>
              <a:t>Kemauan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5121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BD1F79-A0A0-6F46-BC55-911D82B2D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/>
              <a:t>Anak dan Remaja dengan TB adalah bagian keluarga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xmlns="" id="{0014F819-AA89-F34A-BBB9-6AA478977E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3654080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819955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0DF90E-6BAD-4E82-8FDF-717C9A35737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13DCC859-0434-4BB8-B6C5-09C88AE698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xmlns="" id="{08E7ACFB-B791-4C23-8B17-013FEDC09A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Fahami Sumber Penularan TB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B49B0EC9-0ABD-4897-9A48-6692E77FB43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1317022493"/>
              </p:ext>
            </p:extLst>
          </p:nvPr>
        </p:nvGraphicFramePr>
        <p:xfrm>
          <a:off x="838200" y="2022475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558119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Fahami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Sumber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Penularan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TB!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1"/>
            <a:ext cx="10831286" cy="4800599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Rasio</a:t>
            </a:r>
            <a:r>
              <a:rPr 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6 </a:t>
            </a:r>
            <a:r>
              <a:rPr lang="en-US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Lelaki</a:t>
            </a:r>
            <a:r>
              <a:rPr 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: 4 </a:t>
            </a:r>
            <a:r>
              <a:rPr lang="en-US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Perempuan</a:t>
            </a:r>
            <a:endParaRPr lang="en-US" sz="3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Distribusi</a:t>
            </a:r>
            <a:r>
              <a:rPr 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Umur</a:t>
            </a:r>
            <a:endParaRPr lang="en-US" sz="3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lvl="1"/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15 - : 11.7%</a:t>
            </a:r>
          </a:p>
          <a:p>
            <a:pPr lvl="1"/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27 - : 18.2 </a:t>
            </a:r>
            <a:r>
              <a:rPr lang="mr-IN" sz="3200" dirty="0">
                <a:latin typeface="Gill Sans" panose="020B0502020104020203" pitchFamily="34" charset="-79"/>
              </a:rPr>
              <a:t>–</a:t>
            </a:r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 23.9%</a:t>
            </a:r>
          </a:p>
          <a:p>
            <a:pPr lvl="1"/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39 - : 23.9 </a:t>
            </a:r>
            <a:r>
              <a:rPr lang="mr-IN" sz="3200" dirty="0">
                <a:latin typeface="Gill Sans" panose="020B0502020104020203" pitchFamily="34" charset="-79"/>
              </a:rPr>
              <a:t>–</a:t>
            </a:r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 27%</a:t>
            </a:r>
          </a:p>
          <a:p>
            <a:pPr lvl="1"/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51 - : 40.4 </a:t>
            </a:r>
            <a:r>
              <a:rPr lang="mr-IN" sz="3200" dirty="0">
                <a:latin typeface="Gill Sans" panose="020B0502020104020203" pitchFamily="34" charset="-79"/>
              </a:rPr>
              <a:t>–</a:t>
            </a:r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 43.2%</a:t>
            </a:r>
          </a:p>
          <a:p>
            <a:r>
              <a:rPr lang="en-US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Tinggal</a:t>
            </a:r>
            <a:r>
              <a:rPr 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bersama</a:t>
            </a:r>
            <a:r>
              <a:rPr 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orang lain: median 4 orang (3 </a:t>
            </a:r>
            <a:r>
              <a:rPr lang="mr-IN" sz="3600" dirty="0">
                <a:latin typeface="Gill Sans" panose="020B0502020104020203" pitchFamily="34" charset="-79"/>
              </a:rPr>
              <a:t>–</a:t>
            </a:r>
            <a:r>
              <a:rPr 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6 orang)</a:t>
            </a:r>
          </a:p>
          <a:p>
            <a:r>
              <a:rPr lang="en-US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Sekitar</a:t>
            </a:r>
            <a:r>
              <a:rPr 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75% </a:t>
            </a:r>
            <a:r>
              <a:rPr lang="en-US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punya</a:t>
            </a:r>
            <a:r>
              <a:rPr 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pasangan</a:t>
            </a:r>
            <a:r>
              <a:rPr 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(</a:t>
            </a:r>
            <a:r>
              <a:rPr lang="en-US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menikah</a:t>
            </a:r>
            <a:r>
              <a:rPr 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dan</a:t>
            </a:r>
            <a:r>
              <a:rPr 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hidup</a:t>
            </a:r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bersama</a:t>
            </a:r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305931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Fahami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Sumber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Penularan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TB!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3257" y="1600201"/>
            <a:ext cx="10330543" cy="4525963"/>
          </a:xfrm>
        </p:spPr>
        <p:txBody>
          <a:bodyPr>
            <a:normAutofit lnSpcReduction="10000"/>
          </a:bodyPr>
          <a:lstStyle/>
          <a:p>
            <a:r>
              <a:rPr lang="en-US" sz="3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Distribusi</a:t>
            </a:r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anggota</a:t>
            </a:r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:</a:t>
            </a:r>
          </a:p>
          <a:p>
            <a:pPr lvl="1"/>
            <a:r>
              <a:rPr lang="en-US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53% </a:t>
            </a:r>
            <a:r>
              <a:rPr lang="en-US" sz="28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Kepala</a:t>
            </a:r>
            <a:r>
              <a:rPr lang="en-US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 RT</a:t>
            </a:r>
          </a:p>
          <a:p>
            <a:pPr lvl="1"/>
            <a:r>
              <a:rPr lang="en-US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26% </a:t>
            </a:r>
            <a:r>
              <a:rPr lang="en-US" sz="28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pasangan</a:t>
            </a:r>
            <a:r>
              <a:rPr lang="en-US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 (</a:t>
            </a:r>
            <a:r>
              <a:rPr lang="en-US" sz="28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istri</a:t>
            </a:r>
            <a:r>
              <a:rPr lang="en-US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)</a:t>
            </a:r>
          </a:p>
          <a:p>
            <a:pPr lvl="1"/>
            <a:r>
              <a:rPr lang="en-US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5% </a:t>
            </a:r>
            <a:r>
              <a:rPr lang="en-US" sz="28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Orangtua</a:t>
            </a:r>
            <a:r>
              <a:rPr lang="en-US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/</a:t>
            </a:r>
            <a:r>
              <a:rPr lang="en-US" sz="28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mertua</a:t>
            </a:r>
            <a:endParaRPr lang="en-US" sz="28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lvl="1"/>
            <a:r>
              <a:rPr lang="en-US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1% </a:t>
            </a:r>
            <a:r>
              <a:rPr lang="en-US" sz="28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Anak</a:t>
            </a:r>
            <a:r>
              <a:rPr lang="en-US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/</a:t>
            </a:r>
            <a:r>
              <a:rPr lang="en-US" sz="28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cucu</a:t>
            </a:r>
            <a:endParaRPr lang="en-US" sz="28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lvl="1"/>
            <a:r>
              <a:rPr lang="en-US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5% </a:t>
            </a:r>
            <a:r>
              <a:rPr lang="en-US" sz="28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anggota</a:t>
            </a:r>
            <a:r>
              <a:rPr lang="en-US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28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keluarga</a:t>
            </a:r>
            <a:r>
              <a:rPr lang="en-US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 lain</a:t>
            </a:r>
          </a:p>
          <a:p>
            <a:r>
              <a:rPr lang="en-US" sz="3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Sekitar</a:t>
            </a:r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 85% </a:t>
            </a:r>
            <a:r>
              <a:rPr lang="en-US" sz="3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kluster</a:t>
            </a:r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sampel</a:t>
            </a:r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 yang </a:t>
            </a:r>
            <a:r>
              <a:rPr lang="en-US" sz="3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ditemukan</a:t>
            </a:r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kasus</a:t>
            </a:r>
            <a:endParaRPr lang="en-US" sz="32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3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Sekitar</a:t>
            </a:r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 70-75% </a:t>
            </a:r>
            <a:r>
              <a:rPr lang="en-US" sz="3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merokok</a:t>
            </a:r>
            <a:endParaRPr lang="en-US" sz="32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3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Sekitar</a:t>
            </a:r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 50-60% </a:t>
            </a:r>
            <a:r>
              <a:rPr lang="en-US" sz="3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Kepadatan</a:t>
            </a:r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 &amp; </a:t>
            </a:r>
            <a:r>
              <a:rPr lang="en-US" sz="3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Ventilasi</a:t>
            </a:r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tak</a:t>
            </a:r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memenuhi</a:t>
            </a:r>
            <a:r>
              <a:rPr lang="en-US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syarat</a:t>
            </a:r>
            <a:endParaRPr lang="en-US" sz="32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44524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059B57A0-E2BB-7A44-AF8D-93B3B2CE8A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082" r="3" b="3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7"/>
            <a:ext cx="5127031" cy="14390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/>
              <a:t>Tuberkulosis</a:t>
            </a:r>
            <a:r>
              <a:rPr lang="en-US" b="1" dirty="0"/>
              <a:t>  &amp; </a:t>
            </a:r>
            <a:r>
              <a:rPr lang="en-US" b="1" dirty="0" err="1"/>
              <a:t>Keluarga</a:t>
            </a:r>
            <a:r>
              <a:rPr lang="en-US" b="1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930" y="2068286"/>
            <a:ext cx="5127029" cy="415553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Temukan</a:t>
            </a:r>
            <a:r>
              <a:rPr lang="en-US" sz="2400" dirty="0"/>
              <a:t> </a:t>
            </a:r>
            <a:r>
              <a:rPr lang="en-US" sz="2400" dirty="0" err="1"/>
              <a:t>kasus</a:t>
            </a:r>
            <a:r>
              <a:rPr lang="en-US" sz="2400" dirty="0"/>
              <a:t> TB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gejala</a:t>
            </a:r>
            <a:r>
              <a:rPr lang="en-US" sz="2400" dirty="0"/>
              <a:t> &amp; </a:t>
            </a:r>
            <a:r>
              <a:rPr lang="en-US" sz="2400" dirty="0" err="1"/>
              <a:t>temukan</a:t>
            </a:r>
            <a:r>
              <a:rPr lang="en-US" sz="2400" dirty="0"/>
              <a:t> MTB</a:t>
            </a:r>
          </a:p>
          <a:p>
            <a:r>
              <a:rPr lang="en-US" sz="2400" dirty="0" err="1"/>
              <a:t>Lacak</a:t>
            </a:r>
            <a:r>
              <a:rPr lang="en-US" sz="2400" dirty="0"/>
              <a:t> </a:t>
            </a:r>
            <a:r>
              <a:rPr lang="en-US" sz="2400" dirty="0" err="1"/>
              <a:t>potensi</a:t>
            </a:r>
            <a:r>
              <a:rPr lang="en-US" sz="2400" dirty="0"/>
              <a:t> </a:t>
            </a:r>
            <a:r>
              <a:rPr lang="en-US" sz="2400" dirty="0" err="1"/>
              <a:t>penularan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anggota</a:t>
            </a:r>
            <a:r>
              <a:rPr lang="en-US" sz="2400" dirty="0"/>
              <a:t> </a:t>
            </a:r>
            <a:r>
              <a:rPr lang="en-US" sz="2400" dirty="0" err="1"/>
              <a:t>keluarga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C000"/>
                </a:solidFill>
              </a:rPr>
              <a:t>komunitas</a:t>
            </a:r>
            <a:r>
              <a:rPr lang="en-US" sz="2400" dirty="0">
                <a:solidFill>
                  <a:srgbClr val="FFC000"/>
                </a:solidFill>
              </a:rPr>
              <a:t> (</a:t>
            </a:r>
            <a:r>
              <a:rPr lang="en-US" sz="2400" dirty="0" err="1">
                <a:solidFill>
                  <a:srgbClr val="FFC000"/>
                </a:solidFill>
              </a:rPr>
              <a:t>tetangga</a:t>
            </a:r>
            <a:r>
              <a:rPr lang="en-US" sz="2400" dirty="0">
                <a:solidFill>
                  <a:srgbClr val="FFC000"/>
                </a:solidFill>
              </a:rPr>
              <a:t> &amp; </a:t>
            </a:r>
            <a:r>
              <a:rPr lang="en-US" sz="2400" dirty="0" err="1">
                <a:solidFill>
                  <a:srgbClr val="FFC000"/>
                </a:solidFill>
              </a:rPr>
              <a:t>Tempat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Kerja</a:t>
            </a:r>
            <a:r>
              <a:rPr lang="en-US" sz="2400" dirty="0">
                <a:solidFill>
                  <a:srgbClr val="FFC000"/>
                </a:solidFill>
              </a:rPr>
              <a:t>)</a:t>
            </a:r>
          </a:p>
          <a:p>
            <a:r>
              <a:rPr lang="en-US" sz="2400" dirty="0" err="1"/>
              <a:t>Obati</a:t>
            </a:r>
            <a:r>
              <a:rPr lang="en-US" sz="2400" dirty="0"/>
              <a:t> </a:t>
            </a:r>
            <a:r>
              <a:rPr lang="en-US" sz="2400" dirty="0" err="1"/>
              <a:t>orang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TB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infeksi</a:t>
            </a:r>
            <a:r>
              <a:rPr lang="en-US" sz="2400" dirty="0"/>
              <a:t> TB </a:t>
            </a:r>
            <a:r>
              <a:rPr lang="en-US" sz="2400" dirty="0" err="1"/>
              <a:t>sampai</a:t>
            </a:r>
            <a:r>
              <a:rPr lang="en-US" sz="2400" dirty="0"/>
              <a:t> </a:t>
            </a:r>
            <a:r>
              <a:rPr lang="en-US" sz="2400" dirty="0" err="1"/>
              <a:t>sembuh</a:t>
            </a:r>
            <a:endParaRPr lang="en-US" sz="2400" dirty="0"/>
          </a:p>
          <a:p>
            <a:r>
              <a:rPr lang="en-US" sz="2400" dirty="0" err="1"/>
              <a:t>Kurang</a:t>
            </a:r>
            <a:r>
              <a:rPr lang="en-US" sz="2400" dirty="0"/>
              <a:t> </a:t>
            </a:r>
            <a:r>
              <a:rPr lang="en-US" sz="2400" dirty="0" err="1"/>
              <a:t>Risiko</a:t>
            </a:r>
            <a:r>
              <a:rPr lang="en-US" sz="2400" dirty="0"/>
              <a:t>: </a:t>
            </a:r>
            <a:r>
              <a:rPr lang="en-US" sz="2400" dirty="0" err="1"/>
              <a:t>Perbaikan</a:t>
            </a:r>
            <a:r>
              <a:rPr lang="en-US" sz="2400" dirty="0"/>
              <a:t> </a:t>
            </a:r>
            <a:r>
              <a:rPr lang="en-US" sz="2400" dirty="0" err="1"/>
              <a:t>Nutrisi</a:t>
            </a:r>
            <a:r>
              <a:rPr lang="en-US" sz="2400" dirty="0"/>
              <a:t>,  Stop </a:t>
            </a:r>
            <a:r>
              <a:rPr lang="en-US" sz="2400" dirty="0" err="1"/>
              <a:t>Merokok</a:t>
            </a:r>
            <a:r>
              <a:rPr lang="en-US" sz="2400" dirty="0"/>
              <a:t>, </a:t>
            </a:r>
            <a:r>
              <a:rPr lang="en-US" sz="2400" dirty="0" err="1"/>
              <a:t>Temukan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Obati</a:t>
            </a:r>
            <a:r>
              <a:rPr lang="en-US" sz="2400" dirty="0"/>
              <a:t> </a:t>
            </a:r>
            <a:r>
              <a:rPr lang="en-US" sz="2400" dirty="0" err="1"/>
              <a:t>Koinfeksi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Morbiditas</a:t>
            </a:r>
            <a:r>
              <a:rPr lang="en-US" sz="2400" dirty="0"/>
              <a:t> lain, </a:t>
            </a:r>
            <a:r>
              <a:rPr lang="en-US" sz="2400" dirty="0" err="1"/>
              <a:t>dll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4218698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E9979E-1469-D444-88AE-ABFB3D3BB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4743" y="1653456"/>
            <a:ext cx="8696386" cy="49215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932E74-6869-D24C-9E52-49C7CED3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Prevalensi HIV pada pasien TB (1)</a:t>
            </a:r>
          </a:p>
        </p:txBody>
      </p:sp>
    </p:spTree>
    <p:extLst>
      <p:ext uri="{BB962C8B-B14F-4D97-AF65-F5344CB8AC3E}">
        <p14:creationId xmlns:p14="http://schemas.microsoft.com/office/powerpoint/2010/main" xmlns="" val="3120603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F53505-D2C6-BB42-9D10-9891DB670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800" y="1675227"/>
            <a:ext cx="8034400" cy="4394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932E74-6869-D24C-9E52-49C7CED3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Prevalensi HIV pada pasien TB (2)</a:t>
            </a:r>
          </a:p>
        </p:txBody>
      </p:sp>
    </p:spTree>
    <p:extLst>
      <p:ext uri="{BB962C8B-B14F-4D97-AF65-F5344CB8AC3E}">
        <p14:creationId xmlns:p14="http://schemas.microsoft.com/office/powerpoint/2010/main" xmlns="" val="126796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68BD66-3059-B045-828A-053ED5B97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Situasi Tuberkulosis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02B174-9084-0A48-8375-1F57A1CA5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20506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Tuberkulosis </a:t>
            </a:r>
            <a:r>
              <a:rPr lang="en-US" sz="4000" dirty="0" err="1">
                <a:latin typeface="Gill Sans MT" panose="020B0502020104020203" pitchFamily="34" charset="77"/>
              </a:rPr>
              <a:t>secara</a:t>
            </a:r>
            <a:r>
              <a:rPr lang="en-US" sz="4000" dirty="0">
                <a:latin typeface="Gill Sans MT" panose="020B0502020104020203" pitchFamily="34" charset="77"/>
              </a:rPr>
              <a:t> global </a:t>
            </a:r>
            <a:r>
              <a:rPr lang="en-US" sz="4000" dirty="0" err="1">
                <a:latin typeface="Gill Sans MT" panose="020B0502020104020203" pitchFamily="34" charset="77"/>
              </a:rPr>
              <a:t>tergolong</a:t>
            </a:r>
            <a:r>
              <a:rPr lang="en-US" sz="4000" dirty="0">
                <a:latin typeface="Gill Sans MT" panose="020B0502020104020203" pitchFamily="34" charset="77"/>
              </a:rPr>
              <a:t>  </a:t>
            </a:r>
            <a:r>
              <a:rPr lang="en-US" sz="4000" dirty="0">
                <a:solidFill>
                  <a:srgbClr val="C00000"/>
                </a:solidFill>
                <a:latin typeface="Gill Sans MT" panose="020B0502020104020203" pitchFamily="34" charset="77"/>
              </a:rPr>
              <a:t>“Global Public Health Emergency”</a:t>
            </a:r>
            <a:endParaRPr lang="en-US" sz="4000" dirty="0">
              <a:solidFill>
                <a:srgbClr val="002060"/>
              </a:solidFill>
              <a:latin typeface="Gill Sans MT" panose="020B0502020104020203" pitchFamily="34" charset="77"/>
            </a:endParaRPr>
          </a:p>
          <a:p>
            <a:r>
              <a:rPr lang="en-US" sz="4000" dirty="0">
                <a:latin typeface="Gill Sans MT" panose="020B0502020104020203" pitchFamily="34" charset="77"/>
              </a:rPr>
              <a:t>Indonesia </a:t>
            </a:r>
            <a:r>
              <a:rPr lang="en-US" sz="4000" dirty="0" err="1">
                <a:latin typeface="Gill Sans MT" panose="020B0502020104020203" pitchFamily="34" charset="77"/>
              </a:rPr>
              <a:t>sudah</a:t>
            </a:r>
            <a:r>
              <a:rPr lang="en-US" sz="4000" dirty="0">
                <a:latin typeface="Gill Sans MT" panose="020B0502020104020203" pitchFamily="34" charset="77"/>
              </a:rPr>
              <a:t> </a:t>
            </a:r>
            <a:r>
              <a:rPr lang="en-US" sz="4000" dirty="0" err="1">
                <a:latin typeface="Gill Sans MT" panose="020B0502020104020203" pitchFamily="34" charset="77"/>
              </a:rPr>
              <a:t>berkomitmen</a:t>
            </a:r>
            <a:r>
              <a:rPr lang="en-US" sz="4000" dirty="0">
                <a:latin typeface="Gill Sans MT" panose="020B0502020104020203" pitchFamily="34" charset="77"/>
              </a:rPr>
              <a:t> </a:t>
            </a:r>
            <a:r>
              <a:rPr lang="en-US" sz="4000" dirty="0" err="1">
                <a:latin typeface="Gill Sans MT" panose="020B0502020104020203" pitchFamily="34" charset="77"/>
              </a:rPr>
              <a:t>untuk</a:t>
            </a:r>
            <a:r>
              <a:rPr lang="en-US" sz="4000" dirty="0">
                <a:latin typeface="Gill Sans MT" panose="020B0502020104020203" pitchFamily="34" charset="77"/>
              </a:rPr>
              <a:t> </a:t>
            </a:r>
            <a:r>
              <a:rPr lang="en-US" sz="4000" dirty="0" err="1">
                <a:latin typeface="Gill Sans MT" panose="020B0502020104020203" pitchFamily="34" charset="77"/>
              </a:rPr>
              <a:t>mengakhiri</a:t>
            </a:r>
            <a:r>
              <a:rPr lang="en-US" sz="4000" dirty="0">
                <a:latin typeface="Gill Sans MT" panose="020B0502020104020203" pitchFamily="34" charset="77"/>
              </a:rPr>
              <a:t> Tuberkulosis </a:t>
            </a:r>
            <a:r>
              <a:rPr lang="en-US" sz="4000" dirty="0" err="1">
                <a:latin typeface="Gill Sans MT" panose="020B0502020104020203" pitchFamily="34" charset="77"/>
              </a:rPr>
              <a:t>sebagai</a:t>
            </a:r>
            <a:r>
              <a:rPr lang="en-US" sz="4000" dirty="0">
                <a:latin typeface="Gill Sans MT" panose="020B0502020104020203" pitchFamily="34" charset="77"/>
              </a:rPr>
              <a:t> “Public Health Problem.</a:t>
            </a:r>
          </a:p>
          <a:p>
            <a:r>
              <a:rPr lang="en-US" sz="4000" dirty="0" err="1">
                <a:latin typeface="Gill Sans MT" panose="020B0502020104020203" pitchFamily="34" charset="77"/>
              </a:rPr>
              <a:t>Perlu</a:t>
            </a:r>
            <a:r>
              <a:rPr lang="en-US" sz="4000" dirty="0">
                <a:latin typeface="Gill Sans MT" panose="020B0502020104020203" pitchFamily="34" charset="77"/>
              </a:rPr>
              <a:t> </a:t>
            </a:r>
            <a:r>
              <a:rPr lang="en-US" sz="4000" dirty="0" err="1">
                <a:latin typeface="Gill Sans MT" panose="020B0502020104020203" pitchFamily="34" charset="77"/>
              </a:rPr>
              <a:t>percepatan</a:t>
            </a:r>
            <a:r>
              <a:rPr lang="en-US" sz="4000" dirty="0">
                <a:latin typeface="Gill Sans MT" panose="020B0502020104020203" pitchFamily="34" charset="77"/>
              </a:rPr>
              <a:t> </a:t>
            </a:r>
            <a:r>
              <a:rPr lang="en-US" sz="4000" dirty="0" err="1">
                <a:latin typeface="Gill Sans MT" panose="020B0502020104020203" pitchFamily="34" charset="77"/>
              </a:rPr>
              <a:t>dalam</a:t>
            </a:r>
            <a:r>
              <a:rPr lang="en-US" sz="4000" dirty="0">
                <a:latin typeface="Gill Sans MT" panose="020B0502020104020203" pitchFamily="34" charset="77"/>
              </a:rPr>
              <a:t> </a:t>
            </a:r>
            <a:r>
              <a:rPr lang="en-US" sz="4000" dirty="0" err="1">
                <a:latin typeface="Gill Sans MT" panose="020B0502020104020203" pitchFamily="34" charset="77"/>
              </a:rPr>
              <a:t>kemajuan</a:t>
            </a:r>
            <a:r>
              <a:rPr lang="en-US" sz="4000" dirty="0">
                <a:latin typeface="Gill Sans MT" panose="020B0502020104020203" pitchFamily="34" charset="77"/>
              </a:rPr>
              <a:t> program </a:t>
            </a:r>
            <a:r>
              <a:rPr lang="en-US" sz="4000" dirty="0" err="1">
                <a:latin typeface="Gill Sans MT" panose="020B0502020104020203" pitchFamily="34" charset="77"/>
              </a:rPr>
              <a:t>Eliminasi</a:t>
            </a:r>
            <a:r>
              <a:rPr lang="en-US" sz="4000" dirty="0">
                <a:latin typeface="Gill Sans MT" panose="020B0502020104020203" pitchFamily="34" charset="77"/>
              </a:rPr>
              <a:t> Tuberkulosis di Indonesia </a:t>
            </a:r>
            <a:r>
              <a:rPr lang="en-US" sz="4000" dirty="0" err="1">
                <a:latin typeface="Gill Sans MT" panose="020B0502020104020203" pitchFamily="34" charset="77"/>
              </a:rPr>
              <a:t>mencapai</a:t>
            </a:r>
            <a:r>
              <a:rPr lang="en-US" sz="4000" dirty="0">
                <a:latin typeface="Gill Sans MT" panose="020B0502020104020203" pitchFamily="34" charset="77"/>
              </a:rPr>
              <a:t> target </a:t>
            </a:r>
            <a:r>
              <a:rPr lang="en-US" sz="4000" dirty="0" err="1">
                <a:latin typeface="Gill Sans MT" panose="020B0502020104020203" pitchFamily="34" charset="77"/>
              </a:rPr>
              <a:t>untuk</a:t>
            </a:r>
            <a:r>
              <a:rPr lang="en-US" sz="4000" dirty="0">
                <a:latin typeface="Gill Sans MT" panose="020B0502020104020203" pitchFamily="34" charset="77"/>
              </a:rPr>
              <a:t> </a:t>
            </a:r>
            <a:r>
              <a:rPr lang="en-US" sz="4000" dirty="0" err="1">
                <a:latin typeface="Gill Sans MT" panose="020B0502020104020203" pitchFamily="34" charset="77"/>
              </a:rPr>
              <a:t>akhiri</a:t>
            </a:r>
            <a:r>
              <a:rPr lang="en-US" sz="4000" dirty="0">
                <a:latin typeface="Gill Sans MT" panose="020B0502020104020203" pitchFamily="34" charset="77"/>
              </a:rPr>
              <a:t> Tuberkulosis di </a:t>
            </a:r>
            <a:r>
              <a:rPr lang="en-US" sz="4000" dirty="0" err="1">
                <a:latin typeface="Gill Sans MT" panose="020B0502020104020203" pitchFamily="34" charset="77"/>
              </a:rPr>
              <a:t>tahun</a:t>
            </a:r>
            <a:r>
              <a:rPr lang="en-US" sz="4000" dirty="0">
                <a:latin typeface="Gill Sans MT" panose="020B0502020104020203" pitchFamily="34" charset="77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Gill Sans MT" panose="020B0502020104020203" pitchFamily="34" charset="77"/>
              </a:rPr>
              <a:t>2030.</a:t>
            </a:r>
          </a:p>
        </p:txBody>
      </p:sp>
    </p:spTree>
    <p:extLst>
      <p:ext uri="{BB962C8B-B14F-4D97-AF65-F5344CB8AC3E}">
        <p14:creationId xmlns:p14="http://schemas.microsoft.com/office/powerpoint/2010/main" xmlns="" val="2148041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A3AEC5-9735-5941-A7FD-62EF643DF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54895"/>
            <a:ext cx="10515600" cy="115139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Percepatan</a:t>
            </a: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  <a:r>
              <a:rPr lang="en-US" b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Penurunan</a:t>
            </a: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  <a:r>
              <a:rPr lang="en-US" b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Laju</a:t>
            </a: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  <a:r>
              <a:rPr lang="en-US" b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Insiden</a:t>
            </a: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TB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9AD238-5BB1-9944-888F-74DA77C80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80457"/>
            <a:ext cx="12192000" cy="5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7959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4C409B95-94BA-7842-90ED-61A49F44A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95943"/>
            <a:ext cx="11647714" cy="6400800"/>
          </a:xfrm>
        </p:spPr>
      </p:pic>
    </p:spTree>
    <p:extLst>
      <p:ext uri="{BB962C8B-B14F-4D97-AF65-F5344CB8AC3E}">
        <p14:creationId xmlns:p14="http://schemas.microsoft.com/office/powerpoint/2010/main" xmlns="" val="100393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"/>
            <a:ext cx="10972800" cy="762000"/>
          </a:xfrm>
        </p:spPr>
        <p:txBody>
          <a:bodyPr>
            <a:noAutofit/>
          </a:bodyPr>
          <a:lstStyle/>
          <a:p>
            <a:r>
              <a:rPr lang="id-ID" sz="2800" dirty="0"/>
              <a:t>PENANDA TANGANAN DOKUMEN KESEPAKATAN KOALISI ORGANISASI PROFESI UNTUK TUBERKULOSIS</a:t>
            </a:r>
            <a:br>
              <a:rPr lang="id-ID" sz="2800" dirty="0"/>
            </a:br>
            <a:r>
              <a:rPr lang="id-ID" sz="2800" dirty="0"/>
              <a:t>Hotel Sari Pan Pasific, 23 Oktober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" y="1600200"/>
            <a:ext cx="6166946" cy="525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24000"/>
            <a:ext cx="6019800" cy="533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233097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34" y="-7883"/>
            <a:ext cx="54864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7620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111041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d-ID" dirty="0" smtClean="0"/>
              <a:t>KOPI TB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4000" dirty="0" smtClean="0">
                <a:solidFill>
                  <a:srgbClr val="FF0000"/>
                </a:solidFill>
              </a:rPr>
              <a:t>K</a:t>
            </a:r>
            <a:r>
              <a:rPr lang="id-ID" dirty="0" smtClean="0"/>
              <a:t> OALISI</a:t>
            </a:r>
          </a:p>
          <a:p>
            <a:r>
              <a:rPr lang="id-ID" sz="4000" dirty="0" smtClean="0">
                <a:solidFill>
                  <a:srgbClr val="FF0000"/>
                </a:solidFill>
              </a:rPr>
              <a:t>O</a:t>
            </a:r>
            <a:r>
              <a:rPr lang="id-ID" dirty="0" smtClean="0"/>
              <a:t>RGANISASI</a:t>
            </a:r>
          </a:p>
          <a:p>
            <a:r>
              <a:rPr lang="id-ID" sz="4000" dirty="0" smtClean="0">
                <a:solidFill>
                  <a:srgbClr val="FF0000"/>
                </a:solidFill>
              </a:rPr>
              <a:t>P</a:t>
            </a:r>
            <a:r>
              <a:rPr lang="id-ID" dirty="0" smtClean="0"/>
              <a:t>ROFESI</a:t>
            </a:r>
          </a:p>
          <a:p>
            <a:r>
              <a:rPr lang="id-ID" sz="4000" dirty="0" smtClean="0">
                <a:solidFill>
                  <a:srgbClr val="FF0000"/>
                </a:solidFill>
              </a:rPr>
              <a:t>I</a:t>
            </a:r>
            <a:r>
              <a:rPr lang="id-ID" dirty="0" smtClean="0"/>
              <a:t>NDONESIA</a:t>
            </a:r>
          </a:p>
          <a:p>
            <a:r>
              <a:rPr lang="id-ID" sz="4000" dirty="0" smtClean="0">
                <a:solidFill>
                  <a:srgbClr val="FF0000"/>
                </a:solidFill>
              </a:rPr>
              <a:t>T</a:t>
            </a:r>
            <a:r>
              <a:rPr lang="id-ID" dirty="0" smtClean="0"/>
              <a:t>U</a:t>
            </a:r>
            <a:r>
              <a:rPr lang="id-ID" sz="4000" dirty="0" smtClean="0">
                <a:solidFill>
                  <a:srgbClr val="FF0000"/>
                </a:solidFill>
              </a:rPr>
              <a:t>B</a:t>
            </a:r>
            <a:r>
              <a:rPr lang="id-ID" dirty="0" smtClean="0"/>
              <a:t>ERKULOSIS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7F1BD6B7-8300-804E-A015-3EDF01706B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17" r="7059"/>
          <a:stretch/>
        </p:blipFill>
        <p:spPr>
          <a:xfrm>
            <a:off x="1696937" y="307731"/>
            <a:ext cx="2702123" cy="3997637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75B0382D-C432-B54D-901B-3F6DBFEEC4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39891" y="307731"/>
            <a:ext cx="3008221" cy="3997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30CE8D-D1C6-364E-8367-72BD0D131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TB </a:t>
            </a:r>
            <a:r>
              <a:rPr lang="en-US" sz="5400" dirty="0" err="1">
                <a:solidFill>
                  <a:schemeClr val="bg1"/>
                </a:solidFill>
              </a:rPr>
              <a:t>dan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Ketida</a:t>
            </a:r>
            <a:r>
              <a:rPr lang="id-ID" sz="5400" dirty="0" smtClean="0">
                <a:solidFill>
                  <a:schemeClr val="bg1"/>
                </a:solidFill>
              </a:rPr>
              <a:t>ka</a:t>
            </a:r>
            <a:r>
              <a:rPr lang="en-US" sz="5400" dirty="0" err="1" smtClean="0">
                <a:solidFill>
                  <a:schemeClr val="bg1"/>
                </a:solidFill>
              </a:rPr>
              <a:t>dilan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Sosial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651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47AB924-1B87-43FC-B7C7-B112D5C51A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AD2B705-4A9B-408D-AA80-4F41045E09D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99AE2756-0FC4-4155-83E7-58AAAB63E75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4FDF021E-ED3E-7F46-A990-47B4A7478F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0040" y="675103"/>
            <a:ext cx="3425609" cy="326289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FB450A3-9F1C-8C44-8B9E-176F9A7DC4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385729" y="1023345"/>
            <a:ext cx="3433324" cy="2566409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818DC98F-4057-4645-B948-F604F39A9CF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29685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CA0E0AA-97CA-7E4F-93EA-166571EF3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725" y="659704"/>
            <a:ext cx="3423916" cy="3338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9C434E-C82E-1B46-902D-DD459DDF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137687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id-ID" sz="5000" b="1" dirty="0" smtClean="0">
                <a:solidFill>
                  <a:schemeClr val="bg1"/>
                </a:solidFill>
              </a:rPr>
              <a:t/>
            </a:r>
            <a:br>
              <a:rPr lang="id-ID" sz="5000" b="1" dirty="0" smtClean="0">
                <a:solidFill>
                  <a:schemeClr val="bg1"/>
                </a:solidFill>
              </a:rPr>
            </a:br>
            <a:r>
              <a:rPr lang="id-ID" sz="5000" b="1" dirty="0" smtClean="0">
                <a:solidFill>
                  <a:schemeClr val="bg1"/>
                </a:solidFill>
              </a:rPr>
              <a:t/>
            </a:r>
            <a:br>
              <a:rPr lang="id-ID" sz="5000" b="1" dirty="0" smtClean="0">
                <a:solidFill>
                  <a:schemeClr val="bg1"/>
                </a:solidFill>
              </a:rPr>
            </a:br>
            <a:r>
              <a:rPr lang="en-US" sz="5000" b="1" dirty="0" err="1" smtClean="0">
                <a:solidFill>
                  <a:schemeClr val="bg1"/>
                </a:solidFill>
              </a:rPr>
              <a:t>Tuberkulosis</a:t>
            </a:r>
            <a:r>
              <a:rPr lang="en-US" sz="5000" b="1" dirty="0" smtClean="0">
                <a:solidFill>
                  <a:schemeClr val="bg1"/>
                </a:solidFill>
              </a:rPr>
              <a:t> </a:t>
            </a:r>
            <a:r>
              <a:rPr lang="en-US" sz="5000" b="1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5000" b="1" dirty="0" err="1">
                <a:solidFill>
                  <a:schemeClr val="bg1"/>
                </a:solidFill>
                <a:sym typeface="Wingdings" pitchFamily="2" charset="2"/>
              </a:rPr>
              <a:t>Determinan</a:t>
            </a:r>
            <a:r>
              <a:rPr lang="en-US" sz="5000" b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sym typeface="Wingdings" pitchFamily="2" charset="2"/>
              </a:rPr>
              <a:t>SosioEkonomik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1436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926AA27-6DC3-1248-A270-C73FF7CB9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525" y="1675227"/>
            <a:ext cx="9170950" cy="4394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5C31EA-6693-3A4C-8452-99F02F49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Biaya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Manfaat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Pengobatan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Tuberkulosis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9658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Related image">
            <a:extLst>
              <a:ext uri="{FF2B5EF4-FFF2-40B4-BE49-F238E27FC236}">
                <a16:creationId xmlns:a16="http://schemas.microsoft.com/office/drawing/2014/main" xmlns="" id="{76664B35-F1E3-4066-A93D-B42BF8B17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7736" y="2295581"/>
            <a:ext cx="2436687" cy="2033065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C4A4F00-BF86-4DB7-A03A-4D4B09252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008" y="1449837"/>
            <a:ext cx="2163642" cy="1354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A6D66E-5EC0-4407-AC9F-1B17F873F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21" y="1521686"/>
            <a:ext cx="735933" cy="1193571"/>
          </a:xfrm>
          <a:prstGeom prst="rect">
            <a:avLst/>
          </a:prstGeom>
        </p:spPr>
      </p:pic>
      <p:sp>
        <p:nvSpPr>
          <p:cNvPr id="87" name="TextBox 12">
            <a:extLst>
              <a:ext uri="{FF2B5EF4-FFF2-40B4-BE49-F238E27FC236}">
                <a16:creationId xmlns:a16="http://schemas.microsoft.com/office/drawing/2014/main" xmlns="" id="{38C9F2D9-66F1-4288-AAA9-ED41E93D6763}"/>
              </a:ext>
            </a:extLst>
          </p:cNvPr>
          <p:cNvSpPr txBox="1"/>
          <p:nvPr/>
        </p:nvSpPr>
        <p:spPr>
          <a:xfrm>
            <a:off x="731221" y="2693656"/>
            <a:ext cx="21251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b="1" dirty="0">
                <a:solidFill>
                  <a:srgbClr val="680000"/>
                </a:solidFill>
              </a:rPr>
              <a:t>Active Case Detection and TB </a:t>
            </a:r>
            <a:r>
              <a:rPr lang="en-IN" sz="2400" b="1" dirty="0">
                <a:solidFill>
                  <a:srgbClr val="680000"/>
                </a:solidFill>
              </a:rPr>
              <a:t>Surveillance</a:t>
            </a:r>
            <a:r>
              <a:rPr lang="en-IN" b="1" dirty="0">
                <a:solidFill>
                  <a:srgbClr val="680000"/>
                </a:solidFill>
              </a:rPr>
              <a:t> Modules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658130A-078A-4337-B92D-E3BF682FB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921" y="4328646"/>
            <a:ext cx="1465115" cy="10310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01BE79D-6304-4F5D-911B-CFCD56E3BB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9123" y="4294198"/>
            <a:ext cx="858341" cy="1384550"/>
          </a:xfrm>
          <a:prstGeom prst="rect">
            <a:avLst/>
          </a:prstGeom>
        </p:spPr>
      </p:pic>
      <p:sp>
        <p:nvSpPr>
          <p:cNvPr id="88" name="TextBox 12">
            <a:extLst>
              <a:ext uri="{FF2B5EF4-FFF2-40B4-BE49-F238E27FC236}">
                <a16:creationId xmlns:a16="http://schemas.microsoft.com/office/drawing/2014/main" xmlns="" id="{051ADA92-0748-48F2-BC49-3D922F7C8BE6}"/>
              </a:ext>
            </a:extLst>
          </p:cNvPr>
          <p:cNvSpPr txBox="1"/>
          <p:nvPr/>
        </p:nvSpPr>
        <p:spPr>
          <a:xfrm>
            <a:off x="572898" y="5473009"/>
            <a:ext cx="3124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400" b="1" dirty="0">
                <a:solidFill>
                  <a:srgbClr val="680000"/>
                </a:solidFill>
              </a:rPr>
              <a:t>La</a:t>
            </a:r>
            <a:r>
              <a:rPr lang="en-IN" b="1" dirty="0">
                <a:solidFill>
                  <a:srgbClr val="680000"/>
                </a:solidFill>
              </a:rPr>
              <a:t>boratory Information Management System and IoT Integration Modules</a:t>
            </a:r>
          </a:p>
        </p:txBody>
      </p:sp>
      <p:pic>
        <p:nvPicPr>
          <p:cNvPr id="1034" name="Picture 10" descr="Related image">
            <a:extLst>
              <a:ext uri="{FF2B5EF4-FFF2-40B4-BE49-F238E27FC236}">
                <a16:creationId xmlns:a16="http://schemas.microsoft.com/office/drawing/2014/main" xmlns="" id="{5400833C-52D8-4C71-A84F-4DF65A896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4751" y="1477599"/>
            <a:ext cx="1605940" cy="12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mobile notification icon">
            <a:extLst>
              <a:ext uri="{FF2B5EF4-FFF2-40B4-BE49-F238E27FC236}">
                <a16:creationId xmlns:a16="http://schemas.microsoft.com/office/drawing/2014/main" xmlns="" id="{4AEEE46A-3DBA-4071-BFC8-2BC636FD2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1204" y="1612236"/>
            <a:ext cx="1147976" cy="11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12">
            <a:extLst>
              <a:ext uri="{FF2B5EF4-FFF2-40B4-BE49-F238E27FC236}">
                <a16:creationId xmlns:a16="http://schemas.microsoft.com/office/drawing/2014/main" xmlns="" id="{7A5ADF63-D89C-411D-9369-BA9B32FF6766}"/>
              </a:ext>
            </a:extLst>
          </p:cNvPr>
          <p:cNvSpPr txBox="1"/>
          <p:nvPr/>
        </p:nvSpPr>
        <p:spPr>
          <a:xfrm>
            <a:off x="8779587" y="2756714"/>
            <a:ext cx="2909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b="1" dirty="0">
                <a:solidFill>
                  <a:srgbClr val="680000"/>
                </a:solidFill>
              </a:rPr>
              <a:t>Public and Private Sector Mapping and Case Notification Modules</a:t>
            </a:r>
          </a:p>
        </p:txBody>
      </p:sp>
      <p:pic>
        <p:nvPicPr>
          <p:cNvPr id="1038" name="Picture 14" descr="Image result for treatment adherence">
            <a:extLst>
              <a:ext uri="{FF2B5EF4-FFF2-40B4-BE49-F238E27FC236}">
                <a16:creationId xmlns:a16="http://schemas.microsoft.com/office/drawing/2014/main" xmlns="" id="{B08381BE-BD75-41D9-9F1E-2B534FCEA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4571" y="3826532"/>
            <a:ext cx="2999417" cy="19105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12">
            <a:extLst>
              <a:ext uri="{FF2B5EF4-FFF2-40B4-BE49-F238E27FC236}">
                <a16:creationId xmlns:a16="http://schemas.microsoft.com/office/drawing/2014/main" xmlns="" id="{C83FEC28-BEA6-4FE5-8F56-E395F3685B3F}"/>
              </a:ext>
            </a:extLst>
          </p:cNvPr>
          <p:cNvSpPr txBox="1"/>
          <p:nvPr/>
        </p:nvSpPr>
        <p:spPr>
          <a:xfrm>
            <a:off x="9015028" y="5608437"/>
            <a:ext cx="2550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b="1" dirty="0">
                <a:solidFill>
                  <a:srgbClr val="680000"/>
                </a:solidFill>
              </a:rPr>
              <a:t>Treatment Adherence and Pharmacovigilance Modules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7620EF64-B96D-41BE-8102-2DCB734DD5BC}"/>
              </a:ext>
            </a:extLst>
          </p:cNvPr>
          <p:cNvSpPr/>
          <p:nvPr/>
        </p:nvSpPr>
        <p:spPr>
          <a:xfrm>
            <a:off x="4696531" y="2063846"/>
            <a:ext cx="2805266" cy="2569346"/>
          </a:xfrm>
          <a:prstGeom prst="ellipse">
            <a:avLst/>
          </a:prstGeom>
          <a:noFill/>
          <a:ln w="5746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12">
            <a:extLst>
              <a:ext uri="{FF2B5EF4-FFF2-40B4-BE49-F238E27FC236}">
                <a16:creationId xmlns:a16="http://schemas.microsoft.com/office/drawing/2014/main" xmlns="" id="{E4FB2FC3-BF35-4933-82A6-847BD8ABB35F}"/>
              </a:ext>
            </a:extLst>
          </p:cNvPr>
          <p:cNvSpPr txBox="1"/>
          <p:nvPr/>
        </p:nvSpPr>
        <p:spPr>
          <a:xfrm>
            <a:off x="4630730" y="4328646"/>
            <a:ext cx="3139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4800" b="1" dirty="0">
                <a:solidFill>
                  <a:srgbClr val="00B0F0"/>
                </a:solidFill>
              </a:rPr>
              <a:t>DATA for ACTION </a:t>
            </a:r>
          </a:p>
        </p:txBody>
      </p:sp>
      <p:cxnSp>
        <p:nvCxnSpPr>
          <p:cNvPr id="1025" name="Connector: Curved 1024">
            <a:extLst>
              <a:ext uri="{FF2B5EF4-FFF2-40B4-BE49-F238E27FC236}">
                <a16:creationId xmlns:a16="http://schemas.microsoft.com/office/drawing/2014/main" xmlns="" id="{5B4FD139-4DF2-476C-9D60-C13E7004ED6D}"/>
              </a:ext>
            </a:extLst>
          </p:cNvPr>
          <p:cNvCxnSpPr>
            <a:cxnSpLocks/>
          </p:cNvCxnSpPr>
          <p:nvPr/>
        </p:nvCxnSpPr>
        <p:spPr>
          <a:xfrm flipV="1">
            <a:off x="3471499" y="4155661"/>
            <a:ext cx="1215661" cy="681965"/>
          </a:xfrm>
          <a:prstGeom prst="curvedConnector3">
            <a:avLst>
              <a:gd name="adj1" fmla="val 50000"/>
            </a:avLst>
          </a:prstGeom>
          <a:ln w="63500">
            <a:solidFill>
              <a:srgbClr val="EB80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Connector: Curved 1030">
            <a:extLst>
              <a:ext uri="{FF2B5EF4-FFF2-40B4-BE49-F238E27FC236}">
                <a16:creationId xmlns:a16="http://schemas.microsoft.com/office/drawing/2014/main" xmlns="" id="{1624F651-AF2E-4581-A9A5-E9E4A509A077}"/>
              </a:ext>
            </a:extLst>
          </p:cNvPr>
          <p:cNvCxnSpPr>
            <a:cxnSpLocks/>
          </p:cNvCxnSpPr>
          <p:nvPr/>
        </p:nvCxnSpPr>
        <p:spPr>
          <a:xfrm>
            <a:off x="3375020" y="2179899"/>
            <a:ext cx="1366140" cy="838425"/>
          </a:xfrm>
          <a:prstGeom prst="curvedConnector3">
            <a:avLst/>
          </a:prstGeom>
          <a:ln w="63500">
            <a:solidFill>
              <a:srgbClr val="EB80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Connector: Curved 1036">
            <a:extLst>
              <a:ext uri="{FF2B5EF4-FFF2-40B4-BE49-F238E27FC236}">
                <a16:creationId xmlns:a16="http://schemas.microsoft.com/office/drawing/2014/main" xmlns="" id="{4E8B04FE-EAAD-4BBD-BE18-A448B6952952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59017" y="2269241"/>
            <a:ext cx="1420380" cy="709553"/>
          </a:xfrm>
          <a:prstGeom prst="curvedConnector3">
            <a:avLst/>
          </a:prstGeom>
          <a:ln w="63500">
            <a:solidFill>
              <a:srgbClr val="EB80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Connector: Curved 1041">
            <a:extLst>
              <a:ext uri="{FF2B5EF4-FFF2-40B4-BE49-F238E27FC236}">
                <a16:creationId xmlns:a16="http://schemas.microsoft.com/office/drawing/2014/main" xmlns="" id="{B0399F8F-40A8-47C2-A3DF-1FA7BC37CBD5}"/>
              </a:ext>
            </a:extLst>
          </p:cNvPr>
          <p:cNvCxnSpPr>
            <a:cxnSpLocks/>
            <a:stCxn id="1038" idx="2"/>
          </p:cNvCxnSpPr>
          <p:nvPr/>
        </p:nvCxnSpPr>
        <p:spPr>
          <a:xfrm rot="10800000">
            <a:off x="7459019" y="3810598"/>
            <a:ext cx="1285552" cy="971208"/>
          </a:xfrm>
          <a:prstGeom prst="curvedConnector3">
            <a:avLst/>
          </a:prstGeom>
          <a:ln w="63500">
            <a:solidFill>
              <a:srgbClr val="EB80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130">
            <a:extLst>
              <a:ext uri="{FF2B5EF4-FFF2-40B4-BE49-F238E27FC236}">
                <a16:creationId xmlns:a16="http://schemas.microsoft.com/office/drawing/2014/main" xmlns="" id="{3D18ED00-EC47-43EA-88F6-083B36B60AE9}"/>
              </a:ext>
            </a:extLst>
          </p:cNvPr>
          <p:cNvSpPr/>
          <p:nvPr/>
        </p:nvSpPr>
        <p:spPr>
          <a:xfrm>
            <a:off x="0" y="0"/>
            <a:ext cx="12192000" cy="1258925"/>
          </a:xfrm>
          <a:prstGeom prst="rect">
            <a:avLst/>
          </a:prstGeom>
          <a:solidFill>
            <a:srgbClr val="892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Sistem</a:t>
            </a:r>
            <a:r>
              <a:rPr lang="en-US" sz="4800" b="1" dirty="0"/>
              <a:t> </a:t>
            </a:r>
            <a:r>
              <a:rPr lang="en-US" sz="4800" b="1" dirty="0" err="1"/>
              <a:t>Informasi</a:t>
            </a:r>
            <a:r>
              <a:rPr lang="en-US" sz="4800" b="1" dirty="0"/>
              <a:t> </a:t>
            </a:r>
            <a:r>
              <a:rPr lang="en-US" sz="4800" b="1" dirty="0" err="1"/>
              <a:t>Tuberkulosis</a:t>
            </a:r>
            <a:r>
              <a:rPr lang="en-US" sz="4800" b="1" dirty="0"/>
              <a:t> </a:t>
            </a:r>
            <a:r>
              <a:rPr lang="en-US" sz="4800" b="1" dirty="0" err="1"/>
              <a:t>Terpadu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xmlns="" val="725215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EB94AC3-9377-4A4F-80A2-C1F1EF5A917B}"/>
              </a:ext>
            </a:extLst>
          </p:cNvPr>
          <p:cNvSpPr/>
          <p:nvPr/>
        </p:nvSpPr>
        <p:spPr>
          <a:xfrm>
            <a:off x="84842" y="1125164"/>
            <a:ext cx="3582918" cy="51766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Data Input Channels</a:t>
            </a: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xmlns="" id="{2776E3F9-EE3D-4997-83BB-78EEF384BED6}"/>
              </a:ext>
            </a:extLst>
          </p:cNvPr>
          <p:cNvSpPr txBox="1"/>
          <p:nvPr/>
        </p:nvSpPr>
        <p:spPr>
          <a:xfrm>
            <a:off x="165090" y="3515892"/>
            <a:ext cx="1778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Mobile and Web Applications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19FDC09-C2F1-44FC-BE5C-C19DE9D1A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4978" y="4336787"/>
            <a:ext cx="1859428" cy="143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8">
            <a:extLst>
              <a:ext uri="{FF2B5EF4-FFF2-40B4-BE49-F238E27FC236}">
                <a16:creationId xmlns:a16="http://schemas.microsoft.com/office/drawing/2014/main" xmlns="" id="{EE4DAF05-21B7-4A28-A503-4F53536BD5FD}"/>
              </a:ext>
            </a:extLst>
          </p:cNvPr>
          <p:cNvSpPr txBox="1"/>
          <p:nvPr/>
        </p:nvSpPr>
        <p:spPr>
          <a:xfrm>
            <a:off x="4327410" y="5861917"/>
            <a:ext cx="1933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400" b="1" dirty="0">
                <a:solidFill>
                  <a:srgbClr val="002060"/>
                </a:solidFill>
              </a:rPr>
              <a:t>Drill down Maps till Facility level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E8431D5-3A74-49BF-92DD-686AAFD9C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3308" y="2326049"/>
            <a:ext cx="1550981" cy="88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10">
            <a:extLst>
              <a:ext uri="{FF2B5EF4-FFF2-40B4-BE49-F238E27FC236}">
                <a16:creationId xmlns:a16="http://schemas.microsoft.com/office/drawing/2014/main" xmlns="" id="{97B95A5E-E889-44A0-BB90-D79BD7BA6B00}"/>
              </a:ext>
            </a:extLst>
          </p:cNvPr>
          <p:cNvSpPr txBox="1"/>
          <p:nvPr/>
        </p:nvSpPr>
        <p:spPr>
          <a:xfrm>
            <a:off x="3917405" y="3211421"/>
            <a:ext cx="258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400" b="1" dirty="0">
                <a:solidFill>
                  <a:srgbClr val="002060"/>
                </a:solidFill>
              </a:rPr>
              <a:t>UIC based linkage of individual client across various services</a:t>
            </a:r>
          </a:p>
        </p:txBody>
      </p:sp>
      <p:pic>
        <p:nvPicPr>
          <p:cNvPr id="44" name="Picture 43" descr="Related image">
            <a:extLst>
              <a:ext uri="{FF2B5EF4-FFF2-40B4-BE49-F238E27FC236}">
                <a16:creationId xmlns:a16="http://schemas.microsoft.com/office/drawing/2014/main" xmlns="" id="{76664B35-F1E3-4066-A93D-B42BF8B17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43406" y="2051636"/>
            <a:ext cx="1916149" cy="1598751"/>
          </a:xfrm>
          <a:prstGeom prst="rect">
            <a:avLst/>
          </a:prstGeom>
          <a:noFill/>
        </p:spPr>
      </p:pic>
      <p:sp>
        <p:nvSpPr>
          <p:cNvPr id="45" name="TextBox 12">
            <a:extLst>
              <a:ext uri="{FF2B5EF4-FFF2-40B4-BE49-F238E27FC236}">
                <a16:creationId xmlns:a16="http://schemas.microsoft.com/office/drawing/2014/main" xmlns="" id="{50DC2B89-C922-44F6-8893-5B810984AC40}"/>
              </a:ext>
            </a:extLst>
          </p:cNvPr>
          <p:cNvSpPr txBox="1"/>
          <p:nvPr/>
        </p:nvSpPr>
        <p:spPr>
          <a:xfrm>
            <a:off x="9358909" y="3590042"/>
            <a:ext cx="268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400" b="1" dirty="0">
                <a:solidFill>
                  <a:srgbClr val="002060"/>
                </a:solidFill>
              </a:rPr>
              <a:t>Program Management across different levels and indicators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1EE9B1EA-1AE2-4166-A424-DA776D84B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08438" y="4369077"/>
            <a:ext cx="1786084" cy="163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14">
            <a:extLst>
              <a:ext uri="{FF2B5EF4-FFF2-40B4-BE49-F238E27FC236}">
                <a16:creationId xmlns:a16="http://schemas.microsoft.com/office/drawing/2014/main" xmlns="" id="{3BF6ABF2-7C1F-4565-B70E-AE0FC7DBB3C6}"/>
              </a:ext>
            </a:extLst>
          </p:cNvPr>
          <p:cNvSpPr txBox="1"/>
          <p:nvPr/>
        </p:nvSpPr>
        <p:spPr>
          <a:xfrm>
            <a:off x="9734828" y="6002713"/>
            <a:ext cx="1933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400" b="1" dirty="0">
                <a:solidFill>
                  <a:srgbClr val="002060"/>
                </a:solidFill>
              </a:rPr>
              <a:t>Program Alerts and Notifications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DA381F1-2B64-4299-8BA7-6FFDF5C57C9C}"/>
              </a:ext>
            </a:extLst>
          </p:cNvPr>
          <p:cNvSpPr/>
          <p:nvPr/>
        </p:nvSpPr>
        <p:spPr>
          <a:xfrm>
            <a:off x="4167051" y="1125164"/>
            <a:ext cx="2231010" cy="50963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Auto Generated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E49A2F46-D2E1-4B40-9F26-423063BF0270}"/>
              </a:ext>
            </a:extLst>
          </p:cNvPr>
          <p:cNvSpPr/>
          <p:nvPr/>
        </p:nvSpPr>
        <p:spPr>
          <a:xfrm>
            <a:off x="6898423" y="1125164"/>
            <a:ext cx="2231010" cy="528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Dashboard and Analytics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420E4AB2-2096-4745-B736-004D7C3D30BA}"/>
              </a:ext>
            </a:extLst>
          </p:cNvPr>
          <p:cNvSpPr/>
          <p:nvPr/>
        </p:nvSpPr>
        <p:spPr>
          <a:xfrm>
            <a:off x="9579045" y="1125164"/>
            <a:ext cx="2444883" cy="528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Program Management and Improvement </a:t>
            </a:r>
          </a:p>
        </p:txBody>
      </p:sp>
      <p:pic>
        <p:nvPicPr>
          <p:cNvPr id="52" name="Picture 51" descr="Image result for heatmap icon">
            <a:extLst>
              <a:ext uri="{FF2B5EF4-FFF2-40B4-BE49-F238E27FC236}">
                <a16:creationId xmlns:a16="http://schemas.microsoft.com/office/drawing/2014/main" xmlns="" id="{B992CBE4-56CC-40EC-B347-DCED8E3E1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49729" y="2388045"/>
            <a:ext cx="1703506" cy="1167576"/>
          </a:xfrm>
          <a:prstGeom prst="rect">
            <a:avLst/>
          </a:prstGeom>
          <a:noFill/>
        </p:spPr>
      </p:pic>
      <p:sp>
        <p:nvSpPr>
          <p:cNvPr id="53" name="TextBox 21">
            <a:extLst>
              <a:ext uri="{FF2B5EF4-FFF2-40B4-BE49-F238E27FC236}">
                <a16:creationId xmlns:a16="http://schemas.microsoft.com/office/drawing/2014/main" xmlns="" id="{6112BC6B-4731-41DE-AB23-CE1A99944531}"/>
              </a:ext>
            </a:extLst>
          </p:cNvPr>
          <p:cNvSpPr txBox="1"/>
          <p:nvPr/>
        </p:nvSpPr>
        <p:spPr>
          <a:xfrm>
            <a:off x="6922196" y="3539524"/>
            <a:ext cx="1933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400" b="1" dirty="0">
                <a:solidFill>
                  <a:srgbClr val="002060"/>
                </a:solidFill>
              </a:rPr>
              <a:t>Hotspot Mapping </a:t>
            </a:r>
          </a:p>
        </p:txBody>
      </p:sp>
      <p:pic>
        <p:nvPicPr>
          <p:cNvPr id="54" name="Picture 53" descr="Image result for data reports icon">
            <a:extLst>
              <a:ext uri="{FF2B5EF4-FFF2-40B4-BE49-F238E27FC236}">
                <a16:creationId xmlns:a16="http://schemas.microsoft.com/office/drawing/2014/main" xmlns="" id="{E0D50EC8-16FA-46B2-98D2-52E302568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7014" y="4198890"/>
            <a:ext cx="1877214" cy="1765203"/>
          </a:xfrm>
          <a:prstGeom prst="rect">
            <a:avLst/>
          </a:prstGeom>
          <a:noFill/>
        </p:spPr>
      </p:pic>
      <p:sp>
        <p:nvSpPr>
          <p:cNvPr id="55" name="TextBox 23">
            <a:extLst>
              <a:ext uri="{FF2B5EF4-FFF2-40B4-BE49-F238E27FC236}">
                <a16:creationId xmlns:a16="http://schemas.microsoft.com/office/drawing/2014/main" xmlns="" id="{10686C2F-9233-4B24-9872-0652EAE92F06}"/>
              </a:ext>
            </a:extLst>
          </p:cNvPr>
          <p:cNvSpPr txBox="1"/>
          <p:nvPr/>
        </p:nvSpPr>
        <p:spPr>
          <a:xfrm>
            <a:off x="7106492" y="5964093"/>
            <a:ext cx="1933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400" b="1" dirty="0">
                <a:solidFill>
                  <a:srgbClr val="002060"/>
                </a:solidFill>
              </a:rPr>
              <a:t>Interactive Dashboard and Analytics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xmlns="" id="{8DF60034-D564-4A05-82B3-F62D0218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556" y="1957287"/>
            <a:ext cx="2239852" cy="167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MS IVR icon">
            <a:extLst>
              <a:ext uri="{FF2B5EF4-FFF2-40B4-BE49-F238E27FC236}">
                <a16:creationId xmlns:a16="http://schemas.microsoft.com/office/drawing/2014/main" xmlns="" id="{2D09BC0C-B1C3-4A27-9583-97C0ED106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8499" y="2248624"/>
            <a:ext cx="1171805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6">
            <a:extLst>
              <a:ext uri="{FF2B5EF4-FFF2-40B4-BE49-F238E27FC236}">
                <a16:creationId xmlns:a16="http://schemas.microsoft.com/office/drawing/2014/main" xmlns="" id="{1B2C9AC9-EB3E-4852-8AE6-18609228E913}"/>
              </a:ext>
            </a:extLst>
          </p:cNvPr>
          <p:cNvSpPr txBox="1"/>
          <p:nvPr/>
        </p:nvSpPr>
        <p:spPr>
          <a:xfrm>
            <a:off x="2234032" y="3539524"/>
            <a:ext cx="121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SMS and IVR Channels</a:t>
            </a:r>
          </a:p>
        </p:txBody>
      </p:sp>
      <p:pic>
        <p:nvPicPr>
          <p:cNvPr id="3078" name="Picture 6" descr="Image result for IoT icon">
            <a:extLst>
              <a:ext uri="{FF2B5EF4-FFF2-40B4-BE49-F238E27FC236}">
                <a16:creationId xmlns:a16="http://schemas.microsoft.com/office/drawing/2014/main" xmlns="" id="{B270792D-5CC7-474B-AC32-103910AF8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8186" y="4529128"/>
            <a:ext cx="1194094" cy="119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">
            <a:extLst>
              <a:ext uri="{FF2B5EF4-FFF2-40B4-BE49-F238E27FC236}">
                <a16:creationId xmlns:a16="http://schemas.microsoft.com/office/drawing/2014/main" xmlns="" id="{4557992F-A997-4968-8520-AAE90FE84F58}"/>
              </a:ext>
            </a:extLst>
          </p:cNvPr>
          <p:cNvSpPr txBox="1"/>
          <p:nvPr/>
        </p:nvSpPr>
        <p:spPr>
          <a:xfrm>
            <a:off x="2274988" y="5833300"/>
            <a:ext cx="113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Connected Devices/IoT</a:t>
            </a:r>
          </a:p>
        </p:txBody>
      </p:sp>
      <p:pic>
        <p:nvPicPr>
          <p:cNvPr id="3080" name="Picture 8" descr="Related image">
            <a:extLst>
              <a:ext uri="{FF2B5EF4-FFF2-40B4-BE49-F238E27FC236}">
                <a16:creationId xmlns:a16="http://schemas.microsoft.com/office/drawing/2014/main" xmlns="" id="{E5DDF3AA-F5F1-4A65-8F87-020C2A2F5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827" y="4671159"/>
            <a:ext cx="1131801" cy="112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">
            <a:extLst>
              <a:ext uri="{FF2B5EF4-FFF2-40B4-BE49-F238E27FC236}">
                <a16:creationId xmlns:a16="http://schemas.microsoft.com/office/drawing/2014/main" xmlns="" id="{650FA31D-7906-4730-91D6-E0A1926F72EE}"/>
              </a:ext>
            </a:extLst>
          </p:cNvPr>
          <p:cNvSpPr txBox="1"/>
          <p:nvPr/>
        </p:nvSpPr>
        <p:spPr>
          <a:xfrm>
            <a:off x="324501" y="5941021"/>
            <a:ext cx="1136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Excel Upload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8054BF66-2C56-4461-85A5-FCE995296089}"/>
              </a:ext>
            </a:extLst>
          </p:cNvPr>
          <p:cNvSpPr/>
          <p:nvPr/>
        </p:nvSpPr>
        <p:spPr>
          <a:xfrm>
            <a:off x="0" y="0"/>
            <a:ext cx="12192000" cy="1062159"/>
          </a:xfrm>
          <a:prstGeom prst="rect">
            <a:avLst/>
          </a:prstGeom>
          <a:solidFill>
            <a:srgbClr val="892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Arus</a:t>
            </a:r>
            <a:r>
              <a:rPr lang="en-US" sz="3200" b="1" dirty="0">
                <a:latin typeface="Gill Sans" panose="020B0502020104020203" pitchFamily="34" charset="-79"/>
                <a:cs typeface="Gill Sans" panose="020B0502020104020203" pitchFamily="34" charset="-79"/>
              </a:rPr>
              <a:t> Data: </a:t>
            </a:r>
            <a:r>
              <a:rPr lang="en-US" sz="3200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Pengumpulan</a:t>
            </a:r>
            <a:r>
              <a:rPr lang="en-US" sz="3200" b="1" dirty="0">
                <a:latin typeface="Gill Sans" panose="020B0502020104020203" pitchFamily="34" charset="-79"/>
                <a:cs typeface="Gill Sans" panose="020B0502020104020203" pitchFamily="34" charset="-79"/>
              </a:rPr>
              <a:t> Data </a:t>
            </a:r>
            <a:r>
              <a:rPr lang="en-US" sz="3200" b="1" dirty="0">
                <a:latin typeface="Gill Sans" panose="020B0502020104020203" pitchFamily="34" charset="-79"/>
                <a:cs typeface="Gill Sans" panose="020B0502020104020203" pitchFamily="34" charset="-79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latin typeface="Gill Sans" panose="020B0502020104020203" pitchFamily="34" charset="-79"/>
                <a:cs typeface="Gill Sans" panose="020B0502020104020203" pitchFamily="34" charset="-79"/>
                <a:sym typeface="Wingdings" panose="05000000000000000000" pitchFamily="2" charset="2"/>
              </a:rPr>
              <a:t>Manajer</a:t>
            </a:r>
            <a:r>
              <a:rPr lang="en-US" sz="3200" b="1" dirty="0">
                <a:latin typeface="Gill Sans" panose="020B0502020104020203" pitchFamily="34" charset="-79"/>
                <a:cs typeface="Gill Sans" panose="020B0502020104020203" pitchFamily="34" charset="-79"/>
                <a:sym typeface="Wingdings" panose="05000000000000000000" pitchFamily="2" charset="2"/>
              </a:rPr>
              <a:t> Program TB</a:t>
            </a:r>
            <a:endParaRPr lang="en-US" sz="32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FF5A33A9-5289-432E-A91A-9BE5949D1879}"/>
              </a:ext>
            </a:extLst>
          </p:cNvPr>
          <p:cNvSpPr/>
          <p:nvPr/>
        </p:nvSpPr>
        <p:spPr>
          <a:xfrm>
            <a:off x="3667760" y="1202485"/>
            <a:ext cx="499291" cy="395871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xmlns="" id="{6AD6F574-0BC9-4637-B252-B484CD916C18}"/>
              </a:ext>
            </a:extLst>
          </p:cNvPr>
          <p:cNvSpPr/>
          <p:nvPr/>
        </p:nvSpPr>
        <p:spPr>
          <a:xfrm>
            <a:off x="6391034" y="1182044"/>
            <a:ext cx="499291" cy="395871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xmlns="" id="{1B981BF5-697F-404E-8E91-E5E540A0A594}"/>
              </a:ext>
            </a:extLst>
          </p:cNvPr>
          <p:cNvSpPr/>
          <p:nvPr/>
        </p:nvSpPr>
        <p:spPr>
          <a:xfrm>
            <a:off x="9069427" y="1182044"/>
            <a:ext cx="499291" cy="395871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579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998D62-C020-DE45-82C0-B813E3D42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Beban </a:t>
            </a:r>
            <a:r>
              <a:rPr lang="en-US" b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Tuberkulosis</a:t>
            </a: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  <a:r>
              <a:rPr lang="en-US" b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Resisten</a:t>
            </a: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  <a:r>
              <a:rPr lang="en-US" b="1" dirty="0" err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Obat</a:t>
            </a: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Global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5E76BFA-EB79-3244-B63A-DE2CE7042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6800" y="1981201"/>
            <a:ext cx="10287000" cy="422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416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568560" y="-33503"/>
            <a:ext cx="2060572" cy="609559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1588811" y="59477"/>
            <a:ext cx="6562020" cy="81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i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Lucida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Lucida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Lucida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IN" sz="3000" dirty="0">
                <a:solidFill>
                  <a:srgbClr val="735B78"/>
                </a:solidFill>
                <a:latin typeface="Trebuchet MS" pitchFamily="34" charset="0"/>
              </a:rPr>
              <a:t>Engaging Private Practitioner in TB Control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31E0B322-6EC1-4AF6-AFD2-601105849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8900480-5680-4997-95E4-904ABC9BF13A}"/>
              </a:ext>
            </a:extLst>
          </p:cNvPr>
          <p:cNvSpPr/>
          <p:nvPr/>
        </p:nvSpPr>
        <p:spPr>
          <a:xfrm>
            <a:off x="0" y="5775"/>
            <a:ext cx="12192000" cy="810705"/>
          </a:xfrm>
          <a:prstGeom prst="rect">
            <a:avLst/>
          </a:prstGeom>
          <a:solidFill>
            <a:srgbClr val="892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Community Engagement and Adherence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AA2097-4C70-4B07-8464-9692907B7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" y="929739"/>
            <a:ext cx="11563956" cy="582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3913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869640"/>
          </a:xfrm>
          <a:prstGeom prst="rect">
            <a:avLst/>
          </a:prstGeom>
          <a:solidFill>
            <a:srgbClr val="892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Indikator</a:t>
            </a:r>
            <a:r>
              <a:rPr lang="en-GB" sz="3200" b="1" dirty="0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Kunci</a:t>
            </a:r>
            <a:endParaRPr lang="en-US" sz="3200" b="1" dirty="0">
              <a:solidFill>
                <a:schemeClr val="bg1"/>
              </a:solidFill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118A41-3EAF-4771-9DAA-FE588B2AD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32" y="1164458"/>
            <a:ext cx="10595652" cy="21868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DE5E6E6-2E77-4C08-AD3C-36576B4AA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5372" y="4138883"/>
            <a:ext cx="1705903" cy="156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Image result for data reports icon">
            <a:extLst>
              <a:ext uri="{FF2B5EF4-FFF2-40B4-BE49-F238E27FC236}">
                <a16:creationId xmlns:a16="http://schemas.microsoft.com/office/drawing/2014/main" xmlns="" id="{AEA177EE-6E76-46EE-AD44-B351A5DC8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5421" y="4050684"/>
            <a:ext cx="1877214" cy="1765203"/>
          </a:xfrm>
          <a:prstGeom prst="rect">
            <a:avLst/>
          </a:prstGeom>
          <a:noFill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B0C6EAF-3E24-4754-ADBD-D4A964138777}"/>
              </a:ext>
            </a:extLst>
          </p:cNvPr>
          <p:cNvSpPr/>
          <p:nvPr/>
        </p:nvSpPr>
        <p:spPr>
          <a:xfrm>
            <a:off x="3218004" y="5674436"/>
            <a:ext cx="1908314" cy="6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Auto-Generated Alerts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998C88E-C16F-4061-8385-C0491887722E}"/>
              </a:ext>
            </a:extLst>
          </p:cNvPr>
          <p:cNvSpPr/>
          <p:nvPr/>
        </p:nvSpPr>
        <p:spPr>
          <a:xfrm>
            <a:off x="5343831" y="5674436"/>
            <a:ext cx="1908314" cy="6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Data Analytics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DE52C4-BFCD-4925-A20D-32C60501D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4509" y="4309361"/>
            <a:ext cx="1973307" cy="143998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F2CCA48-5A4E-4517-83EC-212B474A8A8C}"/>
              </a:ext>
            </a:extLst>
          </p:cNvPr>
          <p:cNvSpPr/>
          <p:nvPr/>
        </p:nvSpPr>
        <p:spPr>
          <a:xfrm>
            <a:off x="7221044" y="5801768"/>
            <a:ext cx="1908314" cy="34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Infographics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F999822-B483-49BF-97E8-2116C05A96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8495" y="4138883"/>
            <a:ext cx="2058900" cy="142703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1B2EB8D-EB98-4F2E-BDB0-31F07675465F}"/>
              </a:ext>
            </a:extLst>
          </p:cNvPr>
          <p:cNvSpPr/>
          <p:nvPr/>
        </p:nvSpPr>
        <p:spPr>
          <a:xfrm>
            <a:off x="3327335" y="4027712"/>
            <a:ext cx="1733940" cy="22477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CD6F9EE-8CF0-43B7-B6FD-116C3432AEB3}"/>
              </a:ext>
            </a:extLst>
          </p:cNvPr>
          <p:cNvSpPr/>
          <p:nvPr/>
        </p:nvSpPr>
        <p:spPr>
          <a:xfrm>
            <a:off x="5160681" y="4027712"/>
            <a:ext cx="1991953" cy="22477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1BC2739-0CD9-434C-A091-7A1483B46B8F}"/>
              </a:ext>
            </a:extLst>
          </p:cNvPr>
          <p:cNvSpPr/>
          <p:nvPr/>
        </p:nvSpPr>
        <p:spPr>
          <a:xfrm>
            <a:off x="7249466" y="4023960"/>
            <a:ext cx="1991953" cy="22477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70FA8E3-331B-46B8-A349-E6329A9ED78A}"/>
              </a:ext>
            </a:extLst>
          </p:cNvPr>
          <p:cNvSpPr/>
          <p:nvPr/>
        </p:nvSpPr>
        <p:spPr>
          <a:xfrm>
            <a:off x="9382213" y="4018545"/>
            <a:ext cx="2190870" cy="22477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CD09E91-8121-49F8-AFDB-63D11CA7B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883" y="4089975"/>
            <a:ext cx="2029069" cy="140636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4A9F2AA-FD19-4AE2-A54A-0F52CA50D28F}"/>
              </a:ext>
            </a:extLst>
          </p:cNvPr>
          <p:cNvSpPr/>
          <p:nvPr/>
        </p:nvSpPr>
        <p:spPr>
          <a:xfrm>
            <a:off x="9472235" y="5860730"/>
            <a:ext cx="2100848" cy="398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Trend Line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BD3155E-E456-4CBD-8AF9-0CB81FA94A2F}"/>
              </a:ext>
            </a:extLst>
          </p:cNvPr>
          <p:cNvSpPr/>
          <p:nvPr/>
        </p:nvSpPr>
        <p:spPr>
          <a:xfrm>
            <a:off x="977431" y="4018545"/>
            <a:ext cx="2190870" cy="22477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1CD801F-8200-444F-878E-412C6DF49F79}"/>
              </a:ext>
            </a:extLst>
          </p:cNvPr>
          <p:cNvSpPr/>
          <p:nvPr/>
        </p:nvSpPr>
        <p:spPr>
          <a:xfrm>
            <a:off x="1228730" y="5747318"/>
            <a:ext cx="1725988" cy="398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Cascade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83A2D8F-B24D-481F-BBD8-871D11139F71}"/>
              </a:ext>
            </a:extLst>
          </p:cNvPr>
          <p:cNvSpPr txBox="1"/>
          <p:nvPr/>
        </p:nvSpPr>
        <p:spPr>
          <a:xfrm rot="16200000">
            <a:off x="99713" y="209307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MAPS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B9264E6-2879-474D-A736-C6EAFE530986}"/>
              </a:ext>
            </a:extLst>
          </p:cNvPr>
          <p:cNvSpPr txBox="1"/>
          <p:nvPr/>
        </p:nvSpPr>
        <p:spPr>
          <a:xfrm rot="16200000">
            <a:off x="-229447" y="4957761"/>
            <a:ext cx="14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DASHBOARD</a:t>
            </a:r>
          </a:p>
        </p:txBody>
      </p:sp>
    </p:spTree>
    <p:extLst>
      <p:ext uri="{BB962C8B-B14F-4D97-AF65-F5344CB8AC3E}">
        <p14:creationId xmlns:p14="http://schemas.microsoft.com/office/powerpoint/2010/main" xmlns="" val="3988640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0BDD0CE-06A4-404B-8A13-580229C1C9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603C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26">
            <a:extLst>
              <a:ext uri="{FF2B5EF4-FFF2-40B4-BE49-F238E27FC236}">
                <a16:creationId xmlns:a16="http://schemas.microsoft.com/office/drawing/2014/main" xmlns="" id="{B7511254-A05E-4E15-ABEE-9CE80348539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564" y="320843"/>
            <a:ext cx="11548872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FD9CF7E-FFAF-B044-B500-D968397FB8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73" r="2" b="2"/>
          <a:stretch/>
        </p:blipFill>
        <p:spPr>
          <a:xfrm>
            <a:off x="7534656" y="640080"/>
            <a:ext cx="4015740" cy="329184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82685AA-A417-6946-AD14-7109F23556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1565" r="21763" b="2"/>
          <a:stretch/>
        </p:blipFill>
        <p:spPr>
          <a:xfrm rot="5400000">
            <a:off x="2361775" y="-1080091"/>
            <a:ext cx="3291840" cy="6732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72FC8C-AFC6-4C43-89EA-1917C48AC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5192505"/>
            <a:ext cx="10210800" cy="10998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kern="1200" dirty="0" err="1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Perkuat</a:t>
            </a:r>
            <a:r>
              <a:rPr lang="en-US" sz="6000" b="1" kern="1200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  <a:r>
              <a:rPr lang="en-US" sz="6000" b="1" kern="1200" dirty="0" err="1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Pendampingan</a:t>
            </a:r>
            <a:r>
              <a:rPr lang="en-US" sz="6000" b="1" kern="1200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  <a:r>
              <a:rPr lang="en-US" sz="6000" b="1" kern="1200" dirty="0" err="1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Sebaya</a:t>
            </a:r>
            <a:endParaRPr lang="en-US" sz="6000" b="1" kern="1200" dirty="0">
              <a:solidFill>
                <a:schemeClr val="tx1"/>
              </a:solidFill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50446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79D671-276D-E541-B4F4-6B64B521A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429351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First Do it</a:t>
            </a:r>
            <a:b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</a:b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Then Do it Right</a:t>
            </a:r>
            <a:b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</a:br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Then Do it Better</a:t>
            </a:r>
          </a:p>
        </p:txBody>
      </p:sp>
    </p:spTree>
    <p:extLst>
      <p:ext uri="{BB962C8B-B14F-4D97-AF65-F5344CB8AC3E}">
        <p14:creationId xmlns:p14="http://schemas.microsoft.com/office/powerpoint/2010/main" xmlns="" val="8004667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2">
            <a:extLst>
              <a:ext uri="{FF2B5EF4-FFF2-40B4-BE49-F238E27FC236}">
                <a16:creationId xmlns:a16="http://schemas.microsoft.com/office/drawing/2014/main" xmlns="" id="{6F9EB9F2-07E2-4D64-BBD8-BB5B217F12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4">
            <a:extLst>
              <a:ext uri="{FF2B5EF4-FFF2-40B4-BE49-F238E27FC236}">
                <a16:creationId xmlns:a16="http://schemas.microsoft.com/office/drawing/2014/main" xmlns="" id="{F0C57C7C-DFE9-4A1E-B7A9-DF40E63366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203AC5E-B7D9-EA4E-85D5-F427328F01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1668" y="320040"/>
            <a:ext cx="7474998" cy="3295357"/>
          </a:xfrm>
        </p:spPr>
        <p:txBody>
          <a:bodyPr anchor="ctr">
            <a:normAutofit/>
          </a:bodyPr>
          <a:lstStyle/>
          <a:p>
            <a:pPr algn="l"/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77"/>
              </a:rPr>
              <a:t>Terima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77"/>
              </a:rPr>
              <a:t> </a:t>
            </a:r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77"/>
              </a:rPr>
              <a:t>kasih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77"/>
              </a:rPr>
              <a:t/>
            </a:r>
            <a:b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77"/>
              </a:rPr>
              <a:t>Indonesia </a:t>
            </a:r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77"/>
              </a:rPr>
              <a:t>Bergerak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77"/>
              </a:rPr>
              <a:t> </a:t>
            </a:r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77"/>
              </a:rPr>
              <a:t>Akhiri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77"/>
              </a:rPr>
              <a:t> </a:t>
            </a:r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77"/>
              </a:rPr>
              <a:t>Tuberkulosis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77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262" y="3244627"/>
            <a:ext cx="4473526" cy="311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38283" t="20718" r="35743" b="10648"/>
          <a:stretch>
            <a:fillRect/>
          </a:stretch>
        </p:blipFill>
        <p:spPr bwMode="auto">
          <a:xfrm>
            <a:off x="321564" y="882427"/>
            <a:ext cx="2819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82043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BA1512-0CBD-204F-8EC5-450D1073A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Gill Sans MT" panose="020B0502020104020203" pitchFamily="34" charset="77"/>
              </a:rPr>
              <a:t>Potret</a:t>
            </a:r>
            <a:r>
              <a:rPr lang="en-US" b="1" dirty="0">
                <a:latin typeface="Gill Sans MT" panose="020B0502020104020203" pitchFamily="34" charset="77"/>
              </a:rPr>
              <a:t> Beban Tuberkulosis </a:t>
            </a:r>
            <a:br>
              <a:rPr lang="en-US" b="1" dirty="0">
                <a:latin typeface="Gill Sans MT" panose="020B0502020104020203" pitchFamily="34" charset="77"/>
              </a:rPr>
            </a:br>
            <a:r>
              <a:rPr lang="en-US" b="1" dirty="0">
                <a:latin typeface="Gill Sans MT" panose="020B0502020104020203" pitchFamily="34" charset="77"/>
              </a:rPr>
              <a:t>di Indonesia </a:t>
            </a:r>
            <a:r>
              <a:rPr lang="en-US" b="1" dirty="0" err="1">
                <a:latin typeface="Gill Sans MT" panose="020B0502020104020203" pitchFamily="34" charset="77"/>
              </a:rPr>
              <a:t>tahun</a:t>
            </a:r>
            <a:r>
              <a:rPr lang="en-US" b="1" dirty="0">
                <a:latin typeface="Gill Sans MT" panose="020B0502020104020203" pitchFamily="34" charset="77"/>
              </a:rPr>
              <a:t> 2014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D668DA-4E24-3C40-A06F-8C37E29AB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00657" cy="4351338"/>
          </a:xfrm>
        </p:spPr>
        <p:txBody>
          <a:bodyPr>
            <a:normAutofit/>
          </a:bodyPr>
          <a:lstStyle/>
          <a:p>
            <a:r>
              <a:rPr lang="id-ID" sz="4000" dirty="0">
                <a:latin typeface="Gill Sans MT" panose="020B0502020104020203" pitchFamily="34" charset="77"/>
              </a:rPr>
              <a:t>Prevalensi Tuberkulosis semua bentuk sebesar </a:t>
            </a:r>
            <a:r>
              <a:rPr lang="id-ID" sz="4000" dirty="0">
                <a:solidFill>
                  <a:srgbClr val="C00000"/>
                </a:solidFill>
                <a:latin typeface="Gill Sans MT" panose="020B0502020104020203" pitchFamily="34" charset="77"/>
              </a:rPr>
              <a:t>660 per 100.000 penduduk</a:t>
            </a:r>
            <a:r>
              <a:rPr lang="id-ID" sz="4000" dirty="0">
                <a:latin typeface="Gill Sans MT" panose="020B0502020104020203" pitchFamily="34" charset="77"/>
              </a:rPr>
              <a:t>  (SPTB 2013-14).</a:t>
            </a:r>
          </a:p>
          <a:p>
            <a:r>
              <a:rPr lang="id-ID" sz="4000" dirty="0">
                <a:latin typeface="Gill Sans MT" panose="020B0502020104020203" pitchFamily="34" charset="77"/>
              </a:rPr>
              <a:t>Insiden Kasus Tuberkulosis:</a:t>
            </a:r>
          </a:p>
          <a:p>
            <a:pPr lvl="1"/>
            <a:r>
              <a:rPr lang="id-ID" sz="3600" dirty="0">
                <a:latin typeface="Gill Sans MT" panose="020B0502020104020203" pitchFamily="34" charset="77"/>
              </a:rPr>
              <a:t>403 per 100.000 penduduk</a:t>
            </a:r>
          </a:p>
          <a:p>
            <a:pPr lvl="1"/>
            <a:r>
              <a:rPr lang="id-ID" sz="3600" dirty="0">
                <a:latin typeface="Gill Sans MT" panose="020B0502020104020203" pitchFamily="34" charset="77"/>
              </a:rPr>
              <a:t>Sekitar </a:t>
            </a:r>
            <a:r>
              <a:rPr lang="id-ID" sz="3600" dirty="0">
                <a:solidFill>
                  <a:srgbClr val="C00000"/>
                </a:solidFill>
                <a:latin typeface="Gill Sans MT" panose="020B0502020104020203" pitchFamily="34" charset="77"/>
              </a:rPr>
              <a:t>1.000.000</a:t>
            </a:r>
            <a:r>
              <a:rPr lang="id-ID" sz="3600" dirty="0">
                <a:latin typeface="Gill Sans MT" panose="020B0502020104020203" pitchFamily="34" charset="77"/>
              </a:rPr>
              <a:t> kasus Tuberkulosis baru per tahun.</a:t>
            </a:r>
          </a:p>
          <a:p>
            <a:r>
              <a:rPr lang="id-ID" sz="3600" dirty="0">
                <a:latin typeface="Gill Sans MT" panose="020B0502020104020203" pitchFamily="34" charset="77"/>
              </a:rPr>
              <a:t>Insiden TB </a:t>
            </a:r>
            <a:r>
              <a:rPr lang="id-ID" sz="3600" dirty="0" err="1">
                <a:latin typeface="Gill Sans MT" panose="020B0502020104020203" pitchFamily="34" charset="77"/>
              </a:rPr>
              <a:t>Resisten</a:t>
            </a:r>
            <a:r>
              <a:rPr lang="id-ID" sz="3600" dirty="0">
                <a:latin typeface="Gill Sans MT" panose="020B0502020104020203" pitchFamily="34" charset="77"/>
              </a:rPr>
              <a:t> Obat: </a:t>
            </a:r>
            <a:r>
              <a:rPr lang="id-ID" sz="3600" dirty="0">
                <a:solidFill>
                  <a:srgbClr val="C00000"/>
                </a:solidFill>
                <a:latin typeface="Gill Sans MT" panose="020B0502020104020203" pitchFamily="34" charset="77"/>
              </a:rPr>
              <a:t>1.4%</a:t>
            </a:r>
            <a:r>
              <a:rPr lang="id-ID" sz="3600" dirty="0">
                <a:latin typeface="Gill Sans MT" panose="020B0502020104020203" pitchFamily="34" charset="77"/>
              </a:rPr>
              <a:t> pada kasus TB Baru &amp; </a:t>
            </a:r>
            <a:r>
              <a:rPr lang="id-ID" sz="3600" dirty="0">
                <a:solidFill>
                  <a:srgbClr val="C00000"/>
                </a:solidFill>
                <a:latin typeface="Gill Sans MT" panose="020B0502020104020203" pitchFamily="34" charset="77"/>
              </a:rPr>
              <a:t>13%</a:t>
            </a:r>
            <a:r>
              <a:rPr lang="id-ID" sz="3600" dirty="0">
                <a:latin typeface="Gill Sans MT" panose="020B0502020104020203" pitchFamily="34" charset="77"/>
              </a:rPr>
              <a:t> pada TB dengan pengobatan Ulang</a:t>
            </a:r>
          </a:p>
          <a:p>
            <a:endParaRPr lang="id-ID" dirty="0">
              <a:latin typeface="Adobe Caslon Pro Bold" pitchFamily="18" charset="0"/>
            </a:endParaRPr>
          </a:p>
          <a:p>
            <a:endParaRPr lang="id-ID" dirty="0">
              <a:latin typeface="Adobe Caslon Pro Bold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50459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D875CCDB-C5EE-904F-AF60-59915B595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err="1">
                <a:latin typeface="Gill Sans MT" panose="020B0502020104020203" pitchFamily="34" charset="77"/>
              </a:rPr>
              <a:t>Tren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Insiden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Tuberkulosis</a:t>
            </a:r>
            <a:r>
              <a:rPr lang="en-US" b="1" dirty="0">
                <a:latin typeface="Gill Sans MT" panose="020B0502020104020203" pitchFamily="34" charset="77"/>
              </a:rPr>
              <a:t> &amp; </a:t>
            </a:r>
            <a:r>
              <a:rPr lang="en-US" b="1" dirty="0" err="1">
                <a:latin typeface="Gill Sans MT" panose="020B0502020104020203" pitchFamily="34" charset="77"/>
              </a:rPr>
              <a:t>Notifikasi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br>
              <a:rPr lang="en-US" b="1" dirty="0">
                <a:latin typeface="Gill Sans MT" panose="020B0502020104020203" pitchFamily="34" charset="77"/>
              </a:rPr>
            </a:br>
            <a:r>
              <a:rPr lang="en-US" b="1" dirty="0">
                <a:latin typeface="Gill Sans MT" panose="020B0502020104020203" pitchFamily="34" charset="77"/>
              </a:rPr>
              <a:t>di Indonesia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D1F50C-ECE1-864E-8976-4738C0DDB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8288"/>
            <a:ext cx="10515599" cy="51673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3DE2858-9BAF-1E4A-96DD-51B043B017A0}"/>
              </a:ext>
            </a:extLst>
          </p:cNvPr>
          <p:cNvSpPr/>
          <p:nvPr/>
        </p:nvSpPr>
        <p:spPr>
          <a:xfrm>
            <a:off x="8882742" y="2448352"/>
            <a:ext cx="30262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ighlight>
                  <a:srgbClr val="FFFF00"/>
                </a:highlight>
              </a:rPr>
              <a:t> </a:t>
            </a:r>
            <a:r>
              <a:rPr lang="en-US" sz="2400" b="1" i="1" dirty="0" err="1">
                <a:highlight>
                  <a:srgbClr val="FFFF00"/>
                </a:highlight>
                <a:latin typeface="Gill Sans" panose="020B0502020104020203" pitchFamily="34" charset="-79"/>
                <a:cs typeface="Gill Sans" panose="020B0502020104020203" pitchFamily="34" charset="-79"/>
              </a:rPr>
              <a:t>Kasus</a:t>
            </a:r>
            <a:r>
              <a:rPr lang="en-US" sz="2400" b="1" i="1" dirty="0">
                <a:highlight>
                  <a:srgbClr val="FFFF00"/>
                </a:highlight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2400" b="1" i="1" dirty="0" err="1">
                <a:highlight>
                  <a:srgbClr val="FFFF00"/>
                </a:highlight>
                <a:latin typeface="Gill Sans" panose="020B0502020104020203" pitchFamily="34" charset="-79"/>
                <a:cs typeface="Gill Sans" panose="020B0502020104020203" pitchFamily="34" charset="-79"/>
              </a:rPr>
              <a:t>Tuberkulosis</a:t>
            </a:r>
            <a:endParaRPr lang="en-US" sz="2400" b="1" i="1" dirty="0">
              <a:highlight>
                <a:srgbClr val="FFFF00"/>
              </a:highlight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r>
              <a:rPr lang="en-US" sz="2400" b="1" i="1" dirty="0">
                <a:highlight>
                  <a:srgbClr val="FFFF00"/>
                </a:highlight>
                <a:latin typeface="Gill Sans" panose="020B0502020104020203" pitchFamily="34" charset="-79"/>
                <a:cs typeface="Gill Sans" panose="020B0502020104020203" pitchFamily="34" charset="-79"/>
              </a:rPr>
              <a:t>Yang </a:t>
            </a:r>
            <a:r>
              <a:rPr lang="en-US" sz="2400" b="1" i="1" dirty="0" err="1">
                <a:highlight>
                  <a:srgbClr val="FFFF00"/>
                </a:highlight>
                <a:latin typeface="Gill Sans" panose="020B0502020104020203" pitchFamily="34" charset="-79"/>
                <a:cs typeface="Gill Sans" panose="020B0502020104020203" pitchFamily="34" charset="-79"/>
              </a:rPr>
              <a:t>Hilang</a:t>
            </a:r>
            <a:endParaRPr lang="en-US" sz="2000" b="1" i="1" dirty="0">
              <a:highlight>
                <a:srgbClr val="FFFF00"/>
              </a:highlight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4390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814841B-C402-B947-99E7-FBCB58E20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766" y="1824098"/>
            <a:ext cx="9023899" cy="499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24C62-3AC4-A141-BCD5-1B9833B06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Gap </a:t>
            </a:r>
            <a:r>
              <a:rPr lang="en-US" b="1" dirty="0" err="1">
                <a:latin typeface="Gill Sans MT" panose="020B0502020104020203" pitchFamily="34" charset="77"/>
              </a:rPr>
              <a:t>Layanan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Tuberkulosis</a:t>
            </a:r>
            <a:r>
              <a:rPr lang="en-US" b="1" dirty="0">
                <a:latin typeface="Gill Sans MT" panose="020B0502020104020203" pitchFamily="34" charset="77"/>
              </a:rPr>
              <a:t> di Indonesia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BAB5FB3-856A-7B49-BC4B-2886F466EF96}"/>
              </a:ext>
            </a:extLst>
          </p:cNvPr>
          <p:cNvCxnSpPr>
            <a:cxnSpLocks/>
          </p:cNvCxnSpPr>
          <p:nvPr/>
        </p:nvCxnSpPr>
        <p:spPr>
          <a:xfrm>
            <a:off x="7308661" y="3466535"/>
            <a:ext cx="2587179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8C1690B-EC0D-6B44-B5EB-30AAA96099E6}"/>
              </a:ext>
            </a:extLst>
          </p:cNvPr>
          <p:cNvSpPr/>
          <p:nvPr/>
        </p:nvSpPr>
        <p:spPr>
          <a:xfrm>
            <a:off x="8084534" y="3604053"/>
            <a:ext cx="1986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ighlight>
                  <a:srgbClr val="FFFF00"/>
                </a:highlight>
                <a:latin typeface="Gill Sans SemiBold" panose="020B0502020104020203" pitchFamily="34" charset="-79"/>
                <a:cs typeface="Gill Sans SemiBold" panose="020B0502020104020203" pitchFamily="34" charset="-79"/>
              </a:rPr>
              <a:t>44% </a:t>
            </a:r>
            <a:r>
              <a:rPr lang="en-US" sz="2400" b="1" dirty="0" err="1">
                <a:highlight>
                  <a:srgbClr val="FFFF00"/>
                </a:highlight>
                <a:latin typeface="Gill Sans SemiBold" panose="020B0502020104020203" pitchFamily="34" charset="-79"/>
                <a:cs typeface="Gill Sans SemiBold" panose="020B0502020104020203" pitchFamily="34" charset="-79"/>
              </a:rPr>
              <a:t>belum</a:t>
            </a:r>
            <a:r>
              <a:rPr lang="en-US" sz="2400" b="1" dirty="0">
                <a:highlight>
                  <a:srgbClr val="FFFF00"/>
                </a:highlight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Gill Sans SemiBold" panose="020B0502020104020203" pitchFamily="34" charset="-79"/>
                <a:cs typeface="Gill Sans SemiBold" panose="020B0502020104020203" pitchFamily="34" charset="-79"/>
              </a:rPr>
              <a:t>terlaporkan</a:t>
            </a:r>
            <a:endParaRPr lang="en-US" sz="2400" b="1" dirty="0">
              <a:highlight>
                <a:srgbClr val="FFFF00"/>
              </a:highlight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1F92C35-ADB9-F644-ADA1-DB162AF6B5FA}"/>
              </a:ext>
            </a:extLst>
          </p:cNvPr>
          <p:cNvCxnSpPr>
            <a:cxnSpLocks/>
          </p:cNvCxnSpPr>
          <p:nvPr/>
        </p:nvCxnSpPr>
        <p:spPr>
          <a:xfrm>
            <a:off x="4752234" y="2199564"/>
            <a:ext cx="2556427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042E02B-68C9-454F-97D5-ABAE33657D15}"/>
              </a:ext>
            </a:extLst>
          </p:cNvPr>
          <p:cNvSpPr/>
          <p:nvPr/>
        </p:nvSpPr>
        <p:spPr>
          <a:xfrm>
            <a:off x="5355771" y="2330639"/>
            <a:ext cx="2011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ighlight>
                  <a:srgbClr val="FFFF00"/>
                </a:highlight>
              </a:rPr>
              <a:t> </a:t>
            </a:r>
            <a:r>
              <a:rPr lang="en-US" sz="2400" b="1" i="1" dirty="0">
                <a:highlight>
                  <a:srgbClr val="FFFF00"/>
                </a:highlight>
                <a:latin typeface="Gill Sans" panose="020B0502020104020203" pitchFamily="34" charset="-79"/>
                <a:cs typeface="Gill Sans" panose="020B0502020104020203" pitchFamily="34" charset="-79"/>
              </a:rPr>
              <a:t>30% </a:t>
            </a:r>
            <a:r>
              <a:rPr lang="en-US" sz="2400" b="1" i="1" dirty="0" err="1">
                <a:highlight>
                  <a:srgbClr val="FFFF00"/>
                </a:highlight>
                <a:latin typeface="Gill Sans" panose="020B0502020104020203" pitchFamily="34" charset="-79"/>
                <a:cs typeface="Gill Sans" panose="020B0502020104020203" pitchFamily="34" charset="-79"/>
              </a:rPr>
              <a:t>belum</a:t>
            </a:r>
            <a:r>
              <a:rPr lang="en-US" sz="2400" b="1" i="1" dirty="0">
                <a:highlight>
                  <a:srgbClr val="FFFF00"/>
                </a:highlight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2400" b="1" i="1" dirty="0" err="1">
                <a:highlight>
                  <a:srgbClr val="FFFF00"/>
                </a:highlight>
                <a:latin typeface="Gill Sans" panose="020B0502020104020203" pitchFamily="34" charset="-79"/>
                <a:cs typeface="Gill Sans" panose="020B0502020104020203" pitchFamily="34" charset="-79"/>
              </a:rPr>
              <a:t>terdeteksi</a:t>
            </a:r>
            <a:endParaRPr lang="en-US" sz="2000" b="1" i="1" dirty="0">
              <a:highlight>
                <a:srgbClr val="FFFF00"/>
              </a:highlight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ACD3B9B-A471-4640-892E-091283EE3B51}"/>
              </a:ext>
            </a:extLst>
          </p:cNvPr>
          <p:cNvSpPr/>
          <p:nvPr/>
        </p:nvSpPr>
        <p:spPr>
          <a:xfrm>
            <a:off x="3156880" y="5300075"/>
            <a:ext cx="1551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Insiden</a:t>
            </a:r>
            <a:r>
              <a:rPr lang="en-US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kasus</a:t>
            </a:r>
            <a:r>
              <a:rPr lang="en-US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TB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DF1A836-2B11-1340-8950-AEDEDFA200EA}"/>
              </a:ext>
            </a:extLst>
          </p:cNvPr>
          <p:cNvSpPr/>
          <p:nvPr/>
        </p:nvSpPr>
        <p:spPr>
          <a:xfrm>
            <a:off x="5728702" y="5302094"/>
            <a:ext cx="1552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Kasus</a:t>
            </a:r>
            <a:r>
              <a:rPr lang="en-US" sz="20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TB </a:t>
            </a:r>
            <a:r>
              <a:rPr lang="en-US" sz="2000" dirty="0" err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terdeteksi</a:t>
            </a:r>
            <a:endParaRPr lang="en-US" sz="200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351FF82-ACD6-8040-9FDF-3472C980C7E6}"/>
              </a:ext>
            </a:extLst>
          </p:cNvPr>
          <p:cNvSpPr/>
          <p:nvPr/>
        </p:nvSpPr>
        <p:spPr>
          <a:xfrm>
            <a:off x="8327968" y="5302648"/>
            <a:ext cx="1499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kasus</a:t>
            </a:r>
            <a:r>
              <a:rPr lang="en-US" sz="20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TB </a:t>
            </a:r>
            <a:r>
              <a:rPr lang="en-US" sz="2000" dirty="0" err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ternotifikasi</a:t>
            </a:r>
            <a:endParaRPr lang="en-US" sz="200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885F66C-D200-B740-9576-6FA999022549}"/>
              </a:ext>
            </a:extLst>
          </p:cNvPr>
          <p:cNvSpPr/>
          <p:nvPr/>
        </p:nvSpPr>
        <p:spPr>
          <a:xfrm>
            <a:off x="3088640" y="6444346"/>
            <a:ext cx="6807200" cy="35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0373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3670542"/>
              </p:ext>
            </p:extLst>
          </p:nvPr>
        </p:nvGraphicFramePr>
        <p:xfrm>
          <a:off x="394636" y="1135782"/>
          <a:ext cx="11434813" cy="465383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054158">
                  <a:extLst>
                    <a:ext uri="{9D8B030D-6E8A-4147-A177-3AD203B41FA5}">
                      <a16:colId xmlns="" xmlns:a16="http://schemas.microsoft.com/office/drawing/2014/main" val="3262140961"/>
                    </a:ext>
                  </a:extLst>
                </a:gridCol>
                <a:gridCol w="920450">
                  <a:extLst>
                    <a:ext uri="{9D8B030D-6E8A-4147-A177-3AD203B41FA5}">
                      <a16:colId xmlns="" xmlns:a16="http://schemas.microsoft.com/office/drawing/2014/main" val="50102599"/>
                    </a:ext>
                  </a:extLst>
                </a:gridCol>
                <a:gridCol w="38100">
                  <a:extLst>
                    <a:ext uri="{9D8B030D-6E8A-4147-A177-3AD203B41FA5}">
                      <a16:colId xmlns="" xmlns:a16="http://schemas.microsoft.com/office/drawing/2014/main" val="3347088280"/>
                    </a:ext>
                  </a:extLst>
                </a:gridCol>
                <a:gridCol w="1010653">
                  <a:extLst>
                    <a:ext uri="{9D8B030D-6E8A-4147-A177-3AD203B41FA5}">
                      <a16:colId xmlns="" xmlns:a16="http://schemas.microsoft.com/office/drawing/2014/main" val="1994852443"/>
                    </a:ext>
                  </a:extLst>
                </a:gridCol>
                <a:gridCol w="1020278">
                  <a:extLst>
                    <a:ext uri="{9D8B030D-6E8A-4147-A177-3AD203B41FA5}">
                      <a16:colId xmlns="" xmlns:a16="http://schemas.microsoft.com/office/drawing/2014/main" val="621162840"/>
                    </a:ext>
                  </a:extLst>
                </a:gridCol>
                <a:gridCol w="1183908">
                  <a:extLst>
                    <a:ext uri="{9D8B030D-6E8A-4147-A177-3AD203B41FA5}">
                      <a16:colId xmlns="" xmlns:a16="http://schemas.microsoft.com/office/drawing/2014/main" val="3594157098"/>
                    </a:ext>
                  </a:extLst>
                </a:gridCol>
                <a:gridCol w="1039528">
                  <a:extLst>
                    <a:ext uri="{9D8B030D-6E8A-4147-A177-3AD203B41FA5}">
                      <a16:colId xmlns="" xmlns:a16="http://schemas.microsoft.com/office/drawing/2014/main" val="1769677717"/>
                    </a:ext>
                  </a:extLst>
                </a:gridCol>
                <a:gridCol w="1087655">
                  <a:extLst>
                    <a:ext uri="{9D8B030D-6E8A-4147-A177-3AD203B41FA5}">
                      <a16:colId xmlns="" xmlns:a16="http://schemas.microsoft.com/office/drawing/2014/main" val="3512153364"/>
                    </a:ext>
                  </a:extLst>
                </a:gridCol>
                <a:gridCol w="972152">
                  <a:extLst>
                    <a:ext uri="{9D8B030D-6E8A-4147-A177-3AD203B41FA5}">
                      <a16:colId xmlns="" xmlns:a16="http://schemas.microsoft.com/office/drawing/2014/main" val="2026930974"/>
                    </a:ext>
                  </a:extLst>
                </a:gridCol>
                <a:gridCol w="1067214">
                  <a:extLst>
                    <a:ext uri="{9D8B030D-6E8A-4147-A177-3AD203B41FA5}">
                      <a16:colId xmlns="" xmlns:a16="http://schemas.microsoft.com/office/drawing/2014/main" val="589936158"/>
                    </a:ext>
                  </a:extLst>
                </a:gridCol>
                <a:gridCol w="1040717">
                  <a:extLst>
                    <a:ext uri="{9D8B030D-6E8A-4147-A177-3AD203B41FA5}">
                      <a16:colId xmlns="" xmlns:a16="http://schemas.microsoft.com/office/drawing/2014/main" val="3198110686"/>
                    </a:ext>
                  </a:extLst>
                </a:gridCol>
              </a:tblGrid>
              <a:tr h="76514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d-ID" sz="2000" b="1" u="none" strike="noStrike" dirty="0">
                          <a:effectLst/>
                        </a:rPr>
                        <a:t>Layanan</a:t>
                      </a:r>
                      <a:endParaRPr lang="id-ID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id-ID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Laporan Jan-Des 2016 </a:t>
                      </a:r>
                      <a:endParaRPr lang="id-ID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id-ID" sz="2000" b="1" u="none" strike="noStrike" dirty="0">
                          <a:effectLst/>
                        </a:rPr>
                        <a:t>Survey Prevalensi 2013</a:t>
                      </a:r>
                      <a:endParaRPr lang="id-ID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id-ID" sz="2000" b="1" u="none" strike="noStrike" dirty="0">
                          <a:effectLst/>
                        </a:rPr>
                        <a:t>Inventory Study 2017</a:t>
                      </a:r>
                      <a:endParaRPr lang="id-ID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8257938"/>
                  </a:ext>
                </a:extLst>
              </a:tr>
              <a:tr h="615950">
                <a:tc rowSpan="2">
                  <a:txBody>
                    <a:bodyPr/>
                    <a:lstStyle/>
                    <a:p>
                      <a:pPr algn="ctr"/>
                      <a:r>
                        <a:rPr lang="id-ID" b="1" dirty="0"/>
                        <a:t>Jenis</a:t>
                      </a: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d-ID" sz="2000" b="1" u="none" strike="noStrike" dirty="0">
                          <a:effectLst/>
                        </a:rPr>
                        <a:t>Jumlah</a:t>
                      </a:r>
                      <a:endParaRPr lang="id-ID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id-ID" b="1"/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d-ID" sz="2000" b="1" u="none" strike="noStrike" dirty="0">
                          <a:effectLst/>
                        </a:rPr>
                        <a:t>Layanan yang Lapor</a:t>
                      </a:r>
                      <a:endParaRPr lang="id-ID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d-ID" sz="2000" b="1" u="none" strike="noStrike" dirty="0">
                          <a:effectLst/>
                        </a:rPr>
                        <a:t>Notifikasi Kasus TB 2016</a:t>
                      </a:r>
                      <a:endParaRPr lang="id-ID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id-ID" sz="2000" b="1" u="none" strike="noStrike" dirty="0">
                          <a:effectLst/>
                        </a:rPr>
                        <a:t>Jumlah</a:t>
                      </a:r>
                      <a:endParaRPr lang="id-ID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id-ID" sz="2000" b="1" u="none" strike="noStrike" dirty="0">
                          <a:effectLst/>
                        </a:rPr>
                        <a:t>(%)</a:t>
                      </a:r>
                      <a:endParaRPr lang="id-ID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id-ID" sz="2000" b="1" u="none" strike="noStrike" dirty="0">
                          <a:effectLst/>
                        </a:rPr>
                        <a:t>Jumlah</a:t>
                      </a:r>
                      <a:endParaRPr lang="id-ID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id-ID" sz="2000" b="1" u="none" strike="noStrike" dirty="0">
                          <a:effectLst/>
                        </a:rPr>
                        <a:t>(%)</a:t>
                      </a:r>
                      <a:endParaRPr lang="id-ID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10277481"/>
                  </a:ext>
                </a:extLst>
              </a:tr>
              <a:tr h="30797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Jumlah</a:t>
                      </a: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(%)</a:t>
                      </a: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b="1" u="none" strike="noStrike" dirty="0">
                          <a:effectLst/>
                        </a:rPr>
                        <a:t>Jumlah</a:t>
                      </a:r>
                      <a:endParaRPr lang="id-ID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b="1" u="none" strike="noStrike" dirty="0">
                          <a:effectLst/>
                        </a:rPr>
                        <a:t>(%)</a:t>
                      </a:r>
                      <a:endParaRPr lang="id-ID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7837646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id-ID" sz="2000" u="none" strike="noStrike" dirty="0">
                          <a:effectLst/>
                        </a:rPr>
                        <a:t>Puskesmas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      9.934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       9.044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91,0%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  246.242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68,3%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        555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25,6%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8.320</a:t>
                      </a:r>
                      <a:endParaRPr lang="id-ID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  <a:endParaRPr lang="id-ID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2578104978"/>
                  </a:ext>
                </a:extLst>
              </a:tr>
              <a:tr h="327259">
                <a:tc>
                  <a:txBody>
                    <a:bodyPr/>
                    <a:lstStyle/>
                    <a:p>
                      <a:pPr algn="l" fontAlgn="b"/>
                      <a:r>
                        <a:rPr lang="id-ID" sz="2000" u="none" strike="noStrike" dirty="0">
                          <a:effectLst/>
                        </a:rPr>
                        <a:t>RS Pemerintah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         986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     615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62,4%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    72.629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20,1%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        800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36,9%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4.102</a:t>
                      </a:r>
                      <a:endParaRPr lang="id-ID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23%</a:t>
                      </a:r>
                      <a:endParaRPr lang="id-ID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2321082855"/>
                  </a:ext>
                </a:extLst>
              </a:tr>
              <a:tr h="346510">
                <a:tc>
                  <a:txBody>
                    <a:bodyPr/>
                    <a:lstStyle/>
                    <a:p>
                      <a:pPr algn="l" fontAlgn="b"/>
                      <a:r>
                        <a:rPr lang="id-ID" sz="2000" u="none" strike="noStrike" dirty="0">
                          <a:effectLst/>
                        </a:rPr>
                        <a:t>RS Swasta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      1.582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     458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29,0%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    30.920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8,6%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        383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17,6%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2.702</a:t>
                      </a:r>
                      <a:endParaRPr lang="id-ID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  <a:endParaRPr lang="id-ID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372888898"/>
                  </a:ext>
                </a:extLst>
              </a:tr>
              <a:tr h="279132">
                <a:tc>
                  <a:txBody>
                    <a:bodyPr/>
                    <a:lstStyle/>
                    <a:p>
                      <a:pPr algn="l" fontAlgn="b"/>
                      <a:r>
                        <a:rPr lang="id-ID" sz="2000" u="none" strike="noStrike" dirty="0">
                          <a:effectLst/>
                        </a:rPr>
                        <a:t>Klinik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         469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          152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32,4%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      4.004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1,1%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id-ID" sz="2000" u="none" strike="noStrike" dirty="0">
                          <a:effectLst/>
                        </a:rPr>
                        <a:t>         386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d-ID" sz="2000" u="none" strike="noStrike" dirty="0">
                          <a:effectLst/>
                        </a:rPr>
                        <a:t>17,8%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1.372</a:t>
                      </a:r>
                      <a:endParaRPr lang="id-ID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  <a:endParaRPr lang="id-ID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823668886"/>
                  </a:ext>
                </a:extLst>
              </a:tr>
              <a:tr h="296845">
                <a:tc>
                  <a:txBody>
                    <a:bodyPr/>
                    <a:lstStyle/>
                    <a:p>
                      <a:pPr algn="l" fontAlgn="b"/>
                      <a:r>
                        <a:rPr lang="id-ID" sz="2000" u="none" strike="noStrike" dirty="0">
                          <a:effectLst/>
                        </a:rPr>
                        <a:t>DPM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      4.245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            24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0,6%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      1.314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0,4%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1.179</a:t>
                      </a:r>
                      <a:endParaRPr lang="id-ID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  <a:endParaRPr lang="id-ID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401693054"/>
                  </a:ext>
                </a:extLst>
              </a:tr>
              <a:tr h="279133">
                <a:tc>
                  <a:txBody>
                    <a:bodyPr/>
                    <a:lstStyle/>
                    <a:p>
                      <a:pPr algn="l" fontAlgn="b"/>
                      <a:r>
                        <a:rPr lang="id-ID" sz="2000" u="none" strike="noStrike" dirty="0">
                          <a:effectLst/>
                        </a:rPr>
                        <a:t>Lab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  <a:endParaRPr lang="id-ID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  <a:endParaRPr lang="id-ID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786847142"/>
                  </a:ext>
                </a:extLst>
              </a:tr>
              <a:tr h="325722">
                <a:tc>
                  <a:txBody>
                    <a:bodyPr/>
                    <a:lstStyle/>
                    <a:p>
                      <a:pPr algn="l" fontAlgn="b"/>
                      <a:r>
                        <a:rPr lang="id-ID" sz="2000" u="none" strike="noStrike" dirty="0">
                          <a:effectLst/>
                        </a:rPr>
                        <a:t>Lung Clinic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            20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20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100,0%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      5.435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1,5%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           11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0,5%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  <a:endParaRPr lang="id-ID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  <a:endParaRPr lang="id-ID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673456160"/>
                  </a:ext>
                </a:extLst>
              </a:tr>
              <a:tr h="351744">
                <a:tc>
                  <a:txBody>
                    <a:bodyPr/>
                    <a:lstStyle/>
                    <a:p>
                      <a:pPr algn="l" fontAlgn="b"/>
                      <a:r>
                        <a:rPr lang="id-ID" sz="2000" u="none" strike="noStrike" dirty="0">
                          <a:effectLst/>
                        </a:rPr>
                        <a:t>Praktek Perawat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0%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27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1,2%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="" xmlns:a16="http://schemas.microsoft.com/office/drawing/2014/main" val="2044357119"/>
                  </a:ext>
                </a:extLst>
              </a:tr>
              <a:tr h="293149">
                <a:tc>
                  <a:txBody>
                    <a:bodyPr/>
                    <a:lstStyle/>
                    <a:p>
                      <a:pPr algn="l" fontAlgn="b"/>
                      <a:r>
                        <a:rPr lang="id-ID" sz="2000" u="none" strike="noStrike" dirty="0">
                          <a:effectLst/>
                        </a:rPr>
                        <a:t>Apotik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             8 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000" u="none" strike="noStrike" dirty="0">
                          <a:effectLst/>
                        </a:rPr>
                        <a:t>0,4%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000" u="none" strike="noStrike" dirty="0">
                          <a:effectLst/>
                        </a:rPr>
                        <a:t> 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="" xmlns:a16="http://schemas.microsoft.com/office/drawing/2014/main" val="367282468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7634" y="365759"/>
            <a:ext cx="10915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dirty="0"/>
              <a:t>Data Kasus TB Berdasarkan SITT, Inventory Study dan Survey Prevalensi </a:t>
            </a:r>
          </a:p>
        </p:txBody>
      </p:sp>
    </p:spTree>
    <p:extLst>
      <p:ext uri="{BB962C8B-B14F-4D97-AF65-F5344CB8AC3E}">
        <p14:creationId xmlns="" xmlns:p14="http://schemas.microsoft.com/office/powerpoint/2010/main" val="2548044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965970296"/>
              </p:ext>
            </p:extLst>
          </p:nvPr>
        </p:nvGraphicFramePr>
        <p:xfrm>
          <a:off x="413886" y="635260"/>
          <a:ext cx="11415562" cy="568854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990392">
                  <a:extLst>
                    <a:ext uri="{9D8B030D-6E8A-4147-A177-3AD203B41FA5}">
                      <a16:colId xmlns="" xmlns:a16="http://schemas.microsoft.com/office/drawing/2014/main" val="4221043500"/>
                    </a:ext>
                  </a:extLst>
                </a:gridCol>
                <a:gridCol w="3779125">
                  <a:extLst>
                    <a:ext uri="{9D8B030D-6E8A-4147-A177-3AD203B41FA5}">
                      <a16:colId xmlns="" xmlns:a16="http://schemas.microsoft.com/office/drawing/2014/main" val="3583259648"/>
                    </a:ext>
                  </a:extLst>
                </a:gridCol>
                <a:gridCol w="1876531">
                  <a:extLst>
                    <a:ext uri="{9D8B030D-6E8A-4147-A177-3AD203B41FA5}">
                      <a16:colId xmlns="" xmlns:a16="http://schemas.microsoft.com/office/drawing/2014/main" val="1540093882"/>
                    </a:ext>
                  </a:extLst>
                </a:gridCol>
                <a:gridCol w="1746216">
                  <a:extLst>
                    <a:ext uri="{9D8B030D-6E8A-4147-A177-3AD203B41FA5}">
                      <a16:colId xmlns="" xmlns:a16="http://schemas.microsoft.com/office/drawing/2014/main" val="355032357"/>
                    </a:ext>
                  </a:extLst>
                </a:gridCol>
                <a:gridCol w="1772278">
                  <a:extLst>
                    <a:ext uri="{9D8B030D-6E8A-4147-A177-3AD203B41FA5}">
                      <a16:colId xmlns="" xmlns:a16="http://schemas.microsoft.com/office/drawing/2014/main" val="1442017938"/>
                    </a:ext>
                  </a:extLst>
                </a:gridCol>
                <a:gridCol w="1251020">
                  <a:extLst>
                    <a:ext uri="{9D8B030D-6E8A-4147-A177-3AD203B41FA5}">
                      <a16:colId xmlns="" xmlns:a16="http://schemas.microsoft.com/office/drawing/2014/main" val="508966446"/>
                    </a:ext>
                  </a:extLst>
                </a:gridCol>
              </a:tblGrid>
              <a:tr h="845633"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 dirty="0">
                          <a:effectLst/>
                        </a:rPr>
                        <a:t>No.</a:t>
                      </a:r>
                      <a:endParaRPr lang="id-ID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 dirty="0">
                          <a:effectLst/>
                        </a:rPr>
                        <a:t>Nama Rumah Sakit</a:t>
                      </a:r>
                      <a:endParaRPr lang="id-ID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i-FI" sz="1800" u="none" strike="noStrike">
                          <a:effectLst/>
                        </a:rPr>
                        <a:t>Kasus TB yang ditemukan RS</a:t>
                      </a:r>
                      <a:endParaRPr lang="fi-FI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>
                          <a:effectLst/>
                        </a:rPr>
                        <a:t>Kasus TB yang Dilaporkan di SITT</a:t>
                      </a:r>
                      <a:endParaRPr lang="id-ID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 dirty="0">
                          <a:effectLst/>
                        </a:rPr>
                        <a:t>Perkiraan Missing Cases</a:t>
                      </a:r>
                      <a:endParaRPr lang="id-ID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u="none" strike="noStrike" dirty="0">
                          <a:effectLst/>
                        </a:rPr>
                        <a:t>%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5027666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 Adam Malik-Medan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2.615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218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2.397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56118389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d-ID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RSUD Deli Serdang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494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146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348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2931370369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id-ID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 dr.  Moh. Husein-Palembang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1.428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25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1.403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2779075549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id-ID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RSUD Balaraja-Tangerang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532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124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408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537433913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id-ID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RSUP dr. Cipto Mangunkusumo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1.160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164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996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410368459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id-ID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 dr. Hasan Sadikin-Bandung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2.203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314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1.889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15403986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id-ID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RSUD Kota Bekasi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2.836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700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2.136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843114273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id-ID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RSUD Kabupaten Bekasi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418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149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269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473958394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id-ID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 dr. Kariadi-Semarang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749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318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431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279502829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d-ID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 dr. Moewardi-Surakarta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814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43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771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753963013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id-ID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 Soetomo-Surabaya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1.861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51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1.810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2627525301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id-ID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 dr. Saiful Anwar-Malang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1.903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121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1.782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126864326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id-ID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RSUD Ulin-Banjarmasin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1.053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51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1.002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366553184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id-ID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 A.W. Syahranie-Samarinda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467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464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283762697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id-ID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RSUD Kota Jayapura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663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180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483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546896293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ctr" fontAlgn="t"/>
                      <a:r>
                        <a:rPr lang="id-ID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id-ID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RSU Manokwari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242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76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166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26443535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</a:t>
                      </a:r>
                      <a:endParaRPr lang="id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21.442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2.683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18.759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23338915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7634" y="105877"/>
            <a:ext cx="10915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dirty="0"/>
              <a:t>Assessment Kasus TB di 17 Rumah Sakit pada 11 Provinsi, Oktober 2017 </a:t>
            </a:r>
          </a:p>
        </p:txBody>
      </p:sp>
    </p:spTree>
    <p:extLst>
      <p:ext uri="{BB962C8B-B14F-4D97-AF65-F5344CB8AC3E}">
        <p14:creationId xmlns="" xmlns:p14="http://schemas.microsoft.com/office/powerpoint/2010/main" val="4149687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4000</TotalTime>
  <Words>1164</Words>
  <Application>Microsoft Macintosh PowerPoint</Application>
  <PresentationFormat>Custom</PresentationFormat>
  <Paragraphs>358</Paragraphs>
  <Slides>44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THE LATEST NEWS OF TUBERCULOSIS</vt:lpstr>
      <vt:lpstr>Slide 2</vt:lpstr>
      <vt:lpstr>Situasi Tuberkulosis</vt:lpstr>
      <vt:lpstr>Beban Tuberkulosis Resisten Obat Global</vt:lpstr>
      <vt:lpstr>Potret Beban Tuberkulosis  di Indonesia tahun 2014</vt:lpstr>
      <vt:lpstr>Tren Insiden Tuberkulosis &amp; Notifikasi  di Indonesia</vt:lpstr>
      <vt:lpstr>Gap Layanan Tuberkulosis di Indonesia</vt:lpstr>
      <vt:lpstr>Slide 8</vt:lpstr>
      <vt:lpstr>Slide 9</vt:lpstr>
      <vt:lpstr>Insiden Tuberkulosis Kabupaten-Kota  (rate per 100 ribu penduduk)</vt:lpstr>
      <vt:lpstr>Jumlah Kasus Insiden Tuberkulosis  Kabupaten-Kota </vt:lpstr>
      <vt:lpstr>Solusi Atasi  Missing TB Cases!</vt:lpstr>
      <vt:lpstr>Eliminasi Tuberkulosis Bisa dicapai:</vt:lpstr>
      <vt:lpstr>Perkuat Layanan TB di Indonesia</vt:lpstr>
      <vt:lpstr>Perkuat Jejaring Titik Diagnostik &amp; Pengobatan</vt:lpstr>
      <vt:lpstr>Slide 16</vt:lpstr>
      <vt:lpstr>Potret perjalanan MTB</vt:lpstr>
      <vt:lpstr>Slide 18</vt:lpstr>
      <vt:lpstr>Apakah Strategi Penemuan Aktif kasus TB dapat membantu Eliminasi TB?</vt:lpstr>
      <vt:lpstr>Simulasi dampak intervensi Active Cases Finding</vt:lpstr>
      <vt:lpstr>Jangkau Populasi Rawan Tuberkulosis</vt:lpstr>
      <vt:lpstr>Inovasi &amp; Kemauan</vt:lpstr>
      <vt:lpstr>Anak dan Remaja dengan TB adalah bagian keluarga</vt:lpstr>
      <vt:lpstr>Fahami Sumber Penularan TB</vt:lpstr>
      <vt:lpstr>Fahami Sumber Penularan TB!</vt:lpstr>
      <vt:lpstr>Fahami Sumber Penularan TB!</vt:lpstr>
      <vt:lpstr>Tuberkulosis  &amp; Keluarga </vt:lpstr>
      <vt:lpstr>Prevalensi HIV pada pasien TB (1)</vt:lpstr>
      <vt:lpstr>Prevalensi HIV pada pasien TB (2)</vt:lpstr>
      <vt:lpstr>Percepatan Penurunan Laju Insiden TB</vt:lpstr>
      <vt:lpstr>Slide 31</vt:lpstr>
      <vt:lpstr>PENANDA TANGANAN DOKUMEN KESEPAKATAN KOALISI ORGANISASI PROFESI UNTUK TUBERKULOSIS Hotel Sari Pan Pasific, 23 Oktober 2017</vt:lpstr>
      <vt:lpstr>Slide 33</vt:lpstr>
      <vt:lpstr>KOPI TB</vt:lpstr>
      <vt:lpstr>TB dan Ketidakadilan Sosial</vt:lpstr>
      <vt:lpstr>  Tuberkulosis  Determinan SosioEkonomik</vt:lpstr>
      <vt:lpstr>Biaya - Manfaat Pengobatan Tuberkulosis</vt:lpstr>
      <vt:lpstr>Slide 38</vt:lpstr>
      <vt:lpstr>Slide 39</vt:lpstr>
      <vt:lpstr>Slide 40</vt:lpstr>
      <vt:lpstr>Slide 41</vt:lpstr>
      <vt:lpstr>Perkuat Pendampingan Sebaya</vt:lpstr>
      <vt:lpstr>First Do it Then Do it Right Then Do it Better</vt:lpstr>
      <vt:lpstr>Terima kasih Indonesia Bergerak Akhiri Tuberkulosis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TB Elimination in Indonesia</dc:title>
  <dc:creator>Pandu Riono</dc:creator>
  <cp:lastModifiedBy>user</cp:lastModifiedBy>
  <cp:revision>90</cp:revision>
  <dcterms:created xsi:type="dcterms:W3CDTF">2018-02-27T12:55:12Z</dcterms:created>
  <dcterms:modified xsi:type="dcterms:W3CDTF">2018-03-12T23:05:36Z</dcterms:modified>
</cp:coreProperties>
</file>