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9" r:id="rId2"/>
    <p:sldId id="333" r:id="rId3"/>
    <p:sldId id="329" r:id="rId4"/>
    <p:sldId id="447" r:id="rId5"/>
    <p:sldId id="448" r:id="rId6"/>
    <p:sldId id="449" r:id="rId7"/>
    <p:sldId id="331" r:id="rId8"/>
    <p:sldId id="450" r:id="rId9"/>
    <p:sldId id="475" r:id="rId10"/>
    <p:sldId id="393" r:id="rId11"/>
    <p:sldId id="453" r:id="rId12"/>
    <p:sldId id="395" r:id="rId13"/>
    <p:sldId id="396" r:id="rId14"/>
    <p:sldId id="330" r:id="rId15"/>
    <p:sldId id="476" r:id="rId16"/>
    <p:sldId id="456" r:id="rId17"/>
    <p:sldId id="402" r:id="rId18"/>
    <p:sldId id="405" r:id="rId19"/>
    <p:sldId id="460" r:id="rId20"/>
    <p:sldId id="459" r:id="rId21"/>
    <p:sldId id="408" r:id="rId22"/>
    <p:sldId id="412" r:id="rId23"/>
    <p:sldId id="462" r:id="rId24"/>
    <p:sldId id="463" r:id="rId25"/>
    <p:sldId id="414" r:id="rId26"/>
    <p:sldId id="415" r:id="rId27"/>
    <p:sldId id="416" r:id="rId28"/>
    <p:sldId id="364" r:id="rId29"/>
    <p:sldId id="465" r:id="rId30"/>
    <p:sldId id="466" r:id="rId31"/>
    <p:sldId id="419" r:id="rId32"/>
    <p:sldId id="420" r:id="rId33"/>
    <p:sldId id="467" r:id="rId34"/>
    <p:sldId id="422" r:id="rId35"/>
    <p:sldId id="423" r:id="rId36"/>
    <p:sldId id="434" r:id="rId37"/>
    <p:sldId id="426" r:id="rId38"/>
    <p:sldId id="478" r:id="rId39"/>
    <p:sldId id="428" r:id="rId40"/>
    <p:sldId id="436" r:id="rId41"/>
    <p:sldId id="469" r:id="rId42"/>
    <p:sldId id="477" r:id="rId43"/>
    <p:sldId id="470" r:id="rId44"/>
    <p:sldId id="473" r:id="rId45"/>
    <p:sldId id="437" r:id="rId46"/>
    <p:sldId id="446" r:id="rId47"/>
    <p:sldId id="367" r:id="rId48"/>
    <p:sldId id="380" r:id="rId49"/>
    <p:sldId id="38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  <p14:sldId id="333"/>
            <p14:sldId id="329"/>
            <p14:sldId id="447"/>
            <p14:sldId id="448"/>
            <p14:sldId id="449"/>
            <p14:sldId id="331"/>
            <p14:sldId id="450"/>
            <p14:sldId id="475"/>
            <p14:sldId id="393"/>
            <p14:sldId id="453"/>
            <p14:sldId id="395"/>
            <p14:sldId id="396"/>
            <p14:sldId id="330"/>
            <p14:sldId id="476"/>
            <p14:sldId id="456"/>
            <p14:sldId id="402"/>
            <p14:sldId id="405"/>
            <p14:sldId id="460"/>
            <p14:sldId id="459"/>
            <p14:sldId id="408"/>
            <p14:sldId id="412"/>
            <p14:sldId id="462"/>
            <p14:sldId id="463"/>
            <p14:sldId id="414"/>
            <p14:sldId id="415"/>
            <p14:sldId id="416"/>
            <p14:sldId id="364"/>
            <p14:sldId id="465"/>
            <p14:sldId id="466"/>
            <p14:sldId id="419"/>
            <p14:sldId id="420"/>
            <p14:sldId id="467"/>
            <p14:sldId id="422"/>
            <p14:sldId id="423"/>
            <p14:sldId id="434"/>
            <p14:sldId id="426"/>
            <p14:sldId id="478"/>
            <p14:sldId id="428"/>
            <p14:sldId id="436"/>
            <p14:sldId id="469"/>
            <p14:sldId id="477"/>
            <p14:sldId id="470"/>
            <p14:sldId id="473"/>
            <p14:sldId id="437"/>
            <p14:sldId id="446"/>
            <p14:sldId id="367"/>
            <p14:sldId id="380"/>
            <p14:sldId id="3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80" d="100"/>
          <a:sy n="80" d="100"/>
        </p:scale>
        <p:origin x="-2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Pemeriksaan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bakteriologi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TB latent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TB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aktif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Pemeriksaan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TB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resisten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obat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Gambaran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umum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infeksi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TB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8880A0B1-E3A1-B741-BDCD-CA8A9D57C089}">
      <dgm:prSet/>
      <dgm:spPr/>
      <dgm:t>
        <a:bodyPr/>
        <a:lstStyle/>
        <a:p>
          <a:r>
            <a:rPr lang="en-US" dirty="0" smtClean="0"/>
            <a:t>4. </a:t>
          </a:r>
          <a:endParaRPr lang="en-US" dirty="0"/>
        </a:p>
      </dgm:t>
    </dgm:pt>
    <dgm:pt modelId="{E2EB855B-7528-3B4C-AE3C-8B40CC22567D}" type="parTrans" cxnId="{6E2A153C-BF28-C747-8F81-52DEB1BC129A}">
      <dgm:prSet/>
      <dgm:spPr/>
      <dgm:t>
        <a:bodyPr/>
        <a:lstStyle/>
        <a:p>
          <a:endParaRPr lang="en-US"/>
        </a:p>
      </dgm:t>
    </dgm:pt>
    <dgm:pt modelId="{D26596CD-66A2-F749-BBDA-0F76E0633666}" type="sibTrans" cxnId="{6E2A153C-BF28-C747-8F81-52DEB1BC129A}">
      <dgm:prSet/>
      <dgm:spPr/>
      <dgm:t>
        <a:bodyPr/>
        <a:lstStyle/>
        <a:p>
          <a:endParaRPr lang="en-US"/>
        </a:p>
      </dgm:t>
    </dgm:pt>
    <dgm:pt modelId="{05114958-DE1B-084D-B9E2-F4580CF39BE5}">
      <dgm:prSet custT="1"/>
      <dgm:spPr/>
      <dgm:t>
        <a:bodyPr/>
        <a:lstStyle/>
        <a:p>
          <a:r>
            <a:rPr lang="en-US" sz="3600" dirty="0" err="1" smtClean="0"/>
            <a:t>Kesimpulan</a:t>
          </a:r>
          <a:r>
            <a:rPr lang="en-US" sz="3600" dirty="0" smtClean="0"/>
            <a:t> </a:t>
          </a:r>
          <a:endParaRPr lang="en-US" sz="3600" dirty="0"/>
        </a:p>
      </dgm:t>
    </dgm:pt>
    <dgm:pt modelId="{082E165B-05BA-C44D-8E82-67A29109F8C4}" type="parTrans" cxnId="{578D3627-C6B3-C745-9D90-51EBB362CF4F}">
      <dgm:prSet/>
      <dgm:spPr/>
      <dgm:t>
        <a:bodyPr/>
        <a:lstStyle/>
        <a:p>
          <a:endParaRPr lang="en-US"/>
        </a:p>
      </dgm:t>
    </dgm:pt>
    <dgm:pt modelId="{DE96BF6F-7DAD-2447-86FD-3FC38AEF6182}" type="sibTrans" cxnId="{578D3627-C6B3-C745-9D90-51EBB362CF4F}">
      <dgm:prSet/>
      <dgm:spPr/>
      <dgm:t>
        <a:bodyPr/>
        <a:lstStyle/>
        <a:p>
          <a:endParaRPr lang="en-US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380F7DC-D9C8-FE45-BFA2-2CDD78EC80BA}" type="pres">
      <dgm:prSet presAssocID="{88B75C29-8054-417D-BCE3-878A55118F6D}" presName="sp" presStyleCnt="0"/>
      <dgm:spPr/>
    </dgm:pt>
    <dgm:pt modelId="{4B682C2D-E090-FA4B-BBD9-221E82313788}" type="pres">
      <dgm:prSet presAssocID="{8880A0B1-E3A1-B741-BDCD-CA8A9D57C089}" presName="linNode" presStyleCnt="0"/>
      <dgm:spPr/>
    </dgm:pt>
    <dgm:pt modelId="{BA693434-9BCF-9141-A520-8B964C6A0D44}" type="pres">
      <dgm:prSet presAssocID="{8880A0B1-E3A1-B741-BDCD-CA8A9D57C089}" presName="parentText" presStyleLbl="node1" presStyleIdx="3" presStyleCnt="4" custScaleX="51388" custScaleY="892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7C695-787E-3F40-91FB-7943D01022C4}" type="pres">
      <dgm:prSet presAssocID="{8880A0B1-E3A1-B741-BDCD-CA8A9D57C089}" presName="descendantText" presStyleLbl="alignAccFollowNode1" presStyleIdx="3" presStyleCnt="4" custScaleX="127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7303E-41D7-144E-873E-ABDFB4B92A69}" type="presOf" srcId="{6BE4E373-0656-4EDC-821E-BE09C952B1F6}" destId="{C7C3E6FD-D83F-4BDA-907E-B5EE041DA931}" srcOrd="0" destOrd="0" presId="urn:microsoft.com/office/officeart/2005/8/layout/vList5"/>
    <dgm:cxn modelId="{45FD00AF-C936-E747-B083-1929F27319DD}" type="presOf" srcId="{F6FEADD9-F67D-41F5-BA4C-3C84956E7F46}" destId="{AAE7A1E6-6847-453D-B55B-8A82BF138C1D}" srcOrd="0" destOrd="0" presId="urn:microsoft.com/office/officeart/2005/8/layout/vList5"/>
    <dgm:cxn modelId="{6E2A153C-BF28-C747-8F81-52DEB1BC129A}" srcId="{F6FEADD9-F67D-41F5-BA4C-3C84956E7F46}" destId="{8880A0B1-E3A1-B741-BDCD-CA8A9D57C089}" srcOrd="3" destOrd="0" parTransId="{E2EB855B-7528-3B4C-AE3C-8B40CC22567D}" sibTransId="{D26596CD-66A2-F749-BBDA-0F76E0633666}"/>
    <dgm:cxn modelId="{2F19EEAC-EAF1-5A42-AA9E-A0BB454DFBAC}" type="presOf" srcId="{1E4D3931-0DBD-4211-A24A-6AF364284B1E}" destId="{D54B1729-BC98-42C1-9C6C-D65DCBA4358F}" srcOrd="0" destOrd="0" presId="urn:microsoft.com/office/officeart/2005/8/layout/vList5"/>
    <dgm:cxn modelId="{DF1363B0-C46D-034C-B512-90BF29E9EF56}" type="presOf" srcId="{74EE5CD8-078F-4590-BF9C-A341A294A016}" destId="{7E429971-BC57-430F-BB25-C0574E5E39E3}" srcOrd="0" destOrd="0" presId="urn:microsoft.com/office/officeart/2005/8/layout/vList5"/>
    <dgm:cxn modelId="{C10D8822-F4E0-DD46-B5D9-00F6A5FEB376}" type="presOf" srcId="{AA046201-5C4D-445E-BF0B-5C6D2B0A1945}" destId="{C04276DC-EE64-470A-B8BC-09067B8045FA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78D3627-C6B3-C745-9D90-51EBB362CF4F}" srcId="{8880A0B1-E3A1-B741-BDCD-CA8A9D57C089}" destId="{05114958-DE1B-084D-B9E2-F4580CF39BE5}" srcOrd="0" destOrd="0" parTransId="{082E165B-05BA-C44D-8E82-67A29109F8C4}" sibTransId="{DE96BF6F-7DAD-2447-86FD-3FC38AEF6182}"/>
    <dgm:cxn modelId="{84E51B4E-FBA2-AE40-8295-1A155527466D}" type="presOf" srcId="{05114958-DE1B-084D-B9E2-F4580CF39BE5}" destId="{A547C695-787E-3F40-91FB-7943D01022C4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4FD19274-83F1-014B-B8D6-722BB0514310}" type="presOf" srcId="{C59269D0-92A5-481C-BA64-727AFB0DD545}" destId="{B37A5355-225B-4C6F-AED7-6C620F99EECC}" srcOrd="0" destOrd="0" presId="urn:microsoft.com/office/officeart/2005/8/layout/vList5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4A54809-EAC0-4F42-807F-F8E088DB60F5}" type="presOf" srcId="{D1776C8F-2B10-4075-8DF7-7F65AB725ED5}" destId="{F5034101-5B7D-4FE7-B47A-5A48CF39606B}" srcOrd="0" destOrd="0" presId="urn:microsoft.com/office/officeart/2005/8/layout/vList5"/>
    <dgm:cxn modelId="{844DDFE0-9E08-7848-8135-70E14534F0A4}" type="presOf" srcId="{8880A0B1-E3A1-B741-BDCD-CA8A9D57C089}" destId="{BA693434-9BCF-9141-A520-8B964C6A0D44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FCEDEA35-88FD-A649-BF6B-1C818FFC8E34}" type="presParOf" srcId="{AAE7A1E6-6847-453D-B55B-8A82BF138C1D}" destId="{C4407577-18A2-46E0-8805-2838042EB67A}" srcOrd="0" destOrd="0" presId="urn:microsoft.com/office/officeart/2005/8/layout/vList5"/>
    <dgm:cxn modelId="{1898C71C-A766-1641-8E53-FEC16DE96CBB}" type="presParOf" srcId="{C4407577-18A2-46E0-8805-2838042EB67A}" destId="{7E429971-BC57-430F-BB25-C0574E5E39E3}" srcOrd="0" destOrd="0" presId="urn:microsoft.com/office/officeart/2005/8/layout/vList5"/>
    <dgm:cxn modelId="{8C317A82-3253-9641-90EA-44FFC00E8744}" type="presParOf" srcId="{C4407577-18A2-46E0-8805-2838042EB67A}" destId="{D54B1729-BC98-42C1-9C6C-D65DCBA4358F}" srcOrd="1" destOrd="0" presId="urn:microsoft.com/office/officeart/2005/8/layout/vList5"/>
    <dgm:cxn modelId="{CE27576A-2A27-6C4D-BD19-E5973CE0D06C}" type="presParOf" srcId="{AAE7A1E6-6847-453D-B55B-8A82BF138C1D}" destId="{AB8574CC-D4F2-4555-AEE3-F4EE58B11D03}" srcOrd="1" destOrd="0" presId="urn:microsoft.com/office/officeart/2005/8/layout/vList5"/>
    <dgm:cxn modelId="{7B56E8F1-95E6-8E4A-BBFA-C87E6CE603C9}" type="presParOf" srcId="{AAE7A1E6-6847-453D-B55B-8A82BF138C1D}" destId="{85B8F607-FDD8-476A-ADBE-E1250824F294}" srcOrd="2" destOrd="0" presId="urn:microsoft.com/office/officeart/2005/8/layout/vList5"/>
    <dgm:cxn modelId="{2C279E97-A565-824C-81EF-4EBCA83541C3}" type="presParOf" srcId="{85B8F607-FDD8-476A-ADBE-E1250824F294}" destId="{C04276DC-EE64-470A-B8BC-09067B8045FA}" srcOrd="0" destOrd="0" presId="urn:microsoft.com/office/officeart/2005/8/layout/vList5"/>
    <dgm:cxn modelId="{0F2A7139-3058-E44C-BF1A-652EBC406105}" type="presParOf" srcId="{85B8F607-FDD8-476A-ADBE-E1250824F294}" destId="{B37A5355-225B-4C6F-AED7-6C620F99EECC}" srcOrd="1" destOrd="0" presId="urn:microsoft.com/office/officeart/2005/8/layout/vList5"/>
    <dgm:cxn modelId="{94442DAF-73F8-B342-A0B1-281B2120FEAD}" type="presParOf" srcId="{AAE7A1E6-6847-453D-B55B-8A82BF138C1D}" destId="{5ACAA866-A8A8-4183-97B5-CEEAB1525C60}" srcOrd="3" destOrd="0" presId="urn:microsoft.com/office/officeart/2005/8/layout/vList5"/>
    <dgm:cxn modelId="{7F7B6E06-10B7-2348-A69D-5D9ECCF1E9DE}" type="presParOf" srcId="{AAE7A1E6-6847-453D-B55B-8A82BF138C1D}" destId="{477213BE-9E91-4950-8451-7F60796F47F4}" srcOrd="4" destOrd="0" presId="urn:microsoft.com/office/officeart/2005/8/layout/vList5"/>
    <dgm:cxn modelId="{E2802CAA-9B61-F645-B37E-189DCDF31ADC}" type="presParOf" srcId="{477213BE-9E91-4950-8451-7F60796F47F4}" destId="{F5034101-5B7D-4FE7-B47A-5A48CF39606B}" srcOrd="0" destOrd="0" presId="urn:microsoft.com/office/officeart/2005/8/layout/vList5"/>
    <dgm:cxn modelId="{D417F8F7-6E23-0E4A-B212-A132D7DF0306}" type="presParOf" srcId="{477213BE-9E91-4950-8451-7F60796F47F4}" destId="{C7C3E6FD-D83F-4BDA-907E-B5EE041DA931}" srcOrd="1" destOrd="0" presId="urn:microsoft.com/office/officeart/2005/8/layout/vList5"/>
    <dgm:cxn modelId="{A6C6D2ED-E820-8A44-ACBD-3EB14D5AB4EB}" type="presParOf" srcId="{AAE7A1E6-6847-453D-B55B-8A82BF138C1D}" destId="{1380F7DC-D9C8-FE45-BFA2-2CDD78EC80BA}" srcOrd="5" destOrd="0" presId="urn:microsoft.com/office/officeart/2005/8/layout/vList5"/>
    <dgm:cxn modelId="{442CB546-F7BE-D14F-BEA6-4378E67B7BDD}" type="presParOf" srcId="{AAE7A1E6-6847-453D-B55B-8A82BF138C1D}" destId="{4B682C2D-E090-FA4B-BBD9-221E82313788}" srcOrd="6" destOrd="0" presId="urn:microsoft.com/office/officeart/2005/8/layout/vList5"/>
    <dgm:cxn modelId="{EB4CDD13-B279-E34D-ADDF-54E888CCD582}" type="presParOf" srcId="{4B682C2D-E090-FA4B-BBD9-221E82313788}" destId="{BA693434-9BCF-9141-A520-8B964C6A0D44}" srcOrd="0" destOrd="0" presId="urn:microsoft.com/office/officeart/2005/8/layout/vList5"/>
    <dgm:cxn modelId="{76C3A5C3-F447-1345-8A05-5D5B2954D03E}" type="presParOf" srcId="{4B682C2D-E090-FA4B-BBD9-221E82313788}" destId="{A547C695-787E-3F40-91FB-7943D01022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188626" y="-2002226"/>
          <a:ext cx="804068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Gambaran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umum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infeksi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TB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517" y="100883"/>
        <a:ext cx="5010287" cy="804068"/>
      </dsp:txXfrm>
    </dsp:sp>
    <dsp:sp modelId="{7E429971-BC57-430F-BB25-C0574E5E39E3}">
      <dsp:nvSpPr>
        <dsp:cNvPr id="0" name=""/>
        <dsp:cNvSpPr/>
      </dsp:nvSpPr>
      <dsp:spPr>
        <a:xfrm>
          <a:off x="24" y="0"/>
          <a:ext cx="1085492" cy="10050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49088" y="49064"/>
        <a:ext cx="987364" cy="906957"/>
      </dsp:txXfrm>
    </dsp:sp>
    <dsp:sp modelId="{B37A5355-225B-4C6F-AED7-6C620F99EECC}">
      <dsp:nvSpPr>
        <dsp:cNvPr id="0" name=""/>
        <dsp:cNvSpPr/>
      </dsp:nvSpPr>
      <dsp:spPr>
        <a:xfrm rot="5400000">
          <a:off x="3188626" y="-946885"/>
          <a:ext cx="804068" cy="5010287"/>
        </a:xfrm>
        <a:prstGeom prst="rect">
          <a:avLst/>
        </a:prstGeom>
        <a:solidFill>
          <a:schemeClr val="accent3">
            <a:tint val="40000"/>
            <a:alpha val="90000"/>
            <a:hueOff val="3572284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4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Pemeriksaan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bakteriologi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TB latent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dan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TB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aktif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517" y="1156224"/>
        <a:ext cx="5010287" cy="804068"/>
      </dsp:txXfrm>
    </dsp:sp>
    <dsp:sp modelId="{C04276DC-EE64-470A-B8BC-09067B8045FA}">
      <dsp:nvSpPr>
        <dsp:cNvPr id="0" name=""/>
        <dsp:cNvSpPr/>
      </dsp:nvSpPr>
      <dsp:spPr>
        <a:xfrm>
          <a:off x="24" y="1055714"/>
          <a:ext cx="1085492" cy="1005085"/>
        </a:xfrm>
        <a:prstGeom prst="roundRect">
          <a:avLst/>
        </a:prstGeom>
        <a:gradFill rotWithShape="0">
          <a:gsLst>
            <a:gs pos="0">
              <a:schemeClr val="accent3">
                <a:hueOff val="3750089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9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9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49088" y="1104778"/>
        <a:ext cx="987364" cy="906957"/>
      </dsp:txXfrm>
    </dsp:sp>
    <dsp:sp modelId="{C7C3E6FD-D83F-4BDA-907E-B5EE041DA931}">
      <dsp:nvSpPr>
        <dsp:cNvPr id="0" name=""/>
        <dsp:cNvSpPr/>
      </dsp:nvSpPr>
      <dsp:spPr>
        <a:xfrm rot="5400000">
          <a:off x="3188626" y="108454"/>
          <a:ext cx="804068" cy="5010287"/>
        </a:xfrm>
        <a:prstGeom prst="rect">
          <a:avLst/>
        </a:prstGeom>
        <a:solidFill>
          <a:schemeClr val="accent3">
            <a:tint val="40000"/>
            <a:alpha val="90000"/>
            <a:hueOff val="7144568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8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Pemeriksaan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TB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resisten</a:t>
          </a: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obat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517" y="2211563"/>
        <a:ext cx="5010287" cy="804068"/>
      </dsp:txXfrm>
    </dsp:sp>
    <dsp:sp modelId="{F5034101-5B7D-4FE7-B47A-5A48CF39606B}">
      <dsp:nvSpPr>
        <dsp:cNvPr id="0" name=""/>
        <dsp:cNvSpPr/>
      </dsp:nvSpPr>
      <dsp:spPr>
        <a:xfrm>
          <a:off x="24" y="2111055"/>
          <a:ext cx="1085492" cy="1005085"/>
        </a:xfrm>
        <a:prstGeom prst="roundRect">
          <a:avLst/>
        </a:prstGeom>
        <a:gradFill rotWithShape="0">
          <a:gsLst>
            <a:gs pos="0">
              <a:schemeClr val="accent3">
                <a:hueOff val="7500177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7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7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49088" y="2160119"/>
        <a:ext cx="987364" cy="906957"/>
      </dsp:txXfrm>
    </dsp:sp>
    <dsp:sp modelId="{A547C695-787E-3F40-91FB-7943D01022C4}">
      <dsp:nvSpPr>
        <dsp:cNvPr id="0" name=""/>
        <dsp:cNvSpPr/>
      </dsp:nvSpPr>
      <dsp:spPr>
        <a:xfrm rot="5400000">
          <a:off x="3209835" y="1130904"/>
          <a:ext cx="804068" cy="4968210"/>
        </a:xfrm>
        <a:prstGeom prst="round2Same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/>
            <a:t>Kesimpulan</a:t>
          </a:r>
          <a:r>
            <a:rPr lang="en-US" sz="3600" kern="1200" dirty="0" smtClean="0"/>
            <a:t> </a:t>
          </a:r>
          <a:endParaRPr lang="en-US" sz="3600" kern="1200" dirty="0"/>
        </a:p>
      </dsp:txBody>
      <dsp:txXfrm rot="-5400000">
        <a:off x="1127765" y="3252226"/>
        <a:ext cx="4928959" cy="725566"/>
      </dsp:txXfrm>
    </dsp:sp>
    <dsp:sp modelId="{BA693434-9BCF-9141-A520-8B964C6A0D44}">
      <dsp:nvSpPr>
        <dsp:cNvPr id="0" name=""/>
        <dsp:cNvSpPr/>
      </dsp:nvSpPr>
      <dsp:spPr>
        <a:xfrm>
          <a:off x="24" y="3166395"/>
          <a:ext cx="1127740" cy="897230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4. </a:t>
          </a:r>
          <a:endParaRPr lang="en-US" sz="4500" kern="1200" dirty="0"/>
        </a:p>
      </dsp:txBody>
      <dsp:txXfrm>
        <a:off x="43823" y="3210194"/>
        <a:ext cx="1040142" cy="809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810276-A666-4A74-B45B-D9D9C3A1BA01}" type="slidenum">
              <a:rPr lang="id-ID" smtClean="0"/>
              <a:pPr>
                <a:defRPr/>
              </a:pPr>
              <a:t>46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3/17/18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emf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4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905000" y="2209800"/>
            <a:ext cx="6866024" cy="1774825"/>
          </a:xfrm>
        </p:spPr>
        <p:txBody>
          <a:bodyPr>
            <a:normAutofit/>
          </a:bodyPr>
          <a:lstStyle/>
          <a:p>
            <a:r>
              <a:rPr lang="en-US" sz="3600" dirty="0"/>
              <a:t>PEMERIKSAAN BAKTERIOLOGI PADA TUBERKULOSIS </a:t>
            </a:r>
            <a:br>
              <a:rPr lang="en-US" sz="3600" dirty="0"/>
            </a:br>
            <a:r>
              <a:rPr lang="en-US" sz="3600" dirty="0"/>
              <a:t>DAN TB RESISTEN OBAT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24200" y="4572000"/>
            <a:ext cx="5791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/>
              <a:t>Leli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Saptawati</a:t>
            </a:r>
            <a:r>
              <a:rPr lang="en-US" sz="2400" b="1" dirty="0" smtClean="0"/>
              <a:t>, dr., </a:t>
            </a:r>
            <a:r>
              <a:rPr lang="en-US" sz="2400" b="1" dirty="0" err="1" smtClean="0"/>
              <a:t>Sp.MK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en-US" dirty="0" smtClean="0"/>
              <a:t>Lab. </a:t>
            </a:r>
            <a:r>
              <a:rPr lang="en-US" dirty="0" err="1" smtClean="0"/>
              <a:t>Mikrobiologi</a:t>
            </a:r>
            <a:r>
              <a:rPr lang="en-US" dirty="0" smtClean="0"/>
              <a:t> FK UNS /RSUD DR. </a:t>
            </a:r>
            <a:r>
              <a:rPr lang="en-US" dirty="0" err="1" smtClean="0"/>
              <a:t>Moewardi</a:t>
            </a:r>
            <a:endParaRPr lang="en-US" dirty="0" smtClean="0"/>
          </a:p>
          <a:p>
            <a:r>
              <a:rPr lang="en-US" dirty="0" err="1" smtClean="0"/>
              <a:t>Maret</a:t>
            </a:r>
            <a:r>
              <a:rPr lang="en-US" dirty="0" smtClean="0"/>
              <a:t>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52400"/>
            <a:ext cx="1557196" cy="1557196"/>
          </a:xfrm>
          <a:prstGeom prst="rect">
            <a:avLst/>
          </a:prstGeom>
        </p:spPr>
      </p:pic>
      <p:pic>
        <p:nvPicPr>
          <p:cNvPr id="5" name="Content Placeholder 5" descr="logo-uns-300x298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" r="-660"/>
          <a:stretch/>
        </p:blipFill>
        <p:spPr>
          <a:xfrm>
            <a:off x="5715000" y="304800"/>
            <a:ext cx="1353440" cy="1310911"/>
          </a:xfrm>
          <a:prstGeom prst="rect">
            <a:avLst/>
          </a:prstGeom>
        </p:spPr>
      </p:pic>
      <p:pic>
        <p:nvPicPr>
          <p:cNvPr id="8" name="Content Placeholder 5" descr="mycobacterium-tuberculosis-acid-fast-rods-blu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2" r="-431"/>
          <a:stretch/>
        </p:blipFill>
        <p:spPr>
          <a:xfrm>
            <a:off x="228600" y="2057400"/>
            <a:ext cx="2597014" cy="2057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Tuberculin Skin Test (TST)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i="1" dirty="0" smtClean="0"/>
              <a:t>purified protein derivative (PPD)</a:t>
            </a:r>
          </a:p>
          <a:p>
            <a:r>
              <a:rPr lang="en-US" dirty="0" err="1" smtClean="0"/>
              <a:t>Kelemahan</a:t>
            </a:r>
            <a:r>
              <a:rPr lang="en-US" dirty="0" smtClean="0"/>
              <a:t> : </a:t>
            </a:r>
          </a:p>
          <a:p>
            <a:pPr lvl="1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   </a:t>
            </a:r>
            <a:r>
              <a:rPr lang="en-US" i="1" dirty="0"/>
              <a:t>M. tuberculosis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i="1" dirty="0"/>
              <a:t>Mycobacteria </a:t>
            </a:r>
            <a:r>
              <a:rPr lang="en-US" dirty="0" smtClean="0"/>
              <a:t>lain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termasuk</a:t>
            </a:r>
            <a:r>
              <a:rPr lang="en-US" dirty="0" smtClean="0"/>
              <a:t> BCG)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4194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Interferon </a:t>
            </a:r>
            <a:r>
              <a:rPr lang="en-US" sz="3600" b="1" dirty="0"/>
              <a:t>Gamma Release Assays (IGRAs)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/>
              <a:t>IGRA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dirty="0" err="1" smtClean="0"/>
              <a:t>spesifisitas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(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TST)</a:t>
            </a:r>
          </a:p>
          <a:p>
            <a:pPr>
              <a:lnSpc>
                <a:spcPct val="140000"/>
              </a:lnSpc>
            </a:pP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sensitif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spesifik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mendiagnosa</a:t>
            </a:r>
            <a:r>
              <a:rPr lang="en-US" sz="2800" dirty="0" smtClean="0"/>
              <a:t> </a:t>
            </a:r>
            <a:r>
              <a:rPr lang="en-US" sz="2800" dirty="0" err="1" smtClean="0"/>
              <a:t>pleuritis</a:t>
            </a:r>
            <a:r>
              <a:rPr lang="en-US" sz="2800" dirty="0" smtClean="0"/>
              <a:t> TB</a:t>
            </a:r>
          </a:p>
          <a:p>
            <a:pPr>
              <a:lnSpc>
                <a:spcPct val="140000"/>
              </a:lnSpc>
            </a:pPr>
            <a:r>
              <a:rPr lang="en-US" sz="2800" dirty="0" smtClean="0"/>
              <a:t>WHO </a:t>
            </a:r>
            <a:r>
              <a:rPr lang="en-US" sz="2800" dirty="0" err="1" smtClean="0"/>
              <a:t>merekomendasikan</a:t>
            </a:r>
            <a:r>
              <a:rPr lang="en-US" sz="2800" dirty="0" smtClean="0"/>
              <a:t> 2 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IGRA :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T-spot TB Assay</a:t>
            </a:r>
          </a:p>
          <a:p>
            <a:pPr lvl="1">
              <a:lnSpc>
                <a:spcPct val="140000"/>
              </a:lnSpc>
            </a:pPr>
            <a:r>
              <a:rPr lang="en-US" dirty="0" err="1" smtClean="0"/>
              <a:t>QuantiFERON</a:t>
            </a:r>
            <a:r>
              <a:rPr lang="en-US" dirty="0" smtClean="0"/>
              <a:t>-TB Gold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627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720968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T-SPOT TB assay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20" r="-644"/>
          <a:stretch/>
        </p:blipFill>
        <p:spPr>
          <a:xfrm>
            <a:off x="1219200" y="1066800"/>
            <a:ext cx="7510162" cy="5403124"/>
          </a:xfrm>
        </p:spPr>
      </p:pic>
    </p:spTree>
    <p:extLst>
      <p:ext uri="{BB962C8B-B14F-4D97-AF65-F5344CB8AC3E}">
        <p14:creationId xmlns:p14="http://schemas.microsoft.com/office/powerpoint/2010/main" val="192057539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64476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QuantiFERON</a:t>
            </a:r>
            <a:r>
              <a:rPr lang="en-US" sz="3200" b="1" dirty="0" smtClean="0"/>
              <a:t>-TB Gold</a:t>
            </a:r>
            <a:endParaRPr lang="en-US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15" r="-565"/>
          <a:stretch/>
        </p:blipFill>
        <p:spPr>
          <a:xfrm>
            <a:off x="990600" y="1143000"/>
            <a:ext cx="7694678" cy="5579808"/>
          </a:xfrm>
        </p:spPr>
      </p:pic>
    </p:spTree>
    <p:extLst>
      <p:ext uri="{BB962C8B-B14F-4D97-AF65-F5344CB8AC3E}">
        <p14:creationId xmlns:p14="http://schemas.microsoft.com/office/powerpoint/2010/main" val="377795995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2743200"/>
            <a:ext cx="3711465" cy="1885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 smtClean="0"/>
              <a:t>Diagnosis </a:t>
            </a:r>
          </a:p>
          <a:p>
            <a:pPr algn="ctr"/>
            <a:r>
              <a:rPr lang="en-US" sz="4800" b="1" dirty="0" smtClean="0"/>
              <a:t>TB </a:t>
            </a:r>
            <a:r>
              <a:rPr lang="en-US" sz="4800" b="1" dirty="0" err="1" smtClean="0"/>
              <a:t>Aktif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2800834" cy="2819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308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diagnostik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TB </a:t>
            </a:r>
            <a:r>
              <a:rPr lang="en-US" b="1" dirty="0" err="1" smtClean="0">
                <a:solidFill>
                  <a:srgbClr val="FF0000"/>
                </a:solidFill>
              </a:rPr>
              <a:t>aktif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Pewarnaan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(</a:t>
            </a:r>
            <a:r>
              <a:rPr lang="en-US" i="1" dirty="0" smtClean="0"/>
              <a:t>Acid Fast Staining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Kultur</a:t>
            </a:r>
            <a:endParaRPr lang="en-US" dirty="0" smtClean="0"/>
          </a:p>
          <a:p>
            <a:pPr lvl="1"/>
            <a:r>
              <a:rPr lang="en-US" dirty="0" smtClean="0"/>
              <a:t>Nucleic Acid Amplification Tests (NAATs)</a:t>
            </a:r>
          </a:p>
          <a:p>
            <a:pPr lvl="1"/>
            <a:r>
              <a:rPr lang="en-US" dirty="0" err="1" smtClean="0"/>
              <a:t>Metode</a:t>
            </a:r>
            <a:r>
              <a:rPr lang="en-US" dirty="0" smtClean="0"/>
              <a:t>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4259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28600"/>
            <a:ext cx="8077200" cy="72096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Alur</a:t>
            </a:r>
            <a:r>
              <a:rPr lang="en-US" b="1" dirty="0" smtClean="0"/>
              <a:t> diagnosis TB </a:t>
            </a:r>
            <a:r>
              <a:rPr lang="en-US" b="1" dirty="0" err="1" smtClean="0"/>
              <a:t>aktif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10000" y="1066800"/>
            <a:ext cx="13716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Spesimen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71600" y="2057400"/>
            <a:ext cx="13716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Steril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810000" y="2057400"/>
            <a:ext cx="13716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Pewarnaan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248400" y="1981200"/>
            <a:ext cx="13716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Non-</a:t>
            </a:r>
            <a:r>
              <a:rPr lang="en-US" dirty="0" err="1" smtClean="0"/>
              <a:t>steril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14800" y="2971800"/>
            <a:ext cx="35814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Dekontaminasi</a:t>
            </a:r>
            <a:r>
              <a:rPr lang="en-US" dirty="0"/>
              <a:t> </a:t>
            </a:r>
            <a:r>
              <a:rPr lang="en-US" dirty="0" smtClean="0"/>
              <a:t>&amp; Liquefaction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971800" y="4267200"/>
            <a:ext cx="13716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Kultur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562600" y="4267200"/>
            <a:ext cx="20574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057400" y="5257800"/>
            <a:ext cx="5562600" cy="45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Identifikasi</a:t>
            </a:r>
            <a:r>
              <a:rPr lang="en-US" dirty="0" smtClean="0"/>
              <a:t> &amp;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kepekaan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typing</a:t>
            </a:r>
            <a:endParaRPr lang="en-US" dirty="0"/>
          </a:p>
        </p:txBody>
      </p:sp>
      <p:cxnSp>
        <p:nvCxnSpPr>
          <p:cNvPr id="18" name="Straight Connector 17"/>
          <p:cNvCxnSpPr>
            <a:stCxn id="8" idx="1"/>
          </p:cNvCxnSpPr>
          <p:nvPr/>
        </p:nvCxnSpPr>
        <p:spPr>
          <a:xfrm flipH="1">
            <a:off x="2057400" y="1295400"/>
            <a:ext cx="175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81600" y="1295400"/>
            <a:ext cx="175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57400" y="1295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34200" y="12954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43200" y="22860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57800" y="2286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0" idx="2"/>
          </p:cNvCxnSpPr>
          <p:nvPr/>
        </p:nvCxnSpPr>
        <p:spPr>
          <a:xfrm>
            <a:off x="2057400" y="2514600"/>
            <a:ext cx="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34200" y="2514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57400" y="3810000"/>
            <a:ext cx="457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3" idx="2"/>
          </p:cNvCxnSpPr>
          <p:nvPr/>
        </p:nvCxnSpPr>
        <p:spPr>
          <a:xfrm>
            <a:off x="5905500" y="3429000"/>
            <a:ext cx="381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5" idx="0"/>
          </p:cNvCxnSpPr>
          <p:nvPr/>
        </p:nvCxnSpPr>
        <p:spPr>
          <a:xfrm flipH="1">
            <a:off x="6591300" y="3810000"/>
            <a:ext cx="381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581400" y="3810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4" idx="2"/>
          </p:cNvCxnSpPr>
          <p:nvPr/>
        </p:nvCxnSpPr>
        <p:spPr>
          <a:xfrm>
            <a:off x="3657600" y="4724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63707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873368"/>
          </a:xfrm>
        </p:spPr>
        <p:txBody>
          <a:bodyPr/>
          <a:lstStyle/>
          <a:p>
            <a:r>
              <a:rPr lang="en-US" b="1" dirty="0" err="1" smtClean="0"/>
              <a:t>Spesimen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077200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spesimen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Sputum (</a:t>
            </a:r>
            <a:r>
              <a:rPr lang="en-US" dirty="0" err="1" smtClean="0"/>
              <a:t>dibatukkan</a:t>
            </a:r>
            <a:r>
              <a:rPr lang="en-US" dirty="0"/>
              <a:t>, </a:t>
            </a:r>
            <a:r>
              <a:rPr lang="en-US" dirty="0" err="1"/>
              <a:t>induksi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aspirasi</a:t>
            </a:r>
            <a:r>
              <a:rPr lang="en-US" dirty="0"/>
              <a:t> </a:t>
            </a:r>
            <a:r>
              <a:rPr lang="en-US" dirty="0" err="1" smtClean="0"/>
              <a:t>gaster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urine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feses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cerebrospinal </a:t>
            </a:r>
            <a:r>
              <a:rPr lang="en-US" dirty="0"/>
              <a:t>fluid (CSF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cairan</a:t>
            </a:r>
            <a:r>
              <a:rPr lang="en-US" dirty="0" smtClean="0"/>
              <a:t> pleura</a:t>
            </a:r>
          </a:p>
          <a:p>
            <a:pPr lvl="1"/>
            <a:r>
              <a:rPr lang="en-US" dirty="0" err="1" smtClean="0"/>
              <a:t>cairan</a:t>
            </a:r>
            <a:r>
              <a:rPr lang="en-US" dirty="0" smtClean="0"/>
              <a:t> </a:t>
            </a:r>
            <a:r>
              <a:rPr lang="en-US" dirty="0"/>
              <a:t>peritoneal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smtClean="0"/>
              <a:t>pericardial</a:t>
            </a:r>
          </a:p>
          <a:p>
            <a:pPr lvl="1"/>
            <a:r>
              <a:rPr lang="en-US" dirty="0" err="1" smtClean="0"/>
              <a:t>bilasan</a:t>
            </a:r>
            <a:r>
              <a:rPr lang="en-US" dirty="0" smtClean="0"/>
              <a:t> bronchus </a:t>
            </a:r>
          </a:p>
          <a:p>
            <a:pPr lvl="1"/>
            <a:r>
              <a:rPr lang="en-US" dirty="0" smtClean="0"/>
              <a:t>material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abses</a:t>
            </a:r>
            <a:endParaRPr lang="en-US" dirty="0" smtClean="0"/>
          </a:p>
          <a:p>
            <a:pPr lvl="1"/>
            <a:r>
              <a:rPr lang="en-US" dirty="0" err="1" smtClean="0"/>
              <a:t>kerokan</a:t>
            </a:r>
            <a:r>
              <a:rPr lang="en-US" dirty="0" smtClean="0"/>
              <a:t> endometrium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spesimen</a:t>
            </a:r>
            <a:r>
              <a:rPr lang="en-US" dirty="0"/>
              <a:t> </a:t>
            </a:r>
            <a:r>
              <a:rPr lang="en-US" dirty="0" err="1"/>
              <a:t>biopsi</a:t>
            </a:r>
            <a:r>
              <a:rPr lang="en-US" dirty="0"/>
              <a:t> </a:t>
            </a:r>
            <a:r>
              <a:rPr lang="en-US" dirty="0" smtClean="0"/>
              <a:t>lain</a:t>
            </a:r>
          </a:p>
        </p:txBody>
      </p:sp>
    </p:spTree>
    <p:extLst>
      <p:ext uri="{BB962C8B-B14F-4D97-AF65-F5344CB8AC3E}">
        <p14:creationId xmlns:p14="http://schemas.microsoft.com/office/powerpoint/2010/main" val="106495101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 smtClean="0"/>
              <a:t>Pewarnaan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Tahan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Asam</a:t>
            </a:r>
            <a:r>
              <a:rPr lang="en-US" sz="3600" b="1" dirty="0" smtClean="0"/>
              <a:t> (</a:t>
            </a:r>
            <a:r>
              <a:rPr lang="en-US" sz="3600" b="1" i="1" dirty="0" smtClean="0"/>
              <a:t>Acid Fast Bacilli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2800" dirty="0" err="1" smtClean="0"/>
              <a:t>Metode</a:t>
            </a:r>
            <a:r>
              <a:rPr lang="en-US" sz="2800" dirty="0" smtClean="0"/>
              <a:t> paling </a:t>
            </a:r>
            <a:r>
              <a:rPr lang="en-US" sz="2800" dirty="0" err="1"/>
              <a:t>cepat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smtClean="0"/>
              <a:t>paling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</a:p>
          <a:p>
            <a:pPr>
              <a:lnSpc>
                <a:spcPct val="140000"/>
              </a:lnSpc>
            </a:pPr>
            <a:r>
              <a:rPr lang="en-US" sz="2800" dirty="0" err="1"/>
              <a:t>H</a:t>
            </a:r>
            <a:r>
              <a:rPr lang="en-US" sz="2800" dirty="0" err="1" smtClean="0"/>
              <a:t>asil</a:t>
            </a:r>
            <a:r>
              <a:rPr lang="en-US" sz="2800" dirty="0" smtClean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diperoleh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24 jam </a:t>
            </a:r>
            <a:r>
              <a:rPr lang="en-US" sz="2800" dirty="0" err="1"/>
              <a:t>sejak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</a:t>
            </a:r>
            <a:r>
              <a:rPr lang="en-US" sz="2800" dirty="0" err="1"/>
              <a:t>spesimen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lnSpc>
                <a:spcPct val="140000"/>
              </a:lnSpc>
            </a:pP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/>
              <a:t>2 </a:t>
            </a:r>
            <a:r>
              <a:rPr lang="en-US" sz="2800" dirty="0" err="1" smtClean="0"/>
              <a:t>prosedur</a:t>
            </a:r>
            <a:r>
              <a:rPr lang="en-US" sz="2800" dirty="0" smtClean="0"/>
              <a:t> </a:t>
            </a:r>
            <a:r>
              <a:rPr lang="en-US" sz="2800" dirty="0" err="1"/>
              <a:t>yaitu</a:t>
            </a:r>
            <a:r>
              <a:rPr lang="en-US" sz="2800" dirty="0"/>
              <a:t> : </a:t>
            </a:r>
            <a:endParaRPr lang="en-US" sz="2800" dirty="0" smtClean="0"/>
          </a:p>
          <a:p>
            <a:pPr marL="457200" lvl="1" indent="0">
              <a:lnSpc>
                <a:spcPct val="140000"/>
              </a:lnSpc>
              <a:buNone/>
            </a:pPr>
            <a:r>
              <a:rPr lang="en-US" dirty="0" smtClean="0"/>
              <a:t>a. 	 </a:t>
            </a:r>
            <a:r>
              <a:rPr lang="en-US" dirty="0" err="1" smtClean="0"/>
              <a:t>Carbolfuchsin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Ziehl-Neelsen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Kinyoun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dirty="0" smtClean="0"/>
              <a:t>b.	 </a:t>
            </a:r>
            <a:r>
              <a:rPr lang="en-US" dirty="0" err="1"/>
              <a:t>F</a:t>
            </a:r>
            <a:r>
              <a:rPr lang="en-US" dirty="0" err="1" smtClean="0"/>
              <a:t>luorochrome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 </a:t>
            </a:r>
            <a:r>
              <a:rPr lang="en-US" dirty="0" err="1"/>
              <a:t>auramine</a:t>
            </a:r>
            <a:r>
              <a:rPr lang="en-US" dirty="0"/>
              <a:t>-O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smtClean="0"/>
              <a:t>	</a:t>
            </a:r>
            <a:r>
              <a:rPr lang="en-US" dirty="0" err="1" smtClean="0"/>
              <a:t>auramine</a:t>
            </a:r>
            <a:r>
              <a:rPr lang="en-US" dirty="0" err="1"/>
              <a:t>-</a:t>
            </a:r>
            <a:r>
              <a:rPr lang="en-US" dirty="0" err="1" smtClean="0"/>
              <a:t>rhodamine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5414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Acid Fast Staining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2133601"/>
            <a:ext cx="4191000" cy="3581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 err="1" smtClean="0"/>
              <a:t>Sensitivitas</a:t>
            </a:r>
            <a:r>
              <a:rPr lang="en-US" dirty="0" smtClean="0"/>
              <a:t> : 10</a:t>
            </a:r>
            <a:r>
              <a:rPr lang="en-US" baseline="30000" dirty="0" smtClean="0"/>
              <a:t>4</a:t>
            </a:r>
            <a:r>
              <a:rPr lang="en-US" dirty="0" smtClean="0"/>
              <a:t> cells/ml</a:t>
            </a:r>
          </a:p>
          <a:p>
            <a:pPr>
              <a:lnSpc>
                <a:spcPct val="140000"/>
              </a:lnSpc>
            </a:pPr>
            <a:r>
              <a:rPr lang="en-US" dirty="0" err="1" smtClean="0"/>
              <a:t>Spesifisitas</a:t>
            </a:r>
            <a:r>
              <a:rPr lang="en-US" dirty="0" smtClean="0"/>
              <a:t> : AFB (</a:t>
            </a:r>
            <a:r>
              <a:rPr lang="en-US" i="1" dirty="0" smtClean="0"/>
              <a:t>Mycobacterium</a:t>
            </a:r>
            <a:r>
              <a:rPr lang="en-US" dirty="0" smtClean="0"/>
              <a:t>)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Turn around time 24 jam</a:t>
            </a:r>
          </a:p>
          <a:p>
            <a:endParaRPr lang="en-US" dirty="0"/>
          </a:p>
        </p:txBody>
      </p:sp>
      <p:pic>
        <p:nvPicPr>
          <p:cNvPr id="8" name="Content Placeholder 6" descr="ZN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5" b="512"/>
          <a:stretch/>
        </p:blipFill>
        <p:spPr>
          <a:xfrm>
            <a:off x="685800" y="2209801"/>
            <a:ext cx="3864279" cy="2895600"/>
          </a:xfrm>
        </p:spPr>
      </p:pic>
    </p:spTree>
    <p:extLst>
      <p:ext uri="{BB962C8B-B14F-4D97-AF65-F5344CB8AC3E}">
        <p14:creationId xmlns:p14="http://schemas.microsoft.com/office/powerpoint/2010/main" val="212158317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85729886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b="1" dirty="0" smtClean="0"/>
              <a:t>TOPIK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357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693434-9BCF-9141-A520-8B964C6A0D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BA693434-9BCF-9141-A520-8B964C6A0D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7C695-787E-3F40-91FB-7943D0102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A547C695-787E-3F40-91FB-7943D0102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Pewarnaan</a:t>
            </a:r>
            <a:r>
              <a:rPr lang="en-US" b="1" dirty="0" smtClean="0"/>
              <a:t> </a:t>
            </a:r>
            <a:r>
              <a:rPr lang="en-US" b="1" dirty="0" err="1" smtClean="0"/>
              <a:t>fluorochrome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311" t="12429" r="5181" b="219"/>
          <a:stretch/>
        </p:blipFill>
        <p:spPr>
          <a:xfrm>
            <a:off x="914400" y="2514600"/>
            <a:ext cx="3574508" cy="23833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2057401"/>
            <a:ext cx="4038600" cy="3581400"/>
          </a:xfrm>
        </p:spPr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dirty="0" err="1" smtClean="0"/>
              <a:t>Sensitifitas</a:t>
            </a:r>
            <a:r>
              <a:rPr lang="en-US" dirty="0" smtClean="0"/>
              <a:t> 10%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ZN</a:t>
            </a:r>
          </a:p>
          <a:p>
            <a:pPr>
              <a:lnSpc>
                <a:spcPct val="140000"/>
              </a:lnSpc>
            </a:pPr>
            <a:r>
              <a:rPr lang="en-US" dirty="0" err="1" smtClean="0"/>
              <a:t>Spesifisitas</a:t>
            </a:r>
            <a:r>
              <a:rPr lang="en-US" dirty="0" smtClean="0"/>
              <a:t>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ZN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Turn around time : 24 jam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1731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err="1" smtClean="0"/>
              <a:t>Sensitifitas</a:t>
            </a:r>
            <a:r>
              <a:rPr lang="en-US" dirty="0" smtClean="0"/>
              <a:t> </a:t>
            </a:r>
            <a:r>
              <a:rPr lang="en-US" dirty="0" err="1" smtClean="0"/>
              <a:t>pewarnaan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:</a:t>
            </a:r>
            <a:endParaRPr lang="en-US" dirty="0"/>
          </a:p>
          <a:p>
            <a:pPr lvl="1">
              <a:lnSpc>
                <a:spcPct val="140000"/>
              </a:lnSpc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/>
              <a:t>pewarnaan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40000"/>
              </a:lnSpc>
            </a:pP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teknisi</a:t>
            </a:r>
            <a:endParaRPr lang="en-US" dirty="0"/>
          </a:p>
          <a:p>
            <a:pPr lvl="1">
              <a:lnSpc>
                <a:spcPct val="140000"/>
              </a:lnSpc>
            </a:pPr>
            <a:r>
              <a:rPr lang="en-US" dirty="0" smtClean="0"/>
              <a:t> </a:t>
            </a:r>
            <a:r>
              <a:rPr lang="en-US" dirty="0" err="1"/>
              <a:t>Prevalensi</a:t>
            </a:r>
            <a:r>
              <a:rPr lang="en-US" dirty="0"/>
              <a:t> </a:t>
            </a:r>
            <a:r>
              <a:rPr lang="en-US" dirty="0" err="1"/>
              <a:t>infeksi</a:t>
            </a:r>
            <a:r>
              <a:rPr lang="en-US" dirty="0"/>
              <a:t> TB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yang </a:t>
            </a:r>
            <a:r>
              <a:rPr lang="en-US" dirty="0" err="1" smtClean="0"/>
              <a:t>diuji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2019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Kultur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err="1"/>
              <a:t>Terdapat</a:t>
            </a:r>
            <a:r>
              <a:rPr lang="en-US" dirty="0"/>
              <a:t> 3 </a:t>
            </a:r>
            <a:r>
              <a:rPr lang="en-US" dirty="0" err="1"/>
              <a:t>jenis</a:t>
            </a:r>
            <a:r>
              <a:rPr lang="en-US" dirty="0"/>
              <a:t> media </a:t>
            </a:r>
            <a:r>
              <a:rPr lang="en-US" dirty="0" err="1"/>
              <a:t>kultur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  <a:endParaRPr lang="en-US" dirty="0" smtClean="0"/>
          </a:p>
          <a:p>
            <a:pPr marL="457200" lvl="1" indent="0">
              <a:lnSpc>
                <a:spcPct val="140000"/>
              </a:lnSpc>
              <a:buNone/>
            </a:pPr>
            <a:r>
              <a:rPr lang="en-US" dirty="0" smtClean="0"/>
              <a:t>a. 	Egg</a:t>
            </a:r>
            <a:r>
              <a:rPr lang="en-US" dirty="0"/>
              <a:t>-based (</a:t>
            </a:r>
            <a:r>
              <a:rPr lang="en-US" dirty="0" err="1"/>
              <a:t>Löwenstein</a:t>
            </a:r>
            <a:r>
              <a:rPr lang="en-US" dirty="0"/>
              <a:t>–Jensen</a:t>
            </a:r>
            <a:r>
              <a:rPr lang="en-US" dirty="0" smtClean="0"/>
              <a:t>)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dirty="0" smtClean="0"/>
              <a:t>b. 	Agar</a:t>
            </a:r>
            <a:r>
              <a:rPr lang="en-US" dirty="0"/>
              <a:t>-based (</a:t>
            </a:r>
            <a:r>
              <a:rPr lang="en-US" dirty="0" err="1"/>
              <a:t>Middlebrook</a:t>
            </a:r>
            <a:r>
              <a:rPr lang="en-US" dirty="0"/>
              <a:t> 7H10 </a:t>
            </a:r>
            <a:r>
              <a:rPr lang="en-US" dirty="0" err="1"/>
              <a:t>atau</a:t>
            </a:r>
            <a:r>
              <a:rPr lang="en-US" dirty="0"/>
              <a:t> medium </a:t>
            </a:r>
            <a:r>
              <a:rPr lang="en-US" dirty="0" smtClean="0"/>
              <a:t>	7H11)</a:t>
            </a:r>
          </a:p>
          <a:p>
            <a:pPr marL="457200" lvl="1" indent="0">
              <a:lnSpc>
                <a:spcPct val="140000"/>
              </a:lnSpc>
              <a:buNone/>
            </a:pPr>
            <a:r>
              <a:rPr lang="en-US" dirty="0" smtClean="0"/>
              <a:t>c. 	Liquid </a:t>
            </a:r>
            <a:r>
              <a:rPr lang="en-US" dirty="0"/>
              <a:t>(</a:t>
            </a:r>
            <a:r>
              <a:rPr lang="en-US" dirty="0" err="1"/>
              <a:t>Middlebrook</a:t>
            </a:r>
            <a:r>
              <a:rPr lang="en-US" dirty="0"/>
              <a:t> 7H12 </a:t>
            </a:r>
            <a:r>
              <a:rPr lang="en-US" dirty="0" err="1"/>
              <a:t>dan</a:t>
            </a:r>
            <a:r>
              <a:rPr lang="en-US" dirty="0"/>
              <a:t> medium </a:t>
            </a:r>
            <a:r>
              <a:rPr lang="en-US" dirty="0" err="1"/>
              <a:t>cair</a:t>
            </a:r>
            <a:r>
              <a:rPr lang="en-US" dirty="0"/>
              <a:t> lain </a:t>
            </a:r>
            <a:r>
              <a:rPr lang="en-US" dirty="0" smtClean="0"/>
              <a:t>	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tersedia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komersial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0670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kultur</a:t>
            </a:r>
            <a:r>
              <a:rPr lang="en-US" b="1" dirty="0" smtClean="0"/>
              <a:t> </a:t>
            </a:r>
            <a:r>
              <a:rPr lang="en-US" b="1" dirty="0" err="1" smtClean="0"/>
              <a:t>konvensional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4038600" cy="2743200"/>
          </a:xfrm>
        </p:spPr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media LJ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dilaporkan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AFB + </a:t>
            </a:r>
            <a:r>
              <a:rPr lang="en-US" dirty="0" err="1" smtClean="0"/>
              <a:t>atau</a:t>
            </a:r>
            <a:r>
              <a:rPr lang="en-US" dirty="0" smtClean="0"/>
              <a:t> –</a:t>
            </a:r>
          </a:p>
          <a:p>
            <a:r>
              <a:rPr lang="en-US" dirty="0" smtClean="0"/>
              <a:t>Turn around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6 </a:t>
            </a:r>
            <a:r>
              <a:rPr lang="en-US" dirty="0" err="1" smtClean="0"/>
              <a:t>minggu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5602" b="-1530"/>
          <a:stretch/>
        </p:blipFill>
        <p:spPr>
          <a:xfrm>
            <a:off x="1676400" y="4681785"/>
            <a:ext cx="6553200" cy="1501131"/>
          </a:xfr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199"/>
            <a:ext cx="1752600" cy="268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876459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kultur</a:t>
            </a:r>
            <a:r>
              <a:rPr lang="en-US" b="1" dirty="0" smtClean="0"/>
              <a:t> </a:t>
            </a:r>
            <a:r>
              <a:rPr lang="en-US" b="1" dirty="0" err="1" smtClean="0"/>
              <a:t>otomatis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Spesimen</a:t>
            </a:r>
            <a:r>
              <a:rPr lang="en-US" dirty="0" smtClean="0"/>
              <a:t> </a:t>
            </a:r>
            <a:r>
              <a:rPr lang="en-US" dirty="0" err="1" smtClean="0"/>
              <a:t>darah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BACTEC 9240, </a:t>
            </a:r>
            <a:r>
              <a:rPr lang="en-US" dirty="0" err="1" smtClean="0"/>
              <a:t>BacT</a:t>
            </a:r>
            <a:r>
              <a:rPr lang="en-US" dirty="0" smtClean="0"/>
              <a:t>/Alert 3D </a:t>
            </a:r>
          </a:p>
          <a:p>
            <a:r>
              <a:rPr lang="en-US" dirty="0" err="1" smtClean="0"/>
              <a:t>Spesimen</a:t>
            </a:r>
            <a:r>
              <a:rPr lang="en-US" dirty="0" smtClean="0"/>
              <a:t> lain :</a:t>
            </a:r>
          </a:p>
          <a:p>
            <a:pPr lvl="1"/>
            <a:r>
              <a:rPr lang="en-US" dirty="0" smtClean="0"/>
              <a:t>MB/</a:t>
            </a:r>
            <a:r>
              <a:rPr lang="en-US" dirty="0" err="1" smtClean="0"/>
              <a:t>Bac</a:t>
            </a:r>
            <a:r>
              <a:rPr lang="en-US" dirty="0" smtClean="0"/>
              <a:t> T Med, MGIT 960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ilaporkan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AFB + </a:t>
            </a:r>
            <a:r>
              <a:rPr lang="en-US" dirty="0" err="1" smtClean="0"/>
              <a:t>atau</a:t>
            </a:r>
            <a:r>
              <a:rPr lang="en-US" dirty="0" smtClean="0"/>
              <a:t> –</a:t>
            </a:r>
          </a:p>
          <a:p>
            <a:r>
              <a:rPr lang="en-US" dirty="0" smtClean="0"/>
              <a:t>Turn around time 4 </a:t>
            </a:r>
            <a:r>
              <a:rPr lang="en-US" dirty="0" err="1" smtClean="0"/>
              <a:t>minggu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5025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33" r="-715"/>
          <a:stretch/>
        </p:blipFill>
        <p:spPr>
          <a:xfrm>
            <a:off x="685800" y="634947"/>
            <a:ext cx="8153400" cy="5730529"/>
          </a:xfrm>
        </p:spPr>
      </p:pic>
    </p:spTree>
    <p:extLst>
      <p:ext uri="{BB962C8B-B14F-4D97-AF65-F5344CB8AC3E}">
        <p14:creationId xmlns:p14="http://schemas.microsoft.com/office/powerpoint/2010/main" val="412597076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" r="447"/>
          <a:stretch/>
        </p:blipFill>
        <p:spPr>
          <a:xfrm>
            <a:off x="650622" y="1219200"/>
            <a:ext cx="8112377" cy="4941469"/>
          </a:xfrm>
        </p:spPr>
      </p:pic>
    </p:spTree>
    <p:extLst>
      <p:ext uri="{BB962C8B-B14F-4D97-AF65-F5344CB8AC3E}">
        <p14:creationId xmlns:p14="http://schemas.microsoft.com/office/powerpoint/2010/main" val="325870673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Kultur</a:t>
            </a:r>
            <a:r>
              <a:rPr lang="en-US" b="1" dirty="0" smtClean="0"/>
              <a:t> </a:t>
            </a:r>
            <a:r>
              <a:rPr lang="en-US" b="1" dirty="0" err="1" smtClean="0"/>
              <a:t>cair</a:t>
            </a:r>
            <a:r>
              <a:rPr lang="en-US" b="1" dirty="0" smtClean="0"/>
              <a:t>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Kultur</a:t>
            </a:r>
            <a:r>
              <a:rPr lang="en-US" b="1" dirty="0" smtClean="0"/>
              <a:t> </a:t>
            </a:r>
            <a:r>
              <a:rPr lang="en-US" b="1" dirty="0" err="1" smtClean="0"/>
              <a:t>padat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800" dirty="0" err="1" smtClean="0"/>
              <a:t>Kultur</a:t>
            </a:r>
            <a:r>
              <a:rPr lang="en-US" sz="2800" dirty="0" smtClean="0"/>
              <a:t> </a:t>
            </a:r>
            <a:r>
              <a:rPr lang="en-US" sz="2800" dirty="0" err="1" smtClean="0"/>
              <a:t>cair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sensitif</a:t>
            </a:r>
            <a:endParaRPr lang="en-US" sz="2800" dirty="0" smtClean="0"/>
          </a:p>
          <a:p>
            <a:pPr>
              <a:lnSpc>
                <a:spcPct val="140000"/>
              </a:lnSpc>
            </a:pP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deteksi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kultur</a:t>
            </a:r>
            <a:r>
              <a:rPr lang="en-US" sz="2800" dirty="0" smtClean="0"/>
              <a:t> </a:t>
            </a:r>
            <a:r>
              <a:rPr lang="en-US" sz="2800" dirty="0" err="1" smtClean="0"/>
              <a:t>cair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singkat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kultur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 smtClean="0"/>
          </a:p>
          <a:p>
            <a:pPr>
              <a:lnSpc>
                <a:spcPct val="140000"/>
              </a:lnSpc>
            </a:pPr>
            <a:r>
              <a:rPr lang="en-US" sz="2800" dirty="0" err="1" smtClean="0"/>
              <a:t>Harga</a:t>
            </a:r>
            <a:r>
              <a:rPr lang="en-US" sz="2800" dirty="0" smtClean="0"/>
              <a:t> </a:t>
            </a:r>
            <a:r>
              <a:rPr lang="en-US" sz="2800" dirty="0" err="1" smtClean="0"/>
              <a:t>kultur</a:t>
            </a:r>
            <a:r>
              <a:rPr lang="en-US" sz="2800" dirty="0" smtClean="0"/>
              <a:t> </a:t>
            </a:r>
            <a:r>
              <a:rPr lang="en-US" sz="2800" dirty="0" err="1" smtClean="0"/>
              <a:t>cair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mahal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kultur</a:t>
            </a:r>
            <a:r>
              <a:rPr lang="en-US" sz="2800" dirty="0" smtClean="0"/>
              <a:t> </a:t>
            </a:r>
            <a:r>
              <a:rPr lang="en-US" sz="2800" dirty="0" err="1" smtClean="0"/>
              <a:t>padat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28911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0" y="3048000"/>
            <a:ext cx="5029200" cy="1362075"/>
          </a:xfrm>
        </p:spPr>
        <p:txBody>
          <a:bodyPr>
            <a:normAutofit/>
          </a:bodyPr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tb</a:t>
            </a:r>
            <a:r>
              <a:rPr lang="en-US" dirty="0" smtClean="0"/>
              <a:t> </a:t>
            </a:r>
            <a:r>
              <a:rPr lang="en-US" dirty="0" err="1" smtClean="0"/>
              <a:t>resisten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57692" r="-57692"/>
          <a:stretch>
            <a:fillRect/>
          </a:stretch>
        </p:blipFill>
        <p:spPr>
          <a:xfrm>
            <a:off x="6289431" y="5105400"/>
            <a:ext cx="2625969" cy="1219200"/>
          </a:xfrm>
          <a:prstGeom prst="rect">
            <a:avLst/>
          </a:prstGeom>
        </p:spPr>
      </p:pic>
      <p:pic>
        <p:nvPicPr>
          <p:cNvPr id="5" name="Content Placeholder 5" descr="TB_ag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370"/>
          <a:stretch/>
        </p:blipFill>
        <p:spPr>
          <a:xfrm>
            <a:off x="381000" y="3048000"/>
            <a:ext cx="3466553" cy="20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5825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Macam-macam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uji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Direct testing </a:t>
            </a:r>
          </a:p>
          <a:p>
            <a:pPr lvl="1"/>
            <a:r>
              <a:rPr lang="en-US" dirty="0" smtClean="0"/>
              <a:t>Indirect testing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semi </a:t>
            </a:r>
            <a:r>
              <a:rPr lang="en-US" dirty="0" err="1" smtClean="0"/>
              <a:t>otomatis</a:t>
            </a:r>
            <a:endParaRPr lang="en-US" dirty="0" smtClean="0"/>
          </a:p>
          <a:p>
            <a:r>
              <a:rPr lang="en-US" dirty="0" err="1" smtClean="0"/>
              <a:t>Metode</a:t>
            </a:r>
            <a:r>
              <a:rPr lang="en-US" dirty="0" smtClean="0"/>
              <a:t> lain </a:t>
            </a:r>
          </a:p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010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3200400"/>
            <a:ext cx="6781800" cy="29718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5400" b="1" dirty="0" err="1" smtClean="0"/>
              <a:t>Gambaran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umum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Infeksi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Tuberkulosis</a:t>
            </a:r>
            <a:r>
              <a:rPr lang="en-US" sz="5400" b="1" dirty="0" smtClean="0"/>
              <a:t> (TB)</a:t>
            </a:r>
            <a:endParaRPr lang="en-US" sz="5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-457200"/>
            <a:ext cx="7765662" cy="1647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800834" cy="2819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87968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Proporsi</a:t>
            </a:r>
            <a:r>
              <a:rPr lang="en-US" b="1" dirty="0" smtClean="0"/>
              <a:t> (WHO)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0438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US" sz="3600" dirty="0" err="1" smtClean="0"/>
              <a:t>Menggunakan</a:t>
            </a:r>
            <a:r>
              <a:rPr lang="en-US" sz="3600" dirty="0" smtClean="0"/>
              <a:t> </a:t>
            </a:r>
            <a:r>
              <a:rPr lang="en-US" sz="3600" i="1" dirty="0" smtClean="0"/>
              <a:t>M. tuberculosis </a:t>
            </a:r>
            <a:r>
              <a:rPr lang="en-US" sz="3600" dirty="0" smtClean="0"/>
              <a:t>H37rv </a:t>
            </a:r>
            <a:r>
              <a:rPr lang="en-US" sz="3600" dirty="0" err="1" smtClean="0"/>
              <a:t>sebagai</a:t>
            </a:r>
            <a:r>
              <a:rPr lang="en-US" sz="3600" dirty="0" smtClean="0"/>
              <a:t> strain </a:t>
            </a:r>
            <a:r>
              <a:rPr lang="en-US" sz="3600" dirty="0" err="1" smtClean="0"/>
              <a:t>kontrol</a:t>
            </a:r>
            <a:endParaRPr lang="en-US" sz="3600" dirty="0" smtClean="0"/>
          </a:p>
          <a:p>
            <a:pPr>
              <a:lnSpc>
                <a:spcPct val="140000"/>
              </a:lnSpc>
            </a:pP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diuji</a:t>
            </a:r>
            <a:r>
              <a:rPr lang="en-US" sz="3600" dirty="0" smtClean="0"/>
              <a:t> </a:t>
            </a:r>
            <a:r>
              <a:rPr lang="en-US" sz="3600" dirty="0" err="1" smtClean="0"/>
              <a:t>baik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medium </a:t>
            </a:r>
            <a:r>
              <a:rPr lang="en-US" sz="3600" dirty="0" err="1" smtClean="0"/>
              <a:t>cair</a:t>
            </a:r>
            <a:r>
              <a:rPr lang="en-US" sz="3600" dirty="0" smtClean="0"/>
              <a:t> </a:t>
            </a:r>
            <a:r>
              <a:rPr lang="en-US" sz="3600" dirty="0" err="1" smtClean="0"/>
              <a:t>maupun</a:t>
            </a:r>
            <a:r>
              <a:rPr lang="en-US" sz="3600" dirty="0" smtClean="0"/>
              <a:t> medium </a:t>
            </a:r>
            <a:r>
              <a:rPr lang="en-US" sz="3600" dirty="0" err="1" smtClean="0"/>
              <a:t>padat</a:t>
            </a:r>
            <a:endParaRPr lang="en-US" sz="3600" dirty="0" smtClean="0"/>
          </a:p>
          <a:p>
            <a:pPr>
              <a:lnSpc>
                <a:spcPct val="140000"/>
              </a:lnSpc>
            </a:pPr>
            <a:r>
              <a:rPr lang="en-US" sz="3600" dirty="0" smtClean="0"/>
              <a:t>Strain </a:t>
            </a:r>
            <a:r>
              <a:rPr lang="en-US" sz="3600" dirty="0" err="1" smtClean="0"/>
              <a:t>resisten</a:t>
            </a:r>
            <a:r>
              <a:rPr lang="en-US" sz="3600" dirty="0" smtClean="0"/>
              <a:t> </a:t>
            </a:r>
            <a:r>
              <a:rPr lang="en-US" sz="3600" dirty="0" err="1" smtClean="0"/>
              <a:t>ditentukan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membandingkan</a:t>
            </a:r>
            <a:r>
              <a:rPr lang="en-US" sz="3600" dirty="0" smtClean="0"/>
              <a:t> </a:t>
            </a:r>
            <a:r>
              <a:rPr lang="en-US" sz="3600" dirty="0" err="1" smtClean="0"/>
              <a:t>jumlah</a:t>
            </a:r>
            <a:r>
              <a:rPr lang="en-US" sz="3600" dirty="0" smtClean="0"/>
              <a:t> </a:t>
            </a:r>
            <a:r>
              <a:rPr lang="en-US" sz="3600" dirty="0" err="1" smtClean="0"/>
              <a:t>koloni</a:t>
            </a:r>
            <a:r>
              <a:rPr lang="en-US" sz="3600" dirty="0" smtClean="0"/>
              <a:t> strain yang </a:t>
            </a:r>
            <a:r>
              <a:rPr lang="en-US" sz="3600" dirty="0" err="1" smtClean="0"/>
              <a:t>diuji</a:t>
            </a:r>
            <a:r>
              <a:rPr lang="en-US" sz="3600" dirty="0" smtClean="0"/>
              <a:t> yang </a:t>
            </a:r>
            <a:r>
              <a:rPr lang="en-US" sz="3600" dirty="0" err="1" smtClean="0"/>
              <a:t>tumbuh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medium yang </a:t>
            </a:r>
            <a:r>
              <a:rPr lang="en-US" sz="3600" dirty="0" err="1" smtClean="0"/>
              <a:t>mengandung</a:t>
            </a:r>
            <a:r>
              <a:rPr lang="en-US" sz="3600" dirty="0" smtClean="0"/>
              <a:t> </a:t>
            </a:r>
            <a:r>
              <a:rPr lang="en-US" sz="3600" dirty="0" err="1" smtClean="0"/>
              <a:t>obat</a:t>
            </a:r>
            <a:r>
              <a:rPr lang="en-US" sz="3600" dirty="0" smtClean="0"/>
              <a:t> </a:t>
            </a:r>
            <a:r>
              <a:rPr lang="en-US" sz="3600" dirty="0" err="1" smtClean="0"/>
              <a:t>dibagi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jumlah</a:t>
            </a:r>
            <a:r>
              <a:rPr lang="en-US" sz="3600" dirty="0" smtClean="0"/>
              <a:t> </a:t>
            </a:r>
            <a:r>
              <a:rPr lang="en-US" sz="3600" dirty="0" err="1" smtClean="0"/>
              <a:t>koloni</a:t>
            </a:r>
            <a:r>
              <a:rPr lang="en-US" sz="3600" dirty="0" smtClean="0"/>
              <a:t> yang </a:t>
            </a:r>
            <a:r>
              <a:rPr lang="en-US" sz="3600" dirty="0" err="1" smtClean="0"/>
              <a:t>tumbuh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medium </a:t>
            </a:r>
            <a:r>
              <a:rPr lang="en-US" sz="3600" dirty="0" err="1" smtClean="0"/>
              <a:t>tanpa</a:t>
            </a:r>
            <a:r>
              <a:rPr lang="en-US" sz="3600" dirty="0" smtClean="0"/>
              <a:t> </a:t>
            </a:r>
            <a:r>
              <a:rPr lang="en-US" sz="3600" dirty="0" err="1" smtClean="0"/>
              <a:t>obat</a:t>
            </a:r>
            <a:r>
              <a:rPr lang="en-US" sz="3600" dirty="0" smtClean="0"/>
              <a:t> X 100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hasilnya</a:t>
            </a:r>
            <a:r>
              <a:rPr lang="en-US" sz="3600" dirty="0" smtClean="0"/>
              <a:t> ≥ 1%</a:t>
            </a:r>
          </a:p>
          <a:p>
            <a:pPr>
              <a:lnSpc>
                <a:spcPct val="140000"/>
              </a:lnSpc>
            </a:pPr>
            <a:r>
              <a:rPr lang="en-US" sz="3600" dirty="0" err="1" smtClean="0"/>
              <a:t>Dapat</a:t>
            </a:r>
            <a:r>
              <a:rPr lang="en-US" sz="3600" dirty="0" smtClean="0"/>
              <a:t> </a:t>
            </a:r>
            <a:r>
              <a:rPr lang="en-US" sz="3600" dirty="0" err="1" smtClean="0"/>
              <a:t>diuji</a:t>
            </a:r>
            <a:r>
              <a:rPr lang="en-US" sz="3600" dirty="0" smtClean="0"/>
              <a:t> </a:t>
            </a:r>
            <a:r>
              <a:rPr lang="en-US" sz="3600" dirty="0" err="1" smtClean="0"/>
              <a:t>baik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OAT </a:t>
            </a:r>
            <a:r>
              <a:rPr lang="en-US" sz="3600" dirty="0" err="1" smtClean="0"/>
              <a:t>lini</a:t>
            </a:r>
            <a:r>
              <a:rPr lang="en-US" sz="3600" dirty="0" smtClean="0"/>
              <a:t> 1 </a:t>
            </a:r>
            <a:r>
              <a:rPr lang="en-US" sz="3600" dirty="0" err="1" smtClean="0"/>
              <a:t>maupun</a:t>
            </a:r>
            <a:r>
              <a:rPr lang="en-US" sz="3600" dirty="0" smtClean="0"/>
              <a:t> </a:t>
            </a:r>
            <a:r>
              <a:rPr lang="en-US" sz="3600" dirty="0" err="1" smtClean="0"/>
              <a:t>lini</a:t>
            </a:r>
            <a:r>
              <a:rPr lang="en-US" sz="3600" dirty="0" smtClean="0"/>
              <a:t> 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394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resistensi</a:t>
            </a:r>
            <a:r>
              <a:rPr lang="en-US" b="1" dirty="0" smtClean="0"/>
              <a:t> </a:t>
            </a:r>
            <a:r>
              <a:rPr lang="en-US" b="1" dirty="0" err="1" smtClean="0"/>
              <a:t>konvensional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test</a:t>
            </a:r>
          </a:p>
          <a:p>
            <a:pPr lvl="1"/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spesimen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smear </a:t>
            </a:r>
            <a:r>
              <a:rPr lang="en-US" dirty="0" err="1" smtClean="0"/>
              <a:t>positif</a:t>
            </a:r>
            <a:endParaRPr lang="en-US" dirty="0" smtClean="0"/>
          </a:p>
          <a:p>
            <a:pPr lvl="1"/>
            <a:r>
              <a:rPr lang="en-US" dirty="0" smtClean="0"/>
              <a:t>M7H10 agar</a:t>
            </a:r>
          </a:p>
          <a:p>
            <a:pPr lvl="1"/>
            <a:r>
              <a:rPr lang="en-US" dirty="0" smtClean="0"/>
              <a:t>Isoniazid </a:t>
            </a:r>
            <a:r>
              <a:rPr lang="en-US" dirty="0" err="1" smtClean="0"/>
              <a:t>dan</a:t>
            </a:r>
            <a:r>
              <a:rPr lang="en-US" dirty="0" smtClean="0"/>
              <a:t> Rifampicin</a:t>
            </a:r>
          </a:p>
          <a:p>
            <a:pPr lvl="1"/>
            <a:r>
              <a:rPr lang="en-US" dirty="0" smtClean="0"/>
              <a:t>Turn around time 4 </a:t>
            </a:r>
            <a:r>
              <a:rPr lang="en-US" dirty="0" err="1" smtClean="0"/>
              <a:t>mgg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Indirect test</a:t>
            </a:r>
          </a:p>
          <a:p>
            <a:pPr lvl="1"/>
            <a:r>
              <a:rPr lang="en-US" dirty="0" smtClean="0"/>
              <a:t>Dari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pPr lvl="1"/>
            <a:r>
              <a:rPr lang="en-US" dirty="0" smtClean="0"/>
              <a:t>M7H10 agar </a:t>
            </a:r>
            <a:r>
              <a:rPr lang="en-US" dirty="0" err="1" smtClean="0"/>
              <a:t>atau</a:t>
            </a:r>
            <a:r>
              <a:rPr lang="en-US" dirty="0" smtClean="0"/>
              <a:t> LJ </a:t>
            </a:r>
            <a:r>
              <a:rPr lang="en-US" dirty="0" err="1" smtClean="0"/>
              <a:t>atau</a:t>
            </a:r>
            <a:r>
              <a:rPr lang="en-US" dirty="0" smtClean="0"/>
              <a:t> MGIT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8980" t="-713" r="2201" b="43405"/>
          <a:stretch/>
        </p:blipFill>
        <p:spPr>
          <a:xfrm>
            <a:off x="5257800" y="1676399"/>
            <a:ext cx="2133600" cy="2155243"/>
          </a:xfr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/>
          <a:srcRect l="67429" t="57703" r="3457" b="11124"/>
          <a:stretch/>
        </p:blipFill>
        <p:spPr>
          <a:xfrm>
            <a:off x="5257800" y="4191000"/>
            <a:ext cx="2351651" cy="17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1728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uji</a:t>
            </a:r>
            <a:r>
              <a:rPr lang="en-US" b="1" dirty="0" smtClean="0"/>
              <a:t> </a:t>
            </a:r>
            <a:r>
              <a:rPr lang="en-US" b="1" dirty="0" err="1" smtClean="0"/>
              <a:t>resistensi</a:t>
            </a:r>
            <a:r>
              <a:rPr lang="en-US" b="1" dirty="0" smtClean="0"/>
              <a:t> semi </a:t>
            </a:r>
            <a:r>
              <a:rPr lang="en-US" b="1" dirty="0" err="1" smtClean="0"/>
              <a:t>otomatis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MGIT 960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Medium </a:t>
            </a:r>
            <a:r>
              <a:rPr lang="en-US" dirty="0" err="1" smtClean="0"/>
              <a:t>cair</a:t>
            </a:r>
            <a:r>
              <a:rPr lang="en-US" dirty="0" smtClean="0"/>
              <a:t> + </a:t>
            </a:r>
            <a:r>
              <a:rPr lang="en-US" dirty="0" err="1" smtClean="0"/>
              <a:t>obat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Isoniazid</a:t>
            </a:r>
          </a:p>
          <a:p>
            <a:pPr lvl="1"/>
            <a:r>
              <a:rPr lang="en-US" dirty="0" smtClean="0"/>
              <a:t>Rifampicin</a:t>
            </a:r>
            <a:endParaRPr lang="en-US" dirty="0"/>
          </a:p>
          <a:p>
            <a:pPr lvl="1"/>
            <a:r>
              <a:rPr lang="en-US" dirty="0" smtClean="0"/>
              <a:t>Streptomycin</a:t>
            </a:r>
          </a:p>
          <a:p>
            <a:pPr lvl="1"/>
            <a:r>
              <a:rPr lang="en-US" dirty="0" err="1" smtClean="0"/>
              <a:t>Ethambutol</a:t>
            </a:r>
            <a:endParaRPr lang="en-US" dirty="0" smtClean="0"/>
          </a:p>
          <a:p>
            <a:pPr lvl="1"/>
            <a:r>
              <a:rPr lang="en-US" dirty="0" err="1" smtClean="0"/>
              <a:t>Pirazinamid</a:t>
            </a:r>
            <a:endParaRPr lang="en-US" dirty="0" smtClean="0"/>
          </a:p>
          <a:p>
            <a:r>
              <a:rPr lang="en-US" dirty="0" smtClean="0"/>
              <a:t>Turn around time 1-2 </a:t>
            </a:r>
            <a:r>
              <a:rPr lang="en-US" dirty="0" err="1" smtClean="0"/>
              <a:t>mgg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57275" r="4452"/>
          <a:stretch/>
        </p:blipFill>
        <p:spPr>
          <a:xfrm>
            <a:off x="6248400" y="1600200"/>
            <a:ext cx="1803226" cy="305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920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METODE LAIN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Fast/Plaque</a:t>
            </a:r>
          </a:p>
          <a:p>
            <a:r>
              <a:rPr lang="en-US" dirty="0" smtClean="0"/>
              <a:t>Microscopic Observation Drug Susceptibility Assay (MODS)  </a:t>
            </a:r>
          </a:p>
          <a:p>
            <a:r>
              <a:rPr lang="en-US" dirty="0" smtClean="0"/>
              <a:t>MALDI-TOF </a:t>
            </a:r>
            <a:r>
              <a:rPr lang="en-US" dirty="0" smtClean="0"/>
              <a:t>MS (</a:t>
            </a:r>
            <a:r>
              <a:rPr lang="en-US" dirty="0" err="1" smtClean="0"/>
              <a:t>identifikasi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DST)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472389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Fast/Plaque Assay 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Identifikasi</a:t>
            </a:r>
            <a:r>
              <a:rPr lang="en-US" b="1" dirty="0" smtClean="0"/>
              <a:t> </a:t>
            </a:r>
            <a:r>
              <a:rPr lang="en-US" b="1" i="1" dirty="0" smtClean="0"/>
              <a:t>M. tuberculosis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6" t="12110" r="1974"/>
          <a:stretch/>
        </p:blipFill>
        <p:spPr>
          <a:xfrm>
            <a:off x="1163318" y="1752600"/>
            <a:ext cx="7142482" cy="4389622"/>
          </a:xfrm>
        </p:spPr>
      </p:pic>
    </p:spTree>
    <p:extLst>
      <p:ext uri="{BB962C8B-B14F-4D97-AF65-F5344CB8AC3E}">
        <p14:creationId xmlns:p14="http://schemas.microsoft.com/office/powerpoint/2010/main" val="90287788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Interpretasi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Fast/Plaque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327" t="12474" r="1758"/>
          <a:stretch/>
        </p:blipFill>
        <p:spPr>
          <a:xfrm>
            <a:off x="1114294" y="1676399"/>
            <a:ext cx="7191505" cy="4458269"/>
          </a:xfrm>
        </p:spPr>
      </p:pic>
    </p:spTree>
    <p:extLst>
      <p:ext uri="{BB962C8B-B14F-4D97-AF65-F5344CB8AC3E}">
        <p14:creationId xmlns:p14="http://schemas.microsoft.com/office/powerpoint/2010/main" val="273964021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Microscopic </a:t>
            </a:r>
            <a:r>
              <a:rPr lang="en-US" b="1" dirty="0"/>
              <a:t>Observation Drug Susceptibility Assay (MODS)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Inokulasi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spesimen</a:t>
            </a:r>
            <a:r>
              <a:rPr lang="en-US" dirty="0" smtClean="0"/>
              <a:t> </a:t>
            </a:r>
            <a:r>
              <a:rPr lang="en-US" dirty="0" err="1" smtClean="0"/>
              <a:t>klinis</a:t>
            </a:r>
            <a:r>
              <a:rPr lang="en-US" dirty="0" smtClean="0"/>
              <a:t> </a:t>
            </a:r>
          </a:p>
          <a:p>
            <a:pPr>
              <a:lnSpc>
                <a:spcPct val="130000"/>
              </a:lnSpc>
            </a:pPr>
            <a:r>
              <a:rPr lang="en-US" dirty="0" err="1"/>
              <a:t>I</a:t>
            </a:r>
            <a:r>
              <a:rPr lang="en-US" dirty="0" err="1" smtClean="0"/>
              <a:t>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DST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 err="1" smtClean="0"/>
              <a:t>Deteksi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mikroskopis</a:t>
            </a:r>
            <a:r>
              <a:rPr lang="en-US" dirty="0" smtClean="0"/>
              <a:t> (turn around time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)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Biosafety ?</a:t>
            </a:r>
          </a:p>
          <a:p>
            <a:pPr>
              <a:lnSpc>
                <a:spcPct val="130000"/>
              </a:lnSpc>
            </a:pPr>
            <a:r>
              <a:rPr lang="en-US" dirty="0" err="1" smtClean="0"/>
              <a:t>Spesifisitas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52661" t="21808" r="3915" b="36619"/>
          <a:stretch/>
        </p:blipFill>
        <p:spPr bwMode="auto">
          <a:xfrm>
            <a:off x="5715000" y="1752600"/>
            <a:ext cx="2335974" cy="18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1524000" cy="168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0065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Hasil</a:t>
            </a:r>
            <a:r>
              <a:rPr lang="en-US" b="1" dirty="0" smtClean="0"/>
              <a:t> MODS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28" t="18312" r="20570"/>
          <a:stretch/>
        </p:blipFill>
        <p:spPr>
          <a:xfrm>
            <a:off x="2133600" y="1515948"/>
            <a:ext cx="4876800" cy="5326721"/>
          </a:xfrm>
        </p:spPr>
      </p:pic>
    </p:spTree>
    <p:extLst>
      <p:ext uri="{BB962C8B-B14F-4D97-AF65-F5344CB8AC3E}">
        <p14:creationId xmlns:p14="http://schemas.microsoft.com/office/powerpoint/2010/main" val="101580555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MALDI-TOF MS (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dirty="0" smtClean="0"/>
              <a:t>atrix 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/>
              <a:t>ssisted </a:t>
            </a: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r>
              <a:rPr lang="en-US" sz="3200" b="1" dirty="0" smtClean="0"/>
              <a:t>aser </a:t>
            </a: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dirty="0" smtClean="0"/>
              <a:t>esorption/</a:t>
            </a:r>
            <a:r>
              <a:rPr lang="en-US" sz="3200" b="1" dirty="0" err="1" smtClean="0">
                <a:solidFill>
                  <a:srgbClr val="FF0000"/>
                </a:solidFill>
              </a:rPr>
              <a:t>I</a:t>
            </a:r>
            <a:r>
              <a:rPr lang="en-US" sz="3200" b="1" dirty="0" err="1" smtClean="0"/>
              <a:t>onisation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/>
              <a:t>ime 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dirty="0" smtClean="0"/>
              <a:t>f </a:t>
            </a:r>
            <a:r>
              <a:rPr lang="en-US" sz="3200" b="1" dirty="0" smtClean="0">
                <a:solidFill>
                  <a:srgbClr val="FF0000"/>
                </a:solidFill>
              </a:rPr>
              <a:t>F</a:t>
            </a:r>
            <a:r>
              <a:rPr lang="en-US" sz="3200" b="1" dirty="0" smtClean="0"/>
              <a:t>light) </a:t>
            </a:r>
            <a:br>
              <a:rPr lang="en-US" sz="3200" b="1" dirty="0" smtClean="0"/>
            </a:b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identifikasi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Bakteri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jamur</a:t>
            </a:r>
            <a:endParaRPr lang="en-US" sz="3200" b="1" dirty="0"/>
          </a:p>
        </p:txBody>
      </p:sp>
      <p:pic>
        <p:nvPicPr>
          <p:cNvPr id="6" name="Content Placeholder 3" descr="IMG_9729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9" r="-4199"/>
          <a:stretch/>
        </p:blipFill>
        <p:spPr>
          <a:xfrm>
            <a:off x="5791200" y="2590800"/>
            <a:ext cx="3127754" cy="3505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-2900" b="-275"/>
          <a:stretch/>
        </p:blipFill>
        <p:spPr>
          <a:xfrm>
            <a:off x="685800" y="2362200"/>
            <a:ext cx="4953000" cy="3669099"/>
          </a:xfrm>
        </p:spPr>
      </p:pic>
    </p:spTree>
    <p:extLst>
      <p:ext uri="{BB962C8B-B14F-4D97-AF65-F5344CB8AC3E}">
        <p14:creationId xmlns:p14="http://schemas.microsoft.com/office/powerpoint/2010/main" val="38392615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molekuler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Nucleic Acid Amplification Test (NAAT) 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Real time PCR (</a:t>
            </a:r>
            <a:r>
              <a:rPr lang="en-US" dirty="0" err="1" smtClean="0"/>
              <a:t>misal</a:t>
            </a:r>
            <a:r>
              <a:rPr lang="en-US" dirty="0" smtClean="0"/>
              <a:t> </a:t>
            </a:r>
            <a:r>
              <a:rPr lang="en-US" dirty="0" err="1" smtClean="0"/>
              <a:t>GeneXpert</a:t>
            </a:r>
            <a:r>
              <a:rPr lang="en-US" dirty="0" smtClean="0"/>
              <a:t>/</a:t>
            </a:r>
            <a:r>
              <a:rPr lang="en-US" dirty="0" err="1" smtClean="0"/>
              <a:t>MTb</a:t>
            </a:r>
            <a:r>
              <a:rPr lang="en-US" dirty="0"/>
              <a:t> </a:t>
            </a:r>
            <a:r>
              <a:rPr lang="en-US" dirty="0" smtClean="0"/>
              <a:t>Rif)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Line </a:t>
            </a:r>
            <a:r>
              <a:rPr lang="en-US" dirty="0"/>
              <a:t>P</a:t>
            </a:r>
            <a:r>
              <a:rPr lang="en-US" dirty="0" smtClean="0"/>
              <a:t>robe Assay</a:t>
            </a:r>
          </a:p>
        </p:txBody>
      </p:sp>
    </p:spTree>
    <p:extLst>
      <p:ext uri="{BB962C8B-B14F-4D97-AF65-F5344CB8AC3E}">
        <p14:creationId xmlns:p14="http://schemas.microsoft.com/office/powerpoint/2010/main" val="378930317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Mycobacterium tuberculosis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0000"/>
              </a:lnSpc>
            </a:pP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1882, Robert Koch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i="1" dirty="0"/>
              <a:t>Mycobacterium </a:t>
            </a:r>
            <a:r>
              <a:rPr lang="en-US" sz="2400" i="1" dirty="0" smtClean="0"/>
              <a:t>tuberculosis</a:t>
            </a:r>
            <a:endParaRPr lang="en-US" sz="2400" dirty="0" smtClean="0"/>
          </a:p>
          <a:p>
            <a:pPr>
              <a:lnSpc>
                <a:spcPct val="140000"/>
              </a:lnSpc>
            </a:pPr>
            <a:r>
              <a:rPr lang="en-US" sz="2400" dirty="0" err="1" smtClean="0"/>
              <a:t>Bakteri</a:t>
            </a:r>
            <a:r>
              <a:rPr lang="en-US" sz="2400" i="1" dirty="0" smtClean="0"/>
              <a:t> </a:t>
            </a:r>
            <a:r>
              <a:rPr lang="en-US" sz="2400" dirty="0" err="1" smtClean="0"/>
              <a:t>aerob</a:t>
            </a:r>
            <a:r>
              <a:rPr lang="en-US" sz="2400" dirty="0"/>
              <a:t>, </a:t>
            </a:r>
            <a:r>
              <a:rPr lang="en-US" sz="2400" dirty="0" err="1"/>
              <a:t>berbentuk</a:t>
            </a:r>
            <a:r>
              <a:rPr lang="en-US" sz="2400" dirty="0"/>
              <a:t> </a:t>
            </a:r>
            <a:r>
              <a:rPr lang="en-US" sz="2400" dirty="0" err="1"/>
              <a:t>batang</a:t>
            </a:r>
            <a:r>
              <a:rPr lang="en-US" sz="2400" dirty="0"/>
              <a:t>,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spora</a:t>
            </a:r>
            <a:r>
              <a:rPr lang="en-US" sz="2400" dirty="0"/>
              <a:t>, </a:t>
            </a:r>
            <a:r>
              <a:rPr lang="en-US" sz="2400" i="1" dirty="0"/>
              <a:t>non-motile</a:t>
            </a:r>
            <a:r>
              <a:rPr lang="en-US" sz="2400" dirty="0"/>
              <a:t>, </a:t>
            </a:r>
            <a:r>
              <a:rPr lang="en-US" sz="2400" dirty="0" err="1" smtClean="0"/>
              <a:t>kandungan</a:t>
            </a:r>
            <a:r>
              <a:rPr lang="en-US" sz="2400" dirty="0" smtClean="0"/>
              <a:t> </a:t>
            </a:r>
            <a:r>
              <a:rPr lang="en-US" sz="2400" dirty="0"/>
              <a:t>lipid yang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 </a:t>
            </a:r>
            <a:r>
              <a:rPr lang="en-US" sz="2400" dirty="0" err="1"/>
              <a:t>nya</a:t>
            </a:r>
            <a:r>
              <a:rPr lang="en-US" sz="2400" dirty="0"/>
              <a:t> (</a:t>
            </a:r>
            <a:r>
              <a:rPr lang="en-US" sz="2400" dirty="0" err="1"/>
              <a:t>sekitar</a:t>
            </a:r>
            <a:r>
              <a:rPr lang="en-US" sz="2400" dirty="0"/>
              <a:t> 60%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dinding</a:t>
            </a:r>
            <a:r>
              <a:rPr lang="en-US" sz="2400" dirty="0"/>
              <a:t> </a:t>
            </a:r>
            <a:r>
              <a:rPr lang="en-US" sz="2400" dirty="0" err="1"/>
              <a:t>sel</a:t>
            </a:r>
            <a:r>
              <a:rPr lang="en-US" sz="2400" dirty="0"/>
              <a:t>). </a:t>
            </a:r>
          </a:p>
        </p:txBody>
      </p:sp>
      <p:pic>
        <p:nvPicPr>
          <p:cNvPr id="6" name="Content Placeholder 5" descr=" tb cell wall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08" b="-11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664668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155448"/>
            <a:ext cx="8001000" cy="1252728"/>
          </a:xfrm>
        </p:spPr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Molekuler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295400"/>
            <a:ext cx="7772400" cy="4343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en-US" sz="2800" spc="150" dirty="0" err="1" smtClean="0">
                <a:solidFill>
                  <a:srgbClr val="000000"/>
                </a:solidFill>
              </a:rPr>
              <a:t>Metode</a:t>
            </a:r>
            <a:r>
              <a:rPr lang="en-US" sz="2800" spc="150" dirty="0" smtClean="0">
                <a:solidFill>
                  <a:srgbClr val="000000"/>
                </a:solidFill>
              </a:rPr>
              <a:t> yang </a:t>
            </a:r>
            <a:r>
              <a:rPr lang="en-US" sz="2800" spc="150" dirty="0" err="1" smtClean="0">
                <a:solidFill>
                  <a:srgbClr val="000000"/>
                </a:solidFill>
              </a:rPr>
              <a:t>cepat</a:t>
            </a:r>
            <a:r>
              <a:rPr lang="en-US" sz="2800" spc="150" dirty="0" smtClean="0">
                <a:solidFill>
                  <a:srgbClr val="000000"/>
                </a:solidFill>
              </a:rPr>
              <a:t>, </a:t>
            </a:r>
            <a:r>
              <a:rPr lang="en-US" sz="2800" spc="150" dirty="0" err="1" smtClean="0">
                <a:solidFill>
                  <a:srgbClr val="000000"/>
                </a:solidFill>
              </a:rPr>
              <a:t>sensitivitas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tinggi</a:t>
            </a:r>
            <a:endParaRPr lang="en-US" sz="2800" spc="150" dirty="0">
              <a:solidFill>
                <a:srgbClr val="000000"/>
              </a:solidFill>
            </a:endParaRPr>
          </a:p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15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Belum</a:t>
            </a:r>
            <a:r>
              <a:rPr kumimoji="0" lang="en-US" sz="2800" b="0" i="0" u="none" strike="noStrike" kern="1200" cap="none" spc="15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5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terstandarisasi</a:t>
            </a:r>
            <a:r>
              <a:rPr kumimoji="0" lang="en-US" sz="2800" b="0" i="0" u="none" strike="noStrike" kern="1200" cap="none" spc="15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5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2800" b="0" i="0" u="none" strike="noStrike" kern="1200" cap="none" spc="15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universal</a:t>
            </a:r>
          </a:p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en-US" sz="2800" spc="150" baseline="0" dirty="0" err="1" smtClean="0">
                <a:solidFill>
                  <a:srgbClr val="000000"/>
                </a:solidFill>
              </a:rPr>
              <a:t>Metodologinya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masih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bervariasi</a:t>
            </a:r>
            <a:endParaRPr lang="en-US" sz="2800" spc="150" dirty="0" smtClean="0">
              <a:solidFill>
                <a:srgbClr val="000000"/>
              </a:solidFill>
            </a:endParaRPr>
          </a:p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en-US" sz="2800" spc="150" dirty="0" smtClean="0">
                <a:solidFill>
                  <a:srgbClr val="000000"/>
                </a:solidFill>
              </a:rPr>
              <a:t>Di </a:t>
            </a:r>
            <a:r>
              <a:rPr lang="en-US" sz="2800" spc="150" dirty="0" err="1" smtClean="0">
                <a:solidFill>
                  <a:srgbClr val="000000"/>
                </a:solidFill>
              </a:rPr>
              <a:t>pasaran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sudah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tersedia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metode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komersial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dan</a:t>
            </a:r>
            <a:r>
              <a:rPr lang="en-US" sz="2800" spc="150" dirty="0" smtClean="0">
                <a:solidFill>
                  <a:srgbClr val="000000"/>
                </a:solidFill>
              </a:rPr>
              <a:t> home-made</a:t>
            </a:r>
          </a:p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en-US" sz="2800" spc="150" dirty="0" err="1" smtClean="0">
                <a:solidFill>
                  <a:srgbClr val="000000"/>
                </a:solidFill>
              </a:rPr>
              <a:t>Mendeteteksi</a:t>
            </a:r>
            <a:r>
              <a:rPr lang="en-US" sz="2800" spc="150" dirty="0" smtClean="0">
                <a:solidFill>
                  <a:srgbClr val="000000"/>
                </a:solidFill>
              </a:rPr>
              <a:t> DNA </a:t>
            </a:r>
            <a:r>
              <a:rPr lang="en-US" sz="2800" spc="150" dirty="0" err="1" smtClean="0">
                <a:solidFill>
                  <a:srgbClr val="000000"/>
                </a:solidFill>
              </a:rPr>
              <a:t>dari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bakteri</a:t>
            </a:r>
            <a:r>
              <a:rPr lang="en-US" sz="2800" spc="150" dirty="0" smtClean="0">
                <a:solidFill>
                  <a:srgbClr val="000000"/>
                </a:solidFill>
              </a:rPr>
              <a:t> yang </a:t>
            </a:r>
            <a:r>
              <a:rPr lang="en-US" sz="2800" spc="150" dirty="0" err="1" smtClean="0">
                <a:solidFill>
                  <a:srgbClr val="000000"/>
                </a:solidFill>
              </a:rPr>
              <a:t>hidup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dan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mati</a:t>
            </a:r>
            <a:endParaRPr lang="en-US" sz="2800" spc="150" dirty="0" smtClean="0">
              <a:solidFill>
                <a:srgbClr val="000000"/>
              </a:solidFill>
            </a:endParaRPr>
          </a:p>
          <a:p>
            <a:pPr marL="50292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en-US" sz="2800" spc="150" dirty="0" smtClean="0">
                <a:solidFill>
                  <a:srgbClr val="000000"/>
                </a:solidFill>
              </a:rPr>
              <a:t>EPTB : </a:t>
            </a:r>
            <a:r>
              <a:rPr lang="en-US" sz="2800" spc="150" dirty="0" err="1" smtClean="0">
                <a:solidFill>
                  <a:srgbClr val="000000"/>
                </a:solidFill>
              </a:rPr>
              <a:t>sensitivitas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dan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spesifisitas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bervariasi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tergantung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jenis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  <a:r>
              <a:rPr lang="en-US" sz="2800" spc="150" dirty="0" err="1" smtClean="0">
                <a:solidFill>
                  <a:srgbClr val="000000"/>
                </a:solidFill>
              </a:rPr>
              <a:t>spesimen</a:t>
            </a:r>
            <a:r>
              <a:rPr lang="en-US" sz="2800" spc="15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60198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Stephen D Lawn, </a:t>
            </a:r>
            <a:r>
              <a:rPr lang="en-US" dirty="0" err="1" smtClean="0"/>
              <a:t>Alimuddin</a:t>
            </a:r>
            <a:r>
              <a:rPr lang="en-US" dirty="0" smtClean="0"/>
              <a:t> I </a:t>
            </a:r>
            <a:r>
              <a:rPr lang="en-US" dirty="0" err="1" smtClean="0"/>
              <a:t>Zumla</a:t>
            </a:r>
            <a:r>
              <a:rPr lang="en-US" dirty="0" smtClean="0"/>
              <a:t>. Tuberculosis. Lancet 2011; 378: 57–72</a:t>
            </a:r>
          </a:p>
        </p:txBody>
      </p:sp>
    </p:spTree>
    <p:extLst>
      <p:ext uri="{BB962C8B-B14F-4D97-AF65-F5344CB8AC3E}">
        <p14:creationId xmlns:p14="http://schemas.microsoft.com/office/powerpoint/2010/main" val="60019864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685800" y="155448"/>
            <a:ext cx="80010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Xpert</a:t>
            </a:r>
            <a:r>
              <a:rPr lang="en-US" dirty="0" smtClean="0"/>
              <a:t> MTB/RIF assay </a:t>
            </a:r>
            <a:br>
              <a:rPr lang="en-US" dirty="0" smtClean="0"/>
            </a:br>
            <a:r>
              <a:rPr lang="en-US" dirty="0" smtClean="0"/>
              <a:t>(Cepheid, Sunnyvale, CA, USA)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5791199" cy="53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0000"/>
              </a:lnSpc>
              <a:buFont typeface="Arial" charset="0"/>
              <a:buChar char="•"/>
            </a:pPr>
            <a:endParaRPr lang="en-US" sz="1400" i="1" dirty="0"/>
          </a:p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Principle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method: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real-time PCR (detection of DNA)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Detects MTB complex and RIF resistance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All-in-one test cartridges 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b="1" dirty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Workflow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sputum samples (available in Indonesia)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simple 1-step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sample preparation procedure 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throughput: approx. 2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hours/run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no need for biosafety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cabinet (?)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Price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17 USD/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test</a:t>
            </a:r>
          </a:p>
          <a:p>
            <a:pPr algn="just">
              <a:lnSpc>
                <a:spcPct val="110000"/>
              </a:lnSpc>
              <a:buClr>
                <a:srgbClr val="FF0000"/>
              </a:buClr>
              <a:buFont typeface="Arial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4 module device: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approx 17000 USD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3685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6019800" y="4953000"/>
            <a:ext cx="2819400" cy="1351560"/>
            <a:chOff x="2290" y="3067"/>
            <a:chExt cx="1776" cy="904"/>
          </a:xfrm>
        </p:grpSpPr>
        <p:pic>
          <p:nvPicPr>
            <p:cNvPr id="7" name="Picture 6" descr="GX_16_bi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90" y="3067"/>
              <a:ext cx="1776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496" y="3350"/>
              <a:ext cx="186" cy="262"/>
            </a:xfrm>
            <a:prstGeom prst="rect">
              <a:avLst/>
            </a:prstGeom>
            <a:solidFill>
              <a:srgbClr val="EAEAEA">
                <a:alpha val="9882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latin typeface="Arial Narrow" charset="0"/>
                </a:rPr>
                <a:t>MTB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464300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0" y="155448"/>
            <a:ext cx="7924800" cy="1252728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Xpert</a:t>
            </a:r>
            <a:r>
              <a:rPr lang="en-US" sz="2800" dirty="0" smtClean="0"/>
              <a:t> MTB/RIF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 in TB-HIV patients</a:t>
            </a:r>
            <a:br>
              <a:rPr lang="en-US" sz="2800" dirty="0" smtClean="0"/>
            </a:br>
            <a:r>
              <a:rPr lang="en-US" sz="2800" dirty="0" smtClean="0"/>
              <a:t>(N=66 sputum from suspected TB in HIV)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524000"/>
            <a:ext cx="8229600" cy="4625609"/>
          </a:xfrm>
          <a:prstGeom prst="rect">
            <a:avLst/>
          </a:prstGeom>
        </p:spPr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Sensitivity: </a:t>
            </a:r>
            <a:r>
              <a:rPr kumimoji="0" lang="id-ID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en-US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3%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800" b="0" i="0" u="none" strike="noStrike" kern="1200" cap="none" spc="1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Specificity: 91</a:t>
            </a:r>
            <a:r>
              <a:rPr kumimoji="0" lang="id-ID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3%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800" b="0" i="0" u="none" strike="noStrike" kern="1200" cap="none" spc="1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lang="en-US" sz="2800" spc="150" dirty="0" smtClean="0">
                <a:solidFill>
                  <a:schemeClr val="tx2"/>
                </a:solidFill>
              </a:rPr>
              <a:t>Positive predictive value</a:t>
            </a:r>
            <a:r>
              <a:rPr kumimoji="0" lang="en-US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95</a:t>
            </a:r>
            <a:r>
              <a:rPr kumimoji="0" lang="id-ID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2% 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800" b="0" i="0" u="none" strike="noStrike" kern="1200" cap="none" spc="1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predictive value: 87,5%</a:t>
            </a:r>
          </a:p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sz="2800" b="0" i="0" u="none" strike="noStrike" kern="1200" cap="none" spc="1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5800" y="59436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id-ID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Nur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Ista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A, Anna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Uyainah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Evy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Yunihastuti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Anis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Karuniawati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C Martin R.</a:t>
            </a:r>
            <a:r>
              <a:rPr kumimoji="0" lang="en-US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1400" dirty="0" smtClean="0">
                <a:latin typeface="Calibri" pitchFamily="34" charset="0"/>
              </a:rPr>
              <a:t>Ke</a:t>
            </a:r>
            <a:r>
              <a:rPr lang="en-US" sz="1400" dirty="0" err="1" smtClean="0">
                <a:latin typeface="Calibri" pitchFamily="34" charset="0"/>
              </a:rPr>
              <a:t>mampuan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id-ID" sz="1400" dirty="0" smtClean="0">
                <a:latin typeface="Calibri" pitchFamily="34" charset="0"/>
              </a:rPr>
              <a:t>Diagnostik  Pemeriksaan Genexpert Mtb/Rif </a:t>
            </a:r>
            <a:r>
              <a:rPr lang="en-US" sz="1400" dirty="0" smtClean="0">
                <a:latin typeface="Calibri" pitchFamily="34" charset="0"/>
              </a:rPr>
              <a:t> d</a:t>
            </a:r>
            <a:r>
              <a:rPr lang="id-ID" sz="1400" dirty="0" smtClean="0">
                <a:latin typeface="Calibri" pitchFamily="34" charset="0"/>
              </a:rPr>
              <a:t>alam Mendiagnosis </a:t>
            </a:r>
            <a:r>
              <a:rPr lang="en-US" sz="1400" dirty="0" err="1" smtClean="0">
                <a:latin typeface="Calibri" pitchFamily="34" charset="0"/>
              </a:rPr>
              <a:t>Tuberkulosis</a:t>
            </a:r>
            <a:r>
              <a:rPr lang="en-US" sz="1400" dirty="0" smtClean="0">
                <a:latin typeface="Calibri" pitchFamily="34" charset="0"/>
              </a:rPr>
              <a:t>  </a:t>
            </a:r>
            <a:r>
              <a:rPr lang="en-US" sz="1400" dirty="0" err="1" smtClean="0">
                <a:latin typeface="Calibri" pitchFamily="34" charset="0"/>
              </a:rPr>
              <a:t>Paru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Pada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Pasien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id-ID" sz="1400" dirty="0" smtClean="0">
                <a:latin typeface="Calibri" pitchFamily="34" charset="0"/>
              </a:rPr>
              <a:t>H</a:t>
            </a:r>
            <a:r>
              <a:rPr lang="en-US" sz="1400" dirty="0" smtClean="0">
                <a:latin typeface="Calibri" pitchFamily="34" charset="0"/>
              </a:rPr>
              <a:t>IV. </a:t>
            </a:r>
            <a:r>
              <a:rPr lang="en-US" sz="1400" dirty="0" err="1" smtClean="0">
                <a:latin typeface="Calibri" pitchFamily="34" charset="0"/>
              </a:rPr>
              <a:t>Tesis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SpPD</a:t>
            </a:r>
            <a:r>
              <a:rPr lang="en-US" sz="1400" dirty="0" smtClean="0">
                <a:latin typeface="Calibri" pitchFamily="34" charset="0"/>
              </a:rPr>
              <a:t>, 2012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7020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95" b="9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482380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 l="38185" t="26972" r="3537" b="10413"/>
          <a:stretch>
            <a:fillRect/>
          </a:stretch>
        </p:blipFill>
        <p:spPr bwMode="auto">
          <a:xfrm>
            <a:off x="1076324" y="1579678"/>
            <a:ext cx="7077076" cy="515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0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Autofit/>
          </a:bodyPr>
          <a:lstStyle/>
          <a:p>
            <a:r>
              <a:rPr lang="en-US" dirty="0" err="1" smtClean="0"/>
              <a:t>Xpert</a:t>
            </a:r>
            <a:r>
              <a:rPr lang="en-US" dirty="0" smtClean="0"/>
              <a:t> System: TEST RESULT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14386" y="1476374"/>
            <a:ext cx="523875" cy="428625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0168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957759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155448"/>
            <a:ext cx="8229600" cy="91135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Reverse Hybridization-based Line Probe Assays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455925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000125"/>
            <a:ext cx="85725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2800" b="1">
                <a:latin typeface="Arial Rounded MT Bold" pitchFamily="34" charset="0"/>
              </a:rPr>
              <a:t>POWER OF NEW DIAGNOSTICS</a:t>
            </a:r>
          </a:p>
        </p:txBody>
      </p:sp>
    </p:spTree>
    <p:extLst>
      <p:ext uri="{BB962C8B-B14F-4D97-AF65-F5344CB8AC3E}">
        <p14:creationId xmlns:p14="http://schemas.microsoft.com/office/powerpoint/2010/main" val="297547892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0" y="3048000"/>
            <a:ext cx="4800600" cy="1362075"/>
          </a:xfrm>
        </p:spPr>
        <p:txBody>
          <a:bodyPr>
            <a:normAutofit/>
          </a:bodyPr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57692" r="-57692"/>
          <a:stretch>
            <a:fillRect/>
          </a:stretch>
        </p:blipFill>
        <p:spPr>
          <a:xfrm>
            <a:off x="6289431" y="5105400"/>
            <a:ext cx="2625969" cy="1219200"/>
          </a:xfrm>
          <a:prstGeom prst="rect">
            <a:avLst/>
          </a:prstGeom>
        </p:spPr>
      </p:pic>
      <p:pic>
        <p:nvPicPr>
          <p:cNvPr id="5" name="Content Placeholder 5" descr="m-lr-tub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r="-67"/>
          <a:stretch/>
        </p:blipFill>
        <p:spPr>
          <a:xfrm>
            <a:off x="1676400" y="2667000"/>
            <a:ext cx="2192276" cy="33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023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KESIMPULAN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295400"/>
            <a:ext cx="8077200" cy="487679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 </a:t>
            </a:r>
            <a:r>
              <a:rPr lang="en-US" dirty="0" err="1" smtClean="0"/>
              <a:t>bakteriologi</a:t>
            </a:r>
            <a:r>
              <a:rPr lang="en-US" dirty="0" smtClean="0"/>
              <a:t> yang </a:t>
            </a:r>
            <a:r>
              <a:rPr lang="en-US" dirty="0" err="1" smtClean="0"/>
              <a:t>mudah</a:t>
            </a:r>
            <a:r>
              <a:rPr lang="en-US" dirty="0" smtClean="0"/>
              <a:t>, </a:t>
            </a:r>
            <a:r>
              <a:rPr lang="en-US" dirty="0" err="1" smtClean="0"/>
              <a:t>murah</a:t>
            </a:r>
            <a:r>
              <a:rPr lang="en-US" dirty="0" smtClean="0"/>
              <a:t>,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endParaRPr lang="en-US" dirty="0" smtClean="0"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TB latent </a:t>
            </a:r>
            <a:r>
              <a:rPr lang="en-US" dirty="0" err="1" smtClean="0"/>
              <a:t>adalah</a:t>
            </a:r>
            <a:r>
              <a:rPr lang="en-US" dirty="0" smtClean="0"/>
              <a:t> TST </a:t>
            </a:r>
            <a:r>
              <a:rPr lang="en-US" dirty="0" err="1" smtClean="0"/>
              <a:t>dan</a:t>
            </a:r>
            <a:r>
              <a:rPr lang="en-US" dirty="0" smtClean="0"/>
              <a:t> IGRAs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TB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pewarnaan</a:t>
            </a:r>
            <a:r>
              <a:rPr lang="en-US" dirty="0" smtClean="0"/>
              <a:t>, </a:t>
            </a:r>
            <a:r>
              <a:rPr lang="en-US" dirty="0" err="1" smtClean="0"/>
              <a:t>kultur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lain.</a:t>
            </a:r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konvensional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semi </a:t>
            </a:r>
            <a:r>
              <a:rPr lang="en-US" dirty="0" err="1" smtClean="0"/>
              <a:t>otomatis</a:t>
            </a:r>
            <a:endParaRPr lang="en-US" dirty="0" smtClean="0"/>
          </a:p>
          <a:p>
            <a:pPr marL="514350" indent="-514350">
              <a:lnSpc>
                <a:spcPct val="140000"/>
              </a:lnSpc>
              <a:buFont typeface="+mj-lt"/>
              <a:buAutoNum type="arabicPeriod"/>
            </a:pP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molekuler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kepekaan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4797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600" y="1600200"/>
            <a:ext cx="4343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  <p:pic>
        <p:nvPicPr>
          <p:cNvPr id="3" name="Picture Placeholder 2" descr="Stop-TB-World-TB-Day-ig607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" b="885"/>
          <a:stretch>
            <a:fillRect/>
          </a:stretch>
        </p:blipFill>
        <p:spPr>
          <a:xfrm>
            <a:off x="2362200" y="3282043"/>
            <a:ext cx="6553200" cy="3042557"/>
          </a:xfrm>
        </p:spPr>
      </p:pic>
    </p:spTree>
    <p:extLst>
      <p:ext uri="{BB962C8B-B14F-4D97-AF65-F5344CB8AC3E}">
        <p14:creationId xmlns:p14="http://schemas.microsoft.com/office/powerpoint/2010/main" val="299336095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1" u="none" strike="noStrike" kern="1200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Mycobacterium tuberculosis</a:t>
            </a:r>
            <a:r>
              <a:rPr kumimoji="0" lang="en-US" altLang="zh-TW" sz="4000" b="0" i="0" u="none" strike="noStrike" kern="1200" spc="2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PMingLiU" pitchFamily="18" charset="-120"/>
                <a:cs typeface="+mj-cs"/>
              </a:rPr>
              <a:t> </a:t>
            </a:r>
            <a:endParaRPr kumimoji="0" lang="en-US" altLang="zh-TW" sz="4000" b="0" i="1" u="none" strike="noStrike" kern="1200" spc="20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PMingLiU" pitchFamily="18" charset="-120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1066800"/>
            <a:ext cx="7772400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kumimoji="0" lang="en-US" altLang="zh-TW" sz="24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Tidak</a:t>
            </a:r>
            <a:r>
              <a:rPr kumimoji="0" lang="en-US" altLang="zh-TW" sz="24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24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dapat</a:t>
            </a:r>
            <a:r>
              <a:rPr kumimoji="0" lang="en-US" altLang="zh-TW" sz="24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24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tumbuh</a:t>
            </a:r>
            <a:r>
              <a:rPr kumimoji="0" lang="en-US" altLang="zh-TW" sz="24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24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pada</a:t>
            </a:r>
            <a:r>
              <a:rPr kumimoji="0" lang="en-US" altLang="zh-TW" sz="24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medium </a:t>
            </a:r>
            <a:r>
              <a:rPr kumimoji="0" lang="en-US" altLang="zh-TW" sz="2400" b="0" i="0" u="none" strike="noStrike" kern="1200" cap="none" spc="150" normalizeH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biasa</a:t>
            </a:r>
            <a:r>
              <a:rPr kumimoji="0" lang="en-US" altLang="zh-TW" sz="24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, </a:t>
            </a:r>
            <a:r>
              <a:rPr kumimoji="0" lang="en-US" altLang="zh-TW" sz="2400" b="0" i="0" u="none" strike="noStrike" kern="1200" cap="none" spc="150" normalizeH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tetapi</a:t>
            </a:r>
            <a:r>
              <a:rPr kumimoji="0" lang="en-US" altLang="zh-TW" sz="24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2400" b="0" i="0" u="none" strike="noStrike" kern="1200" cap="none" spc="150" normalizeH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hanya</a:t>
            </a:r>
            <a:r>
              <a:rPr kumimoji="0" lang="en-US" altLang="zh-TW" sz="24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2400" b="0" i="0" u="none" strike="noStrike" kern="1200" cap="none" spc="150" normalizeH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dapat</a:t>
            </a:r>
            <a:r>
              <a:rPr kumimoji="0" lang="en-US" altLang="zh-TW" sz="24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2400" b="0" i="0" u="none" strike="noStrike" kern="1200" cap="none" spc="150" normalizeH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tumbuh</a:t>
            </a:r>
            <a:r>
              <a:rPr kumimoji="0" lang="en-US" altLang="zh-TW" sz="24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</a:t>
            </a:r>
            <a:r>
              <a:rPr lang="en-US" altLang="zh-TW" sz="2400" spc="150" dirty="0" err="1">
                <a:ea typeface="PMingLiU" pitchFamily="18" charset="-120"/>
                <a:sym typeface="Symbol" pitchFamily="18" charset="2"/>
              </a:rPr>
              <a:t>p</a:t>
            </a:r>
            <a:r>
              <a:rPr kumimoji="0" lang="en-US" altLang="zh-TW" sz="2400" b="0" i="0" u="none" strike="noStrike" kern="1200" cap="none" spc="150" normalizeH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ada</a:t>
            </a:r>
            <a:r>
              <a:rPr kumimoji="0" lang="en-US" altLang="zh-TW" sz="24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medium yang </a:t>
            </a:r>
            <a:r>
              <a:rPr kumimoji="0" lang="en-US" altLang="zh-TW" sz="2400" b="0" i="0" u="none" strike="noStrike" kern="1200" cap="none" spc="150" normalizeH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diperkaya</a:t>
            </a:r>
            <a:r>
              <a:rPr kumimoji="0" lang="en-US" altLang="zh-TW" sz="24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(</a:t>
            </a:r>
            <a:r>
              <a:rPr kumimoji="0" lang="en-US" altLang="zh-TW" sz="24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egg-based, agar-based, broths with bovine serum)</a:t>
            </a:r>
          </a:p>
          <a:p>
            <a:pPr marL="263525" marR="0" lvl="0" indent="-263525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altLang="zh-TW" sz="24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ea typeface="PMingLiU" pitchFamily="18" charset="-12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kumimoji="0" lang="en-US" altLang="zh-TW" sz="24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Tumbuh</a:t>
            </a:r>
            <a:r>
              <a:rPr kumimoji="0" lang="en-US" altLang="zh-TW" sz="24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2400" b="0" i="0" u="none" strike="noStrike" kern="1200" cap="none" spc="150" normalizeH="0" baseline="0" noProof="0" dirty="0" err="1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lambat</a:t>
            </a:r>
            <a:r>
              <a:rPr kumimoji="0" lang="en-US" altLang="zh-TW" sz="24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, </a:t>
            </a:r>
            <a:r>
              <a:rPr kumimoji="0" lang="en-US" altLang="zh-TW" sz="2400" b="1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generation time 13-20 hours</a:t>
            </a:r>
          </a:p>
          <a:p>
            <a:pPr marL="263525" marR="0" lvl="0" indent="-263525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endParaRPr kumimoji="0" lang="en-US" altLang="zh-TW" sz="24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ea typeface="PMingLiU" pitchFamily="18" charset="-120"/>
              <a:sym typeface="Symbol" pitchFamily="18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/>
            </a:pPr>
            <a:r>
              <a:rPr lang="en-US" altLang="zh-TW" sz="2400" spc="150" dirty="0" err="1" smtClean="0">
                <a:ea typeface="PMingLiU" pitchFamily="18" charset="-120"/>
                <a:sym typeface="Symbol" pitchFamily="18" charset="2"/>
              </a:rPr>
              <a:t>Manifestasi</a:t>
            </a:r>
            <a:r>
              <a:rPr lang="en-US" altLang="zh-TW" sz="2400" spc="150" dirty="0" smtClean="0">
                <a:ea typeface="PMingLiU" pitchFamily="18" charset="-120"/>
                <a:sym typeface="Symbol" pitchFamily="18" charset="2"/>
              </a:rPr>
              <a:t> </a:t>
            </a:r>
            <a:r>
              <a:rPr lang="en-US" altLang="zh-TW" sz="2400" spc="150" dirty="0" err="1" smtClean="0">
                <a:ea typeface="PMingLiU" pitchFamily="18" charset="-120"/>
                <a:sym typeface="Symbol" pitchFamily="18" charset="2"/>
              </a:rPr>
              <a:t>klinis</a:t>
            </a:r>
            <a:r>
              <a:rPr lang="en-US" altLang="zh-TW" sz="2400" spc="150" dirty="0" smtClean="0">
                <a:ea typeface="PMingLiU" pitchFamily="18" charset="-120"/>
                <a:sym typeface="Symbol" pitchFamily="18" charset="2"/>
              </a:rPr>
              <a:t> </a:t>
            </a:r>
            <a:r>
              <a:rPr kumimoji="0" lang="en-US" altLang="zh-TW" sz="24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  <a:ea typeface="PMingLiU" pitchFamily="18" charset="-120"/>
                <a:sym typeface="Symbol" pitchFamily="18" charset="2"/>
              </a:rPr>
              <a:t>: </a:t>
            </a:r>
            <a:endParaRPr kumimoji="0" lang="en-US" altLang="zh-TW" sz="16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  <a:ea typeface="PMingLiU" pitchFamily="18" charset="-120"/>
              <a:sym typeface="Symbol" pitchFamily="18" charset="2"/>
            </a:endParaRPr>
          </a:p>
          <a:p>
            <a:pPr marL="73152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</a:rPr>
              <a:t>Pulmonary TB (PTB)</a:t>
            </a:r>
          </a:p>
          <a:p>
            <a:pPr marL="73152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2000" spc="150" dirty="0" smtClean="0"/>
              <a:t>Extra-pulmonary TB (EPTB)</a:t>
            </a:r>
          </a:p>
          <a:p>
            <a:pPr marL="73152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kumimoji="0" lang="en-US" sz="2000" b="0" i="0" u="none" strike="noStrike" kern="1200" cap="none" spc="150" normalizeH="0" baseline="0" noProof="0" dirty="0" smtClean="0">
                <a:ln>
                  <a:noFill/>
                </a:ln>
                <a:effectLst/>
                <a:uLnTx/>
                <a:uFillTx/>
              </a:rPr>
              <a:t>Latent</a:t>
            </a:r>
            <a:r>
              <a:rPr kumimoji="0" lang="en-US" sz="2000" b="0" i="0" u="none" strike="noStrike" kern="1200" cap="none" spc="150" normalizeH="0" noProof="0" dirty="0" smtClean="0">
                <a:ln>
                  <a:noFill/>
                </a:ln>
                <a:effectLst/>
                <a:uLnTx/>
                <a:uFillTx/>
              </a:rPr>
              <a:t> TB (LTBI)</a:t>
            </a:r>
            <a:endParaRPr kumimoji="0" lang="en-US" sz="2000" b="0" i="0" u="none" strike="noStrike" kern="1200" cap="none" spc="15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2" descr="Tbc microsco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48200"/>
            <a:ext cx="2286000" cy="178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2083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2800" dirty="0" err="1" smtClean="0"/>
              <a:t>Penyebab</a:t>
            </a:r>
            <a:r>
              <a:rPr lang="en-US" sz="2800" dirty="0" smtClean="0"/>
              <a:t> </a:t>
            </a:r>
            <a:r>
              <a:rPr lang="en-US" sz="2800" dirty="0" err="1" smtClean="0"/>
              <a:t>Tuberkulosis</a:t>
            </a:r>
            <a:r>
              <a:rPr lang="en-US" sz="2800" dirty="0" smtClean="0"/>
              <a:t> :</a:t>
            </a:r>
          </a:p>
          <a:p>
            <a:pPr lvl="1">
              <a:lnSpc>
                <a:spcPct val="130000"/>
              </a:lnSpc>
            </a:pPr>
            <a:r>
              <a:rPr lang="en-US" i="1" dirty="0" smtClean="0"/>
              <a:t>M</a:t>
            </a:r>
            <a:r>
              <a:rPr lang="en-US" i="1" dirty="0"/>
              <a:t>. </a:t>
            </a:r>
            <a:r>
              <a:rPr lang="en-US" i="1" dirty="0" smtClean="0"/>
              <a:t>tuberculosis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en-US" dirty="0" smtClean="0"/>
              <a:t>MTB </a:t>
            </a:r>
            <a:r>
              <a:rPr lang="en-US" dirty="0"/>
              <a:t>complex (</a:t>
            </a:r>
            <a:r>
              <a:rPr lang="en-US" i="1" dirty="0"/>
              <a:t>Mycobacterium </a:t>
            </a:r>
            <a:r>
              <a:rPr lang="en-US" i="1" dirty="0" err="1"/>
              <a:t>bovis</a:t>
            </a:r>
            <a:r>
              <a:rPr lang="en-US" i="1" dirty="0"/>
              <a:t>, M. </a:t>
            </a:r>
            <a:r>
              <a:rPr lang="en-US" i="1" dirty="0" err="1"/>
              <a:t>bovis</a:t>
            </a:r>
            <a:r>
              <a:rPr lang="en-US" i="1" dirty="0"/>
              <a:t> bacilli </a:t>
            </a:r>
            <a:r>
              <a:rPr lang="en-US" i="1" dirty="0" err="1"/>
              <a:t>Calmette</a:t>
            </a:r>
            <a:r>
              <a:rPr lang="en-US" i="1" dirty="0"/>
              <a:t>–</a:t>
            </a:r>
            <a:r>
              <a:rPr lang="en-US" i="1" dirty="0" err="1"/>
              <a:t>Gue´rin</a:t>
            </a:r>
            <a:r>
              <a:rPr lang="en-US" i="1" dirty="0"/>
              <a:t> (BCG), Mycobacterium </a:t>
            </a:r>
            <a:r>
              <a:rPr lang="en-US" i="1" dirty="0" err="1"/>
              <a:t>africanum</a:t>
            </a:r>
            <a:r>
              <a:rPr lang="en-US" i="1" dirty="0"/>
              <a:t>, Mycobacterium </a:t>
            </a:r>
            <a:r>
              <a:rPr lang="en-US" i="1" dirty="0" err="1"/>
              <a:t>canettii</a:t>
            </a:r>
            <a:r>
              <a:rPr lang="en-US" i="1" dirty="0"/>
              <a:t>, Mycobacterium </a:t>
            </a:r>
            <a:r>
              <a:rPr lang="en-US" i="1" dirty="0" err="1"/>
              <a:t>pinnipedii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Mycobacterium </a:t>
            </a:r>
            <a:r>
              <a:rPr lang="en-US" i="1" dirty="0" err="1"/>
              <a:t>microti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15246690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5000" y="1905000"/>
            <a:ext cx="7010400" cy="2133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0000FF"/>
                </a:solidFill>
              </a:rPr>
              <a:t>Pemeriksaan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bakteriologi</a:t>
            </a:r>
            <a:r>
              <a:rPr lang="en-US" sz="4800" b="1" dirty="0" smtClean="0">
                <a:solidFill>
                  <a:srgbClr val="0000FF"/>
                </a:solidFill>
              </a:rPr>
              <a:t> :</a:t>
            </a:r>
          </a:p>
          <a:p>
            <a:pPr algn="ctr"/>
            <a:r>
              <a:rPr lang="en-US" sz="4800" b="1" dirty="0" smtClean="0">
                <a:solidFill>
                  <a:srgbClr val="0000FF"/>
                </a:solidFill>
              </a:rPr>
              <a:t> TB Latent </a:t>
            </a:r>
            <a:r>
              <a:rPr lang="en-US" sz="4800" b="1" dirty="0" err="1" smtClean="0">
                <a:solidFill>
                  <a:srgbClr val="0000FF"/>
                </a:solidFill>
              </a:rPr>
              <a:t>dan</a:t>
            </a:r>
            <a:r>
              <a:rPr lang="en-US" sz="4800" b="1" dirty="0" smtClean="0">
                <a:solidFill>
                  <a:srgbClr val="0000FF"/>
                </a:solidFill>
              </a:rPr>
              <a:t> TB </a:t>
            </a:r>
            <a:r>
              <a:rPr lang="en-US" sz="4800" b="1" dirty="0" err="1" smtClean="0">
                <a:solidFill>
                  <a:srgbClr val="0000FF"/>
                </a:solidFill>
              </a:rPr>
              <a:t>Aktif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-67818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5" name="Content Placeholder 3" descr="tb botol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r="1555"/>
          <a:stretch/>
        </p:blipFill>
        <p:spPr>
          <a:xfrm>
            <a:off x="6248400" y="4648200"/>
            <a:ext cx="1915374" cy="1981200"/>
          </a:xfrm>
          <a:prstGeom prst="rect">
            <a:avLst/>
          </a:prstGeom>
        </p:spPr>
      </p:pic>
      <p:pic>
        <p:nvPicPr>
          <p:cNvPr id="8" name="Content Placeholder 3" descr="fluorochrome staining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" r="340"/>
          <a:stretch/>
        </p:blipFill>
        <p:spPr>
          <a:xfrm>
            <a:off x="3276600" y="4724400"/>
            <a:ext cx="2526871" cy="190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8336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diagnostik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TB latent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Tuberculin Skin Test (TST)</a:t>
            </a:r>
          </a:p>
          <a:p>
            <a:pPr lvl="1"/>
            <a:r>
              <a:rPr lang="en-US" dirty="0" smtClean="0"/>
              <a:t>Interferon Gamma Release Assays (IGRAs)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TB </a:t>
            </a:r>
            <a:r>
              <a:rPr lang="en-US" b="1" dirty="0" err="1" smtClean="0">
                <a:solidFill>
                  <a:srgbClr val="FF0000"/>
                </a:solidFill>
              </a:rPr>
              <a:t>aktif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Pewarnaan</a:t>
            </a:r>
            <a:r>
              <a:rPr lang="en-US" dirty="0" smtClean="0"/>
              <a:t> </a:t>
            </a:r>
            <a:r>
              <a:rPr lang="en-US" dirty="0" err="1" smtClean="0"/>
              <a:t>tahan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(</a:t>
            </a:r>
            <a:r>
              <a:rPr lang="en-US" i="1" dirty="0" smtClean="0"/>
              <a:t>Acid Fast Staining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Kultur</a:t>
            </a:r>
            <a:endParaRPr lang="en-US" dirty="0" smtClean="0"/>
          </a:p>
          <a:p>
            <a:pPr lvl="1"/>
            <a:r>
              <a:rPr lang="en-US" dirty="0" smtClean="0"/>
              <a:t>Nucleic Acid Amplification Tests (NAATs)</a:t>
            </a:r>
          </a:p>
          <a:p>
            <a:pPr lvl="1"/>
            <a:r>
              <a:rPr lang="en-US" dirty="0" err="1" smtClean="0"/>
              <a:t>Metode</a:t>
            </a:r>
            <a:r>
              <a:rPr lang="en-US" dirty="0" smtClean="0"/>
              <a:t> lain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0570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76800" y="2590800"/>
            <a:ext cx="3711465" cy="21144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 b="1" dirty="0" smtClean="0"/>
              <a:t>Diagnosis </a:t>
            </a:r>
          </a:p>
          <a:p>
            <a:pPr algn="ctr"/>
            <a:r>
              <a:rPr lang="en-US" sz="4800" b="1" dirty="0" smtClean="0"/>
              <a:t>TB Latent</a:t>
            </a:r>
            <a:endParaRPr lang="en-US" sz="4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133600"/>
            <a:ext cx="2800834" cy="2819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4202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1165</Words>
  <Application>Microsoft Macintosh PowerPoint</Application>
  <PresentationFormat>On-screen Show (4:3)</PresentationFormat>
  <Paragraphs>227</Paragraphs>
  <Slides>49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Training New Employees</vt:lpstr>
      <vt:lpstr>PEMERIKSAAN BAKTERIOLOGI PADA TUBERKULOSIS  DAN TB RESISTEN OBAT</vt:lpstr>
      <vt:lpstr>TOPIK</vt:lpstr>
      <vt:lpstr>PowerPoint Presentation</vt:lpstr>
      <vt:lpstr>Mycobacterium tuberculosis</vt:lpstr>
      <vt:lpstr>PowerPoint Presentation</vt:lpstr>
      <vt:lpstr>PowerPoint Presentation</vt:lpstr>
      <vt:lpstr>PowerPoint Presentation</vt:lpstr>
      <vt:lpstr>Metode diagnostik </vt:lpstr>
      <vt:lpstr>PowerPoint Presentation</vt:lpstr>
      <vt:lpstr>Tuberculin Skin Test (TST)</vt:lpstr>
      <vt:lpstr>Interferon Gamma Release Assays (IGRAs)</vt:lpstr>
      <vt:lpstr>T-SPOT TB assay</vt:lpstr>
      <vt:lpstr>QuantiFERON-TB Gold</vt:lpstr>
      <vt:lpstr>PowerPoint Presentation</vt:lpstr>
      <vt:lpstr>Metode diagnostik </vt:lpstr>
      <vt:lpstr>Alur diagnosis TB aktif</vt:lpstr>
      <vt:lpstr>Spesimen</vt:lpstr>
      <vt:lpstr>Pewarnaan Tahan Asam (Acid Fast Bacilli)</vt:lpstr>
      <vt:lpstr>Acid Fast Staining</vt:lpstr>
      <vt:lpstr>Pewarnaan fluorochrome</vt:lpstr>
      <vt:lpstr>PowerPoint Presentation</vt:lpstr>
      <vt:lpstr>Kultur </vt:lpstr>
      <vt:lpstr>Metode kultur konvensional </vt:lpstr>
      <vt:lpstr>Sistem kultur otomatis</vt:lpstr>
      <vt:lpstr>PowerPoint Presentation</vt:lpstr>
      <vt:lpstr>PowerPoint Presentation</vt:lpstr>
      <vt:lpstr>Kultur cair vs Kultur padat</vt:lpstr>
      <vt:lpstr>Identifikasi tb resisten obat</vt:lpstr>
      <vt:lpstr>Macam-macam metode uji</vt:lpstr>
      <vt:lpstr>Metode Proporsi (WHO) </vt:lpstr>
      <vt:lpstr>Metode uji resistensi konvensional</vt:lpstr>
      <vt:lpstr>Metode uji resistensi semi otomatis dengan MGIT 960</vt:lpstr>
      <vt:lpstr>METODE LAIN</vt:lpstr>
      <vt:lpstr>Fast/Plaque Assay  (Identifikasi M. tuberculosis)</vt:lpstr>
      <vt:lpstr>Interpretasi hasil Fast/Plaque</vt:lpstr>
      <vt:lpstr>Microscopic Observation Drug Susceptibility Assay (MODS)</vt:lpstr>
      <vt:lpstr>Hasil MODS</vt:lpstr>
      <vt:lpstr>MALDI-TOF MS (Matrix Assisted Laser Desorption/Ionisation Time of Flight)  untuk identifikasi Bakteri dan jamur</vt:lpstr>
      <vt:lpstr>Metode molekuler</vt:lpstr>
      <vt:lpstr>Metode Molekuler</vt:lpstr>
      <vt:lpstr>Xpert MTB/RIF assay  (Cepheid, Sunnyvale, CA, USA)</vt:lpstr>
      <vt:lpstr>Xpert MTB/RIF® in TB-HIV patients (N=66 sputum from suspected TB in HIV)</vt:lpstr>
      <vt:lpstr>PowerPoint Presentation</vt:lpstr>
      <vt:lpstr>Xpert System: TEST RESULT</vt:lpstr>
      <vt:lpstr>Reverse Hybridization-based Line Probe Assays</vt:lpstr>
      <vt:lpstr>PowerPoint Presentation</vt:lpstr>
      <vt:lpstr>Kesimpulan </vt:lpstr>
      <vt:lpstr>KESIMPULAN 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2018-03-17T00:50:54Z</dcterms:modified>
</cp:coreProperties>
</file>