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3" r:id="rId5"/>
    <p:sldId id="259" r:id="rId6"/>
    <p:sldId id="261" r:id="rId7"/>
    <p:sldId id="260" r:id="rId8"/>
    <p:sldId id="288" r:id="rId9"/>
    <p:sldId id="264" r:id="rId10"/>
    <p:sldId id="265" r:id="rId11"/>
    <p:sldId id="266" r:id="rId12"/>
    <p:sldId id="269" r:id="rId13"/>
    <p:sldId id="294" r:id="rId14"/>
    <p:sldId id="295" r:id="rId15"/>
    <p:sldId id="296" r:id="rId16"/>
    <p:sldId id="297" r:id="rId17"/>
    <p:sldId id="268" r:id="rId18"/>
    <p:sldId id="274" r:id="rId19"/>
    <p:sldId id="275" r:id="rId20"/>
    <p:sldId id="313" r:id="rId21"/>
    <p:sldId id="278" r:id="rId22"/>
  </p:sldIdLst>
  <p:sldSz cx="9721850" cy="61214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88" autoAdjust="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1928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D5C19-AB99-4922-B6D7-74605E4711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94ECF-4BD5-4DDF-A64D-5F8117090462}">
      <dgm:prSet phldrT="[Text]" custT="1"/>
      <dgm:spPr/>
      <dgm:t>
        <a:bodyPr/>
        <a:lstStyle/>
        <a:p>
          <a:r>
            <a:rPr lang="en-US" sz="2800" dirty="0"/>
            <a:t>   Pendidikan, </a:t>
          </a:r>
          <a:r>
            <a:rPr lang="en-US" sz="2800" dirty="0" err="1"/>
            <a:t>pengalaman</a:t>
          </a:r>
          <a:r>
            <a:rPr lang="en-US" sz="2800" dirty="0"/>
            <a:t>, </a:t>
          </a:r>
          <a:r>
            <a:rPr lang="en-US" sz="2800" dirty="0" err="1"/>
            <a:t>kualifikasi</a:t>
          </a:r>
          <a:r>
            <a:rPr lang="en-US" sz="2800" dirty="0"/>
            <a:t> </a:t>
          </a:r>
          <a:r>
            <a:rPr lang="en-US" sz="2800" dirty="0" err="1"/>
            <a:t>khusus</a:t>
          </a:r>
          <a:endParaRPr lang="en-US" sz="2800" dirty="0"/>
        </a:p>
      </dgm:t>
    </dgm:pt>
    <dgm:pt modelId="{20001B03-089C-4BA3-A700-820E8FEC2D52}" type="parTrans" cxnId="{0DC8C46B-5F02-401B-BD13-6AB01C01B556}">
      <dgm:prSet/>
      <dgm:spPr/>
      <dgm:t>
        <a:bodyPr/>
        <a:lstStyle/>
        <a:p>
          <a:endParaRPr lang="en-US"/>
        </a:p>
      </dgm:t>
    </dgm:pt>
    <dgm:pt modelId="{663B4B42-510A-4257-8611-4FEB1AC349D8}" type="sibTrans" cxnId="{0DC8C46B-5F02-401B-BD13-6AB01C01B556}">
      <dgm:prSet/>
      <dgm:spPr/>
      <dgm:t>
        <a:bodyPr/>
        <a:lstStyle/>
        <a:p>
          <a:endParaRPr lang="en-US"/>
        </a:p>
      </dgm:t>
    </dgm:pt>
    <dgm:pt modelId="{25C63738-8170-4488-BC39-FBC6F6A2AE4C}">
      <dgm:prSet phldrT="[Text]" custT="1"/>
      <dgm:spPr>
        <a:solidFill>
          <a:srgbClr val="CD339A"/>
        </a:solidFill>
      </dgm:spPr>
      <dgm:t>
        <a:bodyPr/>
        <a:lstStyle/>
        <a:p>
          <a:r>
            <a:rPr lang="en-US" sz="2800" dirty="0"/>
            <a:t> </a:t>
          </a:r>
          <a:r>
            <a:rPr lang="id-ID" sz="2800" dirty="0"/>
            <a:t>Patient Safety</a:t>
          </a:r>
          <a:endParaRPr lang="en-US" sz="2800" dirty="0"/>
        </a:p>
      </dgm:t>
    </dgm:pt>
    <dgm:pt modelId="{C610F224-E54D-4EDC-BF3F-AC0A9BE10187}" type="parTrans" cxnId="{3A921896-88D1-40DB-A910-CC0B8D0713B7}">
      <dgm:prSet/>
      <dgm:spPr/>
      <dgm:t>
        <a:bodyPr/>
        <a:lstStyle/>
        <a:p>
          <a:endParaRPr lang="en-US"/>
        </a:p>
      </dgm:t>
    </dgm:pt>
    <dgm:pt modelId="{96C59857-C366-4FF1-A455-BDD970A5506B}" type="sibTrans" cxnId="{3A921896-88D1-40DB-A910-CC0B8D0713B7}">
      <dgm:prSet/>
      <dgm:spPr/>
      <dgm:t>
        <a:bodyPr/>
        <a:lstStyle/>
        <a:p>
          <a:endParaRPr lang="en-US"/>
        </a:p>
      </dgm:t>
    </dgm:pt>
    <dgm:pt modelId="{B0766B43-8355-422C-B845-8AAE7256488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/>
            <a:t>  </a:t>
          </a:r>
          <a:r>
            <a:rPr lang="en-US" sz="2800" dirty="0" err="1"/>
            <a:t>Peralatan</a:t>
          </a:r>
          <a:r>
            <a:rPr lang="en-US" sz="2800" dirty="0"/>
            <a:t> , </a:t>
          </a:r>
          <a:r>
            <a:rPr lang="en-US" sz="2800" dirty="0" err="1"/>
            <a:t>perawatan</a:t>
          </a:r>
          <a:endParaRPr lang="en-US" sz="2800" dirty="0"/>
        </a:p>
      </dgm:t>
    </dgm:pt>
    <dgm:pt modelId="{5EC603BD-8B5C-4F7A-9D4E-983EDCBC8C96}" type="parTrans" cxnId="{BE920D0D-7C51-4759-92DE-C6B7486644C7}">
      <dgm:prSet/>
      <dgm:spPr/>
      <dgm:t>
        <a:bodyPr/>
        <a:lstStyle/>
        <a:p>
          <a:endParaRPr lang="en-US"/>
        </a:p>
      </dgm:t>
    </dgm:pt>
    <dgm:pt modelId="{3614F1C8-A25E-41F5-81C1-3B38E45344B4}" type="sibTrans" cxnId="{BE920D0D-7C51-4759-92DE-C6B7486644C7}">
      <dgm:prSet/>
      <dgm:spPr/>
      <dgm:t>
        <a:bodyPr/>
        <a:lstStyle/>
        <a:p>
          <a:endParaRPr lang="en-US"/>
        </a:p>
      </dgm:t>
    </dgm:pt>
    <dgm:pt modelId="{F51D2896-498D-4497-BF94-17CF8DABEA76}" type="pres">
      <dgm:prSet presAssocID="{BCAD5C19-AB99-4922-B6D7-74605E47116C}" presName="Name0" presStyleCnt="0">
        <dgm:presLayoutVars>
          <dgm:chMax val="7"/>
          <dgm:chPref val="7"/>
          <dgm:dir/>
        </dgm:presLayoutVars>
      </dgm:prSet>
      <dgm:spPr/>
    </dgm:pt>
    <dgm:pt modelId="{BDF1B173-1AA3-442C-B578-7435DF7D4D10}" type="pres">
      <dgm:prSet presAssocID="{BCAD5C19-AB99-4922-B6D7-74605E47116C}" presName="Name1" presStyleCnt="0"/>
      <dgm:spPr/>
    </dgm:pt>
    <dgm:pt modelId="{5D76DB64-20AD-4E3C-AD67-710CEC6E53AE}" type="pres">
      <dgm:prSet presAssocID="{BCAD5C19-AB99-4922-B6D7-74605E47116C}" presName="cycle" presStyleCnt="0"/>
      <dgm:spPr/>
    </dgm:pt>
    <dgm:pt modelId="{D83A5964-F1FF-40D0-8D32-AF5AAE65B6BB}" type="pres">
      <dgm:prSet presAssocID="{BCAD5C19-AB99-4922-B6D7-74605E47116C}" presName="srcNode" presStyleLbl="node1" presStyleIdx="0" presStyleCnt="3"/>
      <dgm:spPr/>
    </dgm:pt>
    <dgm:pt modelId="{9633FAE2-9CCC-4113-813A-BF2CD5B64FB4}" type="pres">
      <dgm:prSet presAssocID="{BCAD5C19-AB99-4922-B6D7-74605E47116C}" presName="conn" presStyleLbl="parChTrans1D2" presStyleIdx="0" presStyleCnt="1"/>
      <dgm:spPr/>
    </dgm:pt>
    <dgm:pt modelId="{47BC0143-5FF8-4C93-9C42-0D40F877E1B7}" type="pres">
      <dgm:prSet presAssocID="{BCAD5C19-AB99-4922-B6D7-74605E47116C}" presName="extraNode" presStyleLbl="node1" presStyleIdx="0" presStyleCnt="3"/>
      <dgm:spPr/>
    </dgm:pt>
    <dgm:pt modelId="{33B31AA7-66B4-40F1-8908-8843439EFAEA}" type="pres">
      <dgm:prSet presAssocID="{BCAD5C19-AB99-4922-B6D7-74605E47116C}" presName="dstNode" presStyleLbl="node1" presStyleIdx="0" presStyleCnt="3"/>
      <dgm:spPr/>
    </dgm:pt>
    <dgm:pt modelId="{D1C19340-974B-478B-9C97-E6868D9967A3}" type="pres">
      <dgm:prSet presAssocID="{A8E94ECF-4BD5-4DDF-A64D-5F8117090462}" presName="text_1" presStyleLbl="node1" presStyleIdx="0" presStyleCnt="3" custScaleY="134717" custLinFactNeighborX="181" custLinFactNeighborY="-7387">
        <dgm:presLayoutVars>
          <dgm:bulletEnabled val="1"/>
        </dgm:presLayoutVars>
      </dgm:prSet>
      <dgm:spPr/>
    </dgm:pt>
    <dgm:pt modelId="{1D72F3E5-9474-4B30-94F3-731F5C34A081}" type="pres">
      <dgm:prSet presAssocID="{A8E94ECF-4BD5-4DDF-A64D-5F8117090462}" presName="accent_1" presStyleCnt="0"/>
      <dgm:spPr/>
    </dgm:pt>
    <dgm:pt modelId="{DCAC35EE-7505-4F3F-AD3F-A8599BE0FD9D}" type="pres">
      <dgm:prSet presAssocID="{A8E94ECF-4BD5-4DDF-A64D-5F8117090462}" presName="accentRepeatNode" presStyleLbl="solidFgAcc1" presStyleIdx="0" presStyleCnt="3" custScaleX="142560" custScaleY="126938" custLinFactNeighborX="-5520" custLinFactNeighborY="-30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E23792-87C6-4DA5-9D3F-19E1630DE6BE}" type="pres">
      <dgm:prSet presAssocID="{25C63738-8170-4488-BC39-FBC6F6A2AE4C}" presName="text_2" presStyleLbl="node1" presStyleIdx="1" presStyleCnt="3" custScaleY="129604">
        <dgm:presLayoutVars>
          <dgm:bulletEnabled val="1"/>
        </dgm:presLayoutVars>
      </dgm:prSet>
      <dgm:spPr/>
    </dgm:pt>
    <dgm:pt modelId="{09023338-EE99-47AD-AD79-B54F41C4CF60}" type="pres">
      <dgm:prSet presAssocID="{25C63738-8170-4488-BC39-FBC6F6A2AE4C}" presName="accent_2" presStyleCnt="0"/>
      <dgm:spPr/>
    </dgm:pt>
    <dgm:pt modelId="{0F34DCE3-9932-434D-B072-E7BC64A8F5DB}" type="pres">
      <dgm:prSet presAssocID="{25C63738-8170-4488-BC39-FBC6F6A2AE4C}" presName="accentRepeatNode" presStyleLbl="solidFgAcc1" presStyleIdx="1" presStyleCnt="3" custScaleX="135526" custScaleY="117152" custLinFactNeighborX="-11179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DF526C-BB01-4A6F-9138-15ECDC34CC9A}" type="pres">
      <dgm:prSet presAssocID="{B0766B43-8355-422C-B845-8AAE72564889}" presName="text_3" presStyleLbl="node1" presStyleIdx="2" presStyleCnt="3" custScaleY="116836" custLinFactNeighborX="99" custLinFactNeighborY="11978">
        <dgm:presLayoutVars>
          <dgm:bulletEnabled val="1"/>
        </dgm:presLayoutVars>
      </dgm:prSet>
      <dgm:spPr/>
    </dgm:pt>
    <dgm:pt modelId="{F0D517A4-C8B5-477D-A0AF-58C78CB94899}" type="pres">
      <dgm:prSet presAssocID="{B0766B43-8355-422C-B845-8AAE72564889}" presName="accent_3" presStyleCnt="0"/>
      <dgm:spPr/>
    </dgm:pt>
    <dgm:pt modelId="{6F28AB4F-B0D1-45D8-AD31-81F8DB34BCCD}" type="pres">
      <dgm:prSet presAssocID="{B0766B43-8355-422C-B845-8AAE72564889}" presName="accentRepeatNode" presStyleLbl="solidFgAcc1" presStyleIdx="2" presStyleCnt="3" custScaleX="131244" custScaleY="128180" custLinFactNeighborX="-1076" custLinFactNeighborY="134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E920D0D-7C51-4759-92DE-C6B7486644C7}" srcId="{BCAD5C19-AB99-4922-B6D7-74605E47116C}" destId="{B0766B43-8355-422C-B845-8AAE72564889}" srcOrd="2" destOrd="0" parTransId="{5EC603BD-8B5C-4F7A-9D4E-983EDCBC8C96}" sibTransId="{3614F1C8-A25E-41F5-81C1-3B38E45344B4}"/>
    <dgm:cxn modelId="{9C073221-AAB0-4DEF-A334-AD03A3AD8A1B}" type="presOf" srcId="{BCAD5C19-AB99-4922-B6D7-74605E47116C}" destId="{F51D2896-498D-4497-BF94-17CF8DABEA76}" srcOrd="0" destOrd="0" presId="urn:microsoft.com/office/officeart/2008/layout/VerticalCurvedList"/>
    <dgm:cxn modelId="{0DC8C46B-5F02-401B-BD13-6AB01C01B556}" srcId="{BCAD5C19-AB99-4922-B6D7-74605E47116C}" destId="{A8E94ECF-4BD5-4DDF-A64D-5F8117090462}" srcOrd="0" destOrd="0" parTransId="{20001B03-089C-4BA3-A700-820E8FEC2D52}" sibTransId="{663B4B42-510A-4257-8611-4FEB1AC349D8}"/>
    <dgm:cxn modelId="{CFB1C64E-B7BD-4F80-B2C6-BC2663196BA9}" type="presOf" srcId="{25C63738-8170-4488-BC39-FBC6F6A2AE4C}" destId="{EAE23792-87C6-4DA5-9D3F-19E1630DE6BE}" srcOrd="0" destOrd="0" presId="urn:microsoft.com/office/officeart/2008/layout/VerticalCurvedList"/>
    <dgm:cxn modelId="{AB5B1958-091E-4AAE-9154-B0B571130997}" type="presOf" srcId="{A8E94ECF-4BD5-4DDF-A64D-5F8117090462}" destId="{D1C19340-974B-478B-9C97-E6868D9967A3}" srcOrd="0" destOrd="0" presId="urn:microsoft.com/office/officeart/2008/layout/VerticalCurvedList"/>
    <dgm:cxn modelId="{3A921896-88D1-40DB-A910-CC0B8D0713B7}" srcId="{BCAD5C19-AB99-4922-B6D7-74605E47116C}" destId="{25C63738-8170-4488-BC39-FBC6F6A2AE4C}" srcOrd="1" destOrd="0" parTransId="{C610F224-E54D-4EDC-BF3F-AC0A9BE10187}" sibTransId="{96C59857-C366-4FF1-A455-BDD970A5506B}"/>
    <dgm:cxn modelId="{5A8AB2BE-04D3-497D-AF20-B4C84FA7A3B0}" type="presOf" srcId="{B0766B43-8355-422C-B845-8AAE72564889}" destId="{12DF526C-BB01-4A6F-9138-15ECDC34CC9A}" srcOrd="0" destOrd="0" presId="urn:microsoft.com/office/officeart/2008/layout/VerticalCurvedList"/>
    <dgm:cxn modelId="{CCEAFFFC-B779-4AF1-B907-275953282FD1}" type="presOf" srcId="{663B4B42-510A-4257-8611-4FEB1AC349D8}" destId="{9633FAE2-9CCC-4113-813A-BF2CD5B64FB4}" srcOrd="0" destOrd="0" presId="urn:microsoft.com/office/officeart/2008/layout/VerticalCurvedList"/>
    <dgm:cxn modelId="{9CC42058-6BBA-4C16-B9B0-7FB31DB7C91B}" type="presParOf" srcId="{F51D2896-498D-4497-BF94-17CF8DABEA76}" destId="{BDF1B173-1AA3-442C-B578-7435DF7D4D10}" srcOrd="0" destOrd="0" presId="urn:microsoft.com/office/officeart/2008/layout/VerticalCurvedList"/>
    <dgm:cxn modelId="{03BD197E-BA97-4D93-A84F-96DE67273B76}" type="presParOf" srcId="{BDF1B173-1AA3-442C-B578-7435DF7D4D10}" destId="{5D76DB64-20AD-4E3C-AD67-710CEC6E53AE}" srcOrd="0" destOrd="0" presId="urn:microsoft.com/office/officeart/2008/layout/VerticalCurvedList"/>
    <dgm:cxn modelId="{85949AF8-CCB6-4680-B3F8-CE5B23FEB5FB}" type="presParOf" srcId="{5D76DB64-20AD-4E3C-AD67-710CEC6E53AE}" destId="{D83A5964-F1FF-40D0-8D32-AF5AAE65B6BB}" srcOrd="0" destOrd="0" presId="urn:microsoft.com/office/officeart/2008/layout/VerticalCurvedList"/>
    <dgm:cxn modelId="{2E895FDA-DA45-46DE-8784-32553466B4BC}" type="presParOf" srcId="{5D76DB64-20AD-4E3C-AD67-710CEC6E53AE}" destId="{9633FAE2-9CCC-4113-813A-BF2CD5B64FB4}" srcOrd="1" destOrd="0" presId="urn:microsoft.com/office/officeart/2008/layout/VerticalCurvedList"/>
    <dgm:cxn modelId="{6119C8DF-7D4B-4371-841E-70B2415D465A}" type="presParOf" srcId="{5D76DB64-20AD-4E3C-AD67-710CEC6E53AE}" destId="{47BC0143-5FF8-4C93-9C42-0D40F877E1B7}" srcOrd="2" destOrd="0" presId="urn:microsoft.com/office/officeart/2008/layout/VerticalCurvedList"/>
    <dgm:cxn modelId="{747F7A02-20BB-472F-B2EE-846934764D5F}" type="presParOf" srcId="{5D76DB64-20AD-4E3C-AD67-710CEC6E53AE}" destId="{33B31AA7-66B4-40F1-8908-8843439EFAEA}" srcOrd="3" destOrd="0" presId="urn:microsoft.com/office/officeart/2008/layout/VerticalCurvedList"/>
    <dgm:cxn modelId="{8F799C7C-63D6-486E-AC2B-3ECEEDA57F67}" type="presParOf" srcId="{BDF1B173-1AA3-442C-B578-7435DF7D4D10}" destId="{D1C19340-974B-478B-9C97-E6868D9967A3}" srcOrd="1" destOrd="0" presId="urn:microsoft.com/office/officeart/2008/layout/VerticalCurvedList"/>
    <dgm:cxn modelId="{01D78BDE-08C5-45CE-B266-82C86B1A7792}" type="presParOf" srcId="{BDF1B173-1AA3-442C-B578-7435DF7D4D10}" destId="{1D72F3E5-9474-4B30-94F3-731F5C34A081}" srcOrd="2" destOrd="0" presId="urn:microsoft.com/office/officeart/2008/layout/VerticalCurvedList"/>
    <dgm:cxn modelId="{FB1E7376-ED4E-4FF3-849C-5E55532CFD8A}" type="presParOf" srcId="{1D72F3E5-9474-4B30-94F3-731F5C34A081}" destId="{DCAC35EE-7505-4F3F-AD3F-A8599BE0FD9D}" srcOrd="0" destOrd="0" presId="urn:microsoft.com/office/officeart/2008/layout/VerticalCurvedList"/>
    <dgm:cxn modelId="{B0F9D7E5-5216-45A7-A00C-B3F842246718}" type="presParOf" srcId="{BDF1B173-1AA3-442C-B578-7435DF7D4D10}" destId="{EAE23792-87C6-4DA5-9D3F-19E1630DE6BE}" srcOrd="3" destOrd="0" presId="urn:microsoft.com/office/officeart/2008/layout/VerticalCurvedList"/>
    <dgm:cxn modelId="{60C437F3-36E5-4FAD-AA58-DEE9A60F9BB4}" type="presParOf" srcId="{BDF1B173-1AA3-442C-B578-7435DF7D4D10}" destId="{09023338-EE99-47AD-AD79-B54F41C4CF60}" srcOrd="4" destOrd="0" presId="urn:microsoft.com/office/officeart/2008/layout/VerticalCurvedList"/>
    <dgm:cxn modelId="{E12DDE97-C416-4BFD-ADDF-F2D21940DD3F}" type="presParOf" srcId="{09023338-EE99-47AD-AD79-B54F41C4CF60}" destId="{0F34DCE3-9932-434D-B072-E7BC64A8F5DB}" srcOrd="0" destOrd="0" presId="urn:microsoft.com/office/officeart/2008/layout/VerticalCurvedList"/>
    <dgm:cxn modelId="{42118FC0-B819-4A4E-9E2D-EDF0B53064BA}" type="presParOf" srcId="{BDF1B173-1AA3-442C-B578-7435DF7D4D10}" destId="{12DF526C-BB01-4A6F-9138-15ECDC34CC9A}" srcOrd="5" destOrd="0" presId="urn:microsoft.com/office/officeart/2008/layout/VerticalCurvedList"/>
    <dgm:cxn modelId="{2F1A98CD-9919-4F8A-8333-AA8D33CB009D}" type="presParOf" srcId="{BDF1B173-1AA3-442C-B578-7435DF7D4D10}" destId="{F0D517A4-C8B5-477D-A0AF-58C78CB94899}" srcOrd="6" destOrd="0" presId="urn:microsoft.com/office/officeart/2008/layout/VerticalCurvedList"/>
    <dgm:cxn modelId="{E4262FE9-4873-4B1B-8D3F-261E5705112A}" type="presParOf" srcId="{F0D517A4-C8B5-477D-A0AF-58C78CB94899}" destId="{6F28AB4F-B0D1-45D8-AD31-81F8DB34BC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3FAE2-9CCC-4113-813A-BF2CD5B64FB4}">
      <dsp:nvSpPr>
        <dsp:cNvPr id="0" name=""/>
        <dsp:cNvSpPr/>
      </dsp:nvSpPr>
      <dsp:spPr>
        <a:xfrm>
          <a:off x="-499657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19340-974B-478B-9C97-E6868D9967A3}">
      <dsp:nvSpPr>
        <dsp:cNvPr id="0" name=""/>
        <dsp:cNvSpPr/>
      </dsp:nvSpPr>
      <dsp:spPr>
        <a:xfrm>
          <a:off x="748594" y="228601"/>
          <a:ext cx="7386538" cy="1219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Pendidikan, </a:t>
          </a:r>
          <a:r>
            <a:rPr lang="en-US" sz="2800" kern="1200" dirty="0" err="1"/>
            <a:t>pengalaman</a:t>
          </a:r>
          <a:r>
            <a:rPr lang="en-US" sz="2800" kern="1200" dirty="0"/>
            <a:t>, </a:t>
          </a:r>
          <a:r>
            <a:rPr lang="en-US" sz="2800" kern="1200" dirty="0" err="1"/>
            <a:t>kualifikasi</a:t>
          </a:r>
          <a:r>
            <a:rPr lang="en-US" sz="2800" kern="1200" dirty="0"/>
            <a:t> </a:t>
          </a:r>
          <a:r>
            <a:rPr lang="en-US" sz="2800" kern="1200" dirty="0" err="1"/>
            <a:t>khusus</a:t>
          </a:r>
          <a:endParaRPr lang="en-US" sz="2800" kern="1200" dirty="0"/>
        </a:p>
      </dsp:txBody>
      <dsp:txXfrm>
        <a:off x="748594" y="228601"/>
        <a:ext cx="7386538" cy="1219448"/>
      </dsp:txXfrm>
    </dsp:sp>
    <dsp:sp modelId="{DCAC35EE-7505-4F3F-AD3F-A8599BE0FD9D}">
      <dsp:nvSpPr>
        <dsp:cNvPr id="0" name=""/>
        <dsp:cNvSpPr/>
      </dsp:nvSpPr>
      <dsp:spPr>
        <a:xfrm>
          <a:off x="-57932" y="152400"/>
          <a:ext cx="1613053" cy="1436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23792-87C6-4DA5-9D3F-19E1630DE6BE}">
      <dsp:nvSpPr>
        <dsp:cNvPr id="0" name=""/>
        <dsp:cNvSpPr/>
      </dsp:nvSpPr>
      <dsp:spPr>
        <a:xfrm>
          <a:off x="1077631" y="1676398"/>
          <a:ext cx="7057500" cy="1173165"/>
        </a:xfrm>
        <a:prstGeom prst="rect">
          <a:avLst/>
        </a:prstGeom>
        <a:solidFill>
          <a:srgbClr val="CD33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  <a:r>
            <a:rPr lang="id-ID" sz="2800" kern="1200" dirty="0"/>
            <a:t>Patient Safety</a:t>
          </a:r>
          <a:endParaRPr lang="en-US" sz="2800" kern="1200" dirty="0"/>
        </a:p>
      </dsp:txBody>
      <dsp:txXfrm>
        <a:off x="1077631" y="1676398"/>
        <a:ext cx="7057500" cy="1173165"/>
      </dsp:txXfrm>
    </dsp:sp>
    <dsp:sp modelId="{0F34DCE3-9932-434D-B072-E7BC64A8F5DB}">
      <dsp:nvSpPr>
        <dsp:cNvPr id="0" name=""/>
        <dsp:cNvSpPr/>
      </dsp:nvSpPr>
      <dsp:spPr>
        <a:xfrm>
          <a:off x="184410" y="1600199"/>
          <a:ext cx="1533464" cy="13255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F526C-BB01-4A6F-9138-15ECDC34CC9A}">
      <dsp:nvSpPr>
        <dsp:cNvPr id="0" name=""/>
        <dsp:cNvSpPr/>
      </dsp:nvSpPr>
      <dsp:spPr>
        <a:xfrm>
          <a:off x="748594" y="3200398"/>
          <a:ext cx="7386538" cy="105759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</a:t>
          </a:r>
          <a:r>
            <a:rPr lang="en-US" sz="2800" kern="1200" dirty="0" err="1"/>
            <a:t>Peralatan</a:t>
          </a:r>
          <a:r>
            <a:rPr lang="en-US" sz="2800" kern="1200" dirty="0"/>
            <a:t> , </a:t>
          </a:r>
          <a:r>
            <a:rPr lang="en-US" sz="2800" kern="1200" dirty="0" err="1"/>
            <a:t>perawatan</a:t>
          </a:r>
          <a:endParaRPr lang="en-US" sz="2800" kern="1200" dirty="0"/>
        </a:p>
      </dsp:txBody>
      <dsp:txXfrm>
        <a:off x="748594" y="3200398"/>
        <a:ext cx="7386538" cy="1057590"/>
      </dsp:txXfrm>
    </dsp:sp>
    <dsp:sp modelId="{6F28AB4F-B0D1-45D8-AD31-81F8DB34BCCD}">
      <dsp:nvSpPr>
        <dsp:cNvPr id="0" name=""/>
        <dsp:cNvSpPr/>
      </dsp:nvSpPr>
      <dsp:spPr>
        <a:xfrm>
          <a:off x="0" y="3047998"/>
          <a:ext cx="1485013" cy="14503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0DAD-54AA-4158-828C-239CECC44FCC}" type="datetimeFigureOut">
              <a:rPr lang="id-ID" smtClean="0"/>
              <a:t>15/03/2018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685800"/>
            <a:ext cx="5445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87D8-4FC8-46AD-8A21-6B73376A49A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9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070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596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967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id-I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47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07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08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39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98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189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>
              <a:latin typeface="Gill Sans MT Condensed" panose="020B05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39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>
              <a:latin typeface="Gill Sans MT Condensed" panose="020B05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32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12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87D8-4FC8-46AD-8A21-6B73376A49A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9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1901603"/>
            <a:ext cx="8263573" cy="1312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6256" y="327326"/>
            <a:ext cx="1640563" cy="6963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571" y="327326"/>
            <a:ext cx="4759657" cy="69630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9" y="3933567"/>
            <a:ext cx="8263573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9" y="2594512"/>
            <a:ext cx="8263573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570" y="1904437"/>
            <a:ext cx="3200109" cy="5385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6710" y="1904437"/>
            <a:ext cx="3200109" cy="5385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245140"/>
            <a:ext cx="8749665" cy="10202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4" y="1370230"/>
            <a:ext cx="4295505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4" y="1941278"/>
            <a:ext cx="4295505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566" y="1370230"/>
            <a:ext cx="4297193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66" y="1941278"/>
            <a:ext cx="4297193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4" y="243723"/>
            <a:ext cx="3198422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74" y="243724"/>
            <a:ext cx="5434785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94" y="1280961"/>
            <a:ext cx="3198422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551" y="4790847"/>
            <a:ext cx="5833110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93" y="245140"/>
            <a:ext cx="8749665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428328"/>
            <a:ext cx="8749665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92" y="5673632"/>
            <a:ext cx="2268432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4500B-8277-44AB-BB39-C7371F0A70A0}" type="datetimeFigureOut">
              <a:rPr lang="id-ID" smtClean="0"/>
              <a:pPr/>
              <a:t>15/03/2018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632" y="5673632"/>
            <a:ext cx="3078586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326" y="5673632"/>
            <a:ext cx="2268432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5AD8-A6F7-4C7C-8350-10D4895AFCE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692573" y="1201327"/>
            <a:ext cx="6336704" cy="734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400" dirty="0" err="1">
                <a:solidFill>
                  <a:schemeClr val="tx2"/>
                </a:solidFill>
                <a:latin typeface="Gill Sans MT Condensed" panose="020B0506020104020203" pitchFamily="34" charset="0"/>
                <a:ea typeface="맑은 고딕" pitchFamily="50" charset="-127"/>
              </a:rPr>
              <a:t>Aspek</a:t>
            </a:r>
            <a:r>
              <a:rPr lang="en-US" altLang="ko-KR" sz="4400" dirty="0">
                <a:solidFill>
                  <a:schemeClr val="tx2"/>
                </a:solidFill>
                <a:latin typeface="Gill Sans MT Condensed" panose="020B0506020104020203" pitchFamily="34" charset="0"/>
                <a:ea typeface="맑은 고딕" pitchFamily="50" charset="-127"/>
              </a:rPr>
              <a:t> </a:t>
            </a:r>
            <a:r>
              <a:rPr lang="en-US" altLang="ko-KR" sz="4400" dirty="0" err="1">
                <a:solidFill>
                  <a:schemeClr val="tx2"/>
                </a:solidFill>
                <a:latin typeface="Gill Sans MT Condensed" panose="020B0506020104020203" pitchFamily="34" charset="0"/>
                <a:ea typeface="맑은 고딕" pitchFamily="50" charset="-127"/>
              </a:rPr>
              <a:t>Etikolegal</a:t>
            </a:r>
            <a:endParaRPr kumimoji="0" lang="id-ID" sz="44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Gill Sans MT Condensed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922555"/>
            <a:ext cx="970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PENANGANAN PENYAKIT TUBERCULOSIS</a:t>
            </a:r>
            <a:endParaRPr lang="id-ID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1225CC-3989-4A5E-B5D8-8B7B41ED964B}"/>
              </a:ext>
            </a:extLst>
          </p:cNvPr>
          <p:cNvCxnSpPr/>
          <p:nvPr/>
        </p:nvCxnSpPr>
        <p:spPr>
          <a:xfrm>
            <a:off x="324421" y="3060700"/>
            <a:ext cx="907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A0D85F5-025F-4A58-A091-F1B431B0DE23}"/>
              </a:ext>
            </a:extLst>
          </p:cNvPr>
          <p:cNvSpPr txBox="1">
            <a:spLocks/>
          </p:cNvSpPr>
          <p:nvPr/>
        </p:nvSpPr>
        <p:spPr>
          <a:xfrm>
            <a:off x="4248472" y="3366106"/>
            <a:ext cx="5148957" cy="586680"/>
          </a:xfrm>
          <a:prstGeom prst="rect">
            <a:avLst/>
          </a:prstGeom>
          <a:noFill/>
          <a:ln>
            <a:noFill/>
          </a:ln>
        </p:spPr>
        <p:txBody>
          <a:bodyPr lIns="100584" anchor="b"/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defTabSz="914400" fontAlgn="auto">
              <a:spcAft>
                <a:spcPts val="0"/>
              </a:spcAft>
              <a:buClr>
                <a:srgbClr val="B4DCFA"/>
              </a:buClr>
              <a:defRPr/>
            </a:pPr>
            <a:r>
              <a:rPr lang="en-US" sz="4000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Cabang</a:t>
            </a:r>
            <a:r>
              <a:rPr lang="en-US" sz="40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Surakarta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1FB30-8010-4109-94A4-9640E07B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5" y="3200738"/>
            <a:ext cx="926088" cy="11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460913" y="-1128405"/>
            <a:ext cx="4800027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6092" y="180380"/>
            <a:ext cx="8749665" cy="102023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Gill Sans MT Condensed" pitchFamily="34" charset="0"/>
              </a:rPr>
              <a:t>ASPEK LEGAL</a:t>
            </a:r>
            <a:endParaRPr lang="id-ID" sz="8000" dirty="0">
              <a:solidFill>
                <a:schemeClr val="tx2"/>
              </a:solidFill>
              <a:latin typeface="Gill Sans MT Condensed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6F2EE62-F8C7-45A1-82E8-A2E9F985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r>
              <a:rPr lang="id-ID" altLang="en-US"/>
              <a:t>KUHAP</a:t>
            </a:r>
          </a:p>
          <a:p>
            <a:r>
              <a:rPr lang="id-ID" altLang="en-US"/>
              <a:t>KUHP</a:t>
            </a:r>
          </a:p>
          <a:p>
            <a:r>
              <a:rPr lang="id-ID" altLang="en-US"/>
              <a:t>Peraturan</a:t>
            </a:r>
            <a:r>
              <a:rPr lang="id-ID" altLang="en-US" sz="3600" baseline="30000"/>
              <a:t>2</a:t>
            </a:r>
            <a:r>
              <a:rPr lang="id-ID" altLang="en-US"/>
              <a:t> lain di Bidang kesehatan :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DEFB1983-A06D-488A-AEC4-5DF10A17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860800"/>
            <a:ext cx="59753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d-ID" altLang="en-US" sz="2400"/>
              <a:t>UUPK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sz="2400"/>
              <a:t>UU No. 36 / 2009 tentang Kesehatan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sz="2400"/>
              <a:t>UU No. 44 / 2009 tentang Rumah Sakit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sz="2400"/>
              <a:t>Permenkes, dll</a:t>
            </a:r>
          </a:p>
          <a:p>
            <a:pPr>
              <a:buFont typeface="Arial" panose="020B0604020202020204" pitchFamily="34" charset="0"/>
              <a:buChar char="•"/>
            </a:pPr>
            <a:endParaRPr lang="id-ID" altLang="en-US"/>
          </a:p>
        </p:txBody>
      </p:sp>
    </p:spTree>
  </p:cSld>
  <p:clrMapOvr>
    <a:masterClrMapping/>
  </p:clrMapOvr>
  <p:transition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72693" y="2865895"/>
            <a:ext cx="6192688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dirty="0" err="1">
                <a:latin typeface="Gill Sans MT Condensed" pitchFamily="34" charset="0"/>
              </a:rPr>
              <a:t>Aspek</a:t>
            </a:r>
            <a:r>
              <a:rPr lang="en-US" sz="11500" dirty="0">
                <a:latin typeface="Gill Sans MT Condensed" pitchFamily="34" charset="0"/>
              </a:rPr>
              <a:t> Legal</a:t>
            </a:r>
            <a:endParaRPr lang="id-ID" sz="11500" dirty="0">
              <a:solidFill>
                <a:schemeClr val="accent5"/>
              </a:solidFill>
              <a:latin typeface="Gill Sans MT Condensed" pitchFamily="34" charset="0"/>
            </a:endParaRPr>
          </a:p>
        </p:txBody>
      </p:sp>
      <p:pic>
        <p:nvPicPr>
          <p:cNvPr id="10" name="Picture 3" descr="C:\Mendadak Desain\B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5" y="1558526"/>
            <a:ext cx="2808311" cy="32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8517" y="4031918"/>
            <a:ext cx="56368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600" dirty="0" err="1">
                <a:solidFill>
                  <a:schemeClr val="accent5"/>
                </a:solidFill>
                <a:latin typeface="Gill Sans MT Condensed" pitchFamily="34" charset="0"/>
              </a:rPr>
              <a:t>Penanganan</a:t>
            </a:r>
            <a:r>
              <a:rPr lang="en-ID" sz="9600" dirty="0">
                <a:solidFill>
                  <a:schemeClr val="accent5"/>
                </a:solidFill>
                <a:latin typeface="Gill Sans MT Condensed" pitchFamily="34" charset="0"/>
              </a:rPr>
              <a:t> TB</a:t>
            </a:r>
            <a:endParaRPr lang="id-ID" sz="9600" dirty="0">
              <a:solidFill>
                <a:schemeClr val="accent5"/>
              </a:solidFill>
              <a:latin typeface="Gill Sans MT Condensed" pitchFamily="34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28577" y="3886128"/>
            <a:ext cx="1599940" cy="1069120"/>
            <a:chOff x="3132733" y="3769248"/>
            <a:chExt cx="1599940" cy="1069120"/>
          </a:xfrm>
        </p:grpSpPr>
        <p:sp>
          <p:nvSpPr>
            <p:cNvPr id="14" name="Oval 13"/>
            <p:cNvSpPr/>
            <p:nvPr/>
          </p:nvSpPr>
          <p:spPr>
            <a:xfrm flipH="1">
              <a:off x="3132733" y="376924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noFill/>
              </a:endParaRPr>
            </a:p>
          </p:txBody>
        </p:sp>
        <p:cxnSp>
          <p:nvCxnSpPr>
            <p:cNvPr id="16" name="Straight Connector 15"/>
            <p:cNvCxnSpPr>
              <a:stCxn id="2" idx="1"/>
              <a:endCxn id="14" idx="2"/>
            </p:cNvCxnSpPr>
            <p:nvPr/>
          </p:nvCxnSpPr>
          <p:spPr>
            <a:xfrm flipH="1" flipV="1">
              <a:off x="3275609" y="3840686"/>
              <a:ext cx="1457064" cy="997682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4544153" y="-899355"/>
            <a:ext cx="1152130" cy="88933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6549" y="2412628"/>
            <a:ext cx="9804122" cy="1738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bg1"/>
                </a:solidFill>
                <a:latin typeface="Gill Sans MT Condensed" pitchFamily="34" charset="0"/>
              </a:rPr>
              <a:t>DASAR </a:t>
            </a:r>
            <a:r>
              <a:rPr lang="en-US" sz="11500" dirty="0">
                <a:solidFill>
                  <a:schemeClr val="tx2"/>
                </a:solidFill>
                <a:latin typeface="Gill Sans MT Condensed" pitchFamily="34" charset="0"/>
              </a:rPr>
              <a:t>HUKUM</a:t>
            </a:r>
            <a:endParaRPr lang="id-ID" sz="11500" dirty="0">
              <a:solidFill>
                <a:schemeClr val="tx2"/>
              </a:solidFill>
              <a:latin typeface="Gill Sans MT Condense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2413" y="1387093"/>
            <a:ext cx="8893374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PERATURAN MENTERI KESEHATAN REPUBLIK INDONESIA</a:t>
            </a:r>
          </a:p>
          <a:p>
            <a:pPr marL="0" indent="0" algn="r"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NOMOR 67 TAHUN 2016 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TENTANG PENANGGULANGAN TUBERKULOSIS</a:t>
            </a:r>
          </a:p>
        </p:txBody>
      </p:sp>
    </p:spTree>
    <p:extLst>
      <p:ext uri="{BB962C8B-B14F-4D97-AF65-F5344CB8AC3E}">
        <p14:creationId xmlns:p14="http://schemas.microsoft.com/office/powerpoint/2010/main" val="7640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DA2EEFE0-A7AC-4C64-87E1-1CD54A20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" y="3060700"/>
            <a:ext cx="51125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B0919-CA50-4F42-8E0B-DAA8187D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60"/>
            <a:ext cx="8254024" cy="19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0011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1165" y="0"/>
            <a:ext cx="2700685" cy="612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9117" y="240275"/>
            <a:ext cx="2885285" cy="6121400"/>
          </a:xfrm>
        </p:spPr>
        <p:txBody>
          <a:bodyPr vert="vert" anchor="b">
            <a:noAutofit/>
          </a:bodyPr>
          <a:lstStyle/>
          <a:p>
            <a:pPr algn="l"/>
            <a:r>
              <a:rPr lang="en-US" sz="13800" dirty="0">
                <a:solidFill>
                  <a:schemeClr val="bg1"/>
                </a:solidFill>
                <a:latin typeface="Gill Sans MT Condensed" pitchFamily="34" charset="0"/>
              </a:rPr>
              <a:t>TB</a:t>
            </a:r>
            <a:endParaRPr lang="id-ID" sz="138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8043513" y="240275"/>
            <a:ext cx="1430889" cy="6121400"/>
          </a:xfrm>
          <a:prstGeom prst="rect">
            <a:avLst/>
          </a:prstGeom>
        </p:spPr>
        <p:txBody>
          <a:bodyPr vert="vert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chemeClr val="tx2"/>
                </a:solidFill>
                <a:latin typeface="Gill Sans MT Condensed" pitchFamily="34" charset="0"/>
              </a:rPr>
              <a:t>PENANGGULANGAN</a:t>
            </a:r>
            <a:endParaRPr lang="id-ID" sz="8000" dirty="0">
              <a:solidFill>
                <a:schemeClr val="tx2"/>
              </a:solidFill>
              <a:latin typeface="Gill Sans MT Condens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3523E-8254-4C01-A7F1-07FB1555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9" y="240275"/>
            <a:ext cx="637526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375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4092047" y="-4127690"/>
            <a:ext cx="1537758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Pengendalian</a:t>
            </a:r>
            <a:r>
              <a:rPr lang="en-US" sz="72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Faktor</a:t>
            </a:r>
            <a:r>
              <a:rPr lang="en-US" sz="7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Resiko</a:t>
            </a:r>
            <a:r>
              <a:rPr lang="en-US" sz="7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72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TB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95064-1C79-4CB5-91AB-A3C8FF20B452}"/>
              </a:ext>
            </a:extLst>
          </p:cNvPr>
          <p:cNvGrpSpPr/>
          <p:nvPr/>
        </p:nvGrpSpPr>
        <p:grpSpPr>
          <a:xfrm>
            <a:off x="252413" y="2052588"/>
            <a:ext cx="9217025" cy="3150469"/>
            <a:chOff x="252413" y="2052588"/>
            <a:chExt cx="9217025" cy="3150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70B1A5-98A8-40FC-85C5-A361F2656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413" y="2052588"/>
              <a:ext cx="4890527" cy="31504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0D7CF1-FC04-4FA8-8778-D2B3CE2FE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940" y="2268612"/>
              <a:ext cx="4326498" cy="1870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5483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41" y="114768"/>
            <a:ext cx="6702400" cy="1212445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Gill Sans MT Condensed" panose="020B0506020104020203" pitchFamily="34" charset="0"/>
              </a:rPr>
              <a:t>Penemuan</a:t>
            </a:r>
            <a:r>
              <a:rPr lang="en-US" sz="8000" dirty="0">
                <a:latin typeface="Gill Sans MT Condensed" panose="020B0506020104020203" pitchFamily="34" charset="0"/>
              </a:rPr>
              <a:t> </a:t>
            </a:r>
            <a:r>
              <a:rPr lang="en-US" sz="8000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Kasus</a:t>
            </a:r>
            <a:r>
              <a:rPr lang="en-US" sz="80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TB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0D6B0-9AC1-4B9C-A3E8-AC82AE13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9" y="1408765"/>
            <a:ext cx="5904656" cy="44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57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9321" y="5004916"/>
            <a:ext cx="2641217" cy="2868618"/>
          </a:xfrm>
        </p:spPr>
        <p:txBody>
          <a:bodyPr vert="vert" anchor="b">
            <a:noAutofit/>
          </a:bodyPr>
          <a:lstStyle/>
          <a:p>
            <a:pPr algn="l"/>
            <a:br>
              <a:rPr lang="id-ID" sz="11500" dirty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n-US" sz="11500" dirty="0">
                <a:solidFill>
                  <a:schemeClr val="bg1"/>
                </a:solidFill>
                <a:latin typeface="Gill Sans MT Condensed" pitchFamily="34" charset="0"/>
              </a:rPr>
              <a:t>TB</a:t>
            </a:r>
            <a:endParaRPr lang="id-ID" sz="115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F713FB-6693-45E0-84D5-8336A240CAE7}"/>
              </a:ext>
            </a:extLst>
          </p:cNvPr>
          <p:cNvGrpSpPr/>
          <p:nvPr/>
        </p:nvGrpSpPr>
        <p:grpSpPr>
          <a:xfrm>
            <a:off x="396429" y="0"/>
            <a:ext cx="9325421" cy="6121400"/>
            <a:chOff x="396429" y="0"/>
            <a:chExt cx="9325421" cy="6121400"/>
          </a:xfrm>
        </p:grpSpPr>
        <p:sp>
          <p:nvSpPr>
            <p:cNvPr id="4" name="Rectangle 3"/>
            <p:cNvSpPr/>
            <p:nvPr/>
          </p:nvSpPr>
          <p:spPr>
            <a:xfrm>
              <a:off x="8346408" y="0"/>
              <a:ext cx="1375442" cy="6121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Title 4"/>
            <p:cNvSpPr txBox="1">
              <a:spLocks/>
            </p:cNvSpPr>
            <p:nvPr/>
          </p:nvSpPr>
          <p:spPr>
            <a:xfrm>
              <a:off x="8346408" y="119757"/>
              <a:ext cx="1267045" cy="6001643"/>
            </a:xfrm>
            <a:prstGeom prst="rect">
              <a:avLst/>
            </a:prstGeom>
          </p:spPr>
          <p:txBody>
            <a:bodyPr vert="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9600" dirty="0" err="1">
                  <a:solidFill>
                    <a:schemeClr val="accent1"/>
                  </a:solidFill>
                  <a:latin typeface="Gill Sans MT Condensed" pitchFamily="34" charset="0"/>
                </a:rPr>
                <a:t>penanganan</a:t>
              </a:r>
              <a:r>
                <a:rPr lang="en-US" sz="9600" dirty="0">
                  <a:solidFill>
                    <a:schemeClr val="accent1"/>
                  </a:solidFill>
                  <a:latin typeface="Gill Sans MT Condensed" pitchFamily="34" charset="0"/>
                </a:rPr>
                <a:t> </a:t>
              </a:r>
              <a:r>
                <a:rPr lang="en-US" sz="9600" dirty="0">
                  <a:solidFill>
                    <a:schemeClr val="bg1"/>
                  </a:solidFill>
                  <a:latin typeface="Gill Sans MT Condensed" pitchFamily="34" charset="0"/>
                </a:rPr>
                <a:t>TB</a:t>
              </a:r>
              <a:r>
                <a:rPr lang="en-US" sz="11500" dirty="0">
                  <a:solidFill>
                    <a:schemeClr val="accent1"/>
                  </a:solidFill>
                  <a:latin typeface="Gill Sans MT Condensed" pitchFamily="34" charset="0"/>
                </a:rPr>
                <a:t> </a:t>
              </a:r>
              <a:endParaRPr lang="id-ID" sz="11500" dirty="0">
                <a:solidFill>
                  <a:schemeClr val="accent1"/>
                </a:solidFill>
                <a:latin typeface="Gill Sans MT Condensed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440B53-7947-41FF-B05D-928925D1D33E}"/>
                </a:ext>
              </a:extLst>
            </p:cNvPr>
            <p:cNvGrpSpPr/>
            <p:nvPr/>
          </p:nvGrpSpPr>
          <p:grpSpPr>
            <a:xfrm>
              <a:off x="396429" y="324396"/>
              <a:ext cx="7030247" cy="5373987"/>
              <a:chOff x="396429" y="324396"/>
              <a:chExt cx="7030247" cy="537398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4809991-F2DD-4814-8555-39EC6AF3D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070" y="5203886"/>
                <a:ext cx="4365855" cy="494497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AD504A2-6BD2-431E-866A-42590E3D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29" y="324396"/>
                <a:ext cx="7030247" cy="49685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3889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2340643" y="-1152154"/>
            <a:ext cx="5040560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07627" y="173132"/>
            <a:ext cx="9721853" cy="1303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err="1">
                <a:latin typeface="Gill Sans MT Condensed" panose="020B0506020104020203" pitchFamily="34" charset="0"/>
              </a:rPr>
              <a:t>Peran</a:t>
            </a:r>
            <a:r>
              <a:rPr lang="en-US" sz="6000" dirty="0">
                <a:latin typeface="Gill Sans MT Condensed" panose="020B0506020104020203" pitchFamily="34" charset="0"/>
              </a:rPr>
              <a:t> </a:t>
            </a:r>
            <a:r>
              <a:rPr lang="en-US" sz="6000" dirty="0" err="1">
                <a:latin typeface="Gill Sans MT Condensed" panose="020B0506020104020203" pitchFamily="34" charset="0"/>
              </a:rPr>
              <a:t>serta</a:t>
            </a:r>
            <a:r>
              <a:rPr lang="en-US" sz="6000" dirty="0">
                <a:latin typeface="Gill Sans MT Condensed" panose="020B0506020104020203" pitchFamily="34" charset="0"/>
              </a:rPr>
              <a:t> </a:t>
            </a:r>
            <a:r>
              <a:rPr lang="en-US" sz="60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MASYARAKAT</a:t>
            </a:r>
            <a:endParaRPr lang="id-ID" sz="6000" dirty="0">
              <a:solidFill>
                <a:schemeClr val="tx2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F7FB6-B314-4B2A-B742-688E2B82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442924"/>
            <a:ext cx="8476674" cy="45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96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2340643" y="-2376290"/>
            <a:ext cx="5040559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4420" y="4997668"/>
            <a:ext cx="9397427" cy="1303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PERAN SERTA </a:t>
            </a:r>
            <a:r>
              <a:rPr lang="en-US" sz="6600" dirty="0" err="1">
                <a:latin typeface="Gill Sans MT Condensed" panose="020B0506020104020203" pitchFamily="34" charset="0"/>
              </a:rPr>
              <a:t>masyarakat</a:t>
            </a:r>
            <a:endParaRPr lang="id-ID" sz="6600" dirty="0">
              <a:solidFill>
                <a:schemeClr val="accent1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3D40A-CF3C-4FB5-8519-FD426937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0" y="108372"/>
            <a:ext cx="6552729" cy="4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812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7309" y="0"/>
            <a:ext cx="1404541" cy="612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8604449" y="396404"/>
            <a:ext cx="936104" cy="5328592"/>
          </a:xfrm>
          <a:prstGeom prst="rect">
            <a:avLst/>
          </a:prstGeom>
        </p:spPr>
        <p:txBody>
          <a:bodyPr vert="vert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ETIKA PROFESI</a:t>
            </a:r>
            <a:endParaRPr lang="id-ID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959B35-1AAD-4A32-A829-0D8FD70A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" y="756444"/>
            <a:ext cx="7570067" cy="36297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 err="1"/>
              <a:t>Profesi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kedokteran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profesi</a:t>
            </a:r>
            <a:r>
              <a:rPr lang="en-US" altLang="en-US" sz="2800" b="1" i="1" dirty="0">
                <a:solidFill>
                  <a:schemeClr val="tx2"/>
                </a:solidFill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kemanusiaan</a:t>
            </a:r>
            <a:endParaRPr lang="id-ID" altLang="en-US" sz="2800" b="1" i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altLang="en-US" sz="2800" dirty="0"/>
              <a:t>E</a:t>
            </a:r>
            <a:r>
              <a:rPr lang="en-US" altLang="en-US" sz="2800" dirty="0" err="1"/>
              <a:t>tika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kedokteran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memegang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sentral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para </a:t>
            </a:r>
            <a:r>
              <a:rPr lang="en-US" altLang="en-US" sz="2800" dirty="0" err="1"/>
              <a:t>dokter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menjalankan</a:t>
            </a:r>
            <a:r>
              <a:rPr lang="en-US" altLang="en-US" sz="2800" dirty="0"/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tugas-tugas</a:t>
            </a:r>
            <a:r>
              <a:rPr lang="en-US" altLang="en-US" sz="2800" b="1" i="1" dirty="0">
                <a:solidFill>
                  <a:schemeClr val="tx2"/>
                </a:solidFill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pengabdiannya</a:t>
            </a:r>
            <a:r>
              <a:rPr lang="en-US" altLang="en-US" sz="2800" b="1" i="1" dirty="0">
                <a:solidFill>
                  <a:schemeClr val="tx2"/>
                </a:solidFill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untuk</a:t>
            </a:r>
            <a:r>
              <a:rPr lang="en-US" altLang="en-US" sz="2800" b="1" i="1" dirty="0">
                <a:solidFill>
                  <a:schemeClr val="tx2"/>
                </a:solidFill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kepentingan</a:t>
            </a:r>
            <a:r>
              <a:rPr lang="en-US" altLang="en-US" sz="2800" b="1" i="1" dirty="0">
                <a:solidFill>
                  <a:schemeClr val="tx2"/>
                </a:solidFill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</a:rPr>
              <a:t>masyarakat</a:t>
            </a:r>
            <a:endParaRPr lang="id-ID" altLang="en-US" sz="2800" b="1" i="1" dirty="0">
              <a:solidFill>
                <a:schemeClr val="tx2"/>
              </a:solidFill>
            </a:endParaRPr>
          </a:p>
          <a:p>
            <a:endParaRPr lang="id-ID" altLang="en-US" sz="2800" dirty="0"/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128939" y="-4164582"/>
            <a:ext cx="1463972" cy="97218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Take home </a:t>
            </a:r>
            <a:r>
              <a:rPr lang="en-US" sz="72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93" y="1546157"/>
            <a:ext cx="8749665" cy="3922012"/>
          </a:xfrm>
        </p:spPr>
        <p:txBody>
          <a:bodyPr/>
          <a:lstStyle/>
          <a:p>
            <a:pPr algn="just"/>
            <a:r>
              <a:rPr lang="en-US" dirty="0" err="1">
                <a:latin typeface="Gill Sans MT Condensed" panose="020B0506020104020203" pitchFamily="34" charset="0"/>
              </a:rPr>
              <a:t>Etika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kedokteran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memegang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peran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sentral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bagi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dokter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dalam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pengabdiannya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kepada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masyarakat</a:t>
            </a:r>
            <a:r>
              <a:rPr lang="en-US" dirty="0">
                <a:latin typeface="Gill Sans MT Condensed" panose="020B0506020104020203" pitchFamily="34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Hubungan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dokter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–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pasien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adalah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rasa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percaya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dengan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upaya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sungguh-sungguh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sesuai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kompetensi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Gill Sans MT Condensed" panose="020B0506020104020203" pitchFamily="34" charset="0"/>
              </a:rPr>
              <a:t>dimilikinya</a:t>
            </a:r>
            <a:r>
              <a:rPr lang="en-US" dirty="0">
                <a:solidFill>
                  <a:schemeClr val="tx2"/>
                </a:solidFill>
                <a:latin typeface="Gill Sans MT Condensed" panose="020B0506020104020203" pitchFamily="34" charset="0"/>
              </a:rPr>
              <a:t>.</a:t>
            </a:r>
          </a:p>
          <a:p>
            <a:pPr algn="just"/>
            <a:r>
              <a:rPr lang="en-US" dirty="0" err="1">
                <a:latin typeface="Gill Sans MT Condensed" panose="020B0506020104020203" pitchFamily="34" charset="0"/>
              </a:rPr>
              <a:t>Dengan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dirty="0" err="1">
                <a:latin typeface="Gill Sans MT Condensed" panose="020B0506020104020203" pitchFamily="34" charset="0"/>
              </a:rPr>
              <a:t>melaksanakan</a:t>
            </a:r>
            <a:r>
              <a:rPr lang="en-US" dirty="0">
                <a:latin typeface="Gill Sans MT Condensed" panose="020B0506020104020203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Permenkes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Nomor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67 </a:t>
            </a:r>
            <a:r>
              <a:rPr lang="en-US" alt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Tahun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2016 </a:t>
            </a:r>
            <a:r>
              <a:rPr lang="en-US" altLang="en-US" dirty="0">
                <a:latin typeface="Gill Sans MT Condensed" panose="020B0506020104020203" pitchFamily="34" charset="0"/>
              </a:rPr>
              <a:t>Indonesia </a:t>
            </a:r>
            <a:r>
              <a:rPr lang="en-US" altLang="en-US" dirty="0" err="1">
                <a:latin typeface="Gill Sans MT Condensed" panose="020B0506020104020203" pitchFamily="34" charset="0"/>
              </a:rPr>
              <a:t>bebas</a:t>
            </a:r>
            <a:r>
              <a:rPr lang="en-US" altLang="en-US" dirty="0">
                <a:latin typeface="Gill Sans MT Condensed" panose="020B0506020104020203" pitchFamily="34" charset="0"/>
              </a:rPr>
              <a:t> TB </a:t>
            </a:r>
            <a:r>
              <a:rPr lang="en-US" altLang="en-US" dirty="0" err="1">
                <a:latin typeface="Gill Sans MT Condensed" panose="020B0506020104020203" pitchFamily="34" charset="0"/>
              </a:rPr>
              <a:t>selambat-lambatnya</a:t>
            </a:r>
            <a:r>
              <a:rPr lang="en-US" altLang="en-US" dirty="0">
                <a:latin typeface="Gill Sans MT Condensed" panose="020B0506020104020203" pitchFamily="34" charset="0"/>
              </a:rPr>
              <a:t> </a:t>
            </a:r>
            <a:r>
              <a:rPr lang="en-US" altLang="en-US" dirty="0" err="1">
                <a:latin typeface="Gill Sans MT Condensed" panose="020B0506020104020203" pitchFamily="34" charset="0"/>
              </a:rPr>
              <a:t>tahun</a:t>
            </a:r>
            <a:r>
              <a:rPr lang="en-US" altLang="en-US" dirty="0">
                <a:latin typeface="Gill Sans MT Condensed" panose="020B0506020104020203" pitchFamily="34" charset="0"/>
              </a:rPr>
              <a:t> 2050</a:t>
            </a:r>
            <a:endParaRPr lang="en-US" dirty="0">
              <a:latin typeface="Gill Sans MT Condensed" panose="020B0506020104020203" pitchFamily="34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74522"/>
      </p:ext>
    </p:extLst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1791836" y="-1791837"/>
            <a:ext cx="6138180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7" y="1692548"/>
            <a:ext cx="9721853" cy="1303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66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TERIMA</a:t>
            </a:r>
            <a:r>
              <a:rPr lang="id-ID" sz="16600" dirty="0">
                <a:solidFill>
                  <a:schemeClr val="tx2"/>
                </a:solidFill>
                <a:latin typeface="Gill Sans MT Condensed" panose="020B0506020104020203" pitchFamily="34" charset="0"/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213382437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1A2DE1C-05FC-4EB2-9298-C6995F7CE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228600"/>
            <a:ext cx="9389045" cy="5568404"/>
          </a:xfrm>
        </p:spPr>
        <p:txBody>
          <a:bodyPr>
            <a:normAutofit fontScale="92500"/>
          </a:bodyPr>
          <a:lstStyle/>
          <a:p>
            <a:pPr marL="137160" indent="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 err="1"/>
              <a:t>Etika</a:t>
            </a:r>
            <a:r>
              <a:rPr lang="en-US" sz="2800" b="1" dirty="0"/>
              <a:t> </a:t>
            </a:r>
            <a:r>
              <a:rPr lang="en-US" sz="2800" b="1" dirty="0" err="1"/>
              <a:t>kedokteran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pedoman</a:t>
            </a:r>
            <a:r>
              <a:rPr lang="en-US" sz="2800" b="1" dirty="0"/>
              <a:t> </a:t>
            </a:r>
            <a:r>
              <a:rPr lang="en-US" sz="2800" b="1" dirty="0" err="1"/>
              <a:t>batin</a:t>
            </a:r>
            <a:r>
              <a:rPr lang="en-US" sz="2800" b="1" dirty="0"/>
              <a:t> </a:t>
            </a:r>
            <a:r>
              <a:rPr lang="en-US" sz="2800" b="1" dirty="0" err="1"/>
              <a:t>bagi</a:t>
            </a:r>
            <a:r>
              <a:rPr lang="en-US" sz="2800" b="1" dirty="0"/>
              <a:t> </a:t>
            </a:r>
            <a:r>
              <a:rPr lang="en-US" sz="2800" b="1" dirty="0" err="1"/>
              <a:t>dokter</a:t>
            </a:r>
            <a:r>
              <a:rPr lang="en-US" sz="2800" b="1" dirty="0"/>
              <a:t> yang </a:t>
            </a:r>
            <a:r>
              <a:rPr lang="en-US" sz="2800" b="1" dirty="0" err="1"/>
              <a:t>berakar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hati</a:t>
            </a:r>
            <a:r>
              <a:rPr lang="en-US" sz="2800" b="1" dirty="0"/>
              <a:t> </a:t>
            </a:r>
            <a:r>
              <a:rPr lang="en-US" sz="2800" b="1" dirty="0" err="1"/>
              <a:t>nurani</a:t>
            </a:r>
            <a:r>
              <a:rPr lang="en-US" sz="2800" b="1" dirty="0"/>
              <a:t>.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/>
                </a:solidFill>
              </a:rPr>
              <a:t>6 </a:t>
            </a:r>
            <a:r>
              <a:rPr lang="en-US" sz="2800" b="1" dirty="0" err="1">
                <a:solidFill>
                  <a:schemeClr val="tx2"/>
                </a:solidFill>
              </a:rPr>
              <a:t>sifat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dasar</a:t>
            </a:r>
            <a:r>
              <a:rPr lang="en-US" sz="2800" b="1" dirty="0">
                <a:solidFill>
                  <a:schemeClr val="tx2"/>
                </a:solidFill>
              </a:rPr>
              <a:t> yang </a:t>
            </a:r>
            <a:r>
              <a:rPr lang="en-US" sz="2800" b="1" dirty="0" err="1">
                <a:solidFill>
                  <a:schemeClr val="tx2"/>
                </a:solidFill>
              </a:rPr>
              <a:t>harus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ditunjukkan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oleh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setiap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dokter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yaitu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chemeClr val="tx2"/>
                </a:solidFill>
              </a:rPr>
              <a:t>a. </a:t>
            </a:r>
            <a:r>
              <a:rPr lang="en-US" sz="2400" b="1" dirty="0" err="1">
                <a:solidFill>
                  <a:schemeClr val="tx2"/>
                </a:solidFill>
              </a:rPr>
              <a:t>Sifat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ketuhanan</a:t>
            </a:r>
            <a:endParaRPr lang="en-US" sz="2400" b="1" dirty="0">
              <a:solidFill>
                <a:schemeClr val="tx2"/>
              </a:solidFill>
            </a:endParaRP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	b. </a:t>
            </a:r>
            <a:r>
              <a:rPr lang="en-US" sz="2400" b="1" dirty="0" err="1">
                <a:solidFill>
                  <a:schemeClr val="tx2"/>
                </a:solidFill>
              </a:rPr>
              <a:t>Kemurnian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nilai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pengabdian</a:t>
            </a:r>
            <a:endParaRPr lang="en-US" sz="2400" b="1" dirty="0">
              <a:solidFill>
                <a:schemeClr val="tx2"/>
              </a:solidFill>
            </a:endParaRP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	c. </a:t>
            </a:r>
            <a:r>
              <a:rPr lang="en-US" sz="2400" b="1" dirty="0" err="1">
                <a:solidFill>
                  <a:schemeClr val="tx2"/>
                </a:solidFill>
              </a:rPr>
              <a:t>Keluhuran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budi</a:t>
            </a:r>
            <a:endParaRPr lang="en-US" sz="2400" b="1" dirty="0">
              <a:solidFill>
                <a:schemeClr val="tx2"/>
              </a:solidFill>
            </a:endParaRP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	d. </a:t>
            </a:r>
            <a:r>
              <a:rPr lang="en-US" sz="2400" b="1" dirty="0" err="1">
                <a:solidFill>
                  <a:schemeClr val="tx2"/>
                </a:solidFill>
              </a:rPr>
              <a:t>Kerendahan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hati</a:t>
            </a:r>
            <a:endParaRPr lang="en-US" sz="2400" b="1" dirty="0">
              <a:solidFill>
                <a:schemeClr val="tx2"/>
              </a:solidFill>
            </a:endParaRP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	e. </a:t>
            </a:r>
            <a:r>
              <a:rPr lang="en-US" sz="2400" b="1" dirty="0" err="1">
                <a:solidFill>
                  <a:schemeClr val="tx2"/>
                </a:solidFill>
              </a:rPr>
              <a:t>Kesungguhan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kerja</a:t>
            </a:r>
            <a:endParaRPr lang="en-US" sz="2400" b="1" dirty="0">
              <a:solidFill>
                <a:schemeClr val="tx2"/>
              </a:solidFill>
            </a:endParaRP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	f. </a:t>
            </a:r>
            <a:r>
              <a:rPr lang="en-US" sz="2400" b="1" dirty="0" err="1">
                <a:solidFill>
                  <a:schemeClr val="tx2"/>
                </a:solidFill>
              </a:rPr>
              <a:t>Integrasi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ilmiah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sosial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Mendadak Desain\teli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" y="1732864"/>
            <a:ext cx="4722709" cy="441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76549" y="1096775"/>
            <a:ext cx="4520127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8000" dirty="0">
                <a:latin typeface="Gill Sans MT Condensed" pitchFamily="34" charset="0"/>
              </a:rPr>
              <a:t>prinsip utama </a:t>
            </a:r>
          </a:p>
          <a:p>
            <a:pPr algn="r"/>
            <a:r>
              <a:rPr lang="sv-SE" sz="8000" dirty="0">
                <a:latin typeface="Gill Sans MT Condensed" pitchFamily="34" charset="0"/>
              </a:rPr>
              <a:t>dalam</a:t>
            </a:r>
            <a:endParaRPr lang="id-ID" sz="8000" dirty="0">
              <a:solidFill>
                <a:schemeClr val="accent1"/>
              </a:solidFill>
              <a:latin typeface="Gill Sans MT Condens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8094" y="1606892"/>
            <a:ext cx="347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dirty="0" err="1">
                <a:solidFill>
                  <a:schemeClr val="tx2"/>
                </a:solidFill>
                <a:latin typeface="Gill Sans MT Condensed" pitchFamily="34" charset="0"/>
              </a:rPr>
              <a:t>Etik</a:t>
            </a:r>
            <a:r>
              <a:rPr lang="en-US" sz="8000" dirty="0">
                <a:solidFill>
                  <a:schemeClr val="tx2"/>
                </a:solidFill>
                <a:latin typeface="Gill Sans MT Condensed" pitchFamily="34" charset="0"/>
              </a:rPr>
              <a:t> </a:t>
            </a:r>
            <a:r>
              <a:rPr lang="en-US" sz="8000" dirty="0" err="1">
                <a:solidFill>
                  <a:schemeClr val="tx2"/>
                </a:solidFill>
                <a:latin typeface="Gill Sans MT Condensed" pitchFamily="34" charset="0"/>
              </a:rPr>
              <a:t>Medis</a:t>
            </a:r>
            <a:endParaRPr lang="id-ID" sz="8000" dirty="0">
              <a:solidFill>
                <a:schemeClr val="tx2"/>
              </a:solidFill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134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509036" y="-1680587"/>
            <a:ext cx="4703773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898D0-29EF-42B8-ACA3-CD87C350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40" y="431736"/>
            <a:ext cx="9361040" cy="49244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Beneficence 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Mengusahakan keuntungan ( jasmani dan rohani ) pasien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Lakukan yang terbaik untuk pasien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Bertindak utama untuk kepentingan pasien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Non Maleficence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Jangan memperburuk keadaan pasien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Meminimalisasi penderitaan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Otonomi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Mengerti hak-hak pasien untuk menentukan sendiri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Pasien kompeten boleh memutuskan macam terapi . Secara Implisit terapi hanya diberikan dengan persetujuan (Inform Consent ) pasien.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Keadilan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Menentukan alokasi sumber-sumber daya kesehatan sesuai dengan kebutuhan pasien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id-ID" dirty="0"/>
              <a:t>Tanpa diskriminasi apapun.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dirty="0"/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88CC21-600D-4B68-A92A-713554DDFB1C}"/>
              </a:ext>
            </a:extLst>
          </p:cNvPr>
          <p:cNvSpPr/>
          <p:nvPr/>
        </p:nvSpPr>
        <p:spPr>
          <a:xfrm rot="16200000">
            <a:off x="4064536" y="-3767656"/>
            <a:ext cx="834320" cy="89673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87978" y="236071"/>
            <a:ext cx="8967369" cy="95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800" dirty="0">
                <a:solidFill>
                  <a:schemeClr val="tx2"/>
                </a:solidFill>
                <a:latin typeface="Gill Sans MT Condensed" pitchFamily="34" charset="0"/>
                <a:ea typeface="+mj-ea"/>
                <a:cs typeface="+mj-cs"/>
              </a:rPr>
              <a:t>KEWAJIBAN DOKTER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  <a:ea typeface="+mj-ea"/>
                <a:cs typeface="+mj-cs"/>
              </a:rPr>
              <a:t>secara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  <a:ea typeface="+mj-ea"/>
                <a:cs typeface="+mj-cs"/>
              </a:rPr>
              <a:t>umum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  <a:ea typeface="+mj-ea"/>
                <a:cs typeface="+mj-cs"/>
              </a:rPr>
              <a:t> 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itchFamily="34" charset="0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8C8814-8753-416A-AB1F-DD08EFD2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04938"/>
            <a:ext cx="8750300" cy="4040187"/>
          </a:xfrm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Seorang dokter harus </a:t>
            </a:r>
            <a:r>
              <a:rPr lang="id-ID" b="1" i="1" dirty="0">
                <a:solidFill>
                  <a:schemeClr val="tx2"/>
                </a:solidFill>
              </a:rPr>
              <a:t>bersikap jujur </a:t>
            </a:r>
            <a:r>
              <a:rPr lang="id-ID" dirty="0"/>
              <a:t>dalam berhubungan dengan pasien dan sejawatnya </a:t>
            </a:r>
            <a:endParaRPr lang="en-US" dirty="0"/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dirty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dirty="0"/>
              <a:t>Seorang dokter harus </a:t>
            </a:r>
            <a:r>
              <a:rPr lang="id-ID" b="1" i="1" dirty="0">
                <a:solidFill>
                  <a:schemeClr val="tx2"/>
                </a:solidFill>
              </a:rPr>
              <a:t>menghormati hak-hak pasien,</a:t>
            </a:r>
            <a:r>
              <a:rPr lang="en-ID" b="1" i="1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</a:rPr>
              <a:t>hak-hak sejawatnya, dan hak tenaga kesehatan lainnya,</a:t>
            </a:r>
            <a:r>
              <a:rPr lang="id-ID" dirty="0">
                <a:solidFill>
                  <a:srgbClr val="FFFF00"/>
                </a:solidFill>
              </a:rPr>
              <a:t> </a:t>
            </a:r>
            <a:r>
              <a:rPr lang="id-ID" dirty="0"/>
              <a:t>dan menjaga kepercayaan pasien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229077" cy="612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F3D00AD-098D-49AD-8919-60A1ECC2D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22463"/>
              </p:ext>
            </p:extLst>
          </p:nvPr>
        </p:nvGraphicFramePr>
        <p:xfrm>
          <a:off x="972493" y="147652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41EA6F0-BE29-4B25-A55B-299F5D06FDDB}"/>
              </a:ext>
            </a:extLst>
          </p:cNvPr>
          <p:cNvSpPr/>
          <p:nvPr/>
        </p:nvSpPr>
        <p:spPr>
          <a:xfrm rot="16200000">
            <a:off x="4064536" y="-3767656"/>
            <a:ext cx="834320" cy="8967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0C15F4-4755-466B-9014-DC559BC376C9}"/>
              </a:ext>
            </a:extLst>
          </p:cNvPr>
          <p:cNvSpPr txBox="1">
            <a:spLocks/>
          </p:cNvSpPr>
          <p:nvPr/>
        </p:nvSpPr>
        <p:spPr>
          <a:xfrm>
            <a:off x="-187978" y="236071"/>
            <a:ext cx="7065127" cy="95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>
                <a:solidFill>
                  <a:schemeClr val="tx2"/>
                </a:solidFill>
                <a:latin typeface="Gill Sans MT Condensed" pitchFamily="34" charset="0"/>
                <a:ea typeface="+mj-ea"/>
                <a:cs typeface="+mj-cs"/>
              </a:rPr>
              <a:t>TANGGUNG JAWAB PROFESI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>
            <a:extLst>
              <a:ext uri="{FF2B5EF4-FFF2-40B4-BE49-F238E27FC236}">
                <a16:creationId xmlns:a16="http://schemas.microsoft.com/office/drawing/2014/main" id="{B010FC36-C6D7-486A-878E-41BD0802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36613"/>
            <a:ext cx="7704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id-ID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Globalisasi dan liberalisasi </a:t>
            </a:r>
          </a:p>
          <a:p>
            <a:pPr algn="ctr"/>
            <a:r>
              <a:rPr lang="id-ID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bidang pelayanan kesehatan 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4CC74DD-9AB8-40F8-9A9B-225D4054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08275"/>
            <a:ext cx="756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id-ID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Kompetisi </a:t>
            </a:r>
            <a:r>
              <a:rPr lang="en-US" alt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r>
              <a:rPr lang="id-ID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Indonesia</a:t>
            </a:r>
            <a:endParaRPr lang="en-US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Tenaga </a:t>
            </a:r>
            <a:r>
              <a:rPr lang="en-US" alt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Medis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alt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Faskes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Primer – </a:t>
            </a:r>
            <a:r>
              <a:rPr lang="en-US" alt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Tersier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id-ID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0ACCBC0-D31F-4F69-84DB-1AA33E4A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59338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id-ID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 mutu  sangat penting </a:t>
            </a:r>
          </a:p>
        </p:txBody>
      </p:sp>
      <p:sp>
        <p:nvSpPr>
          <p:cNvPr id="25" name="Down Arrow 6">
            <a:extLst>
              <a:ext uri="{FF2B5EF4-FFF2-40B4-BE49-F238E27FC236}">
                <a16:creationId xmlns:a16="http://schemas.microsoft.com/office/drawing/2014/main" id="{3C986912-B62D-42C6-9C66-E44BD5F17534}"/>
              </a:ext>
            </a:extLst>
          </p:cNvPr>
          <p:cNvSpPr/>
          <p:nvPr/>
        </p:nvSpPr>
        <p:spPr>
          <a:xfrm>
            <a:off x="4284663" y="1989138"/>
            <a:ext cx="647700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Down Arrow 7">
            <a:extLst>
              <a:ext uri="{FF2B5EF4-FFF2-40B4-BE49-F238E27FC236}">
                <a16:creationId xmlns:a16="http://schemas.microsoft.com/office/drawing/2014/main" id="{AB933AB2-29F7-446A-9871-28E86145A368}"/>
              </a:ext>
            </a:extLst>
          </p:cNvPr>
          <p:cNvSpPr/>
          <p:nvPr/>
        </p:nvSpPr>
        <p:spPr>
          <a:xfrm>
            <a:off x="4333875" y="3860800"/>
            <a:ext cx="647700" cy="99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286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338686" y="-4338688"/>
            <a:ext cx="1044475" cy="9721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425" y="1404516"/>
            <a:ext cx="9001000" cy="4337945"/>
          </a:xfrm>
        </p:spPr>
        <p:txBody>
          <a:bodyPr>
            <a:normAutofit/>
          </a:bodyPr>
          <a:lstStyle/>
          <a:p>
            <a:pPr algn="just"/>
            <a:r>
              <a:rPr lang="en-ID" altLang="en-US" dirty="0"/>
              <a:t>W</a:t>
            </a:r>
            <a:r>
              <a:rPr lang="id-ID" altLang="en-US" dirty="0"/>
              <a:t>alaupun hubungan dokter – pasien  </a:t>
            </a:r>
            <a:r>
              <a:rPr lang="id-ID" altLang="en-US" b="1" i="1" dirty="0">
                <a:solidFill>
                  <a:srgbClr val="002060"/>
                </a:solidFill>
              </a:rPr>
              <a:t>bersifat kontraktual</a:t>
            </a:r>
            <a:r>
              <a:rPr lang="id-ID" altLang="en-US" dirty="0"/>
              <a:t>, </a:t>
            </a:r>
            <a:endParaRPr lang="en-ID" altLang="en-US" dirty="0"/>
          </a:p>
          <a:p>
            <a:pPr algn="just"/>
            <a:r>
              <a:rPr lang="en-ID" altLang="en-US" dirty="0"/>
              <a:t>N</a:t>
            </a:r>
            <a:r>
              <a:rPr lang="id-ID" altLang="en-US" dirty="0"/>
              <a:t>amun mengingat sifat praktik kedokteran yang berdasarkan ilmu empiris, maka prestasi kontrak tersebut </a:t>
            </a:r>
            <a:r>
              <a:rPr lang="id-ID" altLang="en-US" b="1" i="1" dirty="0">
                <a:solidFill>
                  <a:srgbClr val="002060"/>
                </a:solidFill>
              </a:rPr>
              <a:t>bukanlah hasil yang akan dicapai </a:t>
            </a:r>
            <a:r>
              <a:rPr lang="id-ID" altLang="en-US" b="1" i="1" dirty="0"/>
              <a:t>(resultaatsverbintennis) </a:t>
            </a:r>
            <a:endParaRPr lang="en-ID" altLang="en-US" b="1" i="1" dirty="0"/>
          </a:p>
          <a:p>
            <a:pPr algn="just"/>
            <a:r>
              <a:rPr lang="en-ID" altLang="en-US" dirty="0"/>
              <a:t>M</a:t>
            </a:r>
            <a:r>
              <a:rPr lang="id-ID" altLang="en-US" dirty="0"/>
              <a:t>elainkan </a:t>
            </a:r>
            <a:r>
              <a:rPr lang="id-ID" altLang="en-US" b="1" i="1" dirty="0">
                <a:solidFill>
                  <a:srgbClr val="002060"/>
                </a:solidFill>
              </a:rPr>
              <a:t>upaya yang sungguh-sungguh </a:t>
            </a:r>
            <a:r>
              <a:rPr lang="id-ID" altLang="en-US" b="1" i="1" dirty="0"/>
              <a:t>(inspanningsverbintennis)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0F5F64-E0C9-4F15-94D2-4027AC0F270E}"/>
              </a:ext>
            </a:extLst>
          </p:cNvPr>
          <p:cNvSpPr txBox="1">
            <a:spLocks/>
          </p:cNvSpPr>
          <p:nvPr/>
        </p:nvSpPr>
        <p:spPr>
          <a:xfrm>
            <a:off x="-3" y="180380"/>
            <a:ext cx="9613453" cy="651625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6350">
                  <a:noFill/>
                </a:ln>
                <a:solidFill>
                  <a:schemeClr val="tx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Hubungan</a:t>
            </a:r>
            <a:r>
              <a:rPr kumimoji="0" lang="en-US" sz="4400" b="1" i="0" u="none" strike="noStrike" kern="1200" cap="all" spc="0" normalizeH="0" baseline="0" noProof="0" dirty="0">
                <a:ln w="6350">
                  <a:noFill/>
                </a:ln>
                <a:solidFill>
                  <a:schemeClr val="tx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6350">
                  <a:noFill/>
                </a:ln>
                <a:solidFill>
                  <a:schemeClr val="tx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Hukum</a:t>
            </a:r>
            <a:r>
              <a:rPr kumimoji="0" lang="en-US" sz="4400" b="1" i="0" u="none" strike="noStrike" kern="1200" cap="all" spc="0" normalizeH="0" baseline="0" noProof="0" dirty="0">
                <a:ln w="6350">
                  <a:noFill/>
                </a:ln>
                <a:solidFill>
                  <a:schemeClr val="tx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dokter</a:t>
            </a:r>
            <a:r>
              <a:rPr kumimoji="0" lang="en-US" sz="4400" b="1" i="0" u="none" strike="noStrike" kern="1200" cap="all" spc="0" normalizeH="0" baseline="0" noProof="0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all" spc="0" normalizeH="0" baseline="0" noProof="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pasien</a:t>
            </a:r>
            <a:endParaRPr kumimoji="0" lang="en-SG" sz="4400" b="1" i="0" u="none" strike="noStrike" kern="1200" cap="all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376</Words>
  <Application>Microsoft Office PowerPoint</Application>
  <PresentationFormat>Custom</PresentationFormat>
  <Paragraphs>87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맑은 고딕</vt:lpstr>
      <vt:lpstr>Arial</vt:lpstr>
      <vt:lpstr>Book Antiqua</vt:lpstr>
      <vt:lpstr>Calibri</vt:lpstr>
      <vt:lpstr>Gill Sans MT Condensed</vt:lpstr>
      <vt:lpstr>Lucida Sans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ASPEK LEGAL</vt:lpstr>
      <vt:lpstr>PowerPoint Presentation</vt:lpstr>
      <vt:lpstr>PowerPoint Presentation</vt:lpstr>
      <vt:lpstr>PowerPoint Presentation</vt:lpstr>
      <vt:lpstr>TB</vt:lpstr>
      <vt:lpstr>Pengendalian Faktor Resiko TB</vt:lpstr>
      <vt:lpstr>Penemuan Kasus TB</vt:lpstr>
      <vt:lpstr> TB</vt:lpstr>
      <vt:lpstr>PowerPoint Presentation</vt:lpstr>
      <vt:lpstr>PowerPoint Presentation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RANGERS</dc:title>
  <dc:creator>USER</dc:creator>
  <cp:lastModifiedBy>adji suwandono</cp:lastModifiedBy>
  <cp:revision>247</cp:revision>
  <dcterms:created xsi:type="dcterms:W3CDTF">2016-11-17T16:04:40Z</dcterms:created>
  <dcterms:modified xsi:type="dcterms:W3CDTF">2018-03-15T15:29:10Z</dcterms:modified>
</cp:coreProperties>
</file>