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notesSlides/notesSlide26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6" r:id="rId1"/>
    <p:sldMasterId id="2147484035" r:id="rId2"/>
  </p:sldMasterIdLst>
  <p:notesMasterIdLst>
    <p:notesMasterId r:id="rId36"/>
  </p:notesMasterIdLst>
  <p:handoutMasterIdLst>
    <p:handoutMasterId r:id="rId37"/>
  </p:handoutMasterIdLst>
  <p:sldIdLst>
    <p:sldId id="257" r:id="rId3"/>
    <p:sldId id="482" r:id="rId4"/>
    <p:sldId id="484" r:id="rId5"/>
    <p:sldId id="510" r:id="rId6"/>
    <p:sldId id="483" r:id="rId7"/>
    <p:sldId id="511" r:id="rId8"/>
    <p:sldId id="512" r:id="rId9"/>
    <p:sldId id="513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9" r:id="rId24"/>
    <p:sldId id="500" r:id="rId25"/>
    <p:sldId id="501" r:id="rId26"/>
    <p:sldId id="502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4" r:id="rId3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0099"/>
    <a:srgbClr val="FF33CC"/>
    <a:srgbClr val="D60093"/>
    <a:srgbClr val="FF3399"/>
    <a:srgbClr val="FF0066"/>
    <a:srgbClr val="800080"/>
    <a:srgbClr val="FF66FF"/>
    <a:srgbClr val="FF3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66" autoAdjust="0"/>
    <p:restoredTop sz="94697" autoAdjust="0"/>
  </p:normalViewPr>
  <p:slideViewPr>
    <p:cSldViewPr>
      <p:cViewPr>
        <p:scale>
          <a:sx n="68" d="100"/>
          <a:sy n="68" d="100"/>
        </p:scale>
        <p:origin x="-121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071741032370905E-2"/>
          <c:y val="0.19289227906107301"/>
          <c:w val="0.78208245844269397"/>
          <c:h val="0.76258634577209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'[data copd.xlsx]Sheet2'!$A$5:$B$5</c:f>
              <c:strCache>
                <c:ptCount val="1"/>
                <c:pt idx="0">
                  <c:v>1 A</c:v>
                </c:pt>
              </c:strCache>
            </c:strRef>
          </c:tx>
          <c:invertIfNegative val="0"/>
          <c:cat>
            <c:strRef>
              <c:f>'[data copd.xlsx]Sheet2'!$C$4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'[data copd.xlsx]Sheet2'!$C$5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'[data copd.xlsx]Sheet2'!$A$6:$B$6</c:f>
              <c:strCache>
                <c:ptCount val="1"/>
                <c:pt idx="0">
                  <c:v>2 B</c:v>
                </c:pt>
              </c:strCache>
            </c:strRef>
          </c:tx>
          <c:invertIfNegative val="0"/>
          <c:cat>
            <c:strRef>
              <c:f>'[data copd.xlsx]Sheet2'!$C$4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'[data copd.xlsx]Sheet2'!$C$6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2"/>
          <c:order val="2"/>
          <c:tx>
            <c:strRef>
              <c:f>'[data copd.xlsx]Sheet2'!$A$7:$B$7</c:f>
              <c:strCache>
                <c:ptCount val="1"/>
                <c:pt idx="0">
                  <c:v>3 C</c:v>
                </c:pt>
              </c:strCache>
            </c:strRef>
          </c:tx>
          <c:invertIfNegative val="0"/>
          <c:cat>
            <c:strRef>
              <c:f>'[data copd.xlsx]Sheet2'!$C$4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'[data copd.xlsx]Sheet2'!$C$7</c:f>
              <c:numCache>
                <c:formatCode>General</c:formatCode>
                <c:ptCount val="1"/>
                <c:pt idx="0">
                  <c:v>165</c:v>
                </c:pt>
              </c:numCache>
            </c:numRef>
          </c:val>
        </c:ser>
        <c:ser>
          <c:idx val="3"/>
          <c:order val="3"/>
          <c:tx>
            <c:strRef>
              <c:f>'[data copd.xlsx]Sheet2'!$A$8:$B$8</c:f>
              <c:strCache>
                <c:ptCount val="1"/>
                <c:pt idx="0">
                  <c:v>4 D</c:v>
                </c:pt>
              </c:strCache>
            </c:strRef>
          </c:tx>
          <c:invertIfNegative val="0"/>
          <c:cat>
            <c:strRef>
              <c:f>'[data copd.xlsx]Sheet2'!$C$4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'[data copd.xlsx]Sheet2'!$C$8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284096"/>
        <c:axId val="101289984"/>
      </c:barChart>
      <c:catAx>
        <c:axId val="101284096"/>
        <c:scaling>
          <c:orientation val="minMax"/>
        </c:scaling>
        <c:delete val="1"/>
        <c:axPos val="b"/>
        <c:majorTickMark val="out"/>
        <c:minorTickMark val="none"/>
        <c:tickLblPos val="nextTo"/>
        <c:crossAx val="101289984"/>
        <c:crosses val="autoZero"/>
        <c:auto val="1"/>
        <c:lblAlgn val="ctr"/>
        <c:lblOffset val="100"/>
        <c:noMultiLvlLbl val="0"/>
      </c:catAx>
      <c:valAx>
        <c:axId val="101289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284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gradFill>
      <a:gsLst>
        <a:gs pos="0">
          <a:srgbClr val="F79646">
            <a:lumMod val="60000"/>
            <a:lumOff val="4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09926019374104E-2"/>
          <c:y val="3.9620986285356298E-2"/>
          <c:w val="0.88065171598394798"/>
          <c:h val="0.9054692963643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 (n=1,624)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‒0.76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BAE-4563-8ECA-82D29A9647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-0.76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AE-4563-8ECA-82D29A9647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 (n=1,609)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‒1.01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BAE-4563-8ECA-82D29A9647C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-1.01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AE-4563-8ECA-82D29A9647C7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242767744"/>
        <c:axId val="242769280"/>
      </c:barChart>
      <c:catAx>
        <c:axId val="24276774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769280"/>
        <c:crosses val="autoZero"/>
        <c:auto val="1"/>
        <c:lblAlgn val="ctr"/>
        <c:lblOffset val="100"/>
        <c:noMultiLvlLbl val="0"/>
      </c:catAx>
      <c:valAx>
        <c:axId val="242769280"/>
        <c:scaling>
          <c:orientation val="minMax"/>
          <c:max val="0"/>
          <c:min val="-1.5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276774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0143982002249696"/>
          <c:y val="0.84224995674048797"/>
          <c:w val="0.39595029628573902"/>
          <c:h val="0.1164659923123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8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8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988407699037596E-2"/>
          <c:y val="0.18488675676862801"/>
          <c:w val="0.81652690288713903"/>
          <c:h val="0.69913323584201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Sheet1!$I$10</c:f>
              <c:strCache>
                <c:ptCount val="1"/>
                <c:pt idx="0">
                  <c:v>A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Sheet1!$J$10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Sheet1!$I$11</c:f>
              <c:strCache>
                <c:ptCount val="1"/>
                <c:pt idx="0">
                  <c:v>B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Sheet1!$J$11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</c:ser>
        <c:ser>
          <c:idx val="2"/>
          <c:order val="2"/>
          <c:tx>
            <c:strRef>
              <c:f>Sheet1!$I$12</c:f>
              <c:strCache>
                <c:ptCount val="1"/>
                <c:pt idx="0">
                  <c:v>C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</c:ser>
        <c:ser>
          <c:idx val="3"/>
          <c:order val="3"/>
          <c:tx>
            <c:strRef>
              <c:f>Sheet1!$I$13</c:f>
              <c:strCache>
                <c:ptCount val="1"/>
                <c:pt idx="0">
                  <c:v>D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Sheet1!$J$13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323008"/>
        <c:axId val="129324544"/>
      </c:barChart>
      <c:catAx>
        <c:axId val="12932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129324544"/>
        <c:crosses val="autoZero"/>
        <c:auto val="1"/>
        <c:lblAlgn val="ctr"/>
        <c:lblOffset val="100"/>
        <c:noMultiLvlLbl val="0"/>
      </c:catAx>
      <c:valAx>
        <c:axId val="12932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323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988407699037596E-2"/>
          <c:y val="0.18488675676862801"/>
          <c:w val="0.81652690288713903"/>
          <c:h val="0.69913323584201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Sheet1!$I$10</c:f>
              <c:strCache>
                <c:ptCount val="1"/>
                <c:pt idx="0">
                  <c:v>A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Sheet1!$J$10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Sheet1!$I$11</c:f>
              <c:strCache>
                <c:ptCount val="1"/>
                <c:pt idx="0">
                  <c:v>B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Sheet1!$J$11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er>
          <c:idx val="2"/>
          <c:order val="2"/>
          <c:tx>
            <c:strRef>
              <c:f>Sheet1!$I$12</c:f>
              <c:strCache>
                <c:ptCount val="1"/>
                <c:pt idx="0">
                  <c:v>C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3"/>
          <c:order val="3"/>
          <c:tx>
            <c:strRef>
              <c:f>Sheet1!$I$13</c:f>
              <c:strCache>
                <c:ptCount val="1"/>
                <c:pt idx="0">
                  <c:v>D</c:v>
                </c:pt>
              </c:strCache>
            </c:strRef>
          </c:tx>
          <c:invertIfNegative val="0"/>
          <c:cat>
            <c:strRef>
              <c:f>Sheet1!$J$9</c:f>
              <c:strCache>
                <c:ptCount val="1"/>
                <c:pt idx="0">
                  <c:v>Jumlah </c:v>
                </c:pt>
              </c:strCache>
            </c:strRef>
          </c:cat>
          <c:val>
            <c:numRef>
              <c:f>Sheet1!$J$13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722240"/>
        <c:axId val="149723776"/>
      </c:barChart>
      <c:catAx>
        <c:axId val="149722240"/>
        <c:scaling>
          <c:orientation val="minMax"/>
        </c:scaling>
        <c:delete val="0"/>
        <c:axPos val="b"/>
        <c:majorTickMark val="out"/>
        <c:minorTickMark val="none"/>
        <c:tickLblPos val="nextTo"/>
        <c:crossAx val="149723776"/>
        <c:crosses val="autoZero"/>
        <c:auto val="1"/>
        <c:lblAlgn val="ctr"/>
        <c:lblOffset val="100"/>
        <c:noMultiLvlLbl val="0"/>
      </c:catAx>
      <c:valAx>
        <c:axId val="149723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7222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422995239299"/>
          <c:y val="0.11231465027412101"/>
          <c:w val="0.85862953696724498"/>
          <c:h val="0.78205652884952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 (N=1,544)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exacerbations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45-4887-8298-86B128F6F5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 (N=1,518)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exacerbations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45-4887-8298-86B128F6F510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161215232"/>
        <c:axId val="161216768"/>
      </c:barChart>
      <c:catAx>
        <c:axId val="16121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16768"/>
        <c:crosses val="autoZero"/>
        <c:auto val="1"/>
        <c:lblAlgn val="ctr"/>
        <c:lblOffset val="100"/>
        <c:noMultiLvlLbl val="0"/>
      </c:catAx>
      <c:valAx>
        <c:axId val="161216768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2152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8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685605532338"/>
          <c:y val="4.7280415100840897E-2"/>
          <c:w val="0.86934962034165197"/>
          <c:h val="0.89460099887324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 (N=1,544)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exacerbations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16-4F36-8634-DE5689C504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 (N=1,518)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exacerbations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D16-4F36-8634-DE5689C504FD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149788160"/>
        <c:axId val="149789696"/>
      </c:barChart>
      <c:catAx>
        <c:axId val="14978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89696"/>
        <c:crosses val="autoZero"/>
        <c:auto val="1"/>
        <c:lblAlgn val="ctr"/>
        <c:lblOffset val="100"/>
        <c:noMultiLvlLbl val="0"/>
      </c:catAx>
      <c:valAx>
        <c:axId val="149789696"/>
        <c:scaling>
          <c:orientation val="minMax"/>
          <c:max val="1.5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88160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8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43322958677194E-2"/>
          <c:y val="0.204175892343155"/>
          <c:w val="0.88013139419449904"/>
          <c:h val="0.75431688585006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3715397866913803E-3"/>
                  <c:y val="0.639221446277535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603-4E68-B52B-2753F02D4F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928849466728501E-3"/>
                  <c:y val="0.598737066799176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603-4E68-B52B-2753F02D4F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4.22</c:v>
                </c:pt>
                <c:pt idx="1">
                  <c:v>4.0199999999999996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03-4E68-B52B-2753F02D4F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5928849466728501E-3"/>
                  <c:y val="0.5370736194774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603-4E68-B52B-2753F02D4F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6810213354456E-16"/>
                  <c:y val="0.547634126518227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603-4E68-B52B-2753F02D4F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3.56</c:v>
                </c:pt>
                <c:pt idx="1">
                  <c:v>3.63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603-4E68-B52B-2753F02D4F16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4581888"/>
        <c:axId val="224397568"/>
      </c:barChart>
      <c:catAx>
        <c:axId val="224581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397568"/>
        <c:crosses val="autoZero"/>
        <c:auto val="1"/>
        <c:lblAlgn val="ctr"/>
        <c:lblOffset val="100"/>
        <c:noMultiLvlLbl val="0"/>
      </c:catAx>
      <c:valAx>
        <c:axId val="224397568"/>
        <c:scaling>
          <c:orientation val="minMax"/>
          <c:max val="5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581888"/>
        <c:crosses val="autoZero"/>
        <c:crossBetween val="between"/>
        <c:majorUnit val="0.5"/>
        <c:min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8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43322958677194E-2"/>
          <c:y val="0.204175892343155"/>
          <c:w val="0.88013139419449904"/>
          <c:h val="0.75431688585006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3715397866913803E-3"/>
                  <c:y val="0.615834914587895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AFC-4AAC-B7A5-E014811FF2C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5783096530820860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AFC-4AAC-B7A5-E014811FF2CA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1.24</c:v>
                </c:pt>
                <c:pt idx="1">
                  <c:v>1.1499999999999999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AFC-4AAC-B7A5-E014811FF2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500427080821391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AFC-4AAC-B7A5-E014811FF2C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6810213354456E-16"/>
                  <c:y val="0.4928204141384859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AFC-4AAC-B7A5-E014811FF2C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0.99</c:v>
                </c:pt>
                <c:pt idx="1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AFC-4AAC-B7A5-E014811FF2CA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4714112"/>
        <c:axId val="224720000"/>
      </c:barChart>
      <c:catAx>
        <c:axId val="224714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720000"/>
        <c:crosses val="autoZero"/>
        <c:auto val="1"/>
        <c:lblAlgn val="ctr"/>
        <c:lblOffset val="100"/>
        <c:noMultiLvlLbl val="0"/>
      </c:catAx>
      <c:valAx>
        <c:axId val="224720000"/>
        <c:scaling>
          <c:orientation val="minMax"/>
          <c:max val="1.5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714112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8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09926019374104E-2"/>
          <c:y val="3.9620986285356298E-2"/>
          <c:w val="0.88065171598394798"/>
          <c:h val="0.90546929636434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 (n=1,595)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0" i="0" u="none" strike="noStrike" kern="1200" baseline="0" dirty="0">
                        <a:solidFill>
                          <a:srgbClr val="FFFFFF"/>
                        </a:solidFill>
                      </a:rPr>
                      <a:t>–48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F40-4B1C-811D-1DC74939CF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-48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40-4B1C-811D-1DC74939CF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 (n=1,597)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F40-4B1C-811D-1DC74939CF16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50"/>
        <c:axId val="240967040"/>
        <c:axId val="240972928"/>
      </c:barChart>
      <c:catAx>
        <c:axId val="24096704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972928"/>
        <c:crosses val="autoZero"/>
        <c:auto val="1"/>
        <c:lblAlgn val="ctr"/>
        <c:lblOffset val="100"/>
        <c:noMultiLvlLbl val="0"/>
      </c:catAx>
      <c:valAx>
        <c:axId val="240972928"/>
        <c:scaling>
          <c:orientation val="minMax"/>
          <c:max val="50"/>
          <c:min val="-5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967040"/>
        <c:crosses val="autoZero"/>
        <c:crossBetween val="between"/>
        <c:majorUnit val="25"/>
      </c:valAx>
    </c:plotArea>
    <c:legend>
      <c:legendPos val="tr"/>
      <c:layout>
        <c:manualLayout>
          <c:xMode val="edge"/>
          <c:yMode val="edge"/>
          <c:x val="0.60143982002249696"/>
          <c:y val="0.84224995674048797"/>
          <c:w val="0.39595029628573902"/>
          <c:h val="0.1164659923123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0008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8"/>
          </a:solidFill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643322958677194E-2"/>
          <c:y val="0.204175892343155"/>
          <c:w val="0.88013139419449904"/>
          <c:h val="0.75431688585006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SFC 50/500 μg b.i.d.</c:v>
                </c:pt>
              </c:strCache>
            </c:strRef>
          </c:tx>
          <c:spPr>
            <a:solidFill>
              <a:srgbClr val="FF4DC7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46.9</c:v>
                </c:pt>
                <c:pt idx="1">
                  <c:v>44.6</c:v>
                </c:pt>
                <c:pt idx="2">
                  <c:v>45</c:v>
                </c:pt>
                <c:pt idx="3">
                  <c:v>44.6</c:v>
                </c:pt>
                <c:pt idx="4">
                  <c:v>45.20000000000001</c:v>
                </c:pt>
                <c:pt idx="5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D0-4761-AA87-1C1A2F639E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IND/GLY 110/50 μg q.d.</c:v>
                </c:pt>
              </c:strCache>
            </c:strRef>
          </c:tx>
          <c:spPr>
            <a:solidFill>
              <a:srgbClr val="2E6EB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1"/>
                <c:pt idx="0">
                  <c:v>Change from baseline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46.9</c:v>
                </c:pt>
                <c:pt idx="1">
                  <c:v>44.6</c:v>
                </c:pt>
                <c:pt idx="2">
                  <c:v>43.70000000000001</c:v>
                </c:pt>
                <c:pt idx="3">
                  <c:v>43.4</c:v>
                </c:pt>
                <c:pt idx="4">
                  <c:v>43.4</c:v>
                </c:pt>
                <c:pt idx="5">
                  <c:v>43.8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D0-4761-AA87-1C1A2F639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025792"/>
        <c:axId val="241027328"/>
      </c:barChart>
      <c:catAx>
        <c:axId val="24102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28575" cap="sq" cmpd="sng" algn="ctr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2400" b="1" i="0" u="none" strike="noStrike" kern="1200" baseline="0">
                <a:solidFill>
                  <a:srgbClr val="145477"/>
                </a:solidFill>
                <a:latin typeface="+mj-lt"/>
                <a:ea typeface="MS PGothic" pitchFamily="34" charset="-128"/>
                <a:cs typeface="+mj-cs"/>
              </a:defRPr>
            </a:pPr>
            <a:endParaRPr lang="en-US"/>
          </a:p>
        </c:txPr>
        <c:crossAx val="241027328"/>
        <c:crosses val="autoZero"/>
        <c:auto val="1"/>
        <c:lblAlgn val="ctr"/>
        <c:lblOffset val="100"/>
        <c:noMultiLvlLbl val="0"/>
      </c:catAx>
      <c:valAx>
        <c:axId val="241027328"/>
        <c:scaling>
          <c:orientation val="minMax"/>
          <c:max val="48"/>
          <c:min val="41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8575" cap="sq">
            <a:solidFill>
              <a:schemeClr val="tx1"/>
            </a:solidFill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2400" b="1" i="0" u="none" strike="noStrike" kern="1200" baseline="0">
                <a:solidFill>
                  <a:srgbClr val="145477"/>
                </a:solidFill>
                <a:latin typeface="+mj-lt"/>
                <a:ea typeface="MS PGothic" pitchFamily="34" charset="-128"/>
                <a:cs typeface="+mj-cs"/>
              </a:defRPr>
            </a:pPr>
            <a:endParaRPr lang="en-US"/>
          </a:p>
        </c:txPr>
        <c:crossAx val="241025792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lang="en-GB" sz="2400" b="1">
          <a:solidFill>
            <a:srgbClr val="145477"/>
          </a:solidFill>
          <a:latin typeface="+mj-lt"/>
          <a:ea typeface="MS PGothic" pitchFamily="34" charset="-128"/>
          <a:cs typeface="+mj-cs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0.1125</cdr:x>
      <cdr:y>0</cdr:y>
    </cdr:from>
    <cdr:to>
      <cdr:x>0.1225</cdr:x>
      <cdr:y>0.01444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1290" y="-14599"/>
          <a:ext cx="49892" cy="50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id-ID" sz="1100"/>
        </a:p>
      </cdr:txBody>
    </cdr:sp>
  </cdr:relSizeAnchor>
  <cdr:relSizeAnchor xmlns:cdr="http://schemas.openxmlformats.org/drawingml/2006/chartDrawing">
    <cdr:from>
      <cdr:x>0.189</cdr:x>
      <cdr:y>0.08712</cdr:y>
    </cdr:from>
    <cdr:to>
      <cdr:x>0.85049</cdr:x>
      <cdr:y>0.20081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42966" y="305362"/>
          <a:ext cx="3300333" cy="398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d-ID" sz="1400" b="1" dirty="0" smtClean="0">
              <a:latin typeface="Arial Narrow" pitchFamily="34" charset="0"/>
            </a:rPr>
            <a:t>DIAGNOSA STABIL PASIEN COPD </a:t>
          </a:r>
          <a:endParaRPr lang="id-ID" sz="14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0.189</cdr:x>
      <cdr:y>0.05997</cdr:y>
    </cdr:from>
    <cdr:to>
      <cdr:x>0.85049</cdr:x>
      <cdr:y>0.17625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41011" y="214645"/>
          <a:ext cx="3293490" cy="416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d-ID" sz="1400" b="1" dirty="0" smtClean="0">
              <a:latin typeface="Arial Narrow" pitchFamily="34" charset="0"/>
            </a:rPr>
            <a:t>DIAGNOSA STABIL PASIEN COPD </a:t>
          </a:r>
          <a:endParaRPr lang="id-ID" sz="1400" b="1" dirty="0">
            <a:latin typeface="Arial Narrow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</cdr:x>
      <cdr:y>0.02326</cdr:y>
    </cdr:from>
    <cdr:to>
      <cdr:x>0.85049</cdr:x>
      <cdr:y>0.13954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"/>
          <a:ext cx="3024332" cy="360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d-ID" sz="1400" b="1" dirty="0" smtClean="0">
              <a:latin typeface="Arial Narrow" pitchFamily="34" charset="0"/>
            </a:rPr>
            <a:t>DIAGNOSA STABIL PASIEN COPD </a:t>
          </a:r>
          <a:endParaRPr lang="id-ID" sz="1400" b="1" dirty="0">
            <a:latin typeface="Arial Narrow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0.46792</cdr:x>
      <cdr:y>0.18229</cdr:y>
    </cdr:from>
    <cdr:to>
      <cdr:x>0.6469</cdr:x>
      <cdr:y>0.27565</cdr:y>
    </cdr:to>
    <cdr:grpSp>
      <cdr:nvGrpSpPr>
        <cdr:cNvPr id="2" name="Group 1"/>
        <cdr:cNvGrpSpPr/>
      </cdr:nvGrpSpPr>
      <cdr:grpSpPr>
        <a:xfrm xmlns:a="http://schemas.openxmlformats.org/drawingml/2006/main">
          <a:off x="3777910" y="791447"/>
          <a:ext cx="1445056" cy="405340"/>
          <a:chOff x="-2951339" y="278828"/>
          <a:chExt cx="1757105" cy="2598934"/>
        </a:xfrm>
      </cdr:grpSpPr>
      <cdr:cxnSp macro="">
        <cdr:nvCxnSpPr>
          <cdr:cNvPr id="3" name="Straight Connector 2"/>
          <cdr:cNvCxnSpPr/>
        </cdr:nvCxnSpPr>
        <cdr:spPr>
          <a:xfrm xmlns:a="http://schemas.openxmlformats.org/drawingml/2006/main" flipV="1">
            <a:off x="-1194234" y="278828"/>
            <a:ext cx="0" cy="2598934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/>
          <cdr:cNvCxnSpPr/>
        </cdr:nvCxnSpPr>
        <cdr:spPr>
          <a:xfrm xmlns:a="http://schemas.openxmlformats.org/drawingml/2006/main" flipV="1">
            <a:off x="-2951339" y="278828"/>
            <a:ext cx="0" cy="465633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Straight Connector 4"/>
          <cdr:cNvCxnSpPr/>
        </cdr:nvCxnSpPr>
        <cdr:spPr>
          <a:xfrm xmlns:a="http://schemas.openxmlformats.org/drawingml/2006/main">
            <a:off x="-2945326" y="278828"/>
            <a:ext cx="1748424" cy="0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0.41265</cdr:x>
      <cdr:y>0.07077</cdr:y>
    </cdr:from>
    <cdr:to>
      <cdr:x>0.71995</cdr:x>
      <cdr:y>0.17943</cdr:y>
    </cdr:to>
    <cdr:sp macro="" textlink="">
      <cdr:nvSpPr>
        <cdr:cNvPr id="6" name="TextBox 10"/>
        <cdr:cNvSpPr txBox="1"/>
      </cdr:nvSpPr>
      <cdr:spPr>
        <a:xfrm xmlns:a="http://schemas.openxmlformats.org/drawingml/2006/main">
          <a:off x="3331629" y="307280"/>
          <a:ext cx="2481091" cy="47176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spcBef>
              <a:spcPct val="0"/>
            </a:spcBef>
            <a:spcAft>
              <a:spcPct val="0"/>
            </a:spcAft>
          </a:pPr>
          <a:r>
            <a:rPr lang="en-US" sz="1200" dirty="0">
              <a:solidFill>
                <a:srgbClr val="404040"/>
              </a:solidFill>
              <a:ea typeface="MS PGothic" pitchFamily="34" charset="-128"/>
              <a:cs typeface="Arial" pitchFamily="34" charset="0"/>
            </a:rPr>
            <a:t>RR (95% CI) </a:t>
          </a:r>
          <a:br>
            <a:rPr lang="en-US" sz="1200" dirty="0">
              <a:solidFill>
                <a:srgbClr val="404040"/>
              </a:solidFill>
              <a:ea typeface="MS PGothic" pitchFamily="34" charset="-128"/>
              <a:cs typeface="Arial" pitchFamily="34" charset="0"/>
            </a:rPr>
          </a:br>
          <a:r>
            <a:rPr lang="en-US" sz="1200" dirty="0">
              <a:solidFill>
                <a:srgbClr val="404040"/>
              </a:solidFill>
              <a:ea typeface="MS PGothic" pitchFamily="34" charset="-128"/>
              <a:cs typeface="Arial" pitchFamily="34" charset="0"/>
            </a:rPr>
            <a:t>0.83 (0.75, 0.91), </a:t>
          </a:r>
          <a:r>
            <a:rPr lang="en-US" sz="1200" dirty="0" smtClean="0">
              <a:solidFill>
                <a:srgbClr val="404040"/>
              </a:solidFill>
              <a:ea typeface="MS PGothic" pitchFamily="34" charset="-128"/>
              <a:cs typeface="Arial" pitchFamily="34" charset="0"/>
            </a:rPr>
            <a:t>p&lt;0.001</a:t>
          </a:r>
          <a:endParaRPr lang="en-US" sz="1200" dirty="0">
            <a:solidFill>
              <a:srgbClr val="404040"/>
            </a:solidFill>
            <a:ea typeface="MS PGothic" pitchFamily="34" charset="-128"/>
            <a:cs typeface="Arial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0.69106</cdr:x>
      <cdr:y>0.30634</cdr:y>
    </cdr:from>
    <cdr:to>
      <cdr:x>0.80369</cdr:x>
      <cdr:y>0.37544</cdr:y>
    </cdr:to>
    <cdr:grpSp>
      <cdr:nvGrpSpPr>
        <cdr:cNvPr id="10" name="Group 9"/>
        <cdr:cNvGrpSpPr/>
      </cdr:nvGrpSpPr>
      <cdr:grpSpPr>
        <a:xfrm xmlns:a="http://schemas.openxmlformats.org/drawingml/2006/main" rot="10800000" flipH="1" flipV="1">
          <a:off x="5509790" y="1509174"/>
          <a:ext cx="897994" cy="340419"/>
          <a:chOff x="-2959263" y="278828"/>
          <a:chExt cx="1776298" cy="2598934"/>
        </a:xfrm>
      </cdr:grpSpPr>
      <cdr:cxnSp macro="">
        <cdr:nvCxnSpPr>
          <cdr:cNvPr id="11" name="Straight Connector 10"/>
          <cdr:cNvCxnSpPr/>
        </cdr:nvCxnSpPr>
        <cdr:spPr>
          <a:xfrm xmlns:a="http://schemas.openxmlformats.org/drawingml/2006/main" flipV="1">
            <a:off x="-1182965" y="278828"/>
            <a:ext cx="0" cy="2598934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2" name="Straight Connector 11"/>
          <cdr:cNvCxnSpPr/>
        </cdr:nvCxnSpPr>
        <cdr:spPr>
          <a:xfrm xmlns:a="http://schemas.openxmlformats.org/drawingml/2006/main" flipV="1">
            <a:off x="-2959263" y="278828"/>
            <a:ext cx="0" cy="465633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3" name="Straight Connector 12"/>
          <cdr:cNvCxnSpPr/>
        </cdr:nvCxnSpPr>
        <cdr:spPr>
          <a:xfrm xmlns:a="http://schemas.openxmlformats.org/drawingml/2006/main">
            <a:off x="-2945326" y="278828"/>
            <a:ext cx="1748424" cy="0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0.2492</cdr:x>
      <cdr:y>0.28567</cdr:y>
    </cdr:from>
    <cdr:to>
      <cdr:x>0.36183</cdr:x>
      <cdr:y>0.35477</cdr:y>
    </cdr:to>
    <cdr:grpSp>
      <cdr:nvGrpSpPr>
        <cdr:cNvPr id="38" name="Group 37"/>
        <cdr:cNvGrpSpPr/>
      </cdr:nvGrpSpPr>
      <cdr:grpSpPr>
        <a:xfrm xmlns:a="http://schemas.openxmlformats.org/drawingml/2006/main" rot="10800000" flipH="1" flipV="1">
          <a:off x="1986860" y="1407344"/>
          <a:ext cx="897994" cy="340419"/>
          <a:chOff x="-2959263" y="278828"/>
          <a:chExt cx="1776298" cy="2598934"/>
        </a:xfrm>
      </cdr:grpSpPr>
      <cdr:cxnSp macro="">
        <cdr:nvCxnSpPr>
          <cdr:cNvPr id="39" name="Straight Connector 38"/>
          <cdr:cNvCxnSpPr/>
        </cdr:nvCxnSpPr>
        <cdr:spPr>
          <a:xfrm xmlns:a="http://schemas.openxmlformats.org/drawingml/2006/main" flipV="1">
            <a:off x="-1182965" y="278828"/>
            <a:ext cx="0" cy="2598934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0" name="Straight Connector 39"/>
          <cdr:cNvCxnSpPr/>
        </cdr:nvCxnSpPr>
        <cdr:spPr>
          <a:xfrm xmlns:a="http://schemas.openxmlformats.org/drawingml/2006/main" flipV="1">
            <a:off x="-2959263" y="278828"/>
            <a:ext cx="0" cy="465633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1" name="Straight Connector 40"/>
          <cdr:cNvCxnSpPr/>
        </cdr:nvCxnSpPr>
        <cdr:spPr>
          <a:xfrm xmlns:a="http://schemas.openxmlformats.org/drawingml/2006/main">
            <a:off x="-2945326" y="278828"/>
            <a:ext cx="1748424" cy="0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0.43977</cdr:x>
      <cdr:y>0.29215</cdr:y>
    </cdr:from>
    <cdr:to>
      <cdr:x>0.64231</cdr:x>
      <cdr:y>0.39114</cdr:y>
    </cdr:to>
    <cdr:grpSp>
      <cdr:nvGrpSpPr>
        <cdr:cNvPr id="2" name="Group 1"/>
        <cdr:cNvGrpSpPr/>
      </cdr:nvGrpSpPr>
      <cdr:grpSpPr>
        <a:xfrm xmlns:a="http://schemas.openxmlformats.org/drawingml/2006/main" rot="10800000" flipV="1">
          <a:off x="3505469" y="1203530"/>
          <a:ext cx="1614475" cy="407795"/>
          <a:chOff x="-2948308" y="278828"/>
          <a:chExt cx="1752421" cy="2598934"/>
        </a:xfrm>
      </cdr:grpSpPr>
      <cdr:cxnSp macro="">
        <cdr:nvCxnSpPr>
          <cdr:cNvPr id="3" name="Straight Connector 2"/>
          <cdr:cNvCxnSpPr/>
        </cdr:nvCxnSpPr>
        <cdr:spPr>
          <a:xfrm xmlns:a="http://schemas.openxmlformats.org/drawingml/2006/main" flipV="1">
            <a:off x="-1195887" y="278828"/>
            <a:ext cx="0" cy="2598934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/>
          <cdr:cNvCxnSpPr/>
        </cdr:nvCxnSpPr>
        <cdr:spPr>
          <a:xfrm xmlns:a="http://schemas.openxmlformats.org/drawingml/2006/main" flipV="1">
            <a:off x="-2948308" y="278828"/>
            <a:ext cx="0" cy="465633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Straight Connector 4"/>
          <cdr:cNvCxnSpPr/>
        </cdr:nvCxnSpPr>
        <cdr:spPr>
          <a:xfrm xmlns:a="http://schemas.openxmlformats.org/drawingml/2006/main">
            <a:off x="-2945326" y="278828"/>
            <a:ext cx="1748424" cy="0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0.43977</cdr:x>
      <cdr:y>0.59168</cdr:y>
    </cdr:from>
    <cdr:to>
      <cdr:x>0.64231</cdr:x>
      <cdr:y>0.68504</cdr:y>
    </cdr:to>
    <cdr:grpSp>
      <cdr:nvGrpSpPr>
        <cdr:cNvPr id="2" name="Group 1"/>
        <cdr:cNvGrpSpPr/>
      </cdr:nvGrpSpPr>
      <cdr:grpSpPr>
        <a:xfrm xmlns:a="http://schemas.openxmlformats.org/drawingml/2006/main" rot="10800000">
          <a:off x="3505469" y="2437462"/>
          <a:ext cx="1614475" cy="384602"/>
          <a:chOff x="-2948308" y="278828"/>
          <a:chExt cx="1752421" cy="2598934"/>
        </a:xfrm>
      </cdr:grpSpPr>
      <cdr:cxnSp macro="">
        <cdr:nvCxnSpPr>
          <cdr:cNvPr id="3" name="Straight Connector 2"/>
          <cdr:cNvCxnSpPr/>
        </cdr:nvCxnSpPr>
        <cdr:spPr>
          <a:xfrm xmlns:a="http://schemas.openxmlformats.org/drawingml/2006/main" flipV="1">
            <a:off x="-1195887" y="278828"/>
            <a:ext cx="0" cy="2598934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" name="Straight Connector 3"/>
          <cdr:cNvCxnSpPr/>
        </cdr:nvCxnSpPr>
        <cdr:spPr>
          <a:xfrm xmlns:a="http://schemas.openxmlformats.org/drawingml/2006/main" flipV="1">
            <a:off x="-2948308" y="278828"/>
            <a:ext cx="0" cy="465633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5" name="Straight Connector 4"/>
          <cdr:cNvCxnSpPr/>
        </cdr:nvCxnSpPr>
        <cdr:spPr>
          <a:xfrm xmlns:a="http://schemas.openxmlformats.org/drawingml/2006/main">
            <a:off x="-2945326" y="278828"/>
            <a:ext cx="1748424" cy="0"/>
          </a:xfrm>
          <a:prstGeom xmlns:a="http://schemas.openxmlformats.org/drawingml/2006/main" prst="line">
            <a:avLst/>
          </a:prstGeom>
          <a:ln xmlns:a="http://schemas.openxmlformats.org/drawingml/2006/main" w="19050" cap="sq">
            <a:solidFill>
              <a:schemeClr val="tx1"/>
            </a:solidFill>
            <a:miter lim="800000"/>
          </a:ln>
        </cdr:spPr>
        <cdr:style>
          <a:lnRef xmlns:a="http://schemas.openxmlformats.org/drawingml/2006/main" idx="1">
            <a:schemeClr val="dk1"/>
          </a:lnRef>
          <a:fillRef xmlns:a="http://schemas.openxmlformats.org/drawingml/2006/main" idx="0">
            <a:schemeClr val="dk1"/>
          </a:fillRef>
          <a:effectRef xmlns:a="http://schemas.openxmlformats.org/drawingml/2006/main" idx="0">
            <a:schemeClr val="dk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AD62D9-8C9D-47B7-A879-CFFC56821F35}" type="datetimeFigureOut">
              <a:rPr lang="en-US"/>
              <a:pPr>
                <a:defRPr/>
              </a:pPr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A022C1-56D1-4EFF-AF78-6B4AF65F4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77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ED759E4-A1CB-4E1A-A804-0BD1D3B13C51}" type="datetimeFigureOut">
              <a:rPr lang="en-US"/>
              <a:pPr>
                <a:defRPr/>
              </a:pPr>
              <a:t>4/8/2017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228F2F3-754A-4153-9AC7-1EFE319D7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182563" eaLnBrk="1" hangingPunct="1">
              <a:spcBef>
                <a:spcPct val="0"/>
              </a:spcBef>
            </a:pPr>
            <a:endParaRPr lang="id-ID" sz="180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E575B33-2633-4C0D-9B6D-43582E5BB7F1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dirty="0" smtClean="0"/>
              <a:t>Wedzicha JA, Banerji D, Chapman KR, et</a:t>
            </a:r>
            <a:r>
              <a:rPr lang="en-GB" sz="1000" baseline="0" dirty="0" smtClean="0"/>
              <a:t> al</a:t>
            </a:r>
            <a:r>
              <a:rPr lang="en-GB" sz="1000" dirty="0" smtClean="0"/>
              <a:t>. </a:t>
            </a:r>
            <a:r>
              <a:rPr lang="en-US" sz="10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sz="1000" dirty="0" smtClean="0"/>
          </a:p>
          <a:p>
            <a:pPr>
              <a:spcBef>
                <a:spcPts val="0"/>
              </a:spcBef>
              <a:defRPr/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704836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85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77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60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904" indent="-284578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8314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3639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8965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4290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9616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4941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70267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3EA9949-8884-4629-A320-965971504907}" type="slidenum">
              <a:rPr lang="en-US" sz="1200" b="0">
                <a:solidFill>
                  <a:prstClr val="black"/>
                </a:solidFill>
                <a:latin typeface="News Gothic MT"/>
              </a:rPr>
              <a:pPr/>
              <a:t>18</a:t>
            </a:fld>
            <a:endParaRPr lang="en-US" sz="1200" b="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64112" cy="37242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679" y="4717499"/>
            <a:ext cx="5434318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87796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605BE5-045D-4D07-9248-DEE23F4A7D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30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605BE5-045D-4D07-9248-DEE23F4A7D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52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605BE5-045D-4D07-9248-DEE23F4A7D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32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1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5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904" indent="-284578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8314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3639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8965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4290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9616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4941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70267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3EA9949-8884-4629-A320-965971504907}" type="slidenum">
              <a:rPr lang="en-US" sz="1200" b="0">
                <a:solidFill>
                  <a:prstClr val="black"/>
                </a:solidFill>
                <a:latin typeface="News Gothic MT"/>
              </a:rPr>
              <a:pPr/>
              <a:t>3</a:t>
            </a:fld>
            <a:endParaRPr lang="en-US" sz="1200" b="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64112" cy="37242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679" y="4717499"/>
            <a:ext cx="5434318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37279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597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36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98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3575" y="804863"/>
            <a:ext cx="5354638" cy="4017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ro-R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34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3575" y="804863"/>
            <a:ext cx="5354638" cy="4017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ro-R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53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552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80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7F48C-BCF2-4BE8-9B28-AA3810D4A974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746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Reference</a:t>
            </a:r>
          </a:p>
          <a:p>
            <a:pPr marL="225379" marR="0" lvl="0" indent="-225379" algn="l" defTabSz="901518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dirty="0" smtClean="0"/>
              <a:t>Global initiative for chronic Obstructive Lung Disease (GOLD 2017). Global strategy for the diagnosis, management, and prevention of chronic obstructive pulmonary disease. Updated 2016. </a:t>
            </a:r>
            <a:r>
              <a:rPr lang="en-US" sz="1050" dirty="0" smtClean="0"/>
              <a:t>Last accessed 12 December </a:t>
            </a:r>
            <a:r>
              <a:rPr lang="en-US" sz="1050" baseline="0" dirty="0" smtClean="0"/>
              <a:t>2</a:t>
            </a:r>
            <a:r>
              <a:rPr lang="en-US" sz="1050" dirty="0" smtClean="0"/>
              <a:t>016. </a:t>
            </a:r>
            <a:r>
              <a:rPr lang="en-GB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http://goldcopd.org/gold-reports/</a:t>
            </a:r>
          </a:p>
          <a:p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84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fld id="{6E349427-B0AD-4B1B-9930-2DF97A6677FA}" type="slidenum">
              <a:rPr lang="de-DE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de-DE" altLang="en-US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920319" y="8739714"/>
            <a:ext cx="2999116" cy="46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 anchor="b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41A33D1D-70EB-4A75-85AB-A323BC4750A4}" type="slidenum">
              <a:rPr lang="en-GB" altLang="en-US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1000" dirty="0" smtClean="0">
                <a:latin typeface="Arial" panose="020B0604020202020204" pitchFamily="34" charset="0"/>
              </a:rPr>
              <a:t>For the primary efficacy endpoint, tiotropium and SFC had similar impacts on health care utilization exacerbations (defined as those that required treatment with oral corticosteroids and/or antibiotics or required hospitalization). Estimated exacerbation rates per year were 1.28 for SFC and 1.32 for tiotropium (Rate ratio [RR]: 0.967 [95% CI, 0.836 to 1.119], p=0.656). </a:t>
            </a:r>
          </a:p>
          <a:p>
            <a:endParaRPr lang="en-GB" altLang="en-US" sz="1000" dirty="0" smtClean="0">
              <a:latin typeface="Arial" panose="020B0604020202020204" pitchFamily="34" charset="0"/>
            </a:endParaRPr>
          </a:p>
          <a:p>
            <a:r>
              <a:rPr lang="en-GB" altLang="en-US" sz="1000" dirty="0" smtClean="0">
                <a:latin typeface="Arial" panose="020B0604020202020204" pitchFamily="34" charset="0"/>
              </a:rPr>
              <a:t>Exacerbations requiring antibiotics occurred more frequently in patients treated with SFC (SFC, 0.97/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yr</a:t>
            </a:r>
            <a:r>
              <a:rPr lang="en-GB" altLang="en-US" sz="1000" dirty="0" smtClean="0">
                <a:latin typeface="Arial" panose="020B0604020202020204" pitchFamily="34" charset="0"/>
              </a:rPr>
              <a:t>; tiotropium, 0.82/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yr</a:t>
            </a:r>
            <a:r>
              <a:rPr lang="en-GB" altLang="en-US" sz="1000" dirty="0" smtClean="0">
                <a:latin typeface="Arial" panose="020B0604020202020204" pitchFamily="34" charset="0"/>
              </a:rPr>
              <a:t>; RR: 1.19 [95% CI, 1.02 to 1.38], p=0.028), but those requiring systemic corticosteroids were less frequent than in the tiotropium-treated patients (SFC, 0.69/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yr</a:t>
            </a:r>
            <a:r>
              <a:rPr lang="en-GB" altLang="en-US" sz="1000" dirty="0" smtClean="0">
                <a:latin typeface="Arial" panose="020B0604020202020204" pitchFamily="34" charset="0"/>
              </a:rPr>
              <a:t>; tiotropium, 0.85/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yr</a:t>
            </a:r>
            <a:r>
              <a:rPr lang="en-GB" altLang="en-US" sz="1000" dirty="0" smtClean="0">
                <a:latin typeface="Arial" panose="020B0604020202020204" pitchFamily="34" charset="0"/>
              </a:rPr>
              <a:t>; RR: 0.81 [95%CI, 0.67 to 0.99], p=0.039).</a:t>
            </a:r>
          </a:p>
          <a:p>
            <a:pPr>
              <a:spcBef>
                <a:spcPct val="0"/>
              </a:spcBef>
            </a:pPr>
            <a:endParaRPr lang="en-GB" altLang="en-US" sz="1000" dirty="0" smtClean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1000" b="1" dirty="0" smtClean="0">
                <a:latin typeface="Arial" panose="020B0604020202020204" pitchFamily="34" charset="0"/>
              </a:rPr>
              <a:t>Reference</a:t>
            </a:r>
          </a:p>
          <a:p>
            <a:pPr marL="228600" indent="-228600">
              <a:buAutoNum type="arabicPeriod"/>
            </a:pPr>
            <a:r>
              <a:rPr lang="en-GB" altLang="en-US" sz="1000" dirty="0" smtClean="0">
                <a:latin typeface="Arial" panose="020B0604020202020204" pitchFamily="34" charset="0"/>
              </a:rPr>
              <a:t>Wedzicha JA, Calverley PMA, 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Seemungal</a:t>
            </a:r>
            <a:r>
              <a:rPr lang="en-GB" altLang="en-US" sz="1000" dirty="0" smtClean="0">
                <a:latin typeface="Arial" panose="020B0604020202020204" pitchFamily="34" charset="0"/>
              </a:rPr>
              <a:t> TA, et al. The prevention of chronic obstructive pulmonary disease exacerbations by salmeterol/fluticasone propionate or tiotropium bromide. Am J 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Respir</a:t>
            </a:r>
            <a:r>
              <a:rPr lang="en-GB" altLang="en-US" sz="1000" dirty="0" smtClean="0">
                <a:latin typeface="Arial" panose="020B0604020202020204" pitchFamily="34" charset="0"/>
              </a:rPr>
              <a:t> </a:t>
            </a:r>
            <a:r>
              <a:rPr lang="en-GB" altLang="en-US" sz="1000" dirty="0" err="1" smtClean="0">
                <a:latin typeface="Arial" panose="020B0604020202020204" pitchFamily="34" charset="0"/>
              </a:rPr>
              <a:t>Crit</a:t>
            </a:r>
            <a:r>
              <a:rPr lang="en-GB" altLang="en-US" sz="1000" dirty="0" smtClean="0">
                <a:latin typeface="Arial" panose="020B0604020202020204" pitchFamily="34" charset="0"/>
              </a:rPr>
              <a:t> Care Med 2008;177:19–26.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000" dirty="0" smtClean="0"/>
              <a:t>Wedzicha JA, Banerji D, Chapman KR, et</a:t>
            </a:r>
            <a:r>
              <a:rPr lang="en-GB" sz="1000" baseline="0" dirty="0" smtClean="0"/>
              <a:t> al</a:t>
            </a:r>
            <a:r>
              <a:rPr lang="en-GB" sz="1000" dirty="0" smtClean="0"/>
              <a:t>. </a:t>
            </a:r>
            <a:r>
              <a:rPr lang="en-US" sz="10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sz="1000" dirty="0" smtClean="0"/>
          </a:p>
          <a:p>
            <a:pPr marL="0" indent="0">
              <a:buNone/>
            </a:pPr>
            <a:endParaRPr lang="en-GB" altLang="en-US" sz="1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904" indent="-284578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8314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3639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8965" indent="-227663" defTabSz="923299" eaLnBrk="0" hangingPunct="0"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4290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9616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4941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70267" indent="-227663" defTabSz="923299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3EA9949-8884-4629-A320-965971504907}" type="slidenum">
              <a:rPr lang="en-US" sz="1200" b="0">
                <a:solidFill>
                  <a:prstClr val="black"/>
                </a:solidFill>
                <a:latin typeface="News Gothic MT"/>
              </a:rPr>
              <a:pPr/>
              <a:t>10</a:t>
            </a:fld>
            <a:endParaRPr lang="en-US" sz="1200" b="0" dirty="0">
              <a:solidFill>
                <a:prstClr val="black"/>
              </a:solidFill>
              <a:latin typeface="News Gothic MT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64112" cy="3724275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679" y="4717499"/>
            <a:ext cx="5434318" cy="44677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dirty="0"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953288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F98EFF-169A-45C9-85EB-9227F97881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89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773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endParaRPr lang="en-NZ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 smtClean="0"/>
              <a:t>Wedzicha JA, Banerji D, Chapman KR, et</a:t>
            </a:r>
            <a:r>
              <a:rPr lang="en-GB" sz="1200" baseline="0" dirty="0" smtClean="0"/>
              <a:t> al</a:t>
            </a:r>
            <a:r>
              <a:rPr lang="en-GB" sz="1200" dirty="0" smtClean="0"/>
              <a:t>. </a:t>
            </a:r>
            <a:r>
              <a:rPr lang="en-US" sz="1200" dirty="0" smtClean="0">
                <a:solidFill>
                  <a:srgbClr val="404040"/>
                </a:solidFill>
              </a:rPr>
              <a:t>Indacaterol/glycopyrronium or salmeterol/fluticasone for COPD exacerbations. New England Journal of Medicine 2016 [in press]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61414-0486-4936-A5DF-4421BBD3DF4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92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609600" y="1600200"/>
            <a:ext cx="7848600" cy="3810000"/>
          </a:xfrm>
          <a:prstGeom prst="roundRect">
            <a:avLst>
              <a:gd name="adj" fmla="val 4307"/>
            </a:avLst>
          </a:prstGeom>
          <a:noFill/>
          <a:ln w="38100">
            <a:solidFill>
              <a:srgbClr val="E20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3810000"/>
            <a:ext cx="7162800" cy="762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2072706"/>
            <a:ext cx="7162800" cy="1470025"/>
          </a:xfrm>
        </p:spPr>
        <p:txBody>
          <a:bodyPr/>
          <a:lstStyle>
            <a:lvl1pPr algn="l">
              <a:defRPr sz="4000">
                <a:solidFill>
                  <a:srgbClr val="FF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B22CA-98BC-4D15-AFA2-B6401578A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39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625C-19B7-4E39-A929-5491554022EB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BE691-C0AE-41CB-B83E-EAA1CDA57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2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44386-4441-4615-ABA7-549F90DF8996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A54DA-1314-4F48-86B4-74875407F9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46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88" y="153988"/>
            <a:ext cx="8785225" cy="641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44525" y="1827213"/>
            <a:ext cx="7827963" cy="2136775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13367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87388" y="6402388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538163" y="6402388"/>
            <a:ext cx="400050" cy="24765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7B55FEA-E41D-4400-A9A1-7A8915A294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866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346200"/>
            <a:ext cx="2667371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170308" y="1346200"/>
            <a:ext cx="2676809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3339524" y="1357911"/>
            <a:ext cx="2667371" cy="49333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687388" y="6402388"/>
            <a:ext cx="6477000" cy="2508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538163" y="6402388"/>
            <a:ext cx="400050" cy="24765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26F49427-CB08-4573-90F8-7522E9AF38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9907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16540"/>
            <a:ext cx="8496300" cy="100899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3025"/>
            <a:ext cx="8496300" cy="48766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3025"/>
            <a:ext cx="4087283" cy="48766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732867" y="1343025"/>
            <a:ext cx="4087283" cy="48766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4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58000">
              <a:schemeClr val="tx1">
                <a:lumMod val="95000"/>
                <a:lumOff val="5000"/>
              </a:schemeClr>
            </a:gs>
            <a:gs pos="100000">
              <a:srgbClr val="000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noFill/>
          <a:ln w="28575">
            <a:noFill/>
          </a:ln>
        </p:spPr>
        <p:txBody>
          <a:bodyPr>
            <a:normAutofit/>
          </a:bodyPr>
          <a:lstStyle>
            <a:lvl1pPr algn="l">
              <a:defRPr sz="3600" b="1">
                <a:solidFill>
                  <a:srgbClr val="FF66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>
            <a:lvl1pPr>
              <a:buClr>
                <a:srgbClr val="E20177"/>
              </a:buClr>
              <a:buSzPct val="135000"/>
              <a:defRPr b="0">
                <a:solidFill>
                  <a:schemeClr val="bg1"/>
                </a:solidFill>
                <a:latin typeface="+mn-lt"/>
              </a:defRPr>
            </a:lvl1pPr>
            <a:lvl2pPr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  <a:latin typeface="+mn-lt"/>
              </a:defRPr>
            </a:lvl3pPr>
            <a:lvl4pPr>
              <a:defRPr b="0">
                <a:solidFill>
                  <a:schemeClr val="bg1"/>
                </a:solidFill>
                <a:latin typeface="+mn-lt"/>
              </a:defRPr>
            </a:lvl4pPr>
            <a:lvl5pPr>
              <a:defRPr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5100E-8731-4C33-946F-8AC53FD4A001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79229-1A8E-4FC3-AD2C-CE0455173A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62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5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6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C890-071E-3E44-B471-02A91E297E33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B22CA-98BC-4D15-AFA2-B6401578A6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609600" y="1600200"/>
            <a:ext cx="7848600" cy="3810000"/>
          </a:xfrm>
          <a:prstGeom prst="roundRect">
            <a:avLst>
              <a:gd name="adj" fmla="val 4307"/>
            </a:avLst>
          </a:prstGeom>
          <a:noFill/>
          <a:ln w="38100">
            <a:solidFill>
              <a:srgbClr val="E20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27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100E-8731-4C33-946F-8AC53FD4A001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79229-1A8E-4FC3-AD2C-CE0455173A6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1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685800" y="3048000"/>
            <a:ext cx="8915400" cy="4038600"/>
          </a:xfrm>
          <a:prstGeom prst="roundRect">
            <a:avLst>
              <a:gd name="adj" fmla="val 4307"/>
            </a:avLst>
          </a:prstGeom>
          <a:noFill/>
          <a:ln w="19050">
            <a:solidFill>
              <a:srgbClr val="E20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3352800"/>
            <a:ext cx="9372600" cy="0"/>
          </a:xfrm>
          <a:prstGeom prst="line">
            <a:avLst/>
          </a:prstGeom>
          <a:ln w="3810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1113"/>
            <a:ext cx="14970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0925"/>
            <a:ext cx="75438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rgbClr val="FF66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04AC-6931-4322-A0F2-1E7297E8CEBF}" type="datetime1">
              <a:rPr lang="en-US" smtClean="0"/>
              <a:t>4/8/2017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18345-D8D7-4EFC-A6D9-A606344C94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7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1A0EAD-6B0F-496B-AE93-5F9BF0C6CF49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DBFF4-74BA-41D7-A5DE-E9CDA2DA72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25744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A4329-D88C-495F-B2A4-6F1E2BFB4401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C71AD-91BF-4D6A-86EF-25FA792137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61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B5186C-6BC6-4C7E-B66D-5B4264434DB8}" type="datetime1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DF66B7-5931-45A1-8EE2-01F405E325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98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C44612-63EF-45BD-ABC5-9647EB3ECA18}" type="datetime1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8EA2B5-2551-4A87-BD88-D26C8D0750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73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3FEABA-0950-431C-ADE1-738C11823C7B}" type="datetime1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00D02-CD46-4F89-9B4B-ECADFC3FCA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19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248571-14B8-4D23-8D5C-07AC35F84EEF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85CDB-95F0-44C2-8267-8D3C42D4B7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86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B1B46C-5F4B-45F0-9BFD-4593FDBD5F61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6AC05-F16E-471B-9991-F645C31C32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19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55625C-19B7-4E39-A929-5491554022EB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BE691-C0AE-41CB-B83E-EAA1CDA578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4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44386-4441-4615-ABA7-549F90DF8996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A54DA-1314-4F48-86B4-74875407F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27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A4329-D88C-495F-B2A4-6F1E2BFB4401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C71AD-91BF-4D6A-86EF-25FA792137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49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343025"/>
            <a:ext cx="4087283" cy="48766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732867" y="1343025"/>
            <a:ext cx="4087283" cy="48766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4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63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5186C-6BC6-4C7E-B66D-5B4264434DB8}" type="datetime1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F66B7-5931-45A1-8EE2-01F405E325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88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5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5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9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8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0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4547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373764" y="6302831"/>
            <a:ext cx="3446386" cy="2762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 algn="r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23850" y="6303981"/>
            <a:ext cx="3446386" cy="2750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 anchorCtr="0">
            <a:noAutofit/>
          </a:bodyPr>
          <a:lstStyle>
            <a:lvl1pPr marL="0" indent="0"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lvl="0" eaLnBrk="1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19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95536" y="6254245"/>
            <a:ext cx="2870198" cy="41987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275607" y="6410325"/>
            <a:ext cx="4176713" cy="276225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1000"/>
            </a:lvl1pPr>
          </a:lstStyle>
          <a:p>
            <a:pPr lvl="0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131982"/>
            <a:ext cx="8353425" cy="10112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346200"/>
            <a:ext cx="8312150" cy="46861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buClr>
                <a:srgbClr val="F28F00"/>
              </a:buClr>
              <a:defRPr/>
            </a:lvl2pPr>
            <a:lvl3pPr>
              <a:spcAft>
                <a:spcPts val="600"/>
              </a:spcAft>
              <a:buClr>
                <a:srgbClr val="F28F00"/>
              </a:buClr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4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612-63EF-45BD-ABC5-9647EB3ECA18}" type="datetime1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EA2B5-2551-4A87-BD88-D26C8D0750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3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FEABA-0950-431C-ADE1-738C11823C7B}" type="datetime1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00D02-CD46-4F89-9B4B-ECADFC3FC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286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48571-14B8-4D23-8D5C-07AC35F84EEF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85CDB-95F0-44C2-8267-8D3C42D4B7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6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46C-5F4B-45F0-9BFD-4593FDBD5F61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6AC05-F16E-471B-9991-F645C31C3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4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5000">
              <a:schemeClr val="tx1">
                <a:lumMod val="95000"/>
                <a:lumOff val="5000"/>
              </a:schemeClr>
            </a:gs>
            <a:gs pos="100000">
              <a:srgbClr val="00000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1A0EAD-6B0F-496B-AE93-5F9BF0C6CF49}" type="datetime1">
              <a:rPr lang="en-US" smtClean="0"/>
              <a:t>4/8/2017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48DBFF4-74BA-41D7-A5DE-E9CDA2DA7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1" r:id="rId24"/>
    <p:sldLayoutId id="2147484032" r:id="rId25"/>
    <p:sldLayoutId id="2147484033" r:id="rId26"/>
    <p:sldLayoutId id="2147484034" r:id="rId27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1A0EAD-6B0F-496B-AE93-5F9BF0C6CF49}" type="datetime1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8DBFF4-74BA-41D7-A5DE-E9CDA2DA72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8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  <p:sldLayoutId id="2147484055" r:id="rId20"/>
    <p:sldLayoutId id="2147484056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8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943600"/>
          </a:xfrm>
        </p:spPr>
        <p:txBody>
          <a:bodyPr/>
          <a:lstStyle/>
          <a:p>
            <a:r>
              <a:rPr lang="en-GB" sz="4000" dirty="0">
                <a:solidFill>
                  <a:srgbClr val="FFFF00"/>
                </a:solidFill>
              </a:rPr>
              <a:t>Implication of FLAME Study </a:t>
            </a:r>
            <a:r>
              <a:rPr lang="en-GB" sz="4000" dirty="0" smtClean="0">
                <a:solidFill>
                  <a:srgbClr val="FFFF00"/>
                </a:solidFill>
              </a:rPr>
              <a:t/>
            </a:r>
            <a:br>
              <a:rPr lang="en-GB" sz="4000" dirty="0" smtClean="0">
                <a:solidFill>
                  <a:srgbClr val="FFFF00"/>
                </a:solidFill>
              </a:rPr>
            </a:br>
            <a:r>
              <a:rPr lang="en-GB" sz="4000" dirty="0" smtClean="0">
                <a:solidFill>
                  <a:srgbClr val="FFFF00"/>
                </a:solidFill>
              </a:rPr>
              <a:t>on </a:t>
            </a:r>
            <a:r>
              <a:rPr lang="en-GB" sz="4000" dirty="0">
                <a:solidFill>
                  <a:srgbClr val="FFFF00"/>
                </a:solidFill>
              </a:rPr>
              <a:t>COPD </a:t>
            </a:r>
            <a:r>
              <a:rPr lang="en-GB" sz="4000" dirty="0" smtClean="0">
                <a:solidFill>
                  <a:srgbClr val="FFFF00"/>
                </a:solidFill>
              </a:rPr>
              <a:t>Treatment</a:t>
            </a:r>
            <a:br>
              <a:rPr lang="en-GB" sz="4000" dirty="0" smtClean="0">
                <a:solidFill>
                  <a:srgbClr val="FFFF00"/>
                </a:solidFill>
              </a:rPr>
            </a:br>
            <a:r>
              <a:rPr lang="en-GB" sz="4000" dirty="0" smtClean="0">
                <a:solidFill>
                  <a:srgbClr val="FFFF00"/>
                </a:solidFill>
              </a:rPr>
              <a:t/>
            </a:r>
            <a:br>
              <a:rPr lang="en-GB" sz="4000" dirty="0" smtClean="0">
                <a:solidFill>
                  <a:srgbClr val="FFFF00"/>
                </a:solidFill>
              </a:rPr>
            </a:br>
            <a:r>
              <a:rPr lang="en-GB" sz="4000" dirty="0">
                <a:solidFill>
                  <a:srgbClr val="FFFF00"/>
                </a:solidFill>
              </a:rPr>
              <a:t/>
            </a:r>
            <a:br>
              <a:rPr lang="en-GB" sz="4000" dirty="0">
                <a:solidFill>
                  <a:srgbClr val="FFFF00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/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id-ID" sz="2800" dirty="0" smtClean="0">
                <a:solidFill>
                  <a:srgbClr val="EEECE1"/>
                </a:solidFill>
              </a:rPr>
              <a:t>Susanthy </a:t>
            </a:r>
            <a:r>
              <a:rPr lang="id-ID" sz="2800" dirty="0">
                <a:solidFill>
                  <a:srgbClr val="EEECE1"/>
                </a:solidFill>
              </a:rPr>
              <a:t>Dj</a:t>
            </a:r>
            <a:br>
              <a:rPr lang="id-ID" sz="2800" dirty="0">
                <a:solidFill>
                  <a:srgbClr val="EEECE1"/>
                </a:solidFill>
              </a:rPr>
            </a:br>
            <a:r>
              <a:rPr lang="id-ID" sz="2000" dirty="0">
                <a:solidFill>
                  <a:srgbClr val="EEECE1"/>
                </a:solidFill>
              </a:rPr>
              <a:t/>
            </a:r>
            <a:br>
              <a:rPr lang="id-ID" sz="2000" dirty="0">
                <a:solidFill>
                  <a:srgbClr val="EEECE1"/>
                </a:solidFill>
              </a:rPr>
            </a:br>
            <a:r>
              <a:rPr lang="id-ID" sz="2000" dirty="0">
                <a:solidFill>
                  <a:srgbClr val="EEECE1"/>
                </a:solidFill>
              </a:rPr>
              <a:t/>
            </a:r>
            <a:br>
              <a:rPr lang="id-ID" sz="2000" dirty="0">
                <a:solidFill>
                  <a:srgbClr val="EEECE1"/>
                </a:solidFill>
              </a:rPr>
            </a:br>
            <a:r>
              <a:rPr lang="en-US" sz="2000" dirty="0" err="1">
                <a:solidFill>
                  <a:srgbClr val="EEECE1"/>
                </a:solidFill>
                <a:latin typeface="Times New Roman" charset="0"/>
                <a:cs typeface="Arial" charset="0"/>
              </a:rPr>
              <a:t>Staf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Medical Functional  </a:t>
            </a:r>
            <a:r>
              <a:rPr lang="en-US" sz="2000" dirty="0" err="1">
                <a:solidFill>
                  <a:srgbClr val="EEECE1"/>
                </a:solidFill>
                <a:latin typeface="Times New Roman" charset="0"/>
                <a:cs typeface="Arial" charset="0"/>
              </a:rPr>
              <a:t>Saiful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Anwar</a:t>
            </a:r>
            <a: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Hospital</a:t>
            </a:r>
            <a: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,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</a:t>
            </a:r>
            <a: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/>
            </a:r>
            <a:b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</a:b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Pulmonology and</a:t>
            </a:r>
            <a: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Respiratory Medicine,</a:t>
            </a:r>
            <a: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/>
            </a:r>
            <a:b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</a:b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</a:t>
            </a:r>
            <a:r>
              <a:rPr lang="id-ID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Medical Faculty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, </a:t>
            </a:r>
            <a:r>
              <a:rPr lang="en-US" sz="2000" dirty="0" err="1">
                <a:solidFill>
                  <a:srgbClr val="EEECE1"/>
                </a:solidFill>
                <a:latin typeface="Times New Roman" charset="0"/>
                <a:cs typeface="Arial" charset="0"/>
              </a:rPr>
              <a:t>Brawijaya</a:t>
            </a:r>
            <a:r>
              <a:rPr lang="en-US" sz="2000" dirty="0">
                <a:solidFill>
                  <a:srgbClr val="EEECE1"/>
                </a:solidFill>
                <a:latin typeface="Times New Roman" charset="0"/>
                <a:cs typeface="Arial" charset="0"/>
              </a:rPr>
              <a:t> University  Malang</a:t>
            </a:r>
            <a:r>
              <a:rPr lang="id-ID" sz="2000" dirty="0">
                <a:solidFill>
                  <a:srgbClr val="EEECE1"/>
                </a:solidFill>
              </a:rPr>
              <a:t/>
            </a:r>
            <a:br>
              <a:rPr lang="id-ID" sz="2000" dirty="0">
                <a:solidFill>
                  <a:srgbClr val="EEECE1"/>
                </a:solidFill>
              </a:rPr>
            </a:br>
            <a:endParaRPr lang="en-US" sz="2000" b="1" i="1" dirty="0" smtClean="0">
              <a:solidFill>
                <a:srgbClr val="EEECE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FLAME study design</a:t>
            </a:r>
            <a:br>
              <a:rPr lang="en-US" dirty="0"/>
            </a:br>
            <a:r>
              <a:rPr lang="en-US" sz="2400" dirty="0" err="1"/>
              <a:t>E</a:t>
            </a:r>
            <a:r>
              <a:rPr lang="en-US" sz="2400" b="1" dirty="0" err="1"/>
              <a:t>F</a:t>
            </a:r>
            <a:r>
              <a:rPr lang="en-US" sz="2400" dirty="0" err="1"/>
              <a:t>fect</a:t>
            </a:r>
            <a:r>
              <a:rPr lang="en-US" sz="2400" dirty="0"/>
              <a:t> of Indacatero</a:t>
            </a:r>
            <a:r>
              <a:rPr lang="en-US" sz="2400" b="1" dirty="0"/>
              <a:t>l</a:t>
            </a:r>
            <a:r>
              <a:rPr lang="en-US" sz="2400" dirty="0"/>
              <a:t> Glycopyrronium vs Flutic</a:t>
            </a:r>
            <a:r>
              <a:rPr lang="en-US" sz="2400" b="1" dirty="0"/>
              <a:t>a</a:t>
            </a:r>
            <a:r>
              <a:rPr lang="en-US" sz="2400" dirty="0"/>
              <a:t>sone Sal</a:t>
            </a:r>
            <a:r>
              <a:rPr lang="en-US" sz="2400" b="1" dirty="0"/>
              <a:t>m</a:t>
            </a:r>
            <a:r>
              <a:rPr lang="en-US" sz="2400" dirty="0"/>
              <a:t>eterol on COPD </a:t>
            </a:r>
            <a:r>
              <a:rPr lang="en-US" sz="2400" b="1" dirty="0"/>
              <a:t>E</a:t>
            </a:r>
            <a:r>
              <a:rPr lang="en-US" sz="2400" dirty="0"/>
              <a:t>xacerbations</a:t>
            </a:r>
            <a:endParaRPr lang="en-GB" sz="2400" dirty="0">
              <a:solidFill>
                <a:srgbClr val="92322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4"/>
          <p:cNvSpPr txBox="1">
            <a:spLocks noChangeArrowheads="1"/>
          </p:cNvSpPr>
          <p:nvPr/>
        </p:nvSpPr>
        <p:spPr bwMode="auto">
          <a:xfrm>
            <a:off x="322264" y="6175169"/>
            <a:ext cx="3866964" cy="52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spcAft>
                <a:spcPts val="600"/>
              </a:spcAft>
              <a:buClr>
                <a:srgbClr val="0075C9"/>
              </a:buClr>
              <a:buSzPct val="110000"/>
              <a:buFont typeface="Wingdings" pitchFamily="2" charset="2"/>
              <a:buChar char="§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442913" indent="-206375" eaLnBrk="0" hangingPunct="0">
              <a:spcAft>
                <a:spcPts val="600"/>
              </a:spcAft>
              <a:buClr>
                <a:srgbClr val="99C8E9"/>
              </a:buClr>
              <a:buSzPct val="90000"/>
              <a:buFont typeface="Arial" pitchFamily="34" charset="0"/>
              <a:buChar char="●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677863" indent="-220663" eaLnBrk="0" hangingPunct="0">
              <a:spcAft>
                <a:spcPts val="600"/>
              </a:spcAft>
              <a:buClr>
                <a:srgbClr val="A6A6A6"/>
              </a:buClr>
              <a:buFont typeface="Calibri" pitchFamily="34" charset="0"/>
              <a:buChar char="–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862013" indent="-184150" eaLnBrk="0" hangingPunct="0">
              <a:spcAft>
                <a:spcPts val="600"/>
              </a:spcAft>
              <a:buClr>
                <a:srgbClr val="145477"/>
              </a:buClr>
              <a:buSzPct val="90000"/>
              <a:buFont typeface="Arial" pitchFamily="34" charset="0"/>
              <a:buChar char="●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098550" indent="-220663" eaLnBrk="0" hangingPunct="0">
              <a:spcAft>
                <a:spcPts val="600"/>
              </a:spcAft>
              <a:buClr>
                <a:schemeClr val="accent2"/>
              </a:buClr>
              <a:buChar char="»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555750" indent="-220663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012950" indent="-220663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470150" indent="-220663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2927350" indent="-220663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tabLst>
                <a:tab pos="182563" algn="l"/>
                <a:tab pos="1438275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0"/>
              </a:spcAft>
              <a:buFont typeface="Wingdings" pitchFamily="2" charset="2"/>
              <a:buNone/>
            </a:pPr>
            <a:endParaRPr lang="en-GB" sz="1200" dirty="0">
              <a:solidFill>
                <a:srgbClr val="40404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95535" y="6237311"/>
            <a:ext cx="4658499" cy="419874"/>
          </a:xfrm>
        </p:spPr>
        <p:txBody>
          <a:bodyPr/>
          <a:lstStyle/>
          <a:p>
            <a:r>
              <a:rPr lang="en-GB" dirty="0"/>
              <a:t>*FEV</a:t>
            </a:r>
            <a:r>
              <a:rPr lang="en-GB" baseline="-25000" dirty="0"/>
              <a:t>1</a:t>
            </a:r>
            <a:r>
              <a:rPr lang="en-GB" dirty="0"/>
              <a:t> ≥25 and </a:t>
            </a:r>
            <a:r>
              <a:rPr lang="en-GB" dirty="0" smtClean="0"/>
              <a:t>&lt;60</a:t>
            </a:r>
            <a:r>
              <a:rPr lang="en-GB" dirty="0"/>
              <a:t>% </a:t>
            </a:r>
            <a:r>
              <a:rPr lang="en-GB" dirty="0" smtClean="0"/>
              <a:t>predicted. </a:t>
            </a:r>
            <a:r>
              <a:rPr lang="en-US" dirty="0" smtClean="0"/>
              <a:t>IND </a:t>
            </a:r>
            <a:r>
              <a:rPr lang="en-US" dirty="0"/>
              <a:t>= indacaterol; GLY = </a:t>
            </a:r>
            <a:r>
              <a:rPr lang="en-US" dirty="0" smtClean="0"/>
              <a:t>glycopyrronium</a:t>
            </a:r>
            <a:br>
              <a:rPr lang="en-US" dirty="0" smtClean="0"/>
            </a:br>
            <a:r>
              <a:rPr lang="en-US" dirty="0" smtClean="0"/>
              <a:t>FEV</a:t>
            </a:r>
            <a:r>
              <a:rPr lang="en-US" baseline="-25000" dirty="0" smtClean="0"/>
              <a:t>1</a:t>
            </a:r>
            <a:r>
              <a:rPr lang="en-US" dirty="0" smtClean="0"/>
              <a:t> = forced expiratory volume in 1 second; OL = open label</a:t>
            </a:r>
            <a:endParaRPr lang="en-US" dirty="0"/>
          </a:p>
        </p:txBody>
      </p:sp>
      <p:sp>
        <p:nvSpPr>
          <p:cNvPr id="41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Evaluating efficacy of Ultibro</a:t>
            </a:r>
            <a:r>
              <a:rPr lang="en-US" sz="2400" baseline="30000" dirty="0"/>
              <a:t>®</a:t>
            </a:r>
            <a:r>
              <a:rPr lang="en-US" sz="2400" dirty="0"/>
              <a:t> </a:t>
            </a:r>
            <a:r>
              <a:rPr lang="en-US" sz="2400" dirty="0" err="1"/>
              <a:t>Breezhaler</a:t>
            </a:r>
            <a:r>
              <a:rPr lang="en-US" sz="2400" baseline="30000" dirty="0"/>
              <a:t>®</a:t>
            </a:r>
            <a:r>
              <a:rPr lang="en-GB" sz="2400" dirty="0"/>
              <a:t> in terms </a:t>
            </a:r>
            <a:r>
              <a:rPr lang="en-GB" sz="2400" dirty="0" smtClean="0"/>
              <a:t>of</a:t>
            </a:r>
            <a:br>
              <a:rPr lang="en-GB" sz="2400" dirty="0" smtClean="0"/>
            </a:br>
            <a:r>
              <a:rPr lang="en-GB" sz="2400" dirty="0" smtClean="0"/>
              <a:t>exacerbations </a:t>
            </a:r>
            <a:r>
              <a:rPr lang="en-GB" sz="2400" dirty="0"/>
              <a:t>in moderate-to-very severe patients*</a:t>
            </a:r>
          </a:p>
        </p:txBody>
      </p:sp>
      <p:sp>
        <p:nvSpPr>
          <p:cNvPr id="3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400" dirty="0"/>
              <a:t>Patients had history of ≥1 exacerbation in the previous 12 months that required treatment with systemic corticosteroids and/or antibiotics</a:t>
            </a:r>
          </a:p>
        </p:txBody>
      </p:sp>
      <p:sp>
        <p:nvSpPr>
          <p:cNvPr id="38" name="Down Arrow 37"/>
          <p:cNvSpPr/>
          <p:nvPr/>
        </p:nvSpPr>
        <p:spPr bwMode="auto">
          <a:xfrm rot="16200000">
            <a:off x="5172016" y="4118949"/>
            <a:ext cx="177499" cy="3255969"/>
          </a:xfrm>
          <a:prstGeom prst="downArrow">
            <a:avLst>
              <a:gd name="adj1" fmla="val 50000"/>
              <a:gd name="adj2" fmla="val 99618"/>
            </a:avLst>
          </a:prstGeom>
          <a:solidFill>
            <a:srgbClr val="FFFFFF"/>
          </a:solidFill>
          <a:ln w="25400" cap="flat" cmpd="sng" algn="ctr">
            <a:solidFill>
              <a:srgbClr val="145477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3411944" y="2604016"/>
            <a:ext cx="3549809" cy="519329"/>
          </a:xfrm>
          <a:prstGeom prst="roundRect">
            <a:avLst/>
          </a:prstGeom>
          <a:solidFill>
            <a:srgbClr val="FFCC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  <a:t>Double-blind treatment period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  <a:t>(52 weeks)</a:t>
            </a: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blackWhite">
          <a:xfrm>
            <a:off x="663477" y="4929229"/>
            <a:ext cx="1236696" cy="495822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–35 to </a:t>
            </a:r>
            <a:b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</a:b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–29</a:t>
            </a:r>
            <a:endParaRPr lang="en-GB" sz="1400" kern="0" dirty="0">
              <a:solidFill>
                <a:srgbClr val="40404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6" name="Rectangle 14"/>
          <p:cNvSpPr>
            <a:spLocks noChangeArrowheads="1"/>
          </p:cNvSpPr>
          <p:nvPr/>
        </p:nvSpPr>
        <p:spPr bwMode="blackWhite">
          <a:xfrm>
            <a:off x="3424171" y="4929229"/>
            <a:ext cx="3549809" cy="495822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1 to Day 365</a:t>
            </a:r>
            <a:endParaRPr lang="en-GB" sz="1400" kern="0" dirty="0">
              <a:solidFill>
                <a:srgbClr val="40404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7071126" y="2604016"/>
            <a:ext cx="1558881" cy="519329"/>
          </a:xfrm>
          <a:prstGeom prst="roundRect">
            <a:avLst/>
          </a:prstGeom>
          <a:solidFill>
            <a:srgbClr val="FFCC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  <a:t>30-day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  <a:t/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  <a:t>safety follow-up</a:t>
            </a:r>
          </a:p>
        </p:txBody>
      </p:sp>
      <p:sp>
        <p:nvSpPr>
          <p:cNvPr id="53" name="TextBox 3"/>
          <p:cNvSpPr txBox="1">
            <a:spLocks noChangeArrowheads="1"/>
          </p:cNvSpPr>
          <p:nvPr/>
        </p:nvSpPr>
        <p:spPr bwMode="auto">
          <a:xfrm>
            <a:off x="663477" y="3621347"/>
            <a:ext cx="1236696" cy="523220"/>
          </a:xfrm>
          <a:prstGeom prst="homePlate">
            <a:avLst>
              <a:gd name="adj" fmla="val 30842"/>
            </a:avLst>
          </a:prstGeom>
          <a:solidFill>
            <a:srgbClr val="145477"/>
          </a:solidFill>
          <a:ln w="25400" cap="flat" cmpd="sng" algn="ctr">
            <a:noFill/>
            <a:prstDash val="solid"/>
          </a:ln>
          <a:effectLst/>
          <a:extLst/>
        </p:spPr>
        <p:txBody>
          <a:bodyPr lIns="36000" r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Screening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 smtClean="0">
                <a:solidFill>
                  <a:srgbClr val="FFFFFF"/>
                </a:solidFill>
                <a:ea typeface="ヒラギノ角ゴ Pro W3"/>
                <a:cs typeface="ヒラギノ角ゴ Pro W3"/>
              </a:rPr>
              <a:t>period</a:t>
            </a:r>
            <a:endParaRPr lang="en-US" sz="1400" kern="0" dirty="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2" name="AutoShape 67"/>
          <p:cNvSpPr>
            <a:spLocks noChangeArrowheads="1"/>
          </p:cNvSpPr>
          <p:nvPr/>
        </p:nvSpPr>
        <p:spPr bwMode="auto">
          <a:xfrm>
            <a:off x="3424171" y="3316986"/>
            <a:ext cx="3549809" cy="519329"/>
          </a:xfrm>
          <a:prstGeom prst="homePlate">
            <a:avLst>
              <a:gd name="adj" fmla="val 37442"/>
            </a:avLst>
          </a:prstGeom>
          <a:solidFill>
            <a:srgbClr val="2E6EBC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72000" tIns="0" rIns="72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Arial" pitchFamily="34" charset="0"/>
              </a:rPr>
              <a:t>IND/GLY 110/50 </a:t>
            </a:r>
            <a:r>
              <a:rPr lang="el-GR" sz="1400" kern="0" dirty="0">
                <a:solidFill>
                  <a:srgbClr val="FFFFFF"/>
                </a:solidFill>
                <a:cs typeface="Arial" pitchFamily="34" charset="0"/>
              </a:rPr>
              <a:t>μ</a:t>
            </a:r>
            <a:r>
              <a:rPr lang="en-GB" sz="1400" kern="0" dirty="0">
                <a:solidFill>
                  <a:srgbClr val="FFFFFF"/>
                </a:solidFill>
                <a:cs typeface="Arial" pitchFamily="34" charset="0"/>
              </a:rPr>
              <a:t>g q.d. </a:t>
            </a:r>
            <a:endParaRPr lang="el-GR" sz="1400" kern="0" baseline="30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3" name="AutoShape 67"/>
          <p:cNvSpPr>
            <a:spLocks noChangeArrowheads="1"/>
          </p:cNvSpPr>
          <p:nvPr/>
        </p:nvSpPr>
        <p:spPr bwMode="auto">
          <a:xfrm>
            <a:off x="3424171" y="4029955"/>
            <a:ext cx="3549809" cy="519329"/>
          </a:xfrm>
          <a:prstGeom prst="homePlate">
            <a:avLst>
              <a:gd name="adj" fmla="val 37426"/>
            </a:avLst>
          </a:prstGeom>
          <a:solidFill>
            <a:srgbClr val="FF4DC7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wrap="none" lIns="72000" tIns="0" rIns="7200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FFFFFF"/>
                </a:solidFill>
                <a:cs typeface="Arial" pitchFamily="34" charset="0"/>
              </a:rPr>
              <a:t>SFC 50/500 µg b.i.d. </a:t>
            </a:r>
            <a:endParaRPr lang="el-GR" sz="1400" kern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blackWhite">
          <a:xfrm>
            <a:off x="2033701" y="4929229"/>
            <a:ext cx="1256942" cy="495822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–28 to </a:t>
            </a:r>
            <a:b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</a:b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–1</a:t>
            </a:r>
            <a:endParaRPr lang="en-GB" sz="1400" kern="0" dirty="0">
              <a:solidFill>
                <a:srgbClr val="40404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5" name="Line 57"/>
          <p:cNvSpPr>
            <a:spLocks noChangeShapeType="1"/>
          </p:cNvSpPr>
          <p:nvPr/>
        </p:nvSpPr>
        <p:spPr bwMode="auto">
          <a:xfrm>
            <a:off x="685718" y="4697252"/>
            <a:ext cx="1236696" cy="0"/>
          </a:xfrm>
          <a:prstGeom prst="line">
            <a:avLst/>
          </a:prstGeom>
          <a:noFill/>
          <a:ln w="28575" cap="sq">
            <a:solidFill>
              <a:srgbClr val="404040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6" name="Line 57"/>
          <p:cNvSpPr>
            <a:spLocks noChangeShapeType="1"/>
          </p:cNvSpPr>
          <p:nvPr/>
        </p:nvSpPr>
        <p:spPr bwMode="auto">
          <a:xfrm>
            <a:off x="2052936" y="4697252"/>
            <a:ext cx="1245133" cy="0"/>
          </a:xfrm>
          <a:prstGeom prst="line">
            <a:avLst/>
          </a:prstGeom>
          <a:noFill/>
          <a:ln w="28575" cap="sq">
            <a:solidFill>
              <a:srgbClr val="404040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7" name="Line 57"/>
          <p:cNvSpPr>
            <a:spLocks noChangeShapeType="1"/>
          </p:cNvSpPr>
          <p:nvPr/>
        </p:nvSpPr>
        <p:spPr bwMode="auto">
          <a:xfrm flipV="1">
            <a:off x="3414788" y="4697252"/>
            <a:ext cx="3544747" cy="0"/>
          </a:xfrm>
          <a:prstGeom prst="line">
            <a:avLst/>
          </a:prstGeom>
          <a:noFill/>
          <a:ln w="28575" cap="sq">
            <a:solidFill>
              <a:srgbClr val="404040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61146" y="2420484"/>
            <a:ext cx="671134" cy="3846973"/>
            <a:chOff x="196127" y="2224349"/>
            <a:chExt cx="671134" cy="3846973"/>
          </a:xfrm>
        </p:grpSpPr>
        <p:cxnSp>
          <p:nvCxnSpPr>
            <p:cNvPr id="69" name="Straight Connector 68"/>
            <p:cNvCxnSpPr>
              <a:cxnSpLocks noChangeShapeType="1"/>
            </p:cNvCxnSpPr>
            <p:nvPr/>
          </p:nvCxnSpPr>
          <p:spPr bwMode="auto">
            <a:xfrm>
              <a:off x="531694" y="2224349"/>
              <a:ext cx="0" cy="3037585"/>
            </a:xfrm>
            <a:prstGeom prst="line">
              <a:avLst/>
            </a:prstGeom>
            <a:noFill/>
            <a:ln w="19050" cap="sq" algn="ctr">
              <a:solidFill>
                <a:srgbClr val="404040"/>
              </a:solidFill>
              <a:prstDash val="dash"/>
              <a:round/>
              <a:headEnd/>
              <a:tailEnd/>
            </a:ln>
          </p:spPr>
        </p:cxnSp>
        <p:sp>
          <p:nvSpPr>
            <p:cNvPr id="70" name="Rounded Rectangle 69"/>
            <p:cNvSpPr/>
            <p:nvPr/>
          </p:nvSpPr>
          <p:spPr bwMode="auto">
            <a:xfrm>
              <a:off x="196127" y="5811657"/>
              <a:ext cx="671134" cy="259665"/>
            </a:xfrm>
            <a:prstGeom prst="roundRect">
              <a:avLst/>
            </a:prstGeom>
            <a:solidFill>
              <a:srgbClr val="14547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</a:rPr>
                <a:t>Visit 1</a:t>
              </a:r>
            </a:p>
          </p:txBody>
        </p:sp>
        <p:sp>
          <p:nvSpPr>
            <p:cNvPr id="71" name="Down Arrow 70"/>
            <p:cNvSpPr/>
            <p:nvPr/>
          </p:nvSpPr>
          <p:spPr bwMode="auto">
            <a:xfrm rot="10800000">
              <a:off x="428777" y="5501366"/>
              <a:ext cx="205835" cy="222103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14547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72" name="Rectangle 14"/>
          <p:cNvSpPr>
            <a:spLocks noChangeArrowheads="1"/>
          </p:cNvSpPr>
          <p:nvPr/>
        </p:nvSpPr>
        <p:spPr bwMode="blackWhite">
          <a:xfrm>
            <a:off x="7083444" y="4929229"/>
            <a:ext cx="1558881" cy="495822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t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366 to </a:t>
            </a:r>
            <a:b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</a:br>
            <a:r>
              <a:rPr lang="en-US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395</a:t>
            </a:r>
            <a:endParaRPr lang="en-GB" sz="1400" kern="0" dirty="0">
              <a:solidFill>
                <a:srgbClr val="40404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3" name="Line 57"/>
          <p:cNvSpPr>
            <a:spLocks noChangeShapeType="1"/>
          </p:cNvSpPr>
          <p:nvPr/>
        </p:nvSpPr>
        <p:spPr bwMode="auto">
          <a:xfrm>
            <a:off x="7068039" y="4697252"/>
            <a:ext cx="1555036" cy="0"/>
          </a:xfrm>
          <a:prstGeom prst="line">
            <a:avLst/>
          </a:prstGeom>
          <a:noFill/>
          <a:ln w="28575" cap="sq">
            <a:solidFill>
              <a:srgbClr val="404040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ea typeface="ＭＳ Ｐゴシック" pitchFamily="34" charset="-128"/>
              <a:cs typeface="Arial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559989" y="2420484"/>
            <a:ext cx="802594" cy="3846973"/>
            <a:chOff x="1494970" y="2224349"/>
            <a:chExt cx="802594" cy="384697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1494970" y="5811657"/>
              <a:ext cx="802594" cy="259665"/>
            </a:xfrm>
            <a:prstGeom prst="roundRect">
              <a:avLst/>
            </a:prstGeom>
            <a:solidFill>
              <a:srgbClr val="14547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</a:rPr>
                <a:t>Visit 101</a:t>
              </a:r>
            </a:p>
          </p:txBody>
        </p:sp>
        <p:sp>
          <p:nvSpPr>
            <p:cNvPr id="81" name="Down Arrow 80"/>
            <p:cNvSpPr/>
            <p:nvPr/>
          </p:nvSpPr>
          <p:spPr bwMode="auto">
            <a:xfrm rot="10800000">
              <a:off x="1794192" y="5501366"/>
              <a:ext cx="204149" cy="222103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14547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endParaRPr>
            </a:p>
          </p:txBody>
        </p:sp>
        <p:cxnSp>
          <p:nvCxnSpPr>
            <p:cNvPr id="84" name="Straight Connector 83"/>
            <p:cNvCxnSpPr>
              <a:cxnSpLocks noChangeShapeType="1"/>
            </p:cNvCxnSpPr>
            <p:nvPr/>
          </p:nvCxnSpPr>
          <p:spPr bwMode="auto">
            <a:xfrm>
              <a:off x="1896267" y="2224349"/>
              <a:ext cx="0" cy="3037585"/>
            </a:xfrm>
            <a:prstGeom prst="line">
              <a:avLst/>
            </a:prstGeom>
            <a:noFill/>
            <a:ln w="19050" cap="sq" algn="ctr">
              <a:solidFill>
                <a:srgbClr val="404040"/>
              </a:solidFill>
              <a:prstDash val="dash"/>
              <a:round/>
              <a:headEnd/>
              <a:tailEnd/>
            </a:ln>
          </p:spPr>
        </p:cxnSp>
      </p:grp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>
            <a:off x="7018128" y="2420484"/>
            <a:ext cx="0" cy="3037585"/>
          </a:xfrm>
          <a:prstGeom prst="line">
            <a:avLst/>
          </a:prstGeom>
          <a:noFill/>
          <a:ln w="19050" cap="sq" algn="ctr">
            <a:solidFill>
              <a:srgbClr val="404040"/>
            </a:solidFill>
            <a:prstDash val="dash"/>
            <a:round/>
            <a:headEnd/>
            <a:tailEnd/>
          </a:ln>
        </p:spPr>
      </p:cxnSp>
      <p:cxnSp>
        <p:nvCxnSpPr>
          <p:cNvPr id="87" name="Straight Connector 86"/>
          <p:cNvCxnSpPr>
            <a:cxnSpLocks noChangeShapeType="1"/>
          </p:cNvCxnSpPr>
          <p:nvPr/>
        </p:nvCxnSpPr>
        <p:spPr bwMode="auto">
          <a:xfrm>
            <a:off x="8683006" y="2420484"/>
            <a:ext cx="0" cy="3037585"/>
          </a:xfrm>
          <a:prstGeom prst="line">
            <a:avLst/>
          </a:prstGeom>
          <a:noFill/>
          <a:ln w="19050" algn="ctr">
            <a:solidFill>
              <a:srgbClr val="404040"/>
            </a:solidFill>
            <a:prstDash val="dash"/>
            <a:round/>
            <a:headEnd/>
            <a:tailEnd/>
          </a:ln>
        </p:spPr>
      </p:cxnSp>
      <p:sp>
        <p:nvSpPr>
          <p:cNvPr id="90" name="Rectangle 14"/>
          <p:cNvSpPr>
            <a:spLocks noChangeArrowheads="1"/>
          </p:cNvSpPr>
          <p:nvPr/>
        </p:nvSpPr>
        <p:spPr bwMode="blackWhite">
          <a:xfrm>
            <a:off x="600238" y="1857036"/>
            <a:ext cx="8107200" cy="600985"/>
          </a:xfrm>
          <a:prstGeom prst="roundRect">
            <a:avLst/>
          </a:prstGeom>
          <a:solidFill>
            <a:srgbClr val="145477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0" tIns="0" rIns="0" bIns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rPr>
              <a:t>52-week, multicenter, randomized, double-blind, parallel-group, double-dummy study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675252" y="2604016"/>
            <a:ext cx="2623552" cy="519329"/>
          </a:xfrm>
          <a:prstGeom prst="roundRect">
            <a:avLst/>
          </a:prstGeom>
          <a:solidFill>
            <a:srgbClr val="FFCC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cs typeface="Arial" pitchFamily="34" charset="0"/>
              </a:rPr>
              <a:t>Prerandomization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4646883" y="5995960"/>
            <a:ext cx="1227766" cy="265581"/>
          </a:xfrm>
          <a:prstGeom prst="roundRect">
            <a:avLst/>
          </a:prstGeom>
          <a:solidFill>
            <a:srgbClr val="145477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rPr>
              <a:t>12 clinic visits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2929063" y="2420484"/>
            <a:ext cx="853013" cy="3841057"/>
            <a:chOff x="2864044" y="2224349"/>
            <a:chExt cx="853013" cy="3841057"/>
          </a:xfrm>
        </p:grpSpPr>
        <p:sp>
          <p:nvSpPr>
            <p:cNvPr id="94" name="Rounded Rectangle 93"/>
            <p:cNvSpPr/>
            <p:nvPr/>
          </p:nvSpPr>
          <p:spPr bwMode="auto">
            <a:xfrm>
              <a:off x="2864044" y="5805741"/>
              <a:ext cx="853013" cy="259665"/>
            </a:xfrm>
            <a:prstGeom prst="roundRect">
              <a:avLst/>
            </a:prstGeom>
            <a:solidFill>
              <a:srgbClr val="145477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/>
                </a:rPr>
                <a:t>Visit 201</a:t>
              </a:r>
            </a:p>
          </p:txBody>
        </p: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>
              <a:off x="3290550" y="2224349"/>
              <a:ext cx="0" cy="3037585"/>
            </a:xfrm>
            <a:prstGeom prst="line">
              <a:avLst/>
            </a:prstGeom>
            <a:noFill/>
            <a:ln w="19050" cap="sq" algn="ctr">
              <a:solidFill>
                <a:srgbClr val="404040"/>
              </a:solidFill>
              <a:prstDash val="dash"/>
              <a:round/>
              <a:headEnd/>
              <a:tailEnd/>
            </a:ln>
          </p:spPr>
        </p:cxnSp>
        <p:sp>
          <p:nvSpPr>
            <p:cNvPr id="96" name="Down Arrow 95"/>
            <p:cNvSpPr/>
            <p:nvPr/>
          </p:nvSpPr>
          <p:spPr bwMode="auto">
            <a:xfrm rot="10800000">
              <a:off x="3188476" y="5501366"/>
              <a:ext cx="204149" cy="222103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145477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97" name="Rectangle 96"/>
          <p:cNvSpPr/>
          <p:nvPr/>
        </p:nvSpPr>
        <p:spPr bwMode="auto">
          <a:xfrm>
            <a:off x="2356445" y="5371891"/>
            <a:ext cx="1982427" cy="256183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ea typeface="ＭＳ Ｐゴシック" pitchFamily="34" charset="-128"/>
                <a:cs typeface="Arial"/>
              </a:rPr>
              <a:t>Randomization</a:t>
            </a:r>
          </a:p>
        </p:txBody>
      </p:sp>
      <p:pic>
        <p:nvPicPr>
          <p:cNvPr id="42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67"/>
          <p:cNvSpPr>
            <a:spLocks noChangeArrowheads="1"/>
          </p:cNvSpPr>
          <p:nvPr/>
        </p:nvSpPr>
        <p:spPr bwMode="auto">
          <a:xfrm>
            <a:off x="2024361" y="3621347"/>
            <a:ext cx="1310850" cy="598228"/>
          </a:xfrm>
          <a:prstGeom prst="homePlate">
            <a:avLst>
              <a:gd name="adj" fmla="val 21512"/>
            </a:avLst>
          </a:prstGeom>
          <a:solidFill>
            <a:srgbClr val="379166"/>
          </a:solidFill>
          <a:ln>
            <a:noFill/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lIns="72000" tIns="0" rIns="72000" bIns="0" anchor="ctr"/>
          <a:lstStyle/>
          <a:p>
            <a:pPr>
              <a:defRPr/>
            </a:pPr>
            <a:r>
              <a:rPr lang="en-US" sz="1400" kern="0" dirty="0" smtClean="0">
                <a:solidFill>
                  <a:srgbClr val="FFFFFF"/>
                </a:solidFill>
                <a:latin typeface="Arial" pitchFamily="34" charset="0"/>
                <a:ea typeface="ヒラギノ角ゴ Pro W3"/>
                <a:cs typeface="ヒラギノ角ゴ Pro W3"/>
              </a:rPr>
              <a:t>Run-in period </a:t>
            </a:r>
          </a:p>
          <a:p>
            <a:pPr>
              <a:defRPr/>
            </a:pPr>
            <a:r>
              <a:rPr lang="en-GB" sz="1200" kern="0" dirty="0" smtClean="0">
                <a:solidFill>
                  <a:srgbClr val="FFFFFF"/>
                </a:solidFill>
              </a:rPr>
              <a:t>OL tiotropium </a:t>
            </a:r>
            <a:br>
              <a:rPr lang="en-GB" sz="1200" kern="0" dirty="0" smtClean="0">
                <a:solidFill>
                  <a:srgbClr val="FFFFFF"/>
                </a:solidFill>
              </a:rPr>
            </a:br>
            <a:r>
              <a:rPr lang="en-GB" sz="1200" kern="0" dirty="0" smtClean="0">
                <a:solidFill>
                  <a:srgbClr val="FFFFFF"/>
                </a:solidFill>
              </a:rPr>
              <a:t>18 </a:t>
            </a:r>
            <a:r>
              <a:rPr lang="el-GR" sz="1200" kern="0" dirty="0">
                <a:solidFill>
                  <a:srgbClr val="FFFFFF"/>
                </a:solidFill>
              </a:rPr>
              <a:t>μ</a:t>
            </a:r>
            <a:r>
              <a:rPr lang="en-GB" sz="1200" kern="0" dirty="0">
                <a:solidFill>
                  <a:srgbClr val="FFFFFF"/>
                </a:solidFill>
              </a:rPr>
              <a:t>g </a:t>
            </a:r>
            <a:r>
              <a:rPr lang="en-GB" sz="1200" kern="0" dirty="0" smtClean="0">
                <a:solidFill>
                  <a:srgbClr val="FFFFFF"/>
                </a:solidFill>
              </a:rPr>
              <a:t>q.d.</a:t>
            </a:r>
            <a:endParaRPr lang="en-US" sz="1200" kern="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>
            <a:spLocks noGrp="1"/>
          </p:cNvSpPr>
          <p:nvPr>
            <p:ph sz="quarter" idx="11"/>
          </p:nvPr>
        </p:nvSpPr>
        <p:spPr>
          <a:xfrm>
            <a:off x="395535" y="6254245"/>
            <a:ext cx="4658499" cy="419874"/>
          </a:xfrm>
        </p:spPr>
        <p:txBody>
          <a:bodyPr/>
          <a:lstStyle/>
          <a:p>
            <a:r>
              <a:rPr lang="en-GB" dirty="0" smtClean="0"/>
              <a:t>FVC = forced vital </a:t>
            </a:r>
            <a:r>
              <a:rPr lang="en-GB" dirty="0"/>
              <a:t>capacity; mMRC = modified Medical Research </a:t>
            </a:r>
            <a:r>
              <a:rPr lang="en-GB" dirty="0" smtClean="0"/>
              <a:t>Council</a:t>
            </a:r>
            <a:endParaRPr lang="en-GB" dirty="0"/>
          </a:p>
        </p:txBody>
      </p:sp>
      <p:sp>
        <p:nvSpPr>
          <p:cNvPr id="11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200" dirty="0"/>
              <a:t>Key inclusion criteria included a history of </a:t>
            </a:r>
            <a:br>
              <a:rPr lang="en-AU" sz="3200" dirty="0"/>
            </a:br>
            <a:r>
              <a:rPr lang="en-AU" sz="3200" dirty="0"/>
              <a:t>≥1 exacerbation in the previous year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Inclusion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Male or female adults aged ≥40 years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Stable COPD according to the current GOLD strategy (GOLD 2011)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Current or ex-smokers who have a smoking history of ≥10 pack years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Post-bronchodilator FEV</a:t>
            </a:r>
            <a:r>
              <a:rPr lang="en-US" sz="1800" baseline="-25000" dirty="0"/>
              <a:t>1</a:t>
            </a:r>
            <a:r>
              <a:rPr lang="en-US" sz="1800" dirty="0"/>
              <a:t> ≥25 and &lt;60% of the predicted normal value, and </a:t>
            </a:r>
            <a:br>
              <a:rPr lang="en-US" sz="1800" dirty="0"/>
            </a:br>
            <a:r>
              <a:rPr lang="en-US" sz="1800" dirty="0"/>
              <a:t>post-bronchodilator FEV</a:t>
            </a:r>
            <a:r>
              <a:rPr lang="en-US" sz="1800" baseline="-25000" dirty="0"/>
              <a:t>1</a:t>
            </a:r>
            <a:r>
              <a:rPr lang="en-US" sz="1800" dirty="0"/>
              <a:t>/FVC &lt;</a:t>
            </a:r>
            <a:r>
              <a:rPr lang="en-US" sz="1800" dirty="0" smtClean="0"/>
              <a:t>0.70</a:t>
            </a:r>
            <a:endParaRPr lang="en-US" sz="1800" dirty="0"/>
          </a:p>
          <a:p>
            <a:pPr>
              <a:spcAft>
                <a:spcPts val="1200"/>
              </a:spcAft>
            </a:pPr>
            <a:r>
              <a:rPr lang="en-US" sz="1800" dirty="0"/>
              <a:t>Documented history of ≥1 COPD exacerbation in the previous 12 months that required treatment with systemic glucocorticosteroids and/or antibiotics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Patients taking stable COPD medication </a:t>
            </a:r>
            <a:r>
              <a:rPr lang="en-US" sz="1800" dirty="0" smtClean="0"/>
              <a:t>for </a:t>
            </a:r>
            <a:r>
              <a:rPr lang="en-US" sz="1800" dirty="0"/>
              <a:t>at least 60 </a:t>
            </a:r>
            <a:r>
              <a:rPr lang="en-US" sz="1800" dirty="0" smtClean="0"/>
              <a:t>days </a:t>
            </a:r>
            <a:r>
              <a:rPr lang="en-US" sz="1800" dirty="0"/>
              <a:t>prior to </a:t>
            </a:r>
            <a:r>
              <a:rPr lang="en-US" sz="1800" dirty="0" smtClean="0"/>
              <a:t>study entry</a:t>
            </a:r>
            <a:endParaRPr lang="en-US" sz="1800" dirty="0"/>
          </a:p>
          <a:p>
            <a:pPr>
              <a:spcAft>
                <a:spcPts val="1200"/>
              </a:spcAft>
            </a:pPr>
            <a:r>
              <a:rPr lang="en-US" sz="1800" dirty="0"/>
              <a:t>Patients with an mMRC grade of </a:t>
            </a:r>
            <a:r>
              <a:rPr lang="en-US" sz="1800" dirty="0" smtClean="0"/>
              <a:t>≥</a:t>
            </a:r>
            <a:r>
              <a:rPr lang="en-US" sz="1800" dirty="0"/>
              <a:t>2</a:t>
            </a:r>
          </a:p>
          <a:p>
            <a:pPr marL="0" indent="0">
              <a:spcBef>
                <a:spcPts val="300"/>
              </a:spcBef>
              <a:spcAft>
                <a:spcPts val="1200"/>
              </a:spcAft>
              <a:buNone/>
            </a:pPr>
            <a:endParaRPr lang="en-AU" b="1" dirty="0"/>
          </a:p>
        </p:txBody>
      </p:sp>
      <p:sp>
        <p:nvSpPr>
          <p:cNvPr id="7" name="Rectangle 6"/>
          <p:cNvSpPr/>
          <p:nvPr/>
        </p:nvSpPr>
        <p:spPr bwMode="auto">
          <a:xfrm>
            <a:off x="211139" y="4090387"/>
            <a:ext cx="8496299" cy="74783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11138" y="5379106"/>
            <a:ext cx="8496299" cy="61805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088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5288" y="360363"/>
            <a:ext cx="8353425" cy="1011237"/>
          </a:xfrm>
        </p:spPr>
        <p:txBody>
          <a:bodyPr>
            <a:noAutofit/>
          </a:bodyPr>
          <a:lstStyle/>
          <a:p>
            <a:r>
              <a:rPr lang="en-AU" sz="3600" dirty="0"/>
              <a:t>Key exclusion criteria included </a:t>
            </a:r>
            <a:r>
              <a:rPr lang="en-US" sz="3600" dirty="0"/>
              <a:t>clinically</a:t>
            </a:r>
            <a:br>
              <a:rPr lang="en-US" sz="3600" dirty="0"/>
            </a:br>
            <a:r>
              <a:rPr lang="en-US" sz="3600" dirty="0"/>
              <a:t>significant cardiovascular diseases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Exclusion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A history of long-QT syndrome </a:t>
            </a:r>
            <a:r>
              <a:rPr lang="en-US" sz="1800" dirty="0" smtClean="0"/>
              <a:t>or </a:t>
            </a:r>
            <a:r>
              <a:rPr lang="en-US" sz="1800" dirty="0"/>
              <a:t>prolonged </a:t>
            </a:r>
            <a:r>
              <a:rPr lang="en-US" sz="1800" dirty="0" err="1"/>
              <a:t>QTc</a:t>
            </a:r>
            <a:r>
              <a:rPr lang="en-US" sz="1800" dirty="0"/>
              <a:t> </a:t>
            </a:r>
            <a:r>
              <a:rPr lang="en-US" sz="1800" dirty="0" smtClean="0"/>
              <a:t>interval</a:t>
            </a:r>
            <a:br>
              <a:rPr lang="en-US" sz="1800" dirty="0" smtClean="0"/>
            </a:br>
            <a:r>
              <a:rPr lang="en-US" sz="1800" dirty="0" smtClean="0"/>
              <a:t>(&gt;</a:t>
            </a:r>
            <a:r>
              <a:rPr lang="en-US" sz="1800" dirty="0"/>
              <a:t>450 </a:t>
            </a:r>
            <a:r>
              <a:rPr lang="en-US" sz="1800" dirty="0" err="1"/>
              <a:t>ms</a:t>
            </a:r>
            <a:r>
              <a:rPr lang="en-US" sz="1800" dirty="0"/>
              <a:t> for males and females)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Clinically significant cardiovascular diseases </a:t>
            </a:r>
            <a:r>
              <a:rPr lang="en-US" sz="1800" dirty="0" smtClean="0"/>
              <a:t>which could interfere with the assessment of efficacy and safety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COPD </a:t>
            </a:r>
            <a:r>
              <a:rPr lang="en-US" sz="1800" dirty="0"/>
              <a:t>exacerbation that required treatment with antibiotics and/or systemic corticosteroids and/or hospitalization in the 6 weeks prior to </a:t>
            </a:r>
            <a:r>
              <a:rPr lang="en-US" sz="1800" dirty="0" smtClean="0"/>
              <a:t>study entry through randomization</a:t>
            </a:r>
            <a:endParaRPr lang="en-US" sz="1800" dirty="0"/>
          </a:p>
          <a:p>
            <a:pPr>
              <a:spcAft>
                <a:spcPts val="1200"/>
              </a:spcAft>
            </a:pPr>
            <a:r>
              <a:rPr lang="en-US" sz="1800" dirty="0"/>
              <a:t>Blood eosinophil count &gt;</a:t>
            </a:r>
            <a:r>
              <a:rPr lang="en-US" sz="1800" dirty="0" smtClean="0"/>
              <a:t>600/mm</a:t>
            </a:r>
            <a:r>
              <a:rPr lang="en-US" sz="1800" baseline="30000" dirty="0" smtClean="0"/>
              <a:t>3</a:t>
            </a:r>
            <a:endParaRPr lang="en-US" sz="1800" dirty="0"/>
          </a:p>
        </p:txBody>
      </p:sp>
      <p:pic>
        <p:nvPicPr>
          <p:cNvPr id="7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616979" y="5227942"/>
            <a:ext cx="3295020" cy="200399"/>
            <a:chOff x="3910113" y="5217424"/>
            <a:chExt cx="3295020" cy="200399"/>
          </a:xfrm>
        </p:grpSpPr>
        <p:sp>
          <p:nvSpPr>
            <p:cNvPr id="52232" name="Rounded Rectangle 8"/>
            <p:cNvSpPr>
              <a:spLocks noChangeArrowheads="1"/>
            </p:cNvSpPr>
            <p:nvPr/>
          </p:nvSpPr>
          <p:spPr bwMode="auto">
            <a:xfrm>
              <a:off x="3910113" y="5230096"/>
              <a:ext cx="166587" cy="166587"/>
            </a:xfrm>
            <a:prstGeom prst="roundRect">
              <a:avLst>
                <a:gd name="adj" fmla="val 16667"/>
              </a:avLst>
            </a:prstGeom>
            <a:solidFill>
              <a:srgbClr val="F5770F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404040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2233" name="TextBox 9"/>
            <p:cNvSpPr txBox="1">
              <a:spLocks noChangeArrowheads="1"/>
            </p:cNvSpPr>
            <p:nvPr/>
          </p:nvSpPr>
          <p:spPr bwMode="auto">
            <a:xfrm>
              <a:off x="4135361" y="5217424"/>
              <a:ext cx="3069772" cy="200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dirty="0">
                  <a:solidFill>
                    <a:srgbClr val="404040"/>
                  </a:solidFill>
                  <a:ea typeface="ＭＳ Ｐゴシック" pitchFamily="34" charset="-128"/>
                  <a:cs typeface="Arial" pitchFamily="34" charset="0"/>
                </a:rPr>
                <a:t>Patients targeted by inclusion criteria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91071" y="1827112"/>
            <a:ext cx="2955460" cy="3108548"/>
            <a:chOff x="2910193" y="2452442"/>
            <a:chExt cx="3192004" cy="3357345"/>
          </a:xfrm>
        </p:grpSpPr>
        <p:sp>
          <p:nvSpPr>
            <p:cNvPr id="14" name="Quad Arrow 13"/>
            <p:cNvSpPr/>
            <p:nvPr/>
          </p:nvSpPr>
          <p:spPr>
            <a:xfrm>
              <a:off x="2910193" y="2452442"/>
              <a:ext cx="3192004" cy="3357345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CD1D6"/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>
              <a:spLocks noChangeAspect="1"/>
            </p:cNvSpPr>
            <p:nvPr/>
          </p:nvSpPr>
          <p:spPr>
            <a:xfrm>
              <a:off x="2942191" y="2585155"/>
              <a:ext cx="1423775" cy="1423775"/>
            </a:xfrm>
            <a:custGeom>
              <a:avLst/>
              <a:gdLst>
                <a:gd name="connsiteX0" fmla="*/ 0 w 1507671"/>
                <a:gd name="connsiteY0" fmla="*/ 251284 h 1507671"/>
                <a:gd name="connsiteX1" fmla="*/ 251284 w 1507671"/>
                <a:gd name="connsiteY1" fmla="*/ 0 h 1507671"/>
                <a:gd name="connsiteX2" fmla="*/ 1256387 w 1507671"/>
                <a:gd name="connsiteY2" fmla="*/ 0 h 1507671"/>
                <a:gd name="connsiteX3" fmla="*/ 1507671 w 1507671"/>
                <a:gd name="connsiteY3" fmla="*/ 251284 h 1507671"/>
                <a:gd name="connsiteX4" fmla="*/ 1507671 w 1507671"/>
                <a:gd name="connsiteY4" fmla="*/ 1256387 h 1507671"/>
                <a:gd name="connsiteX5" fmla="*/ 1256387 w 1507671"/>
                <a:gd name="connsiteY5" fmla="*/ 1507671 h 1507671"/>
                <a:gd name="connsiteX6" fmla="*/ 251284 w 1507671"/>
                <a:gd name="connsiteY6" fmla="*/ 1507671 h 1507671"/>
                <a:gd name="connsiteX7" fmla="*/ 0 w 1507671"/>
                <a:gd name="connsiteY7" fmla="*/ 1256387 h 1507671"/>
                <a:gd name="connsiteX8" fmla="*/ 0 w 1507671"/>
                <a:gd name="connsiteY8" fmla="*/ 251284 h 150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671" h="1507671">
                  <a:moveTo>
                    <a:pt x="0" y="251284"/>
                  </a:moveTo>
                  <a:cubicBezTo>
                    <a:pt x="0" y="112504"/>
                    <a:pt x="112504" y="0"/>
                    <a:pt x="251284" y="0"/>
                  </a:cubicBezTo>
                  <a:lnTo>
                    <a:pt x="1256387" y="0"/>
                  </a:lnTo>
                  <a:cubicBezTo>
                    <a:pt x="1395167" y="0"/>
                    <a:pt x="1507671" y="112504"/>
                    <a:pt x="1507671" y="251284"/>
                  </a:cubicBezTo>
                  <a:lnTo>
                    <a:pt x="1507671" y="1256387"/>
                  </a:lnTo>
                  <a:cubicBezTo>
                    <a:pt x="1507671" y="1395167"/>
                    <a:pt x="1395167" y="1507671"/>
                    <a:pt x="1256387" y="1507671"/>
                  </a:cubicBezTo>
                  <a:lnTo>
                    <a:pt x="251284" y="1507671"/>
                  </a:lnTo>
                  <a:cubicBezTo>
                    <a:pt x="112504" y="1507671"/>
                    <a:pt x="0" y="1395167"/>
                    <a:pt x="0" y="1256387"/>
                  </a:cubicBezTo>
                  <a:lnTo>
                    <a:pt x="0" y="2512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8892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kern="0" dirty="0">
                  <a:solidFill>
                    <a:srgbClr val="FFFFFF"/>
                  </a:solidFill>
                  <a:cs typeface="Arial" pitchFamily="34" charset="0"/>
                </a:rPr>
                <a:t>C</a:t>
              </a:r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>
            <a:xfrm>
              <a:off x="4625633" y="2585155"/>
              <a:ext cx="1423775" cy="1423775"/>
            </a:xfrm>
            <a:custGeom>
              <a:avLst/>
              <a:gdLst>
                <a:gd name="connsiteX0" fmla="*/ 0 w 1507671"/>
                <a:gd name="connsiteY0" fmla="*/ 251284 h 1507671"/>
                <a:gd name="connsiteX1" fmla="*/ 251284 w 1507671"/>
                <a:gd name="connsiteY1" fmla="*/ 0 h 1507671"/>
                <a:gd name="connsiteX2" fmla="*/ 1256387 w 1507671"/>
                <a:gd name="connsiteY2" fmla="*/ 0 h 1507671"/>
                <a:gd name="connsiteX3" fmla="*/ 1507671 w 1507671"/>
                <a:gd name="connsiteY3" fmla="*/ 251284 h 1507671"/>
                <a:gd name="connsiteX4" fmla="*/ 1507671 w 1507671"/>
                <a:gd name="connsiteY4" fmla="*/ 1256387 h 1507671"/>
                <a:gd name="connsiteX5" fmla="*/ 1256387 w 1507671"/>
                <a:gd name="connsiteY5" fmla="*/ 1507671 h 1507671"/>
                <a:gd name="connsiteX6" fmla="*/ 251284 w 1507671"/>
                <a:gd name="connsiteY6" fmla="*/ 1507671 h 1507671"/>
                <a:gd name="connsiteX7" fmla="*/ 0 w 1507671"/>
                <a:gd name="connsiteY7" fmla="*/ 1256387 h 1507671"/>
                <a:gd name="connsiteX8" fmla="*/ 0 w 1507671"/>
                <a:gd name="connsiteY8" fmla="*/ 251284 h 150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671" h="1507671">
                  <a:moveTo>
                    <a:pt x="0" y="251284"/>
                  </a:moveTo>
                  <a:cubicBezTo>
                    <a:pt x="0" y="112504"/>
                    <a:pt x="112504" y="0"/>
                    <a:pt x="251284" y="0"/>
                  </a:cubicBezTo>
                  <a:lnTo>
                    <a:pt x="1256387" y="0"/>
                  </a:lnTo>
                  <a:cubicBezTo>
                    <a:pt x="1395167" y="0"/>
                    <a:pt x="1507671" y="112504"/>
                    <a:pt x="1507671" y="251284"/>
                  </a:cubicBezTo>
                  <a:lnTo>
                    <a:pt x="1507671" y="1256387"/>
                  </a:lnTo>
                  <a:cubicBezTo>
                    <a:pt x="1507671" y="1395167"/>
                    <a:pt x="1395167" y="1507671"/>
                    <a:pt x="1256387" y="1507671"/>
                  </a:cubicBezTo>
                  <a:lnTo>
                    <a:pt x="251284" y="1507671"/>
                  </a:lnTo>
                  <a:cubicBezTo>
                    <a:pt x="112504" y="1507671"/>
                    <a:pt x="0" y="1395167"/>
                    <a:pt x="0" y="1256387"/>
                  </a:cubicBezTo>
                  <a:lnTo>
                    <a:pt x="0" y="251284"/>
                  </a:lnTo>
                  <a:close/>
                </a:path>
              </a:pathLst>
            </a:custGeom>
            <a:solidFill>
              <a:srgbClr val="F58025"/>
            </a:solidFill>
            <a:ln w="28575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8892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dirty="0">
                  <a:solidFill>
                    <a:srgbClr val="FFFFFF"/>
                  </a:solidFill>
                </a:rPr>
                <a:t>D</a:t>
              </a:r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>
            <a:xfrm>
              <a:off x="2942191" y="4253301"/>
              <a:ext cx="1423775" cy="1423775"/>
            </a:xfrm>
            <a:custGeom>
              <a:avLst/>
              <a:gdLst>
                <a:gd name="connsiteX0" fmla="*/ 0 w 1507671"/>
                <a:gd name="connsiteY0" fmla="*/ 251284 h 1507671"/>
                <a:gd name="connsiteX1" fmla="*/ 251284 w 1507671"/>
                <a:gd name="connsiteY1" fmla="*/ 0 h 1507671"/>
                <a:gd name="connsiteX2" fmla="*/ 1256387 w 1507671"/>
                <a:gd name="connsiteY2" fmla="*/ 0 h 1507671"/>
                <a:gd name="connsiteX3" fmla="*/ 1507671 w 1507671"/>
                <a:gd name="connsiteY3" fmla="*/ 251284 h 1507671"/>
                <a:gd name="connsiteX4" fmla="*/ 1507671 w 1507671"/>
                <a:gd name="connsiteY4" fmla="*/ 1256387 h 1507671"/>
                <a:gd name="connsiteX5" fmla="*/ 1256387 w 1507671"/>
                <a:gd name="connsiteY5" fmla="*/ 1507671 h 1507671"/>
                <a:gd name="connsiteX6" fmla="*/ 251284 w 1507671"/>
                <a:gd name="connsiteY6" fmla="*/ 1507671 h 1507671"/>
                <a:gd name="connsiteX7" fmla="*/ 0 w 1507671"/>
                <a:gd name="connsiteY7" fmla="*/ 1256387 h 1507671"/>
                <a:gd name="connsiteX8" fmla="*/ 0 w 1507671"/>
                <a:gd name="connsiteY8" fmla="*/ 251284 h 150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671" h="1507671">
                  <a:moveTo>
                    <a:pt x="0" y="251284"/>
                  </a:moveTo>
                  <a:cubicBezTo>
                    <a:pt x="0" y="112504"/>
                    <a:pt x="112504" y="0"/>
                    <a:pt x="251284" y="0"/>
                  </a:cubicBezTo>
                  <a:lnTo>
                    <a:pt x="1256387" y="0"/>
                  </a:lnTo>
                  <a:cubicBezTo>
                    <a:pt x="1395167" y="0"/>
                    <a:pt x="1507671" y="112504"/>
                    <a:pt x="1507671" y="251284"/>
                  </a:cubicBezTo>
                  <a:lnTo>
                    <a:pt x="1507671" y="1256387"/>
                  </a:lnTo>
                  <a:cubicBezTo>
                    <a:pt x="1507671" y="1395167"/>
                    <a:pt x="1395167" y="1507671"/>
                    <a:pt x="1256387" y="1507671"/>
                  </a:cubicBezTo>
                  <a:lnTo>
                    <a:pt x="251284" y="1507671"/>
                  </a:lnTo>
                  <a:cubicBezTo>
                    <a:pt x="112504" y="1507671"/>
                    <a:pt x="0" y="1395167"/>
                    <a:pt x="0" y="1256387"/>
                  </a:cubicBezTo>
                  <a:lnTo>
                    <a:pt x="0" y="2512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28892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kern="0" dirty="0">
                  <a:solidFill>
                    <a:srgbClr val="FFFFFF"/>
                  </a:solidFill>
                  <a:cs typeface="Arial" pitchFamily="34" charset="0"/>
                </a:rPr>
                <a:t>A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608513" y="4253301"/>
              <a:ext cx="1440896" cy="1423775"/>
            </a:xfrm>
            <a:custGeom>
              <a:avLst/>
              <a:gdLst>
                <a:gd name="connsiteX0" fmla="*/ 0 w 1315553"/>
                <a:gd name="connsiteY0" fmla="*/ 219263 h 1315553"/>
                <a:gd name="connsiteX1" fmla="*/ 219263 w 1315553"/>
                <a:gd name="connsiteY1" fmla="*/ 0 h 1315553"/>
                <a:gd name="connsiteX2" fmla="*/ 1096290 w 1315553"/>
                <a:gd name="connsiteY2" fmla="*/ 0 h 1315553"/>
                <a:gd name="connsiteX3" fmla="*/ 1315553 w 1315553"/>
                <a:gd name="connsiteY3" fmla="*/ 219263 h 1315553"/>
                <a:gd name="connsiteX4" fmla="*/ 1315553 w 1315553"/>
                <a:gd name="connsiteY4" fmla="*/ 1096290 h 1315553"/>
                <a:gd name="connsiteX5" fmla="*/ 1096290 w 1315553"/>
                <a:gd name="connsiteY5" fmla="*/ 1315553 h 1315553"/>
                <a:gd name="connsiteX6" fmla="*/ 219263 w 1315553"/>
                <a:gd name="connsiteY6" fmla="*/ 1315553 h 1315553"/>
                <a:gd name="connsiteX7" fmla="*/ 0 w 1315553"/>
                <a:gd name="connsiteY7" fmla="*/ 1096290 h 1315553"/>
                <a:gd name="connsiteX8" fmla="*/ 0 w 1315553"/>
                <a:gd name="connsiteY8" fmla="*/ 219263 h 131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5553" h="1315553">
                  <a:moveTo>
                    <a:pt x="0" y="219263"/>
                  </a:moveTo>
                  <a:cubicBezTo>
                    <a:pt x="0" y="98167"/>
                    <a:pt x="98167" y="0"/>
                    <a:pt x="219263" y="0"/>
                  </a:cubicBezTo>
                  <a:lnTo>
                    <a:pt x="1096290" y="0"/>
                  </a:lnTo>
                  <a:cubicBezTo>
                    <a:pt x="1217386" y="0"/>
                    <a:pt x="1315553" y="98167"/>
                    <a:pt x="1315553" y="219263"/>
                  </a:cubicBezTo>
                  <a:lnTo>
                    <a:pt x="1315553" y="1096290"/>
                  </a:lnTo>
                  <a:cubicBezTo>
                    <a:pt x="1315553" y="1217386"/>
                    <a:pt x="1217386" y="1315553"/>
                    <a:pt x="1096290" y="1315553"/>
                  </a:cubicBezTo>
                  <a:lnTo>
                    <a:pt x="219263" y="1315553"/>
                  </a:lnTo>
                  <a:cubicBezTo>
                    <a:pt x="98167" y="1315553"/>
                    <a:pt x="0" y="1217386"/>
                    <a:pt x="0" y="1096290"/>
                  </a:cubicBezTo>
                  <a:lnTo>
                    <a:pt x="0" y="21926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8025"/>
                </a:gs>
                <a:gs pos="50000">
                  <a:srgbClr val="145477">
                    <a:tint val="44500"/>
                    <a:satMod val="160000"/>
                  </a:srgbClr>
                </a:gs>
                <a:gs pos="100000">
                  <a:srgbClr val="145477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1390" tIns="281390" rIns="281390" bIns="281390" numCol="1" spcCol="1270" anchor="ctr" anchorCtr="0">
              <a:noAutofit/>
            </a:bodyPr>
            <a:lstStyle/>
            <a:p>
              <a:pPr algn="ctr" defTabSz="25336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700" dirty="0">
                  <a:solidFill>
                    <a:srgbClr val="FFFFFF"/>
                  </a:solidFill>
                </a:rPr>
                <a:t>B</a:t>
              </a:r>
            </a:p>
          </p:txBody>
        </p:sp>
      </p:grpSp>
      <p:sp>
        <p:nvSpPr>
          <p:cNvPr id="20" name="Title 3"/>
          <p:cNvSpPr txBox="1">
            <a:spLocks/>
          </p:cNvSpPr>
          <p:nvPr/>
        </p:nvSpPr>
        <p:spPr bwMode="gray">
          <a:xfrm>
            <a:off x="323850" y="116540"/>
            <a:ext cx="8485187" cy="100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75C9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80A4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80A4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80A4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580A4"/>
                </a:solidFill>
                <a:latin typeface="Arial" pitchFamily="34" charset="0"/>
                <a:ea typeface="MS PGothic" pitchFamily="34" charset="-128"/>
              </a:defRPr>
            </a:lvl5pPr>
            <a:lvl6pPr marL="453266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6pPr>
            <a:lvl7pPr marL="906525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7pPr>
            <a:lvl8pPr marL="135979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8pPr>
            <a:lvl9pPr marL="1813060" algn="l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endParaRPr lang="en-US" kern="0" dirty="0">
              <a:ea typeface="ヒラギノ角ゴ Pro W3"/>
              <a:cs typeface="ヒラギノ角ゴ Pro W3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Patient population approximated to GOLD D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1586" y="1343025"/>
            <a:ext cx="2554955" cy="487662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b="1" dirty="0"/>
              <a:t>Inclusion criteria</a:t>
            </a:r>
          </a:p>
          <a:p>
            <a:pPr>
              <a:spcAft>
                <a:spcPts val="1200"/>
              </a:spcAft>
            </a:pPr>
            <a:r>
              <a:rPr lang="en-US" sz="1400" dirty="0"/>
              <a:t>Post-bronchodilator FEV</a:t>
            </a:r>
            <a:r>
              <a:rPr lang="en-US" sz="1400" baseline="-25000" dirty="0"/>
              <a:t>1</a:t>
            </a:r>
            <a:r>
              <a:rPr lang="en-US" sz="1400" dirty="0"/>
              <a:t> ≥25 and &lt;60% </a:t>
            </a:r>
            <a:br>
              <a:rPr lang="en-US" sz="1400" dirty="0"/>
            </a:br>
            <a:r>
              <a:rPr lang="en-US" sz="1400" dirty="0"/>
              <a:t>of predicted normal</a:t>
            </a:r>
          </a:p>
          <a:p>
            <a:pPr>
              <a:spcAft>
                <a:spcPts val="1200"/>
              </a:spcAft>
            </a:pPr>
            <a:r>
              <a:rPr lang="en-US" sz="1400" dirty="0"/>
              <a:t>Symptomatic as </a:t>
            </a:r>
            <a:br>
              <a:rPr lang="en-US" sz="1400" dirty="0"/>
            </a:br>
            <a:r>
              <a:rPr lang="en-US" sz="1400" dirty="0"/>
              <a:t>defined by </a:t>
            </a:r>
            <a:r>
              <a:rPr lang="en-US" sz="1400" dirty="0" err="1"/>
              <a:t>mMRC</a:t>
            </a:r>
            <a:r>
              <a:rPr lang="en-US" sz="1400" dirty="0"/>
              <a:t> ≥2</a:t>
            </a:r>
          </a:p>
          <a:p>
            <a:pPr>
              <a:spcAft>
                <a:spcPts val="1200"/>
              </a:spcAft>
            </a:pPr>
            <a:r>
              <a:rPr lang="en-US" sz="1400" dirty="0"/>
              <a:t>≥1 documented </a:t>
            </a:r>
            <a:r>
              <a:rPr lang="en-GB" sz="1400" dirty="0"/>
              <a:t>COPD </a:t>
            </a:r>
            <a:br>
              <a:rPr lang="en-GB" sz="1400" dirty="0"/>
            </a:br>
            <a:r>
              <a:rPr lang="en-GB" sz="1400" dirty="0"/>
              <a:t>exacerbation requiring</a:t>
            </a:r>
            <a:br>
              <a:rPr lang="en-GB" sz="1400" dirty="0"/>
            </a:br>
            <a:r>
              <a:rPr lang="en-GB" sz="1400" dirty="0"/>
              <a:t>treatment with antibiotics and/or systemic corticosteroids </a:t>
            </a:r>
            <a:br>
              <a:rPr lang="en-GB" sz="1400" dirty="0"/>
            </a:br>
            <a:r>
              <a:rPr lang="en-GB" sz="1400" dirty="0"/>
              <a:t>within 1 year of randomization</a:t>
            </a:r>
            <a:endParaRPr lang="en-US" sz="1400" dirty="0"/>
          </a:p>
          <a:p>
            <a:pPr>
              <a:spcAft>
                <a:spcPts val="1200"/>
              </a:spcAft>
            </a:pPr>
            <a:endParaRPr lang="en-GB" sz="1400" dirty="0"/>
          </a:p>
        </p:txBody>
      </p:sp>
      <p:sp>
        <p:nvSpPr>
          <p:cNvPr id="9" name="Content Placeholder 8"/>
          <p:cNvSpPr>
            <a:spLocks noGrp="1"/>
          </p:cNvSpPr>
          <p:nvPr>
            <p:ph idx="12"/>
          </p:nvPr>
        </p:nvSpPr>
        <p:spPr>
          <a:xfrm>
            <a:off x="6180667" y="1343025"/>
            <a:ext cx="2639483" cy="487662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b="1" dirty="0" smtClean="0"/>
              <a:t>Primary outcome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altLang="en-US" sz="1400" dirty="0" smtClean="0"/>
              <a:t>Rate </a:t>
            </a:r>
            <a:r>
              <a:rPr lang="en-US" altLang="en-US" sz="1400" dirty="0"/>
              <a:t>of all COPD exacerbations (mild/moderate/severe) during 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400" dirty="0" smtClean="0"/>
              <a:t>52 </a:t>
            </a:r>
            <a:r>
              <a:rPr lang="en-US" altLang="en-US" sz="1400" dirty="0"/>
              <a:t>weeks of treatment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/>
              <a:t>Primary </a:t>
            </a:r>
            <a:r>
              <a:rPr lang="en-US" sz="1600" b="1" dirty="0"/>
              <a:t>objective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altLang="en-US" sz="1400" dirty="0"/>
              <a:t>To demonstrate that </a:t>
            </a:r>
            <a:br>
              <a:rPr lang="en-US" altLang="en-US" sz="1400" dirty="0"/>
            </a:br>
            <a:r>
              <a:rPr lang="en-US" altLang="en-US" sz="1400" dirty="0" smtClean="0"/>
              <a:t>IND/GLY was </a:t>
            </a:r>
            <a:r>
              <a:rPr lang="en-US" altLang="en-US" sz="1400" dirty="0"/>
              <a:t>at least </a:t>
            </a:r>
            <a:r>
              <a:rPr lang="en-US" altLang="en-US" sz="1400" u="sng" dirty="0"/>
              <a:t>non-inferior to SFC</a:t>
            </a:r>
            <a:r>
              <a:rPr lang="en-US" altLang="en-US" sz="1400" b="1" dirty="0"/>
              <a:t> </a:t>
            </a:r>
            <a:endParaRPr lang="en-US" altLang="en-US" sz="14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 smtClean="0"/>
              <a:t>Secondary </a:t>
            </a:r>
            <a:r>
              <a:rPr lang="en-US" sz="1600" b="1" dirty="0"/>
              <a:t>objective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en-US" sz="1400" dirty="0" smtClean="0"/>
              <a:t>If non-inferiority </a:t>
            </a:r>
            <a:r>
              <a:rPr lang="en-US" altLang="en-US" sz="1400" dirty="0"/>
              <a:t>could be established, the secondary objective was to demonstrate that IND/GLY is </a:t>
            </a:r>
            <a:r>
              <a:rPr lang="en-US" altLang="en-US" sz="1400" u="sng" dirty="0"/>
              <a:t>superior to </a:t>
            </a:r>
            <a:r>
              <a:rPr lang="en-US" altLang="en-US" sz="1400" u="sng" dirty="0" smtClean="0"/>
              <a:t>SFC</a:t>
            </a:r>
            <a:endParaRPr lang="en-US" altLang="en-US" sz="1400" dirty="0" smtClean="0"/>
          </a:p>
          <a:p>
            <a:pPr marL="0" indent="0">
              <a:spcAft>
                <a:spcPts val="1200"/>
              </a:spcAft>
              <a:buNone/>
            </a:pPr>
            <a:endParaRPr lang="en-US" altLang="en-US" sz="1400" dirty="0" smtClean="0"/>
          </a:p>
        </p:txBody>
      </p:sp>
      <p:pic>
        <p:nvPicPr>
          <p:cNvPr id="21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0904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/>
              <a:t>sites and patient </a:t>
            </a:r>
            <a:r>
              <a:rPr lang="en-US" dirty="0" smtClean="0"/>
              <a:t>enrollment</a:t>
            </a:r>
            <a:endParaRPr lang="en-US" dirty="0"/>
          </a:p>
        </p:txBody>
      </p:sp>
      <p:sp>
        <p:nvSpPr>
          <p:cNvPr id="59" name="Content Placeholder 2"/>
          <p:cNvSpPr txBox="1">
            <a:spLocks noGrp="1"/>
          </p:cNvSpPr>
          <p:nvPr>
            <p:ph idx="1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3504" y="1305593"/>
            <a:ext cx="7453800" cy="3327366"/>
            <a:chOff x="108289" y="1461041"/>
            <a:chExt cx="6432706" cy="332736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9" y="1461041"/>
              <a:ext cx="6432706" cy="3327366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Oval 10"/>
            <p:cNvSpPr/>
            <p:nvPr/>
          </p:nvSpPr>
          <p:spPr>
            <a:xfrm>
              <a:off x="1952320" y="426658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310887" y="2597741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167282" y="253265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479564" y="276406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327692" y="242014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820580" y="403907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998482" y="294959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3326743" y="2659895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297964" y="255299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231058" y="240789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523020" y="2326845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541217" y="2200081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110529" y="263256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235665" y="2555149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466642" y="283988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443887" y="3274431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116855" y="3151036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385336" y="263240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734417" y="214675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470749" y="3151036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23056" y="276406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571145" y="286721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362945" y="2894545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23020" y="2388999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483269" y="2424921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28480" y="3119917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180205" y="249328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231058" y="2259740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269757" y="3336411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363313" y="2480416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925895" y="279139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518508" y="269928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73250" y="2270394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414922" y="2681286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373892" y="2572132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497175" y="415613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004150" y="277772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360262" y="2207240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43911" y="3133290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897584" y="3288097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612453" y="2818725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3029995" y="2452288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771940" y="3534761"/>
              <a:ext cx="25846" cy="2733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819400" y="4114800"/>
            <a:ext cx="3618067" cy="1947767"/>
          </a:xfrm>
          <a:prstGeom prst="roundRect">
            <a:avLst/>
          </a:prstGeom>
          <a:solidFill>
            <a:srgbClr val="006CB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</a:pPr>
            <a:r>
              <a:rPr lang="de-CH" dirty="0" smtClean="0">
                <a:solidFill>
                  <a:srgbClr val="FFFFFF"/>
                </a:solidFill>
              </a:rPr>
              <a:t>5 continents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</a:pPr>
            <a:r>
              <a:rPr lang="de-CH" dirty="0" smtClean="0">
                <a:solidFill>
                  <a:srgbClr val="FFFFFF"/>
                </a:solidFill>
              </a:rPr>
              <a:t>43 countries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</a:pPr>
            <a:r>
              <a:rPr lang="de-CH" dirty="0" smtClean="0">
                <a:solidFill>
                  <a:srgbClr val="FFFFFF"/>
                </a:solidFill>
              </a:rPr>
              <a:t>356 sites</a:t>
            </a:r>
            <a:endParaRPr lang="de-CH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</a:pPr>
            <a:r>
              <a:rPr lang="de-CH" dirty="0" smtClean="0">
                <a:solidFill>
                  <a:srgbClr val="FFFFFF"/>
                </a:solidFill>
              </a:rPr>
              <a:t>3,362 </a:t>
            </a:r>
            <a:r>
              <a:rPr lang="de-CH" dirty="0">
                <a:solidFill>
                  <a:srgbClr val="FFFFFF"/>
                </a:solidFill>
              </a:rPr>
              <a:t>patients </a:t>
            </a:r>
            <a:r>
              <a:rPr lang="de-CH" dirty="0" smtClean="0">
                <a:solidFill>
                  <a:srgbClr val="FFFFFF"/>
                </a:solidFill>
              </a:rPr>
              <a:t>randomized</a:t>
            </a:r>
            <a:endParaRPr lang="de-CH" dirty="0">
              <a:solidFill>
                <a:srgbClr val="FFFFFF"/>
              </a:solidFill>
            </a:endParaRPr>
          </a:p>
        </p:txBody>
      </p:sp>
      <p:pic>
        <p:nvPicPr>
          <p:cNvPr id="58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5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381000"/>
            <a:ext cx="8353425" cy="1011237"/>
          </a:xfrm>
        </p:spPr>
        <p:txBody>
          <a:bodyPr>
            <a:noAutofit/>
          </a:bodyPr>
          <a:lstStyle/>
          <a:p>
            <a:r>
              <a:rPr lang="en-US" sz="2400" b="1" dirty="0"/>
              <a:t/>
            </a:r>
            <a:br>
              <a:rPr lang="en-US" sz="2400" b="1" dirty="0"/>
            </a:br>
            <a:r>
              <a:rPr lang="en-GB" sz="2400" b="1" dirty="0"/>
              <a:t>Primary objective of FLAME was to </a:t>
            </a:r>
            <a:r>
              <a:rPr lang="en-US" sz="2400" b="1" dirty="0"/>
              <a:t>demonstrate</a:t>
            </a:r>
            <a:br>
              <a:rPr lang="en-US" sz="2400" b="1" dirty="0"/>
            </a:br>
            <a:r>
              <a:rPr lang="en-US" sz="2400" b="1" dirty="0"/>
              <a:t>that IND/GLY is non-inferior to SFC in terms of </a:t>
            </a:r>
            <a:br>
              <a:rPr lang="en-US" sz="2400" b="1" dirty="0"/>
            </a:br>
            <a:r>
              <a:rPr lang="en-US" sz="2400" b="1" dirty="0"/>
              <a:t>rate of COPD exacerbations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288" y="2019499"/>
            <a:ext cx="8312150" cy="4686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dirty="0" smtClean="0"/>
              <a:t>Primary </a:t>
            </a:r>
            <a:endParaRPr lang="en-US" sz="2400" b="1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Rate of all COPD exacerbations (mild/moderate/severe) during 52 weeks of treatment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Secondary </a:t>
            </a:r>
            <a:endParaRPr lang="en-US" sz="2400" b="1" dirty="0"/>
          </a:p>
          <a:p>
            <a:pPr>
              <a:spcAft>
                <a:spcPts val="1200"/>
              </a:spcAft>
            </a:pPr>
            <a:r>
              <a:rPr lang="en-US" sz="2400" dirty="0"/>
              <a:t>T</a:t>
            </a:r>
            <a:r>
              <a:rPr lang="en-US" sz="2400" dirty="0" smtClean="0"/>
              <a:t>ime </a:t>
            </a:r>
            <a:r>
              <a:rPr lang="en-US" sz="2400" dirty="0"/>
              <a:t>to first COPD exacerbation (mild/moderate/severe)</a:t>
            </a:r>
          </a:p>
          <a:p>
            <a:pPr marL="266700" lvl="1" indent="-266700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</a:pPr>
            <a:r>
              <a:rPr lang="en-US" sz="2400" dirty="0"/>
              <a:t>R</a:t>
            </a:r>
            <a:r>
              <a:rPr lang="en-US" sz="2400" dirty="0" smtClean="0"/>
              <a:t>ate </a:t>
            </a:r>
            <a:r>
              <a:rPr lang="en-US" sz="2400" dirty="0"/>
              <a:t>and time to first moderate/severe COPD exacerbation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pic>
        <p:nvPicPr>
          <p:cNvPr id="7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-76200"/>
            <a:ext cx="8353425" cy="1011237"/>
          </a:xfrm>
        </p:spPr>
        <p:txBody>
          <a:bodyPr>
            <a:noAutofit/>
          </a:bodyPr>
          <a:lstStyle/>
          <a:p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Further study </a:t>
            </a:r>
            <a:r>
              <a:rPr lang="en-AU" sz="3200" b="1" dirty="0"/>
              <a:t>objectives included the </a:t>
            </a:r>
            <a:br>
              <a:rPr lang="en-AU" sz="3200" b="1" dirty="0"/>
            </a:br>
            <a:r>
              <a:rPr lang="en-AU" sz="3200" b="1" dirty="0"/>
              <a:t>assessment of lung function and health status</a:t>
            </a:r>
            <a:endParaRPr lang="en-US" sz="32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288" y="1447800"/>
            <a:ext cx="8312150" cy="4686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Secondary (continued)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Lung function:</a:t>
            </a:r>
            <a:endParaRPr lang="en-US" sz="2000" dirty="0"/>
          </a:p>
          <a:p>
            <a:pPr lvl="1">
              <a:spcAft>
                <a:spcPts val="300"/>
              </a:spcAft>
            </a:pPr>
            <a:r>
              <a:rPr lang="en-US" sz="2000" dirty="0" smtClean="0"/>
              <a:t>Trough FEV</a:t>
            </a:r>
            <a:r>
              <a:rPr lang="en-US" sz="2000" baseline="-25000" dirty="0" smtClean="0"/>
              <a:t>1</a:t>
            </a:r>
            <a:endParaRPr lang="en-US" sz="2000" dirty="0"/>
          </a:p>
          <a:p>
            <a:pPr lvl="1">
              <a:spcAft>
                <a:spcPts val="300"/>
              </a:spcAft>
            </a:pPr>
            <a:r>
              <a:rPr lang="en-US" sz="2000" dirty="0" smtClean="0"/>
              <a:t>Standardized </a:t>
            </a:r>
            <a:r>
              <a:rPr lang="en-US" sz="2000" dirty="0"/>
              <a:t>FEV</a:t>
            </a:r>
            <a:r>
              <a:rPr lang="en-US" sz="2000" baseline="-25000" dirty="0"/>
              <a:t>1</a:t>
            </a:r>
            <a:r>
              <a:rPr lang="en-US" sz="2000" dirty="0"/>
              <a:t> </a:t>
            </a:r>
            <a:r>
              <a:rPr lang="en-US" sz="2000" dirty="0" smtClean="0"/>
              <a:t>AUC</a:t>
            </a:r>
            <a:r>
              <a:rPr lang="en-US" sz="2000" baseline="-25000" dirty="0" smtClean="0"/>
              <a:t>0–12h</a:t>
            </a:r>
            <a:r>
              <a:rPr lang="en-US" sz="2000" dirty="0" smtClean="0"/>
              <a:t> </a:t>
            </a:r>
            <a:r>
              <a:rPr lang="en-US" sz="2000" dirty="0"/>
              <a:t>in a subset of </a:t>
            </a:r>
            <a:r>
              <a:rPr lang="en-US" sz="2000" dirty="0" smtClean="0"/>
              <a:t>patients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St </a:t>
            </a:r>
            <a:r>
              <a:rPr lang="en-US" sz="2000" dirty="0"/>
              <a:t>George’s Respiratory Questionnaire (SGRQ-C)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Use </a:t>
            </a:r>
            <a:r>
              <a:rPr lang="en-US" sz="2000" dirty="0"/>
              <a:t>of rescue </a:t>
            </a:r>
            <a:r>
              <a:rPr lang="en-US" sz="2000" dirty="0" smtClean="0"/>
              <a:t>therapy</a:t>
            </a:r>
            <a:endParaRPr lang="en-US" sz="2000" dirty="0"/>
          </a:p>
          <a:p>
            <a:r>
              <a:rPr lang="en-US" sz="2000" dirty="0" smtClean="0"/>
              <a:t>24-hour </a:t>
            </a:r>
            <a:r>
              <a:rPr lang="en-US" sz="2000" dirty="0"/>
              <a:t>u</a:t>
            </a:r>
            <a:r>
              <a:rPr lang="en-US" sz="2000" dirty="0" smtClean="0"/>
              <a:t>rinary </a:t>
            </a:r>
            <a:r>
              <a:rPr lang="en-US" sz="2000" dirty="0"/>
              <a:t>cortisol in a subset of </a:t>
            </a:r>
            <a:r>
              <a:rPr lang="en-US" sz="2000" dirty="0" smtClean="0"/>
              <a:t>patients</a:t>
            </a:r>
          </a:p>
          <a:p>
            <a:r>
              <a:rPr lang="en-US" sz="2000" dirty="0"/>
              <a:t>Safety and tolerability of IND/GLY versus </a:t>
            </a:r>
            <a:r>
              <a:rPr lang="en-US" sz="2000" dirty="0" smtClean="0"/>
              <a:t>SFC</a:t>
            </a:r>
          </a:p>
          <a:p>
            <a:pPr marL="0" indent="0">
              <a:buNone/>
            </a:pPr>
            <a:r>
              <a:rPr lang="en-US" sz="2000" b="1" dirty="0" smtClean="0"/>
              <a:t>Subgroup analyses</a:t>
            </a:r>
            <a:endParaRPr lang="en-US" sz="2000" b="1" dirty="0"/>
          </a:p>
          <a:p>
            <a:r>
              <a:rPr lang="en-US" sz="2000" dirty="0" smtClean="0"/>
              <a:t>Subgroup analyses (e.g. by baseline blood </a:t>
            </a:r>
            <a:r>
              <a:rPr lang="en-US" sz="2000" dirty="0"/>
              <a:t>eosinophil </a:t>
            </a:r>
            <a:r>
              <a:rPr lang="en-US" sz="2000" dirty="0" smtClean="0"/>
              <a:t>count) </a:t>
            </a:r>
            <a:r>
              <a:rPr lang="en-US" sz="2000" dirty="0"/>
              <a:t>were pre-specified in the Statistical Analysis Plan </a:t>
            </a:r>
            <a:r>
              <a:rPr lang="en-US" sz="2000" dirty="0" smtClean="0"/>
              <a:t>prior </a:t>
            </a:r>
            <a:r>
              <a:rPr lang="en-US" sz="2000" dirty="0"/>
              <a:t>to </a:t>
            </a:r>
            <a:r>
              <a:rPr lang="en-US" sz="2000" dirty="0" smtClean="0"/>
              <a:t>unblinding but not in the protocol</a:t>
            </a:r>
            <a:endParaRPr lang="en-US" sz="2000" dirty="0"/>
          </a:p>
        </p:txBody>
      </p:sp>
      <p:pic>
        <p:nvPicPr>
          <p:cNvPr id="7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FLAME results</a:t>
            </a:r>
            <a:endParaRPr lang="en-GB" dirty="0">
              <a:solidFill>
                <a:srgbClr val="92322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1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sp>
        <p:nvSpPr>
          <p:cNvPr id="49154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Completion and withdrawal rates </a:t>
            </a:r>
            <a:r>
              <a:rPr lang="en-US" sz="2800" dirty="0" smtClean="0"/>
              <a:t>were</a:t>
            </a:r>
            <a:br>
              <a:rPr lang="en-US" sz="2800" dirty="0" smtClean="0"/>
            </a:br>
            <a:r>
              <a:rPr lang="en-US" sz="2800" dirty="0" smtClean="0"/>
              <a:t>comparable between the two treatment arms</a:t>
            </a:r>
            <a:endParaRPr lang="en-US" sz="28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90527" y="1281950"/>
            <a:ext cx="8469644" cy="4913313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Of 3,362 </a:t>
            </a:r>
            <a:r>
              <a:rPr lang="en-US" sz="1600" dirty="0">
                <a:solidFill>
                  <a:schemeClr val="tx1"/>
                </a:solidFill>
              </a:rPr>
              <a:t>patients </a:t>
            </a:r>
            <a:r>
              <a:rPr lang="en-US" sz="1600" dirty="0" smtClean="0">
                <a:solidFill>
                  <a:schemeClr val="tx1"/>
                </a:solidFill>
              </a:rPr>
              <a:t>randomized, 2,760 (82%) completed </a:t>
            </a:r>
            <a:r>
              <a:rPr lang="en-US" sz="1600" dirty="0">
                <a:solidFill>
                  <a:schemeClr val="tx1"/>
                </a:solidFill>
              </a:rPr>
              <a:t>the study 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kern="1200" dirty="0">
                <a:solidFill>
                  <a:schemeClr val="tx1"/>
                </a:solidFill>
              </a:rPr>
              <a:t>IND/GLY</a:t>
            </a:r>
            <a:r>
              <a:rPr lang="en-US" sz="1600" dirty="0" smtClean="0">
                <a:solidFill>
                  <a:schemeClr val="tx1"/>
                </a:solidFill>
              </a:rPr>
              <a:t>, n=1,400 [83%]; </a:t>
            </a:r>
            <a:r>
              <a:rPr lang="en-US" sz="1600" dirty="0">
                <a:solidFill>
                  <a:schemeClr val="tx1"/>
                </a:solidFill>
              </a:rPr>
              <a:t>SFC, </a:t>
            </a:r>
            <a:r>
              <a:rPr lang="en-US" sz="1600" dirty="0" smtClean="0">
                <a:solidFill>
                  <a:schemeClr val="tx1"/>
                </a:solidFill>
              </a:rPr>
              <a:t>n=1,360 [81%])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  <a:cs typeface="+mn-cs"/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Major reason for discontinuation was an adverse event (</a:t>
            </a:r>
            <a:r>
              <a:rPr lang="en-US" sz="1400" kern="1200" dirty="0" smtClean="0">
                <a:solidFill>
                  <a:schemeClr val="tx1"/>
                </a:solidFill>
              </a:rPr>
              <a:t>IND/GLY</a:t>
            </a:r>
            <a:r>
              <a:rPr lang="en-US" sz="1400" dirty="0" smtClean="0">
                <a:solidFill>
                  <a:schemeClr val="tx1"/>
                </a:solidFill>
              </a:rPr>
              <a:t>, 7.7% versus SFC, 8.6%)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 bwMode="gray">
          <a:xfrm>
            <a:off x="395535" y="6194976"/>
            <a:ext cx="4968428" cy="4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GB" sz="1000" dirty="0" smtClean="0"/>
              <a:t>*</a:t>
            </a:r>
            <a:r>
              <a:rPr lang="en-US" sz="1000" dirty="0" smtClean="0">
                <a:cs typeface="Arial" panose="020B0604020202020204" pitchFamily="34" charset="0"/>
              </a:rPr>
              <a:t>One </a:t>
            </a:r>
            <a:r>
              <a:rPr lang="en-US" sz="1000" dirty="0">
                <a:cs typeface="Arial" panose="020B0604020202020204" pitchFamily="34" charset="0"/>
              </a:rPr>
              <a:t>subject randomized to IND/GLY mistakenly </a:t>
            </a:r>
            <a:r>
              <a:rPr lang="en-US" sz="1000" dirty="0" smtClean="0">
                <a:cs typeface="Arial" panose="020B0604020202020204" pitchFamily="34" charset="0"/>
              </a:rPr>
              <a:t>received</a:t>
            </a:r>
            <a:br>
              <a:rPr lang="en-US" sz="1000" dirty="0" smtClean="0">
                <a:cs typeface="Arial" panose="020B0604020202020204" pitchFamily="34" charset="0"/>
              </a:rPr>
            </a:br>
            <a:r>
              <a:rPr lang="en-US" sz="1000" dirty="0" smtClean="0">
                <a:cs typeface="Arial" panose="020B0604020202020204" pitchFamily="34" charset="0"/>
              </a:rPr>
              <a:t>and took SFC </a:t>
            </a:r>
            <a:r>
              <a:rPr lang="en-US" sz="1000" dirty="0">
                <a:cs typeface="Arial" panose="020B0604020202020204" pitchFamily="34" charset="0"/>
              </a:rPr>
              <a:t>before discontinuing </a:t>
            </a:r>
            <a:r>
              <a:rPr lang="en-US" sz="1000" dirty="0" smtClean="0">
                <a:cs typeface="Arial" panose="020B0604020202020204" pitchFamily="34" charset="0"/>
              </a:rPr>
              <a:t>treatment</a:t>
            </a:r>
            <a:endParaRPr lang="en-GB" sz="10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966408" y="2282531"/>
            <a:ext cx="1397555" cy="27945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100" dirty="0" smtClean="0">
                <a:latin typeface="Arial"/>
                <a:ea typeface="+mn-ea"/>
                <a:cs typeface="+mn-cs"/>
              </a:rPr>
              <a:t>3,362 randomized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367300" y="2788488"/>
            <a:ext cx="1522162" cy="42090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100" dirty="0" smtClean="0">
                <a:latin typeface="Arial"/>
                <a:ea typeface="+mn-ea"/>
                <a:cs typeface="+mn-cs"/>
              </a:rPr>
              <a:t>1,680 were assigned to IND/GLY group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274266" y="2787875"/>
            <a:ext cx="1580747" cy="42090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100" dirty="0" smtClean="0">
                <a:latin typeface="Arial"/>
                <a:ea typeface="+mn-ea"/>
                <a:cs typeface="+mn-cs"/>
              </a:rPr>
              <a:t>1,682 were assigned to SFC group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5274265" y="5214505"/>
            <a:ext cx="1580748" cy="4355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100" dirty="0" smtClean="0">
                <a:latin typeface="Arial"/>
                <a:ea typeface="+mn-ea"/>
                <a:cs typeface="+mn-cs"/>
              </a:rPr>
              <a:t>1,360 </a:t>
            </a:r>
            <a:r>
              <a:rPr lang="en-GB" sz="1100" dirty="0">
                <a:latin typeface="Arial"/>
                <a:ea typeface="+mn-ea"/>
                <a:cs typeface="+mn-cs"/>
              </a:rPr>
              <a:t>completed </a:t>
            </a:r>
            <a:r>
              <a:rPr lang="en-GB" sz="1100" dirty="0" smtClean="0">
                <a:latin typeface="Arial"/>
                <a:ea typeface="+mn-ea"/>
                <a:cs typeface="+mn-cs"/>
              </a:rPr>
              <a:t/>
            </a:r>
            <a:br>
              <a:rPr lang="en-GB" sz="1100" dirty="0" smtClean="0">
                <a:latin typeface="Arial"/>
                <a:ea typeface="+mn-ea"/>
                <a:cs typeface="+mn-cs"/>
              </a:rPr>
            </a:br>
            <a:r>
              <a:rPr lang="en-GB" sz="1100" dirty="0">
                <a:latin typeface="Arial"/>
                <a:ea typeface="+mn-ea"/>
                <a:cs typeface="+mn-cs"/>
              </a:rPr>
              <a:t>52 weeks of </a:t>
            </a:r>
            <a:r>
              <a:rPr lang="en-GB" sz="1100" dirty="0" smtClean="0">
                <a:latin typeface="Arial"/>
                <a:ea typeface="+mn-ea"/>
                <a:cs typeface="+mn-cs"/>
              </a:rPr>
              <a:t>treatment</a:t>
            </a:r>
            <a:endParaRPr lang="en-GB" sz="1100" dirty="0"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336663" y="5214505"/>
            <a:ext cx="1583437" cy="43558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100" dirty="0" smtClean="0">
                <a:latin typeface="Arial"/>
                <a:ea typeface="+mn-ea"/>
                <a:cs typeface="+mn-cs"/>
              </a:rPr>
              <a:t>1,400 completed </a:t>
            </a:r>
            <a:br>
              <a:rPr lang="en-GB" sz="1100" dirty="0" smtClean="0">
                <a:latin typeface="Arial"/>
                <a:ea typeface="+mn-ea"/>
                <a:cs typeface="+mn-cs"/>
              </a:rPr>
            </a:br>
            <a:r>
              <a:rPr lang="en-GB" sz="1100" dirty="0" smtClean="0">
                <a:latin typeface="Arial"/>
                <a:ea typeface="+mn-ea"/>
                <a:cs typeface="+mn-cs"/>
              </a:rPr>
              <a:t>52 weeks of treatment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8253" y="3411808"/>
            <a:ext cx="2778883" cy="160027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100" dirty="0" smtClean="0">
                <a:latin typeface="Arial"/>
                <a:ea typeface="+mn-ea"/>
                <a:cs typeface="+mn-cs"/>
              </a:rPr>
              <a:t>1,678 received treatment (safety analysis)</a:t>
            </a:r>
          </a:p>
          <a:p>
            <a:r>
              <a:rPr lang="en-GB" sz="1100" dirty="0" smtClean="0">
                <a:latin typeface="Arial"/>
              </a:rPr>
              <a:t>         3  did not receive treatment*</a:t>
            </a:r>
            <a:endParaRPr lang="en-GB" sz="1100" dirty="0" smtClean="0">
              <a:latin typeface="Arial"/>
              <a:ea typeface="+mn-ea"/>
              <a:cs typeface="+mn-cs"/>
            </a:endParaRPr>
          </a:p>
          <a:p>
            <a:r>
              <a:rPr lang="en-GB" sz="1100" dirty="0" smtClean="0">
                <a:latin typeface="Arial"/>
                <a:ea typeface="+mn-ea"/>
                <a:cs typeface="+mn-cs"/>
              </a:rPr>
              <a:t>278 discontinued treatment: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129  had adverse event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111  withdrew or were withdrawn  </a:t>
            </a:r>
          </a:p>
          <a:p>
            <a:r>
              <a:rPr lang="en-US" sz="1100" dirty="0">
                <a:latin typeface="Arial"/>
              </a:rPr>
              <a:t> </a:t>
            </a:r>
            <a:r>
              <a:rPr lang="en-US" sz="1100" dirty="0" smtClean="0">
                <a:latin typeface="Arial"/>
              </a:rPr>
              <a:t>            </a:t>
            </a:r>
            <a:r>
              <a:rPr lang="en-US" sz="1100" dirty="0" smtClean="0">
                <a:latin typeface="Arial"/>
                <a:ea typeface="+mn-ea"/>
                <a:cs typeface="+mn-cs"/>
              </a:rPr>
              <a:t>by guardian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  </a:t>
            </a:r>
            <a:r>
              <a:rPr lang="en-GB" sz="1100" dirty="0" smtClean="0">
                <a:latin typeface="Arial"/>
                <a:ea typeface="+mn-ea"/>
                <a:cs typeface="+mn-cs"/>
              </a:rPr>
              <a:t>17  had lack of efficacy    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  13  were withdrawn by physician</a:t>
            </a:r>
          </a:p>
          <a:p>
            <a:r>
              <a:rPr lang="en-US" sz="1100" dirty="0" smtClean="0">
                <a:latin typeface="Arial"/>
              </a:rPr>
              <a:t>         </a:t>
            </a:r>
            <a:r>
              <a:rPr lang="en-US" sz="1100" dirty="0" smtClean="0">
                <a:latin typeface="Arial"/>
                <a:ea typeface="+mn-ea"/>
                <a:cs typeface="+mn-cs"/>
              </a:rPr>
              <a:t>8  had protocol deviation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313165" y="3322107"/>
            <a:ext cx="2783210" cy="174109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100" dirty="0" smtClean="0"/>
              <a:t>1,680 </a:t>
            </a:r>
            <a:r>
              <a:rPr lang="en-GB" sz="1100" dirty="0"/>
              <a:t>received treatment (safety analysis</a:t>
            </a:r>
            <a:r>
              <a:rPr lang="en-GB" sz="1100" dirty="0" smtClean="0"/>
              <a:t>)</a:t>
            </a:r>
          </a:p>
          <a:p>
            <a:r>
              <a:rPr lang="en-GB" sz="1100" dirty="0" smtClean="0"/>
              <a:t>         1  </a:t>
            </a:r>
            <a:r>
              <a:rPr lang="en-GB" sz="1100" dirty="0"/>
              <a:t>did not receive </a:t>
            </a:r>
            <a:r>
              <a:rPr lang="en-GB" sz="1100" dirty="0" smtClean="0"/>
              <a:t>treatment*</a:t>
            </a:r>
            <a:endParaRPr lang="en-GB" sz="1100" dirty="0"/>
          </a:p>
          <a:p>
            <a:r>
              <a:rPr lang="en-GB" sz="1100" dirty="0" smtClean="0">
                <a:latin typeface="Arial"/>
                <a:ea typeface="+mn-ea"/>
                <a:cs typeface="+mn-cs"/>
              </a:rPr>
              <a:t>320 discontinued treatment: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145  had adverse event     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125  </a:t>
            </a:r>
            <a:r>
              <a:rPr lang="en-US" sz="1100" dirty="0"/>
              <a:t>withdrew or were withdrawn  </a:t>
            </a:r>
          </a:p>
          <a:p>
            <a:r>
              <a:rPr lang="en-US" sz="1100" dirty="0"/>
              <a:t>             by </a:t>
            </a:r>
            <a:r>
              <a:rPr lang="en-US" sz="1100" dirty="0" smtClean="0"/>
              <a:t>guardian</a:t>
            </a:r>
            <a:r>
              <a:rPr lang="en-US" sz="1100" dirty="0" smtClean="0">
                <a:latin typeface="Arial"/>
                <a:ea typeface="+mn-ea"/>
                <a:cs typeface="+mn-cs"/>
              </a:rPr>
              <a:t> </a:t>
            </a:r>
            <a:endParaRPr lang="en-GB" sz="1100" dirty="0">
              <a:latin typeface="Arial"/>
              <a:ea typeface="+mn-ea"/>
              <a:cs typeface="+mn-cs"/>
            </a:endParaRPr>
          </a:p>
          <a:p>
            <a:r>
              <a:rPr lang="en-GB" sz="1100" dirty="0">
                <a:latin typeface="Arial"/>
                <a:ea typeface="+mn-ea"/>
                <a:cs typeface="+mn-cs"/>
              </a:rPr>
              <a:t>    </a:t>
            </a:r>
            <a:r>
              <a:rPr lang="en-GB" sz="1100" dirty="0" smtClean="0">
                <a:latin typeface="Arial"/>
                <a:ea typeface="+mn-ea"/>
                <a:cs typeface="+mn-cs"/>
              </a:rPr>
              <a:t>   22  </a:t>
            </a:r>
            <a:r>
              <a:rPr lang="en-GB" sz="1100" dirty="0"/>
              <a:t>had lack of efficacy </a:t>
            </a:r>
            <a:endParaRPr lang="en-GB" sz="1100" dirty="0">
              <a:latin typeface="Arial"/>
              <a:ea typeface="+mn-ea"/>
              <a:cs typeface="+mn-cs"/>
            </a:endParaRPr>
          </a:p>
          <a:p>
            <a:r>
              <a:rPr lang="en-US" sz="1100" dirty="0">
                <a:latin typeface="Arial"/>
                <a:ea typeface="+mn-ea"/>
                <a:cs typeface="+mn-cs"/>
              </a:rPr>
              <a:t>   </a:t>
            </a:r>
            <a:r>
              <a:rPr lang="en-US" sz="1100" dirty="0" smtClean="0">
                <a:latin typeface="Arial"/>
                <a:ea typeface="+mn-ea"/>
                <a:cs typeface="+mn-cs"/>
              </a:rPr>
              <a:t>    16  </a:t>
            </a:r>
            <a:r>
              <a:rPr lang="en-US" sz="1100" dirty="0" smtClean="0"/>
              <a:t>were </a:t>
            </a:r>
            <a:r>
              <a:rPr lang="en-US" sz="1100" dirty="0"/>
              <a:t>withdrawn by physician         </a:t>
            </a:r>
            <a:r>
              <a:rPr lang="en-US" sz="1100" dirty="0" smtClean="0"/>
              <a:t>   </a:t>
            </a:r>
          </a:p>
          <a:p>
            <a:r>
              <a:rPr lang="en-US" sz="1100" dirty="0">
                <a:latin typeface="Arial"/>
                <a:ea typeface="+mn-ea"/>
                <a:cs typeface="+mn-cs"/>
              </a:rPr>
              <a:t> </a:t>
            </a:r>
            <a:r>
              <a:rPr lang="en-US" sz="1100" dirty="0" smtClean="0">
                <a:latin typeface="Arial"/>
                <a:ea typeface="+mn-ea"/>
                <a:cs typeface="+mn-cs"/>
              </a:rPr>
              <a:t>        7  </a:t>
            </a:r>
            <a:r>
              <a:rPr lang="en-US" sz="1100" dirty="0"/>
              <a:t>had protocol deviation</a:t>
            </a:r>
          </a:p>
          <a:p>
            <a:r>
              <a:rPr lang="en-US" sz="1100" dirty="0" smtClean="0">
                <a:latin typeface="Arial"/>
                <a:ea typeface="+mn-ea"/>
                <a:cs typeface="+mn-cs"/>
              </a:rPr>
              <a:t>         5  had technical problems</a:t>
            </a:r>
            <a:endParaRPr lang="en-GB" sz="1100" dirty="0">
              <a:latin typeface="Arial"/>
              <a:ea typeface="+mn-ea"/>
              <a:cs typeface="+mn-cs"/>
            </a:endParaRPr>
          </a:p>
        </p:txBody>
      </p:sp>
      <p:cxnSp>
        <p:nvCxnSpPr>
          <p:cNvPr id="18" name="Elbow Connector 17"/>
          <p:cNvCxnSpPr>
            <a:stCxn id="7" idx="2"/>
            <a:endCxn id="9" idx="0"/>
          </p:cNvCxnSpPr>
          <p:nvPr/>
        </p:nvCxnSpPr>
        <p:spPr bwMode="auto">
          <a:xfrm rot="16200000" flipH="1">
            <a:off x="5251966" y="1975201"/>
            <a:ext cx="225894" cy="1399454"/>
          </a:xfrm>
          <a:prstGeom prst="bentConnector3">
            <a:avLst>
              <a:gd name="adj1" fmla="val 50000"/>
            </a:avLst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Elbow Connector 18"/>
          <p:cNvCxnSpPr>
            <a:stCxn id="7" idx="2"/>
            <a:endCxn id="8" idx="0"/>
          </p:cNvCxnSpPr>
          <p:nvPr/>
        </p:nvCxnSpPr>
        <p:spPr bwMode="auto">
          <a:xfrm rot="5400000">
            <a:off x="3783531" y="1906832"/>
            <a:ext cx="226507" cy="1536805"/>
          </a:xfrm>
          <a:prstGeom prst="bentConnector3">
            <a:avLst>
              <a:gd name="adj1" fmla="val 50000"/>
            </a:avLst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>
            <a:stCxn id="8" idx="2"/>
            <a:endCxn id="15" idx="0"/>
          </p:cNvCxnSpPr>
          <p:nvPr/>
        </p:nvCxnSpPr>
        <p:spPr bwMode="auto">
          <a:xfrm>
            <a:off x="3128381" y="3209389"/>
            <a:ext cx="1" cy="2005116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>
            <a:stCxn id="9" idx="2"/>
          </p:cNvCxnSpPr>
          <p:nvPr/>
        </p:nvCxnSpPr>
        <p:spPr bwMode="auto">
          <a:xfrm>
            <a:off x="6064640" y="3208776"/>
            <a:ext cx="0" cy="2005729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6064639" y="4181234"/>
            <a:ext cx="248526" cy="0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897136" y="4181234"/>
            <a:ext cx="231245" cy="0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3367377" y="5766414"/>
            <a:ext cx="1225464" cy="44278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latin typeface="Arial"/>
                <a:ea typeface="+mn-ea"/>
                <a:cs typeface="+mn-cs"/>
              </a:rPr>
              <a:t>1,675 in </a:t>
            </a:r>
            <a:r>
              <a:rPr lang="en-GB" sz="1100" dirty="0" err="1" smtClean="0">
                <a:latin typeface="Arial"/>
                <a:ea typeface="+mn-ea"/>
                <a:cs typeface="+mn-cs"/>
              </a:rPr>
              <a:t>mITT</a:t>
            </a:r>
            <a:endParaRPr lang="en-GB" sz="1100" dirty="0">
              <a:latin typeface="Arial"/>
              <a:ea typeface="+mn-ea"/>
              <a:cs typeface="+mn-cs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latin typeface="Arial"/>
                <a:ea typeface="+mn-ea"/>
                <a:cs typeface="+mn-cs"/>
              </a:rPr>
              <a:t>1,528 </a:t>
            </a:r>
            <a:r>
              <a:rPr lang="en-GB" sz="1100" dirty="0">
                <a:latin typeface="Arial"/>
                <a:ea typeface="+mn-ea"/>
                <a:cs typeface="+mn-cs"/>
              </a:rPr>
              <a:t>in </a:t>
            </a:r>
            <a:r>
              <a:rPr lang="en-GB" sz="1100" dirty="0" smtClean="0">
                <a:latin typeface="Arial"/>
                <a:ea typeface="+mn-ea"/>
                <a:cs typeface="+mn-cs"/>
              </a:rPr>
              <a:t>PPS</a:t>
            </a:r>
            <a:endParaRPr lang="en-GB" sz="1100" dirty="0"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4624699" y="5763415"/>
            <a:ext cx="1189205" cy="44578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latin typeface="Arial"/>
                <a:ea typeface="+mn-ea"/>
                <a:cs typeface="+mn-cs"/>
              </a:rPr>
              <a:t>1,679 </a:t>
            </a:r>
            <a:r>
              <a:rPr lang="en-GB" sz="1100" dirty="0">
                <a:latin typeface="Arial"/>
                <a:ea typeface="+mn-ea"/>
                <a:cs typeface="+mn-cs"/>
              </a:rPr>
              <a:t>in </a:t>
            </a:r>
            <a:r>
              <a:rPr lang="en-GB" sz="1100" dirty="0" err="1" smtClean="0">
                <a:latin typeface="Arial"/>
              </a:rPr>
              <a:t>mITT</a:t>
            </a:r>
            <a:endParaRPr lang="en-GB" sz="1100" dirty="0">
              <a:latin typeface="Arial"/>
              <a:ea typeface="+mn-ea"/>
              <a:cs typeface="+mn-cs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100" dirty="0" smtClean="0">
                <a:latin typeface="Arial"/>
                <a:ea typeface="+mn-ea"/>
                <a:cs typeface="+mn-cs"/>
              </a:rPr>
              <a:t>1,556 </a:t>
            </a:r>
            <a:r>
              <a:rPr lang="en-GB" sz="1100" dirty="0">
                <a:latin typeface="Arial"/>
                <a:ea typeface="+mn-ea"/>
                <a:cs typeface="+mn-cs"/>
              </a:rPr>
              <a:t>in PPS</a:t>
            </a:r>
          </a:p>
        </p:txBody>
      </p:sp>
      <p:cxnSp>
        <p:nvCxnSpPr>
          <p:cNvPr id="49172" name="Elbow Connector 49171"/>
          <p:cNvCxnSpPr>
            <a:stCxn id="8" idx="3"/>
            <a:endCxn id="50" idx="0"/>
          </p:cNvCxnSpPr>
          <p:nvPr/>
        </p:nvCxnSpPr>
        <p:spPr>
          <a:xfrm>
            <a:off x="3889462" y="2998939"/>
            <a:ext cx="90647" cy="2767475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75" name="Elbow Connector 49174"/>
          <p:cNvCxnSpPr>
            <a:stCxn id="9" idx="1"/>
            <a:endCxn id="51" idx="0"/>
          </p:cNvCxnSpPr>
          <p:nvPr/>
        </p:nvCxnSpPr>
        <p:spPr>
          <a:xfrm rot="10800000" flipV="1">
            <a:off x="5219302" y="2998325"/>
            <a:ext cx="54964" cy="2765089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3229141" y="5698599"/>
            <a:ext cx="1455843" cy="566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4554433" y="5699211"/>
            <a:ext cx="1332018" cy="566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1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57440" y="62077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 descr="Meeting_Wedzicha_300dp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Patient demographics were well </a:t>
            </a:r>
            <a:br>
              <a:rPr lang="en-GB" sz="2800" dirty="0"/>
            </a:br>
            <a:r>
              <a:rPr lang="en-GB" sz="2800" dirty="0"/>
              <a:t>balanced between treatment groups (1/2)</a:t>
            </a:r>
            <a:endParaRPr lang="en-US" sz="2800" dirty="0"/>
          </a:p>
        </p:txBody>
      </p:sp>
      <p:sp>
        <p:nvSpPr>
          <p:cNvPr id="11" name="Content Placeholder 2"/>
          <p:cNvSpPr txBox="1">
            <a:spLocks noGrp="1"/>
          </p:cNvSpPr>
          <p:nvPr>
            <p:ph idx="1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95535" y="1187287"/>
          <a:ext cx="8424614" cy="4934113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37953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5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84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54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100" dirty="0">
                          <a:solidFill>
                            <a:schemeClr val="tx1"/>
                          </a:solidFill>
                          <a:effectLst/>
                        </a:rPr>
                        <a:t>IND/GLY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100" dirty="0">
                          <a:solidFill>
                            <a:schemeClr val="tx1"/>
                          </a:solidFill>
                          <a:effectLst/>
                        </a:rPr>
                        <a:t>110/50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μ</a:t>
                      </a:r>
                      <a:r>
                        <a:rPr lang="da-DK" sz="1100" dirty="0">
                          <a:solidFill>
                            <a:schemeClr val="tx1"/>
                          </a:solidFill>
                          <a:effectLst/>
                        </a:rPr>
                        <a:t>g q.d.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(n=1,680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SFC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50/500 μg b.i.d.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(n=1,682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N=3,362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Age, years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64.6 (7.9)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64.5 (7.7)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64.6 (7.8)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Male, n (%) 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1,299 </a:t>
                      </a:r>
                      <a:r>
                        <a:rPr lang="en-US" sz="1100" dirty="0">
                          <a:effectLst/>
                        </a:rPr>
                        <a:t>(77.3)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1,258 </a:t>
                      </a:r>
                      <a:r>
                        <a:rPr lang="en-US" sz="1100" dirty="0">
                          <a:effectLst/>
                        </a:rPr>
                        <a:t>(74.8)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2,557 </a:t>
                      </a:r>
                      <a:r>
                        <a:rPr lang="en-US" sz="1100" dirty="0">
                          <a:effectLst/>
                        </a:rPr>
                        <a:t>(76.1)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Duration of COPD, years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7.2 (5.3)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7.3 (5.5)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7.3 (5.4)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ICS use at baseline, n (%)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954 (56.8)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939 (55.8)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1,893 </a:t>
                      </a:r>
                      <a:r>
                        <a:rPr lang="en-US" sz="1100" dirty="0">
                          <a:effectLst/>
                        </a:rPr>
                        <a:t>(56.3)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8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LAMA use at baseline, n (%)</a:t>
                      </a:r>
                      <a:endParaRPr lang="en-GB" sz="1100" dirty="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</a:rPr>
                        <a:t>1,008 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(60.0)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</a:rPr>
                        <a:t>1,029 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(61.2)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</a:rPr>
                        <a:t>2,037 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(60.6)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8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cs typeface="Arial" panose="020B0604020202020204" pitchFamily="34" charset="0"/>
                        </a:rPr>
                        <a:t>LABA use at baseline, n (%)</a:t>
                      </a:r>
                      <a:endParaRPr lang="en-GB" sz="1100"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</a:rPr>
                        <a:t>1,129 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(67.2)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</a:rPr>
                        <a:t>1,128 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(67.1)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  <a:latin typeface="+mn-lt"/>
                        </a:rPr>
                        <a:t>2,257 </a:t>
                      </a:r>
                      <a:r>
                        <a:rPr lang="en-GB" sz="1100" dirty="0">
                          <a:effectLst/>
                          <a:latin typeface="+mn-lt"/>
                        </a:rPr>
                        <a:t>(67.1)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Current smoker, n (%)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664 (39.5)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669 (39.8)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1,333 </a:t>
                      </a:r>
                      <a:r>
                        <a:rPr lang="en-US" sz="1100" dirty="0">
                          <a:effectLst/>
                        </a:rPr>
                        <a:t>(39.6)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Severity of COPD (GOLD 2015), n (%)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Low risk and less symptoms (Group A)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 (0.1)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 (0.1)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Low risk and more symptoms (Group B)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400 (23.8)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422 (25.1)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822 (24.4)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High risk and less symptoms (Group C)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(0.1)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 (0.1)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 (0.1)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High risk and more symptoms (Group D)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1,265 </a:t>
                      </a:r>
                      <a:r>
                        <a:rPr lang="en-US" sz="1100" dirty="0">
                          <a:effectLst/>
                        </a:rPr>
                        <a:t>(75.3)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1,249 </a:t>
                      </a:r>
                      <a:r>
                        <a:rPr lang="en-US" sz="1100" dirty="0">
                          <a:effectLst/>
                        </a:rPr>
                        <a:t>(74.3)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2,514 </a:t>
                      </a:r>
                      <a:r>
                        <a:rPr lang="en-US" sz="1100" dirty="0">
                          <a:effectLst/>
                        </a:rPr>
                        <a:t>(74.8)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1492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Severity of airflow limitation (GOLD 2011–2014), n (%)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    Mild (GOLD 1)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     Moderate (GOLD 2)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560 (33.3)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563 (33.5)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1,123 </a:t>
                      </a:r>
                      <a:r>
                        <a:rPr lang="en-GB" sz="1100" dirty="0">
                          <a:effectLst/>
                        </a:rPr>
                        <a:t>(33.4)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     Severe (GOLD 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973 (57.9)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981 (58.3)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effectLst/>
                        </a:rPr>
                        <a:t>1,954 </a:t>
                      </a:r>
                      <a:r>
                        <a:rPr lang="en-GB" sz="1100" dirty="0">
                          <a:effectLst/>
                        </a:rPr>
                        <a:t>(58.1)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14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     Very severe (GOLD 4)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133 (7.9)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124 (7.4)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257 (7.6)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15920" y="2552701"/>
            <a:ext cx="8496299" cy="2921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5920" y="4508501"/>
            <a:ext cx="8496299" cy="2921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gray">
          <a:xfrm>
            <a:off x="395535" y="6186509"/>
            <a:ext cx="4658499" cy="4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sz="1000" dirty="0"/>
              <a:t/>
            </a:r>
            <a:br>
              <a:rPr lang="en-GB" sz="1000" dirty="0"/>
            </a:b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Data are mean (SD) unless otherwise </a:t>
            </a:r>
            <a:r>
              <a:rPr lang="en-U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stated</a:t>
            </a:r>
            <a:endParaRPr lang="en-GB" sz="1000" dirty="0"/>
          </a:p>
        </p:txBody>
      </p:sp>
      <p:pic>
        <p:nvPicPr>
          <p:cNvPr id="10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Patient demographics were well</a:t>
            </a:r>
            <a:br>
              <a:rPr lang="en-GB" sz="2800" dirty="0"/>
            </a:br>
            <a:r>
              <a:rPr lang="en-GB" sz="2800" dirty="0"/>
              <a:t>balanced between treatment groups (2/2)</a:t>
            </a:r>
            <a:endParaRPr lang="en-US" sz="2800" dirty="0"/>
          </a:p>
        </p:txBody>
      </p:sp>
      <p:sp>
        <p:nvSpPr>
          <p:cNvPr id="12" name="Content Placeholder 2"/>
          <p:cNvSpPr txBox="1">
            <a:spLocks noGrp="1"/>
          </p:cNvSpPr>
          <p:nvPr>
            <p:ph idx="1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01639" y="1268422"/>
          <a:ext cx="8418510" cy="4767672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37925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7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4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6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100" dirty="0">
                          <a:solidFill>
                            <a:schemeClr val="tx1"/>
                          </a:solidFill>
                          <a:effectLst/>
                        </a:rPr>
                        <a:t>IND/GLY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a-DK" sz="1100" dirty="0">
                          <a:solidFill>
                            <a:schemeClr val="tx1"/>
                          </a:solidFill>
                          <a:effectLst/>
                        </a:rPr>
                        <a:t>110/50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μ</a:t>
                      </a:r>
                      <a:r>
                        <a:rPr lang="da-DK" sz="1100" dirty="0">
                          <a:solidFill>
                            <a:schemeClr val="tx1"/>
                          </a:solidFill>
                          <a:effectLst/>
                        </a:rPr>
                        <a:t>g q.d.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(n=1,680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SFC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50/500 μg b.i.d.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(n=1,682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N=3,362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 anchor="b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Pre-bronchodilator FEV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, L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1.0 (0.3)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1.0 (0.3)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1.0 (0.3)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Post-bronchodilator FEV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, L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1.2 (0.3)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1.2 (0.4)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1.2 (0.3)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Post-bronchodilator FEV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, % predicted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44.0 (9.5)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44.1 (9.4)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44.1 (9.5)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Post-bronchodilator FEV</a:t>
                      </a:r>
                      <a:r>
                        <a:rPr lang="en-US" sz="1100" baseline="-25000" dirty="0">
                          <a:effectLst/>
                        </a:rPr>
                        <a:t>1</a:t>
                      </a:r>
                      <a:r>
                        <a:rPr lang="en-US" sz="1100" dirty="0">
                          <a:effectLst/>
                        </a:rPr>
                        <a:t> reversibility, % of baseline value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22.2 (16.0)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22.5 (16.0)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effectLst/>
                        </a:rPr>
                        <a:t>22.4 (16.0)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Post-bronchodilator FEV</a:t>
                      </a:r>
                      <a:r>
                        <a:rPr lang="en-US" sz="1100" baseline="-25000">
                          <a:effectLst/>
                        </a:rPr>
                        <a:t>1</a:t>
                      </a:r>
                      <a:r>
                        <a:rPr lang="en-US" sz="1100">
                          <a:effectLst/>
                        </a:rPr>
                        <a:t>/FVC, %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41.7 (9.8)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41.5 (9.9)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41.6 (9.9)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6547"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COPD exacerbations in previous year, n (%)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1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1,355 </a:t>
                      </a:r>
                      <a:r>
                        <a:rPr lang="en-US" sz="1100" dirty="0">
                          <a:effectLst/>
                        </a:rPr>
                        <a:t>(80.7)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1,355 </a:t>
                      </a:r>
                      <a:r>
                        <a:rPr lang="en-US" sz="1100" dirty="0">
                          <a:effectLst/>
                        </a:rPr>
                        <a:t>(80.6)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2,710 </a:t>
                      </a:r>
                      <a:r>
                        <a:rPr lang="en-US" sz="1100" dirty="0">
                          <a:effectLst/>
                        </a:rPr>
                        <a:t>(80.6)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≥2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324 (19.3)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325 (19.3)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649 (19.3)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SGRQ-C total score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47.3 (15.8)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47.2 (15.9)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47.3 (15.8)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CAT score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16.9 (7.1)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16.6 (7.0)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>
                          <a:effectLst/>
                        </a:rPr>
                        <a:t>16.7 (7.0)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mMRC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dyspnea scale</a:t>
                      </a:r>
                      <a:r>
                        <a:rPr lang="en-US" sz="1100" dirty="0">
                          <a:effectLst/>
                        </a:rPr>
                        <a:t>, n (%)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Grade 2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1,202 </a:t>
                      </a:r>
                      <a:r>
                        <a:rPr lang="en-US" sz="1100" dirty="0">
                          <a:effectLst/>
                        </a:rPr>
                        <a:t>(71.5)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1,210 </a:t>
                      </a:r>
                      <a:r>
                        <a:rPr lang="en-US" sz="1100" dirty="0">
                          <a:effectLst/>
                        </a:rPr>
                        <a:t>(71.9)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2,412 </a:t>
                      </a:r>
                      <a:r>
                        <a:rPr lang="en-US" sz="1100" dirty="0">
                          <a:effectLst/>
                        </a:rPr>
                        <a:t>(71.7)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Grade 3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439 (26.1)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432 (25.7)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871 (25.9)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Grade 4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 (2.1)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 (2.3)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 (2.2)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Rescue medication use, puffs/day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3.95 (3.8)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4.12 (4.0)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4.0 (3.9)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65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Urine cortisol*, ng/mL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16.3 (20.7)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15.8 (24.0)</a:t>
                      </a:r>
                      <a:endParaRPr lang="en-GB" sz="1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16.0 (22.4)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078" marR="37078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309563" y="2292292"/>
            <a:ext cx="8495770" cy="2921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9563" y="3608262"/>
            <a:ext cx="8495770" cy="2921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gray">
          <a:xfrm>
            <a:off x="395535" y="6178042"/>
            <a:ext cx="4735265" cy="4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*24-hour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urine cortisol</a:t>
            </a:r>
            <a:r>
              <a:rPr lang="en-US" sz="100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measured in a total of 535 patients (266 on </a:t>
            </a:r>
            <a:r>
              <a:rPr lang="en-U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IND/GLY</a:t>
            </a:r>
            <a:br>
              <a:rPr lang="en-U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269 on SFC). Data are mean (SD) unless otherwise </a:t>
            </a:r>
            <a:r>
              <a:rPr lang="en-US" sz="1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stated</a:t>
            </a:r>
            <a:endParaRPr lang="en-GB" sz="1000" dirty="0"/>
          </a:p>
        </p:txBody>
      </p:sp>
      <p:pic>
        <p:nvPicPr>
          <p:cNvPr id="11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8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Ultibro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Breezhaler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GB" altLang="en-US" sz="2400" b="1" dirty="0">
                <a:solidFill>
                  <a:schemeClr val="tx1"/>
                </a:solidFill>
              </a:rPr>
              <a:t> </a:t>
            </a:r>
            <a:r>
              <a:rPr lang="en-GB" altLang="en-US" sz="2400" b="1" dirty="0" smtClean="0">
                <a:solidFill>
                  <a:schemeClr val="tx1"/>
                </a:solidFill>
              </a:rPr>
              <a:t>significantly reduced </a:t>
            </a:r>
            <a:r>
              <a:rPr lang="en-GB" altLang="en-US" sz="2400" b="1" dirty="0">
                <a:solidFill>
                  <a:schemeClr val="tx1"/>
                </a:solidFill>
              </a:rPr>
              <a:t>the rate of all (mild/moderate/severe) exacerbations</a:t>
            </a:r>
            <a:r>
              <a:rPr lang="en-GB" sz="2400" b="1" dirty="0" smtClean="0">
                <a:solidFill>
                  <a:schemeClr val="tx1"/>
                </a:solidFill>
              </a:rPr>
              <a:t> </a:t>
            </a:r>
            <a:r>
              <a:rPr lang="en-GB" sz="2400" b="1" dirty="0">
                <a:solidFill>
                  <a:schemeClr val="tx1"/>
                </a:solidFill>
              </a:rPr>
              <a:t>versus </a:t>
            </a:r>
            <a:r>
              <a:rPr lang="en-GB" sz="2400" b="1" dirty="0" smtClean="0">
                <a:solidFill>
                  <a:schemeClr val="tx1"/>
                </a:solidFill>
              </a:rPr>
              <a:t>SFC over 52 weeks</a:t>
            </a:r>
            <a:endParaRPr lang="en-GB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/>
          </p:nvPr>
        </p:nvGraphicFramePr>
        <p:xfrm>
          <a:off x="470495" y="1581150"/>
          <a:ext cx="8145860" cy="497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 bwMode="auto">
          <a:xfrm rot="16200000">
            <a:off x="-1226581" y="3893029"/>
            <a:ext cx="37359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404040"/>
                </a:solidFill>
              </a:rPr>
              <a:t>All exacerbations (annualized rate)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889174" y="3588791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3.0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889174" y="2812888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4.0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889174" y="4364694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2.0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63369" y="2689079"/>
            <a:ext cx="1498832" cy="396661"/>
            <a:chOff x="-2951339" y="278828"/>
            <a:chExt cx="1757105" cy="2598934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-1194234" y="278828"/>
              <a:ext cx="0" cy="2598934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-2951339" y="278828"/>
              <a:ext cx="0" cy="465633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-2945326" y="278828"/>
              <a:ext cx="1748424" cy="0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Box 10"/>
          <p:cNvSpPr txBox="1"/>
          <p:nvPr/>
        </p:nvSpPr>
        <p:spPr>
          <a:xfrm>
            <a:off x="3741283" y="2168462"/>
            <a:ext cx="2481091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RR (95% CI) </a:t>
            </a:r>
            <a:br>
              <a:rPr lang="en-US" sz="120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</a:br>
            <a:r>
              <a:rPr lang="en-US" sz="120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0.89 (0.83, 0.96), </a:t>
            </a:r>
            <a:r>
              <a:rPr lang="en-US" sz="1200" dirty="0" smtClean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p=0.003</a:t>
            </a:r>
            <a:endParaRPr lang="en-US" sz="1200" dirty="0">
              <a:solidFill>
                <a:srgbClr val="40404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889174" y="5140597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1.0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880395" y="5916500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17" name="Down Arrow 16"/>
          <p:cNvSpPr/>
          <p:nvPr/>
        </p:nvSpPr>
        <p:spPr bwMode="auto">
          <a:xfrm>
            <a:off x="5865995" y="2682296"/>
            <a:ext cx="480767" cy="438594"/>
          </a:xfrm>
          <a:prstGeom prst="downArrow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3513" y="2718132"/>
            <a:ext cx="148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404040"/>
                </a:solidFill>
              </a:rPr>
              <a:t>11% reduction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033768" y="1495448"/>
            <a:ext cx="2889445" cy="529986"/>
            <a:chOff x="6630531" y="1502711"/>
            <a:chExt cx="2889445" cy="529986"/>
          </a:xfrm>
        </p:grpSpPr>
        <p:sp>
          <p:nvSpPr>
            <p:cNvPr id="21" name="TextBox 20"/>
            <p:cNvSpPr txBox="1"/>
            <p:nvPr/>
          </p:nvSpPr>
          <p:spPr>
            <a:xfrm>
              <a:off x="6630531" y="1724920"/>
              <a:ext cx="2889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404040"/>
                  </a:solidFill>
                </a:rPr>
                <a:t>IND/GLY 110/50 </a:t>
              </a:r>
              <a:r>
                <a:rPr lang="el-GR" sz="1400" dirty="0">
                  <a:solidFill>
                    <a:srgbClr val="404040"/>
                  </a:solidFill>
                </a:rPr>
                <a:t>μ</a:t>
              </a:r>
              <a:r>
                <a:rPr lang="en-GB" sz="1400" dirty="0">
                  <a:solidFill>
                    <a:srgbClr val="404040"/>
                  </a:solidFill>
                </a:rPr>
                <a:t>g q.d. </a:t>
              </a:r>
              <a:r>
                <a:rPr lang="en-GB" sz="1400" dirty="0" smtClean="0">
                  <a:solidFill>
                    <a:srgbClr val="404040"/>
                  </a:solidFill>
                </a:rPr>
                <a:t>(</a:t>
              </a:r>
              <a:r>
                <a:rPr lang="en-GB" sz="1400" dirty="0">
                  <a:solidFill>
                    <a:srgbClr val="404040"/>
                  </a:solidFill>
                </a:rPr>
                <a:t>n</a:t>
              </a:r>
              <a:r>
                <a:rPr lang="en-GB" sz="1400" dirty="0" smtClean="0">
                  <a:solidFill>
                    <a:srgbClr val="404040"/>
                  </a:solidFill>
                </a:rPr>
                <a:t>=1,518</a:t>
              </a:r>
              <a:r>
                <a:rPr lang="en-GB" sz="1400" dirty="0">
                  <a:solidFill>
                    <a:srgbClr val="404040"/>
                  </a:solidFill>
                </a:rPr>
                <a:t>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33641" y="1502711"/>
              <a:ext cx="2650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404040"/>
                  </a:solidFill>
                </a:rPr>
                <a:t>SFC 50/500 </a:t>
              </a:r>
              <a:r>
                <a:rPr lang="el-GR" sz="1400" dirty="0">
                  <a:solidFill>
                    <a:srgbClr val="404040"/>
                  </a:solidFill>
                </a:rPr>
                <a:t>μ</a:t>
              </a:r>
              <a:r>
                <a:rPr lang="en-GB" sz="1400" dirty="0">
                  <a:solidFill>
                    <a:srgbClr val="404040"/>
                  </a:solidFill>
                </a:rPr>
                <a:t>g b.i.d. </a:t>
              </a:r>
              <a:r>
                <a:rPr lang="en-GB" sz="1400" dirty="0" smtClean="0">
                  <a:solidFill>
                    <a:srgbClr val="404040"/>
                  </a:solidFill>
                </a:rPr>
                <a:t>(</a:t>
              </a:r>
              <a:r>
                <a:rPr lang="en-GB" sz="1400" dirty="0">
                  <a:solidFill>
                    <a:srgbClr val="404040"/>
                  </a:solidFill>
                </a:rPr>
                <a:t>n</a:t>
              </a:r>
              <a:r>
                <a:rPr lang="en-GB" sz="1400" dirty="0" smtClean="0">
                  <a:solidFill>
                    <a:srgbClr val="404040"/>
                  </a:solidFill>
                </a:rPr>
                <a:t>=1,544</a:t>
              </a:r>
              <a:r>
                <a:rPr lang="en-GB" sz="1400" dirty="0">
                  <a:solidFill>
                    <a:srgbClr val="404040"/>
                  </a:solidFill>
                </a:rPr>
                <a:t>)</a:t>
              </a: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5865995" y="1602332"/>
            <a:ext cx="102118" cy="101350"/>
          </a:xfrm>
          <a:prstGeom prst="rect">
            <a:avLst/>
          </a:prstGeom>
          <a:solidFill>
            <a:srgbClr val="FF4DC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65995" y="1815632"/>
            <a:ext cx="102118" cy="101350"/>
          </a:xfrm>
          <a:prstGeom prst="rect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889174" y="2036985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5.0</a:t>
            </a:r>
          </a:p>
        </p:txBody>
      </p:sp>
      <p:pic>
        <p:nvPicPr>
          <p:cNvPr id="28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2590835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b="1" dirty="0" smtClean="0">
                <a:solidFill>
                  <a:schemeClr val="tx1"/>
                </a:solidFill>
              </a:rPr>
              <a:t>Ultibro</a:t>
            </a:r>
            <a:r>
              <a:rPr lang="en-US" sz="2200" b="1" baseline="30000" dirty="0">
                <a:solidFill>
                  <a:schemeClr val="tx1"/>
                </a:solidFill>
              </a:rPr>
              <a:t>®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Breezhaler</a:t>
            </a:r>
            <a:r>
              <a:rPr lang="en-US" sz="2200" b="1" baseline="30000" dirty="0">
                <a:solidFill>
                  <a:schemeClr val="tx1"/>
                </a:solidFill>
              </a:rPr>
              <a:t>®</a:t>
            </a:r>
            <a:r>
              <a:rPr lang="en-GB" altLang="en-US" sz="2200" b="1" dirty="0">
                <a:solidFill>
                  <a:schemeClr val="tx1"/>
                </a:solidFill>
              </a:rPr>
              <a:t> </a:t>
            </a:r>
            <a:r>
              <a:rPr lang="en-GB" sz="2200" b="1" dirty="0">
                <a:solidFill>
                  <a:schemeClr val="tx1"/>
                </a:solidFill>
              </a:rPr>
              <a:t>significantly </a:t>
            </a:r>
            <a:r>
              <a:rPr lang="en-GB" sz="2200" b="1" dirty="0" smtClean="0">
                <a:solidFill>
                  <a:schemeClr val="tx1"/>
                </a:solidFill>
              </a:rPr>
              <a:t>prolonged </a:t>
            </a:r>
            <a:r>
              <a:rPr lang="en-GB" sz="2200" b="1" dirty="0">
                <a:solidFill>
                  <a:schemeClr val="tx1"/>
                </a:solidFill>
              </a:rPr>
              <a:t>the time to first </a:t>
            </a:r>
            <a:r>
              <a:rPr lang="en-GB" sz="2200" b="1" dirty="0" smtClean="0">
                <a:solidFill>
                  <a:schemeClr val="tx1"/>
                </a:solidFill>
              </a:rPr>
              <a:t/>
            </a:r>
            <a:br>
              <a:rPr lang="en-GB" sz="2200" b="1" dirty="0" smtClean="0">
                <a:solidFill>
                  <a:schemeClr val="tx1"/>
                </a:solidFill>
              </a:rPr>
            </a:br>
            <a:r>
              <a:rPr lang="en-GB" sz="2200" b="1" dirty="0" smtClean="0">
                <a:solidFill>
                  <a:schemeClr val="tx1"/>
                </a:solidFill>
              </a:rPr>
              <a:t>mild, moderate or severe exacerbation versus SFC over 52 weeks</a:t>
            </a:r>
            <a:endParaRPr lang="en-GB" sz="22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8241" y="1655323"/>
            <a:ext cx="6933008" cy="3712156"/>
            <a:chOff x="1478241" y="1655323"/>
            <a:chExt cx="6933008" cy="3712156"/>
          </a:xfrm>
        </p:grpSpPr>
        <p:sp>
          <p:nvSpPr>
            <p:cNvPr id="6" name="Freeform 32"/>
            <p:cNvSpPr>
              <a:spLocks/>
            </p:cNvSpPr>
            <p:nvPr/>
          </p:nvSpPr>
          <p:spPr bwMode="auto">
            <a:xfrm>
              <a:off x="2283956" y="1746538"/>
              <a:ext cx="5956300" cy="3286125"/>
            </a:xfrm>
            <a:custGeom>
              <a:avLst/>
              <a:gdLst>
                <a:gd name="T0" fmla="*/ 0 w 3752"/>
                <a:gd name="T1" fmla="*/ 0 h 2070"/>
                <a:gd name="T2" fmla="*/ 0 w 3752"/>
                <a:gd name="T3" fmla="*/ 2070 h 2070"/>
                <a:gd name="T4" fmla="*/ 3752 w 3752"/>
                <a:gd name="T5" fmla="*/ 2070 h 2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52" h="2070">
                  <a:moveTo>
                    <a:pt x="0" y="0"/>
                  </a:moveTo>
                  <a:lnTo>
                    <a:pt x="0" y="2070"/>
                  </a:lnTo>
                  <a:lnTo>
                    <a:pt x="3752" y="2070"/>
                  </a:lnTo>
                </a:path>
              </a:pathLst>
            </a:cu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7" name="Line 33"/>
            <p:cNvSpPr>
              <a:spLocks noChangeShapeType="1"/>
            </p:cNvSpPr>
            <p:nvPr/>
          </p:nvSpPr>
          <p:spPr bwMode="auto">
            <a:xfrm>
              <a:off x="2193468" y="4705638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>
              <a:off x="2193468" y="4377025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9" name="Line 35"/>
            <p:cNvSpPr>
              <a:spLocks noChangeShapeType="1"/>
            </p:cNvSpPr>
            <p:nvPr/>
          </p:nvSpPr>
          <p:spPr bwMode="auto">
            <a:xfrm>
              <a:off x="2193468" y="4050000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0" name="Line 36"/>
            <p:cNvSpPr>
              <a:spLocks noChangeShapeType="1"/>
            </p:cNvSpPr>
            <p:nvPr/>
          </p:nvSpPr>
          <p:spPr bwMode="auto">
            <a:xfrm>
              <a:off x="2193468" y="3724563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1" name="Line 37"/>
            <p:cNvSpPr>
              <a:spLocks noChangeShapeType="1"/>
            </p:cNvSpPr>
            <p:nvPr/>
          </p:nvSpPr>
          <p:spPr bwMode="auto">
            <a:xfrm>
              <a:off x="2193468" y="5032663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2" name="Line 38"/>
            <p:cNvSpPr>
              <a:spLocks noChangeShapeType="1"/>
            </p:cNvSpPr>
            <p:nvPr/>
          </p:nvSpPr>
          <p:spPr bwMode="auto">
            <a:xfrm flipH="1">
              <a:off x="2193468" y="1760825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3" name="Line 39"/>
            <p:cNvSpPr>
              <a:spLocks noChangeShapeType="1"/>
            </p:cNvSpPr>
            <p:nvPr/>
          </p:nvSpPr>
          <p:spPr bwMode="auto">
            <a:xfrm>
              <a:off x="2193468" y="3394363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4" name="Line 40"/>
            <p:cNvSpPr>
              <a:spLocks noChangeShapeType="1"/>
            </p:cNvSpPr>
            <p:nvPr/>
          </p:nvSpPr>
          <p:spPr bwMode="auto">
            <a:xfrm>
              <a:off x="2193468" y="3068925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5" name="Line 41"/>
            <p:cNvSpPr>
              <a:spLocks noChangeShapeType="1"/>
            </p:cNvSpPr>
            <p:nvPr/>
          </p:nvSpPr>
          <p:spPr bwMode="auto">
            <a:xfrm>
              <a:off x="2193468" y="2741900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6" name="Line 42"/>
            <p:cNvSpPr>
              <a:spLocks noChangeShapeType="1"/>
            </p:cNvSpPr>
            <p:nvPr/>
          </p:nvSpPr>
          <p:spPr bwMode="auto">
            <a:xfrm>
              <a:off x="2193468" y="2413288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7" name="Line 43"/>
            <p:cNvSpPr>
              <a:spLocks noChangeShapeType="1"/>
            </p:cNvSpPr>
            <p:nvPr/>
          </p:nvSpPr>
          <p:spPr bwMode="auto">
            <a:xfrm>
              <a:off x="2193468" y="2086263"/>
              <a:ext cx="98425" cy="0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 flipV="1">
              <a:off x="2288718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19" name="Line 45"/>
            <p:cNvSpPr>
              <a:spLocks noChangeShapeType="1"/>
            </p:cNvSpPr>
            <p:nvPr/>
          </p:nvSpPr>
          <p:spPr bwMode="auto">
            <a:xfrm flipV="1">
              <a:off x="2974518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0" name="Line 46"/>
            <p:cNvSpPr>
              <a:spLocks noChangeShapeType="1"/>
            </p:cNvSpPr>
            <p:nvPr/>
          </p:nvSpPr>
          <p:spPr bwMode="auto">
            <a:xfrm flipV="1">
              <a:off x="3660318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1" name="Line 47"/>
            <p:cNvSpPr>
              <a:spLocks noChangeShapeType="1"/>
            </p:cNvSpPr>
            <p:nvPr/>
          </p:nvSpPr>
          <p:spPr bwMode="auto">
            <a:xfrm flipV="1">
              <a:off x="8225968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2" name="Line 48"/>
            <p:cNvSpPr>
              <a:spLocks noChangeShapeType="1"/>
            </p:cNvSpPr>
            <p:nvPr/>
          </p:nvSpPr>
          <p:spPr bwMode="auto">
            <a:xfrm flipV="1">
              <a:off x="7427456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3" name="Line 49"/>
            <p:cNvSpPr>
              <a:spLocks noChangeShapeType="1"/>
            </p:cNvSpPr>
            <p:nvPr/>
          </p:nvSpPr>
          <p:spPr bwMode="auto">
            <a:xfrm flipV="1">
              <a:off x="6630531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4" name="Line 50"/>
            <p:cNvSpPr>
              <a:spLocks noChangeShapeType="1"/>
            </p:cNvSpPr>
            <p:nvPr/>
          </p:nvSpPr>
          <p:spPr bwMode="auto">
            <a:xfrm flipV="1">
              <a:off x="5943143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5" name="Line 51"/>
            <p:cNvSpPr>
              <a:spLocks noChangeShapeType="1"/>
            </p:cNvSpPr>
            <p:nvPr/>
          </p:nvSpPr>
          <p:spPr bwMode="auto">
            <a:xfrm flipV="1">
              <a:off x="4458831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6" name="Line 52"/>
            <p:cNvSpPr>
              <a:spLocks noChangeShapeType="1"/>
            </p:cNvSpPr>
            <p:nvPr/>
          </p:nvSpPr>
          <p:spPr bwMode="auto">
            <a:xfrm flipV="1">
              <a:off x="5257343" y="5029488"/>
              <a:ext cx="0" cy="93662"/>
            </a:xfrm>
            <a:prstGeom prst="line">
              <a:avLst/>
            </a:prstGeom>
            <a:noFill/>
            <a:ln w="30163" cap="flat">
              <a:solidFill>
                <a:srgbClr val="01020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40404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4427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96022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6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76492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12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80335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19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71666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26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64648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32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9174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38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54257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52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48960" y="515203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45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80023" y="4925514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80023" y="4598494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10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80023" y="4271475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20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80023" y="3944456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30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80023" y="3617437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40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81583" y="3290418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50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81811" y="2963399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60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80023" y="2636380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70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71389" y="2309361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80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80023" y="1982342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90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780023" y="1655323"/>
              <a:ext cx="356992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GB" sz="1400" dirty="0">
                  <a:solidFill>
                    <a:srgbClr val="404040"/>
                  </a:solidFill>
                </a:rPr>
                <a:t>100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-57100" y="3278703"/>
              <a:ext cx="3286125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GB" sz="1400" dirty="0">
                  <a:solidFill>
                    <a:srgbClr val="404040"/>
                  </a:solidFill>
                </a:rPr>
                <a:t>Percentage of patients with event (%)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283956" y="5403432"/>
            <a:ext cx="594201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400" dirty="0">
                <a:solidFill>
                  <a:srgbClr val="404040"/>
                </a:solidFill>
              </a:rPr>
              <a:t>Time to events (weeks)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3851" y="5546482"/>
            <a:ext cx="7250112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sz="1200" dirty="0">
                <a:solidFill>
                  <a:srgbClr val="404040"/>
                </a:solidFill>
              </a:rPr>
              <a:t>Patients at risk</a:t>
            </a:r>
          </a:p>
          <a:p>
            <a:r>
              <a:rPr lang="en-GB" sz="1200" dirty="0">
                <a:solidFill>
                  <a:srgbClr val="404040"/>
                </a:solidFill>
              </a:rPr>
              <a:t>IND/GLY </a:t>
            </a:r>
          </a:p>
          <a:p>
            <a:r>
              <a:rPr lang="en-GB" sz="1200" dirty="0">
                <a:solidFill>
                  <a:srgbClr val="404040"/>
                </a:solidFill>
              </a:rPr>
              <a:t>SFC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66470" y="5729517"/>
            <a:ext cx="652906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rgbClr val="404040"/>
                </a:solidFill>
              </a:rPr>
              <a:t>1,675</a:t>
            </a:r>
            <a:endParaRPr lang="en-GB" sz="1200" dirty="0">
              <a:solidFill>
                <a:srgbClr val="40404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28535" y="5729517"/>
            <a:ext cx="652906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763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802583" y="5729517"/>
            <a:ext cx="89515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535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22529" y="5729517"/>
            <a:ext cx="83028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409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784857" y="5729517"/>
            <a:ext cx="89579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281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71790" y="5944961"/>
            <a:ext cx="652906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rgbClr val="404040"/>
                </a:solidFill>
              </a:rPr>
              <a:t>1,679</a:t>
            </a:r>
            <a:endParaRPr lang="en-GB" sz="1200" dirty="0">
              <a:solidFill>
                <a:srgbClr val="40404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33855" y="5944961"/>
            <a:ext cx="652906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642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807903" y="5944961"/>
            <a:ext cx="895158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415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27849" y="5944961"/>
            <a:ext cx="830282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313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790177" y="5944961"/>
            <a:ext cx="895793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200" dirty="0">
                <a:solidFill>
                  <a:srgbClr val="404040"/>
                </a:solidFill>
              </a:rPr>
              <a:t>217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288420" y="2255438"/>
            <a:ext cx="5931020" cy="2770821"/>
            <a:chOff x="1063626" y="1814513"/>
            <a:chExt cx="7024688" cy="3236913"/>
          </a:xfrm>
        </p:grpSpPr>
        <p:sp>
          <p:nvSpPr>
            <p:cNvPr id="62" name="Freeform 5"/>
            <p:cNvSpPr>
              <a:spLocks/>
            </p:cNvSpPr>
            <p:nvPr/>
          </p:nvSpPr>
          <p:spPr bwMode="auto">
            <a:xfrm>
              <a:off x="1063626" y="1814513"/>
              <a:ext cx="7024688" cy="3236913"/>
            </a:xfrm>
            <a:custGeom>
              <a:avLst/>
              <a:gdLst>
                <a:gd name="T0" fmla="*/ 47 w 4425"/>
                <a:gd name="T1" fmla="*/ 1863 h 2039"/>
                <a:gd name="T2" fmla="*/ 83 w 4425"/>
                <a:gd name="T3" fmla="*/ 1657 h 2039"/>
                <a:gd name="T4" fmla="*/ 132 w 4425"/>
                <a:gd name="T5" fmla="*/ 1562 h 2039"/>
                <a:gd name="T6" fmla="*/ 173 w 4425"/>
                <a:gd name="T7" fmla="*/ 1441 h 2039"/>
                <a:gd name="T8" fmla="*/ 217 w 4425"/>
                <a:gd name="T9" fmla="*/ 1363 h 2039"/>
                <a:gd name="T10" fmla="*/ 255 w 4425"/>
                <a:gd name="T11" fmla="*/ 1259 h 2039"/>
                <a:gd name="T12" fmla="*/ 300 w 4425"/>
                <a:gd name="T13" fmla="*/ 1202 h 2039"/>
                <a:gd name="T14" fmla="*/ 336 w 4425"/>
                <a:gd name="T15" fmla="*/ 1126 h 2039"/>
                <a:gd name="T16" fmla="*/ 381 w 4425"/>
                <a:gd name="T17" fmla="*/ 1064 h 2039"/>
                <a:gd name="T18" fmla="*/ 433 w 4425"/>
                <a:gd name="T19" fmla="*/ 1010 h 2039"/>
                <a:gd name="T20" fmla="*/ 468 w 4425"/>
                <a:gd name="T21" fmla="*/ 946 h 2039"/>
                <a:gd name="T22" fmla="*/ 520 w 4425"/>
                <a:gd name="T23" fmla="*/ 898 h 2039"/>
                <a:gd name="T24" fmla="*/ 570 w 4425"/>
                <a:gd name="T25" fmla="*/ 875 h 2039"/>
                <a:gd name="T26" fmla="*/ 606 w 4425"/>
                <a:gd name="T27" fmla="*/ 830 h 2039"/>
                <a:gd name="T28" fmla="*/ 653 w 4425"/>
                <a:gd name="T29" fmla="*/ 801 h 2039"/>
                <a:gd name="T30" fmla="*/ 693 w 4425"/>
                <a:gd name="T31" fmla="*/ 766 h 2039"/>
                <a:gd name="T32" fmla="*/ 738 w 4425"/>
                <a:gd name="T33" fmla="*/ 740 h 2039"/>
                <a:gd name="T34" fmla="*/ 774 w 4425"/>
                <a:gd name="T35" fmla="*/ 713 h 2039"/>
                <a:gd name="T36" fmla="*/ 837 w 4425"/>
                <a:gd name="T37" fmla="*/ 685 h 2039"/>
                <a:gd name="T38" fmla="*/ 873 w 4425"/>
                <a:gd name="T39" fmla="*/ 654 h 2039"/>
                <a:gd name="T40" fmla="*/ 930 w 4425"/>
                <a:gd name="T41" fmla="*/ 633 h 2039"/>
                <a:gd name="T42" fmla="*/ 970 w 4425"/>
                <a:gd name="T43" fmla="*/ 595 h 2039"/>
                <a:gd name="T44" fmla="*/ 1027 w 4425"/>
                <a:gd name="T45" fmla="*/ 574 h 2039"/>
                <a:gd name="T46" fmla="*/ 1067 w 4425"/>
                <a:gd name="T47" fmla="*/ 543 h 2039"/>
                <a:gd name="T48" fmla="*/ 1124 w 4425"/>
                <a:gd name="T49" fmla="*/ 531 h 2039"/>
                <a:gd name="T50" fmla="*/ 1164 w 4425"/>
                <a:gd name="T51" fmla="*/ 507 h 2039"/>
                <a:gd name="T52" fmla="*/ 1235 w 4425"/>
                <a:gd name="T53" fmla="*/ 493 h 2039"/>
                <a:gd name="T54" fmla="*/ 1271 w 4425"/>
                <a:gd name="T55" fmla="*/ 469 h 2039"/>
                <a:gd name="T56" fmla="*/ 1320 w 4425"/>
                <a:gd name="T57" fmla="*/ 457 h 2039"/>
                <a:gd name="T58" fmla="*/ 1358 w 4425"/>
                <a:gd name="T59" fmla="*/ 436 h 2039"/>
                <a:gd name="T60" fmla="*/ 1427 w 4425"/>
                <a:gd name="T61" fmla="*/ 422 h 2039"/>
                <a:gd name="T62" fmla="*/ 1488 w 4425"/>
                <a:gd name="T63" fmla="*/ 405 h 2039"/>
                <a:gd name="T64" fmla="*/ 1550 w 4425"/>
                <a:gd name="T65" fmla="*/ 389 h 2039"/>
                <a:gd name="T66" fmla="*/ 1621 w 4425"/>
                <a:gd name="T67" fmla="*/ 372 h 2039"/>
                <a:gd name="T68" fmla="*/ 1682 w 4425"/>
                <a:gd name="T69" fmla="*/ 363 h 2039"/>
                <a:gd name="T70" fmla="*/ 1782 w 4425"/>
                <a:gd name="T71" fmla="*/ 346 h 2039"/>
                <a:gd name="T72" fmla="*/ 1855 w 4425"/>
                <a:gd name="T73" fmla="*/ 337 h 2039"/>
                <a:gd name="T74" fmla="*/ 1900 w 4425"/>
                <a:gd name="T75" fmla="*/ 318 h 2039"/>
                <a:gd name="T76" fmla="*/ 2021 w 4425"/>
                <a:gd name="T77" fmla="*/ 301 h 2039"/>
                <a:gd name="T78" fmla="*/ 2070 w 4425"/>
                <a:gd name="T79" fmla="*/ 287 h 2039"/>
                <a:gd name="T80" fmla="*/ 2156 w 4425"/>
                <a:gd name="T81" fmla="*/ 273 h 2039"/>
                <a:gd name="T82" fmla="*/ 2193 w 4425"/>
                <a:gd name="T83" fmla="*/ 256 h 2039"/>
                <a:gd name="T84" fmla="*/ 2241 w 4425"/>
                <a:gd name="T85" fmla="*/ 244 h 2039"/>
                <a:gd name="T86" fmla="*/ 2328 w 4425"/>
                <a:gd name="T87" fmla="*/ 225 h 2039"/>
                <a:gd name="T88" fmla="*/ 2435 w 4425"/>
                <a:gd name="T89" fmla="*/ 213 h 2039"/>
                <a:gd name="T90" fmla="*/ 2518 w 4425"/>
                <a:gd name="T91" fmla="*/ 201 h 2039"/>
                <a:gd name="T92" fmla="*/ 2605 w 4425"/>
                <a:gd name="T93" fmla="*/ 190 h 2039"/>
                <a:gd name="T94" fmla="*/ 2653 w 4425"/>
                <a:gd name="T95" fmla="*/ 171 h 2039"/>
                <a:gd name="T96" fmla="*/ 2783 w 4425"/>
                <a:gd name="T97" fmla="*/ 159 h 2039"/>
                <a:gd name="T98" fmla="*/ 2906 w 4425"/>
                <a:gd name="T99" fmla="*/ 140 h 2039"/>
                <a:gd name="T100" fmla="*/ 3029 w 4425"/>
                <a:gd name="T101" fmla="*/ 128 h 2039"/>
                <a:gd name="T102" fmla="*/ 3152 w 4425"/>
                <a:gd name="T103" fmla="*/ 114 h 2039"/>
                <a:gd name="T104" fmla="*/ 3306 w 4425"/>
                <a:gd name="T105" fmla="*/ 102 h 2039"/>
                <a:gd name="T106" fmla="*/ 3426 w 4425"/>
                <a:gd name="T107" fmla="*/ 83 h 2039"/>
                <a:gd name="T108" fmla="*/ 3573 w 4425"/>
                <a:gd name="T109" fmla="*/ 73 h 2039"/>
                <a:gd name="T110" fmla="*/ 3729 w 4425"/>
                <a:gd name="T111" fmla="*/ 57 h 2039"/>
                <a:gd name="T112" fmla="*/ 3947 w 4425"/>
                <a:gd name="T113" fmla="*/ 43 h 2039"/>
                <a:gd name="T114" fmla="*/ 4165 w 4425"/>
                <a:gd name="T115" fmla="*/ 28 h 2039"/>
                <a:gd name="T116" fmla="*/ 4264 w 4425"/>
                <a:gd name="T117" fmla="*/ 9 h 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425" h="2039">
                  <a:moveTo>
                    <a:pt x="0" y="2039"/>
                  </a:moveTo>
                  <a:lnTo>
                    <a:pt x="0" y="2022"/>
                  </a:lnTo>
                  <a:lnTo>
                    <a:pt x="26" y="2022"/>
                  </a:lnTo>
                  <a:lnTo>
                    <a:pt x="26" y="1937"/>
                  </a:lnTo>
                  <a:lnTo>
                    <a:pt x="35" y="1937"/>
                  </a:lnTo>
                  <a:lnTo>
                    <a:pt x="35" y="1863"/>
                  </a:lnTo>
                  <a:lnTo>
                    <a:pt x="47" y="1863"/>
                  </a:lnTo>
                  <a:lnTo>
                    <a:pt x="47" y="1797"/>
                  </a:lnTo>
                  <a:lnTo>
                    <a:pt x="59" y="1797"/>
                  </a:lnTo>
                  <a:lnTo>
                    <a:pt x="59" y="1735"/>
                  </a:lnTo>
                  <a:lnTo>
                    <a:pt x="73" y="1735"/>
                  </a:lnTo>
                  <a:lnTo>
                    <a:pt x="73" y="1690"/>
                  </a:lnTo>
                  <a:lnTo>
                    <a:pt x="83" y="1690"/>
                  </a:lnTo>
                  <a:lnTo>
                    <a:pt x="83" y="1657"/>
                  </a:lnTo>
                  <a:lnTo>
                    <a:pt x="94" y="1657"/>
                  </a:lnTo>
                  <a:lnTo>
                    <a:pt x="94" y="1621"/>
                  </a:lnTo>
                  <a:lnTo>
                    <a:pt x="106" y="1621"/>
                  </a:lnTo>
                  <a:lnTo>
                    <a:pt x="106" y="1581"/>
                  </a:lnTo>
                  <a:lnTo>
                    <a:pt x="123" y="1581"/>
                  </a:lnTo>
                  <a:lnTo>
                    <a:pt x="123" y="1562"/>
                  </a:lnTo>
                  <a:lnTo>
                    <a:pt x="132" y="1562"/>
                  </a:lnTo>
                  <a:lnTo>
                    <a:pt x="132" y="1529"/>
                  </a:lnTo>
                  <a:lnTo>
                    <a:pt x="146" y="1529"/>
                  </a:lnTo>
                  <a:lnTo>
                    <a:pt x="146" y="1503"/>
                  </a:lnTo>
                  <a:lnTo>
                    <a:pt x="156" y="1503"/>
                  </a:lnTo>
                  <a:lnTo>
                    <a:pt x="156" y="1470"/>
                  </a:lnTo>
                  <a:lnTo>
                    <a:pt x="173" y="1470"/>
                  </a:lnTo>
                  <a:lnTo>
                    <a:pt x="173" y="1441"/>
                  </a:lnTo>
                  <a:lnTo>
                    <a:pt x="180" y="1441"/>
                  </a:lnTo>
                  <a:lnTo>
                    <a:pt x="180" y="1413"/>
                  </a:lnTo>
                  <a:lnTo>
                    <a:pt x="191" y="1413"/>
                  </a:lnTo>
                  <a:lnTo>
                    <a:pt x="191" y="1391"/>
                  </a:lnTo>
                  <a:lnTo>
                    <a:pt x="206" y="1391"/>
                  </a:lnTo>
                  <a:lnTo>
                    <a:pt x="206" y="1363"/>
                  </a:lnTo>
                  <a:lnTo>
                    <a:pt x="217" y="1363"/>
                  </a:lnTo>
                  <a:lnTo>
                    <a:pt x="217" y="1337"/>
                  </a:lnTo>
                  <a:lnTo>
                    <a:pt x="229" y="1337"/>
                  </a:lnTo>
                  <a:lnTo>
                    <a:pt x="229" y="1308"/>
                  </a:lnTo>
                  <a:lnTo>
                    <a:pt x="244" y="1308"/>
                  </a:lnTo>
                  <a:lnTo>
                    <a:pt x="244" y="1294"/>
                  </a:lnTo>
                  <a:lnTo>
                    <a:pt x="255" y="1294"/>
                  </a:lnTo>
                  <a:lnTo>
                    <a:pt x="255" y="1259"/>
                  </a:lnTo>
                  <a:lnTo>
                    <a:pt x="265" y="1259"/>
                  </a:lnTo>
                  <a:lnTo>
                    <a:pt x="265" y="1235"/>
                  </a:lnTo>
                  <a:lnTo>
                    <a:pt x="279" y="1235"/>
                  </a:lnTo>
                  <a:lnTo>
                    <a:pt x="279" y="1216"/>
                  </a:lnTo>
                  <a:lnTo>
                    <a:pt x="288" y="1216"/>
                  </a:lnTo>
                  <a:lnTo>
                    <a:pt x="288" y="1202"/>
                  </a:lnTo>
                  <a:lnTo>
                    <a:pt x="300" y="1202"/>
                  </a:lnTo>
                  <a:lnTo>
                    <a:pt x="300" y="1180"/>
                  </a:lnTo>
                  <a:lnTo>
                    <a:pt x="317" y="1180"/>
                  </a:lnTo>
                  <a:lnTo>
                    <a:pt x="317" y="1159"/>
                  </a:lnTo>
                  <a:lnTo>
                    <a:pt x="326" y="1159"/>
                  </a:lnTo>
                  <a:lnTo>
                    <a:pt x="326" y="1143"/>
                  </a:lnTo>
                  <a:lnTo>
                    <a:pt x="336" y="1143"/>
                  </a:lnTo>
                  <a:lnTo>
                    <a:pt x="336" y="1126"/>
                  </a:lnTo>
                  <a:lnTo>
                    <a:pt x="350" y="1126"/>
                  </a:lnTo>
                  <a:lnTo>
                    <a:pt x="350" y="1116"/>
                  </a:lnTo>
                  <a:lnTo>
                    <a:pt x="359" y="1116"/>
                  </a:lnTo>
                  <a:lnTo>
                    <a:pt x="359" y="1100"/>
                  </a:lnTo>
                  <a:lnTo>
                    <a:pt x="381" y="1100"/>
                  </a:lnTo>
                  <a:lnTo>
                    <a:pt x="381" y="1083"/>
                  </a:lnTo>
                  <a:lnTo>
                    <a:pt x="381" y="1064"/>
                  </a:lnTo>
                  <a:lnTo>
                    <a:pt x="397" y="1064"/>
                  </a:lnTo>
                  <a:lnTo>
                    <a:pt x="397" y="1038"/>
                  </a:lnTo>
                  <a:lnTo>
                    <a:pt x="412" y="1038"/>
                  </a:lnTo>
                  <a:lnTo>
                    <a:pt x="412" y="1024"/>
                  </a:lnTo>
                  <a:lnTo>
                    <a:pt x="426" y="1024"/>
                  </a:lnTo>
                  <a:lnTo>
                    <a:pt x="426" y="1010"/>
                  </a:lnTo>
                  <a:lnTo>
                    <a:pt x="433" y="1010"/>
                  </a:lnTo>
                  <a:lnTo>
                    <a:pt x="433" y="988"/>
                  </a:lnTo>
                  <a:lnTo>
                    <a:pt x="452" y="988"/>
                  </a:lnTo>
                  <a:lnTo>
                    <a:pt x="452" y="972"/>
                  </a:lnTo>
                  <a:lnTo>
                    <a:pt x="456" y="972"/>
                  </a:lnTo>
                  <a:lnTo>
                    <a:pt x="456" y="958"/>
                  </a:lnTo>
                  <a:lnTo>
                    <a:pt x="468" y="958"/>
                  </a:lnTo>
                  <a:lnTo>
                    <a:pt x="468" y="946"/>
                  </a:lnTo>
                  <a:lnTo>
                    <a:pt x="480" y="946"/>
                  </a:lnTo>
                  <a:lnTo>
                    <a:pt x="480" y="932"/>
                  </a:lnTo>
                  <a:lnTo>
                    <a:pt x="494" y="932"/>
                  </a:lnTo>
                  <a:lnTo>
                    <a:pt x="506" y="932"/>
                  </a:lnTo>
                  <a:lnTo>
                    <a:pt x="506" y="910"/>
                  </a:lnTo>
                  <a:lnTo>
                    <a:pt x="520" y="910"/>
                  </a:lnTo>
                  <a:lnTo>
                    <a:pt x="520" y="898"/>
                  </a:lnTo>
                  <a:lnTo>
                    <a:pt x="532" y="898"/>
                  </a:lnTo>
                  <a:lnTo>
                    <a:pt x="546" y="898"/>
                  </a:lnTo>
                  <a:lnTo>
                    <a:pt x="546" y="887"/>
                  </a:lnTo>
                  <a:lnTo>
                    <a:pt x="556" y="887"/>
                  </a:lnTo>
                  <a:lnTo>
                    <a:pt x="556" y="879"/>
                  </a:lnTo>
                  <a:lnTo>
                    <a:pt x="556" y="875"/>
                  </a:lnTo>
                  <a:lnTo>
                    <a:pt x="570" y="875"/>
                  </a:lnTo>
                  <a:lnTo>
                    <a:pt x="570" y="865"/>
                  </a:lnTo>
                  <a:lnTo>
                    <a:pt x="582" y="865"/>
                  </a:lnTo>
                  <a:lnTo>
                    <a:pt x="582" y="856"/>
                  </a:lnTo>
                  <a:lnTo>
                    <a:pt x="594" y="856"/>
                  </a:lnTo>
                  <a:lnTo>
                    <a:pt x="594" y="844"/>
                  </a:lnTo>
                  <a:lnTo>
                    <a:pt x="606" y="844"/>
                  </a:lnTo>
                  <a:lnTo>
                    <a:pt x="606" y="830"/>
                  </a:lnTo>
                  <a:lnTo>
                    <a:pt x="620" y="830"/>
                  </a:lnTo>
                  <a:lnTo>
                    <a:pt x="620" y="818"/>
                  </a:lnTo>
                  <a:lnTo>
                    <a:pt x="632" y="818"/>
                  </a:lnTo>
                  <a:lnTo>
                    <a:pt x="632" y="808"/>
                  </a:lnTo>
                  <a:lnTo>
                    <a:pt x="643" y="808"/>
                  </a:lnTo>
                  <a:lnTo>
                    <a:pt x="643" y="801"/>
                  </a:lnTo>
                  <a:lnTo>
                    <a:pt x="653" y="801"/>
                  </a:lnTo>
                  <a:lnTo>
                    <a:pt x="653" y="792"/>
                  </a:lnTo>
                  <a:lnTo>
                    <a:pt x="669" y="792"/>
                  </a:lnTo>
                  <a:lnTo>
                    <a:pt x="669" y="789"/>
                  </a:lnTo>
                  <a:lnTo>
                    <a:pt x="679" y="789"/>
                  </a:lnTo>
                  <a:lnTo>
                    <a:pt x="679" y="770"/>
                  </a:lnTo>
                  <a:lnTo>
                    <a:pt x="693" y="770"/>
                  </a:lnTo>
                  <a:lnTo>
                    <a:pt x="693" y="766"/>
                  </a:lnTo>
                  <a:lnTo>
                    <a:pt x="703" y="766"/>
                  </a:lnTo>
                  <a:lnTo>
                    <a:pt x="703" y="759"/>
                  </a:lnTo>
                  <a:lnTo>
                    <a:pt x="717" y="759"/>
                  </a:lnTo>
                  <a:lnTo>
                    <a:pt x="717" y="744"/>
                  </a:lnTo>
                  <a:lnTo>
                    <a:pt x="729" y="744"/>
                  </a:lnTo>
                  <a:lnTo>
                    <a:pt x="729" y="740"/>
                  </a:lnTo>
                  <a:lnTo>
                    <a:pt x="738" y="740"/>
                  </a:lnTo>
                  <a:lnTo>
                    <a:pt x="738" y="728"/>
                  </a:lnTo>
                  <a:lnTo>
                    <a:pt x="750" y="728"/>
                  </a:lnTo>
                  <a:lnTo>
                    <a:pt x="750" y="725"/>
                  </a:lnTo>
                  <a:lnTo>
                    <a:pt x="766" y="725"/>
                  </a:lnTo>
                  <a:lnTo>
                    <a:pt x="766" y="721"/>
                  </a:lnTo>
                  <a:lnTo>
                    <a:pt x="774" y="721"/>
                  </a:lnTo>
                  <a:lnTo>
                    <a:pt x="774" y="713"/>
                  </a:lnTo>
                  <a:lnTo>
                    <a:pt x="800" y="713"/>
                  </a:lnTo>
                  <a:lnTo>
                    <a:pt x="800" y="702"/>
                  </a:lnTo>
                  <a:lnTo>
                    <a:pt x="814" y="702"/>
                  </a:lnTo>
                  <a:lnTo>
                    <a:pt x="814" y="692"/>
                  </a:lnTo>
                  <a:lnTo>
                    <a:pt x="823" y="692"/>
                  </a:lnTo>
                  <a:lnTo>
                    <a:pt x="823" y="685"/>
                  </a:lnTo>
                  <a:lnTo>
                    <a:pt x="837" y="685"/>
                  </a:lnTo>
                  <a:lnTo>
                    <a:pt x="837" y="678"/>
                  </a:lnTo>
                  <a:lnTo>
                    <a:pt x="847" y="678"/>
                  </a:lnTo>
                  <a:lnTo>
                    <a:pt x="847" y="668"/>
                  </a:lnTo>
                  <a:lnTo>
                    <a:pt x="856" y="668"/>
                  </a:lnTo>
                  <a:lnTo>
                    <a:pt x="856" y="661"/>
                  </a:lnTo>
                  <a:lnTo>
                    <a:pt x="873" y="661"/>
                  </a:lnTo>
                  <a:lnTo>
                    <a:pt x="873" y="654"/>
                  </a:lnTo>
                  <a:lnTo>
                    <a:pt x="882" y="654"/>
                  </a:lnTo>
                  <a:lnTo>
                    <a:pt x="882" y="647"/>
                  </a:lnTo>
                  <a:lnTo>
                    <a:pt x="906" y="647"/>
                  </a:lnTo>
                  <a:lnTo>
                    <a:pt x="906" y="640"/>
                  </a:lnTo>
                  <a:lnTo>
                    <a:pt x="920" y="640"/>
                  </a:lnTo>
                  <a:lnTo>
                    <a:pt x="920" y="633"/>
                  </a:lnTo>
                  <a:lnTo>
                    <a:pt x="930" y="633"/>
                  </a:lnTo>
                  <a:lnTo>
                    <a:pt x="930" y="623"/>
                  </a:lnTo>
                  <a:lnTo>
                    <a:pt x="944" y="623"/>
                  </a:lnTo>
                  <a:lnTo>
                    <a:pt x="944" y="614"/>
                  </a:lnTo>
                  <a:lnTo>
                    <a:pt x="956" y="614"/>
                  </a:lnTo>
                  <a:lnTo>
                    <a:pt x="956" y="607"/>
                  </a:lnTo>
                  <a:lnTo>
                    <a:pt x="970" y="607"/>
                  </a:lnTo>
                  <a:lnTo>
                    <a:pt x="970" y="595"/>
                  </a:lnTo>
                  <a:lnTo>
                    <a:pt x="994" y="595"/>
                  </a:lnTo>
                  <a:lnTo>
                    <a:pt x="994" y="588"/>
                  </a:lnTo>
                  <a:lnTo>
                    <a:pt x="1003" y="588"/>
                  </a:lnTo>
                  <a:lnTo>
                    <a:pt x="1003" y="581"/>
                  </a:lnTo>
                  <a:lnTo>
                    <a:pt x="1017" y="581"/>
                  </a:lnTo>
                  <a:lnTo>
                    <a:pt x="1017" y="574"/>
                  </a:lnTo>
                  <a:lnTo>
                    <a:pt x="1027" y="574"/>
                  </a:lnTo>
                  <a:lnTo>
                    <a:pt x="1027" y="564"/>
                  </a:lnTo>
                  <a:lnTo>
                    <a:pt x="1041" y="564"/>
                  </a:lnTo>
                  <a:lnTo>
                    <a:pt x="1041" y="552"/>
                  </a:lnTo>
                  <a:lnTo>
                    <a:pt x="1053" y="552"/>
                  </a:lnTo>
                  <a:lnTo>
                    <a:pt x="1053" y="545"/>
                  </a:lnTo>
                  <a:lnTo>
                    <a:pt x="1067" y="545"/>
                  </a:lnTo>
                  <a:lnTo>
                    <a:pt x="1067" y="543"/>
                  </a:lnTo>
                  <a:lnTo>
                    <a:pt x="1076" y="543"/>
                  </a:lnTo>
                  <a:lnTo>
                    <a:pt x="1076" y="536"/>
                  </a:lnTo>
                  <a:lnTo>
                    <a:pt x="1100" y="536"/>
                  </a:lnTo>
                  <a:lnTo>
                    <a:pt x="1100" y="533"/>
                  </a:lnTo>
                  <a:lnTo>
                    <a:pt x="1114" y="533"/>
                  </a:lnTo>
                  <a:lnTo>
                    <a:pt x="1114" y="531"/>
                  </a:lnTo>
                  <a:lnTo>
                    <a:pt x="1124" y="531"/>
                  </a:lnTo>
                  <a:lnTo>
                    <a:pt x="1124" y="526"/>
                  </a:lnTo>
                  <a:lnTo>
                    <a:pt x="1140" y="526"/>
                  </a:lnTo>
                  <a:lnTo>
                    <a:pt x="1140" y="519"/>
                  </a:lnTo>
                  <a:lnTo>
                    <a:pt x="1150" y="519"/>
                  </a:lnTo>
                  <a:lnTo>
                    <a:pt x="1150" y="514"/>
                  </a:lnTo>
                  <a:lnTo>
                    <a:pt x="1164" y="514"/>
                  </a:lnTo>
                  <a:lnTo>
                    <a:pt x="1164" y="507"/>
                  </a:lnTo>
                  <a:lnTo>
                    <a:pt x="1171" y="507"/>
                  </a:lnTo>
                  <a:lnTo>
                    <a:pt x="1171" y="503"/>
                  </a:lnTo>
                  <a:lnTo>
                    <a:pt x="1188" y="503"/>
                  </a:lnTo>
                  <a:lnTo>
                    <a:pt x="1188" y="500"/>
                  </a:lnTo>
                  <a:lnTo>
                    <a:pt x="1214" y="500"/>
                  </a:lnTo>
                  <a:lnTo>
                    <a:pt x="1214" y="493"/>
                  </a:lnTo>
                  <a:lnTo>
                    <a:pt x="1235" y="493"/>
                  </a:lnTo>
                  <a:lnTo>
                    <a:pt x="1235" y="491"/>
                  </a:lnTo>
                  <a:lnTo>
                    <a:pt x="1245" y="491"/>
                  </a:lnTo>
                  <a:lnTo>
                    <a:pt x="1245" y="479"/>
                  </a:lnTo>
                  <a:lnTo>
                    <a:pt x="1261" y="479"/>
                  </a:lnTo>
                  <a:lnTo>
                    <a:pt x="1261" y="474"/>
                  </a:lnTo>
                  <a:lnTo>
                    <a:pt x="1271" y="474"/>
                  </a:lnTo>
                  <a:lnTo>
                    <a:pt x="1271" y="469"/>
                  </a:lnTo>
                  <a:lnTo>
                    <a:pt x="1282" y="469"/>
                  </a:lnTo>
                  <a:lnTo>
                    <a:pt x="1282" y="465"/>
                  </a:lnTo>
                  <a:lnTo>
                    <a:pt x="1294" y="465"/>
                  </a:lnTo>
                  <a:lnTo>
                    <a:pt x="1294" y="462"/>
                  </a:lnTo>
                  <a:lnTo>
                    <a:pt x="1311" y="462"/>
                  </a:lnTo>
                  <a:lnTo>
                    <a:pt x="1311" y="457"/>
                  </a:lnTo>
                  <a:lnTo>
                    <a:pt x="1320" y="457"/>
                  </a:lnTo>
                  <a:lnTo>
                    <a:pt x="1320" y="455"/>
                  </a:lnTo>
                  <a:lnTo>
                    <a:pt x="1334" y="455"/>
                  </a:lnTo>
                  <a:lnTo>
                    <a:pt x="1334" y="453"/>
                  </a:lnTo>
                  <a:lnTo>
                    <a:pt x="1342" y="453"/>
                  </a:lnTo>
                  <a:lnTo>
                    <a:pt x="1342" y="441"/>
                  </a:lnTo>
                  <a:lnTo>
                    <a:pt x="1358" y="441"/>
                  </a:lnTo>
                  <a:lnTo>
                    <a:pt x="1358" y="436"/>
                  </a:lnTo>
                  <a:lnTo>
                    <a:pt x="1368" y="436"/>
                  </a:lnTo>
                  <a:lnTo>
                    <a:pt x="1368" y="429"/>
                  </a:lnTo>
                  <a:lnTo>
                    <a:pt x="1401" y="429"/>
                  </a:lnTo>
                  <a:lnTo>
                    <a:pt x="1401" y="424"/>
                  </a:lnTo>
                  <a:lnTo>
                    <a:pt x="1417" y="424"/>
                  </a:lnTo>
                  <a:lnTo>
                    <a:pt x="1417" y="422"/>
                  </a:lnTo>
                  <a:lnTo>
                    <a:pt x="1427" y="422"/>
                  </a:lnTo>
                  <a:lnTo>
                    <a:pt x="1427" y="417"/>
                  </a:lnTo>
                  <a:lnTo>
                    <a:pt x="1450" y="417"/>
                  </a:lnTo>
                  <a:lnTo>
                    <a:pt x="1450" y="412"/>
                  </a:lnTo>
                  <a:lnTo>
                    <a:pt x="1467" y="412"/>
                  </a:lnTo>
                  <a:lnTo>
                    <a:pt x="1467" y="410"/>
                  </a:lnTo>
                  <a:lnTo>
                    <a:pt x="1488" y="410"/>
                  </a:lnTo>
                  <a:lnTo>
                    <a:pt x="1488" y="405"/>
                  </a:lnTo>
                  <a:lnTo>
                    <a:pt x="1500" y="405"/>
                  </a:lnTo>
                  <a:lnTo>
                    <a:pt x="1500" y="396"/>
                  </a:lnTo>
                  <a:lnTo>
                    <a:pt x="1524" y="396"/>
                  </a:lnTo>
                  <a:lnTo>
                    <a:pt x="1524" y="391"/>
                  </a:lnTo>
                  <a:lnTo>
                    <a:pt x="1538" y="391"/>
                  </a:lnTo>
                  <a:lnTo>
                    <a:pt x="1538" y="389"/>
                  </a:lnTo>
                  <a:lnTo>
                    <a:pt x="1550" y="389"/>
                  </a:lnTo>
                  <a:lnTo>
                    <a:pt x="1550" y="384"/>
                  </a:lnTo>
                  <a:lnTo>
                    <a:pt x="1562" y="384"/>
                  </a:lnTo>
                  <a:lnTo>
                    <a:pt x="1562" y="382"/>
                  </a:lnTo>
                  <a:lnTo>
                    <a:pt x="1585" y="382"/>
                  </a:lnTo>
                  <a:lnTo>
                    <a:pt x="1585" y="377"/>
                  </a:lnTo>
                  <a:lnTo>
                    <a:pt x="1621" y="377"/>
                  </a:lnTo>
                  <a:lnTo>
                    <a:pt x="1621" y="372"/>
                  </a:lnTo>
                  <a:lnTo>
                    <a:pt x="1635" y="372"/>
                  </a:lnTo>
                  <a:lnTo>
                    <a:pt x="1635" y="370"/>
                  </a:lnTo>
                  <a:lnTo>
                    <a:pt x="1644" y="370"/>
                  </a:lnTo>
                  <a:lnTo>
                    <a:pt x="1644" y="365"/>
                  </a:lnTo>
                  <a:lnTo>
                    <a:pt x="1661" y="365"/>
                  </a:lnTo>
                  <a:lnTo>
                    <a:pt x="1661" y="363"/>
                  </a:lnTo>
                  <a:lnTo>
                    <a:pt x="1682" y="363"/>
                  </a:lnTo>
                  <a:lnTo>
                    <a:pt x="1682" y="358"/>
                  </a:lnTo>
                  <a:lnTo>
                    <a:pt x="1694" y="358"/>
                  </a:lnTo>
                  <a:lnTo>
                    <a:pt x="1694" y="356"/>
                  </a:lnTo>
                  <a:lnTo>
                    <a:pt x="1718" y="356"/>
                  </a:lnTo>
                  <a:lnTo>
                    <a:pt x="1718" y="351"/>
                  </a:lnTo>
                  <a:lnTo>
                    <a:pt x="1782" y="351"/>
                  </a:lnTo>
                  <a:lnTo>
                    <a:pt x="1782" y="346"/>
                  </a:lnTo>
                  <a:lnTo>
                    <a:pt x="1794" y="346"/>
                  </a:lnTo>
                  <a:lnTo>
                    <a:pt x="1794" y="344"/>
                  </a:lnTo>
                  <a:lnTo>
                    <a:pt x="1817" y="344"/>
                  </a:lnTo>
                  <a:lnTo>
                    <a:pt x="1817" y="341"/>
                  </a:lnTo>
                  <a:lnTo>
                    <a:pt x="1831" y="341"/>
                  </a:lnTo>
                  <a:lnTo>
                    <a:pt x="1831" y="337"/>
                  </a:lnTo>
                  <a:lnTo>
                    <a:pt x="1855" y="337"/>
                  </a:lnTo>
                  <a:lnTo>
                    <a:pt x="1855" y="327"/>
                  </a:lnTo>
                  <a:lnTo>
                    <a:pt x="1865" y="327"/>
                  </a:lnTo>
                  <a:lnTo>
                    <a:pt x="1865" y="325"/>
                  </a:lnTo>
                  <a:lnTo>
                    <a:pt x="1881" y="325"/>
                  </a:lnTo>
                  <a:lnTo>
                    <a:pt x="1881" y="320"/>
                  </a:lnTo>
                  <a:lnTo>
                    <a:pt x="1900" y="320"/>
                  </a:lnTo>
                  <a:lnTo>
                    <a:pt x="1900" y="318"/>
                  </a:lnTo>
                  <a:lnTo>
                    <a:pt x="1950" y="318"/>
                  </a:lnTo>
                  <a:lnTo>
                    <a:pt x="1950" y="311"/>
                  </a:lnTo>
                  <a:lnTo>
                    <a:pt x="1988" y="311"/>
                  </a:lnTo>
                  <a:lnTo>
                    <a:pt x="1988" y="306"/>
                  </a:lnTo>
                  <a:lnTo>
                    <a:pt x="1997" y="306"/>
                  </a:lnTo>
                  <a:lnTo>
                    <a:pt x="1997" y="301"/>
                  </a:lnTo>
                  <a:lnTo>
                    <a:pt x="2021" y="301"/>
                  </a:lnTo>
                  <a:lnTo>
                    <a:pt x="2021" y="299"/>
                  </a:lnTo>
                  <a:lnTo>
                    <a:pt x="2047" y="299"/>
                  </a:lnTo>
                  <a:lnTo>
                    <a:pt x="2047" y="294"/>
                  </a:lnTo>
                  <a:lnTo>
                    <a:pt x="2061" y="294"/>
                  </a:lnTo>
                  <a:lnTo>
                    <a:pt x="2061" y="289"/>
                  </a:lnTo>
                  <a:lnTo>
                    <a:pt x="2070" y="289"/>
                  </a:lnTo>
                  <a:lnTo>
                    <a:pt x="2070" y="287"/>
                  </a:lnTo>
                  <a:lnTo>
                    <a:pt x="2092" y="287"/>
                  </a:lnTo>
                  <a:lnTo>
                    <a:pt x="2092" y="284"/>
                  </a:lnTo>
                  <a:lnTo>
                    <a:pt x="2108" y="284"/>
                  </a:lnTo>
                  <a:lnTo>
                    <a:pt x="2108" y="277"/>
                  </a:lnTo>
                  <a:lnTo>
                    <a:pt x="2118" y="277"/>
                  </a:lnTo>
                  <a:lnTo>
                    <a:pt x="2118" y="273"/>
                  </a:lnTo>
                  <a:lnTo>
                    <a:pt x="2156" y="273"/>
                  </a:lnTo>
                  <a:lnTo>
                    <a:pt x="2156" y="268"/>
                  </a:lnTo>
                  <a:lnTo>
                    <a:pt x="2167" y="268"/>
                  </a:lnTo>
                  <a:lnTo>
                    <a:pt x="2167" y="263"/>
                  </a:lnTo>
                  <a:lnTo>
                    <a:pt x="2182" y="263"/>
                  </a:lnTo>
                  <a:lnTo>
                    <a:pt x="2182" y="261"/>
                  </a:lnTo>
                  <a:lnTo>
                    <a:pt x="2193" y="261"/>
                  </a:lnTo>
                  <a:lnTo>
                    <a:pt x="2193" y="256"/>
                  </a:lnTo>
                  <a:lnTo>
                    <a:pt x="2205" y="256"/>
                  </a:lnTo>
                  <a:lnTo>
                    <a:pt x="2205" y="251"/>
                  </a:lnTo>
                  <a:lnTo>
                    <a:pt x="2215" y="251"/>
                  </a:lnTo>
                  <a:lnTo>
                    <a:pt x="2215" y="249"/>
                  </a:lnTo>
                  <a:lnTo>
                    <a:pt x="2229" y="249"/>
                  </a:lnTo>
                  <a:lnTo>
                    <a:pt x="2229" y="244"/>
                  </a:lnTo>
                  <a:lnTo>
                    <a:pt x="2241" y="244"/>
                  </a:lnTo>
                  <a:lnTo>
                    <a:pt x="2241" y="237"/>
                  </a:lnTo>
                  <a:lnTo>
                    <a:pt x="2253" y="237"/>
                  </a:lnTo>
                  <a:lnTo>
                    <a:pt x="2253" y="232"/>
                  </a:lnTo>
                  <a:lnTo>
                    <a:pt x="2305" y="232"/>
                  </a:lnTo>
                  <a:lnTo>
                    <a:pt x="2305" y="230"/>
                  </a:lnTo>
                  <a:lnTo>
                    <a:pt x="2328" y="230"/>
                  </a:lnTo>
                  <a:lnTo>
                    <a:pt x="2328" y="225"/>
                  </a:lnTo>
                  <a:lnTo>
                    <a:pt x="2361" y="225"/>
                  </a:lnTo>
                  <a:lnTo>
                    <a:pt x="2361" y="223"/>
                  </a:lnTo>
                  <a:lnTo>
                    <a:pt x="2378" y="223"/>
                  </a:lnTo>
                  <a:lnTo>
                    <a:pt x="2378" y="218"/>
                  </a:lnTo>
                  <a:lnTo>
                    <a:pt x="2399" y="218"/>
                  </a:lnTo>
                  <a:lnTo>
                    <a:pt x="2399" y="213"/>
                  </a:lnTo>
                  <a:lnTo>
                    <a:pt x="2435" y="213"/>
                  </a:lnTo>
                  <a:lnTo>
                    <a:pt x="2435" y="211"/>
                  </a:lnTo>
                  <a:lnTo>
                    <a:pt x="2459" y="211"/>
                  </a:lnTo>
                  <a:lnTo>
                    <a:pt x="2459" y="206"/>
                  </a:lnTo>
                  <a:lnTo>
                    <a:pt x="2485" y="206"/>
                  </a:lnTo>
                  <a:lnTo>
                    <a:pt x="2485" y="204"/>
                  </a:lnTo>
                  <a:lnTo>
                    <a:pt x="2518" y="204"/>
                  </a:lnTo>
                  <a:lnTo>
                    <a:pt x="2518" y="201"/>
                  </a:lnTo>
                  <a:lnTo>
                    <a:pt x="2532" y="201"/>
                  </a:lnTo>
                  <a:lnTo>
                    <a:pt x="2532" y="194"/>
                  </a:lnTo>
                  <a:lnTo>
                    <a:pt x="2567" y="194"/>
                  </a:lnTo>
                  <a:lnTo>
                    <a:pt x="2567" y="192"/>
                  </a:lnTo>
                  <a:lnTo>
                    <a:pt x="2589" y="192"/>
                  </a:lnTo>
                  <a:lnTo>
                    <a:pt x="2589" y="190"/>
                  </a:lnTo>
                  <a:lnTo>
                    <a:pt x="2605" y="190"/>
                  </a:lnTo>
                  <a:lnTo>
                    <a:pt x="2605" y="187"/>
                  </a:lnTo>
                  <a:lnTo>
                    <a:pt x="2615" y="187"/>
                  </a:lnTo>
                  <a:lnTo>
                    <a:pt x="2615" y="180"/>
                  </a:lnTo>
                  <a:lnTo>
                    <a:pt x="2638" y="180"/>
                  </a:lnTo>
                  <a:lnTo>
                    <a:pt x="2638" y="175"/>
                  </a:lnTo>
                  <a:lnTo>
                    <a:pt x="2653" y="175"/>
                  </a:lnTo>
                  <a:lnTo>
                    <a:pt x="2653" y="171"/>
                  </a:lnTo>
                  <a:lnTo>
                    <a:pt x="2702" y="171"/>
                  </a:lnTo>
                  <a:lnTo>
                    <a:pt x="2702" y="166"/>
                  </a:lnTo>
                  <a:lnTo>
                    <a:pt x="2728" y="166"/>
                  </a:lnTo>
                  <a:lnTo>
                    <a:pt x="2728" y="161"/>
                  </a:lnTo>
                  <a:lnTo>
                    <a:pt x="2735" y="161"/>
                  </a:lnTo>
                  <a:lnTo>
                    <a:pt x="2735" y="159"/>
                  </a:lnTo>
                  <a:lnTo>
                    <a:pt x="2783" y="159"/>
                  </a:lnTo>
                  <a:lnTo>
                    <a:pt x="2783" y="154"/>
                  </a:lnTo>
                  <a:lnTo>
                    <a:pt x="2799" y="154"/>
                  </a:lnTo>
                  <a:lnTo>
                    <a:pt x="2799" y="149"/>
                  </a:lnTo>
                  <a:lnTo>
                    <a:pt x="2849" y="149"/>
                  </a:lnTo>
                  <a:lnTo>
                    <a:pt x="2849" y="145"/>
                  </a:lnTo>
                  <a:lnTo>
                    <a:pt x="2906" y="145"/>
                  </a:lnTo>
                  <a:lnTo>
                    <a:pt x="2906" y="140"/>
                  </a:lnTo>
                  <a:lnTo>
                    <a:pt x="2939" y="140"/>
                  </a:lnTo>
                  <a:lnTo>
                    <a:pt x="2939" y="135"/>
                  </a:lnTo>
                  <a:lnTo>
                    <a:pt x="2955" y="135"/>
                  </a:lnTo>
                  <a:lnTo>
                    <a:pt x="2955" y="133"/>
                  </a:lnTo>
                  <a:lnTo>
                    <a:pt x="2989" y="133"/>
                  </a:lnTo>
                  <a:lnTo>
                    <a:pt x="2989" y="128"/>
                  </a:lnTo>
                  <a:lnTo>
                    <a:pt x="3029" y="128"/>
                  </a:lnTo>
                  <a:lnTo>
                    <a:pt x="3029" y="126"/>
                  </a:lnTo>
                  <a:lnTo>
                    <a:pt x="3064" y="126"/>
                  </a:lnTo>
                  <a:lnTo>
                    <a:pt x="3064" y="121"/>
                  </a:lnTo>
                  <a:lnTo>
                    <a:pt x="3102" y="121"/>
                  </a:lnTo>
                  <a:lnTo>
                    <a:pt x="3102" y="119"/>
                  </a:lnTo>
                  <a:lnTo>
                    <a:pt x="3152" y="119"/>
                  </a:lnTo>
                  <a:lnTo>
                    <a:pt x="3152" y="114"/>
                  </a:lnTo>
                  <a:lnTo>
                    <a:pt x="3161" y="114"/>
                  </a:lnTo>
                  <a:lnTo>
                    <a:pt x="3161" y="107"/>
                  </a:lnTo>
                  <a:lnTo>
                    <a:pt x="3183" y="107"/>
                  </a:lnTo>
                  <a:lnTo>
                    <a:pt x="3183" y="104"/>
                  </a:lnTo>
                  <a:lnTo>
                    <a:pt x="3258" y="104"/>
                  </a:lnTo>
                  <a:lnTo>
                    <a:pt x="3258" y="102"/>
                  </a:lnTo>
                  <a:lnTo>
                    <a:pt x="3306" y="102"/>
                  </a:lnTo>
                  <a:lnTo>
                    <a:pt x="3306" y="95"/>
                  </a:lnTo>
                  <a:lnTo>
                    <a:pt x="3329" y="95"/>
                  </a:lnTo>
                  <a:lnTo>
                    <a:pt x="3329" y="90"/>
                  </a:lnTo>
                  <a:lnTo>
                    <a:pt x="3370" y="90"/>
                  </a:lnTo>
                  <a:lnTo>
                    <a:pt x="3370" y="88"/>
                  </a:lnTo>
                  <a:lnTo>
                    <a:pt x="3426" y="88"/>
                  </a:lnTo>
                  <a:lnTo>
                    <a:pt x="3426" y="83"/>
                  </a:lnTo>
                  <a:lnTo>
                    <a:pt x="3443" y="83"/>
                  </a:lnTo>
                  <a:lnTo>
                    <a:pt x="3443" y="81"/>
                  </a:lnTo>
                  <a:lnTo>
                    <a:pt x="3486" y="81"/>
                  </a:lnTo>
                  <a:lnTo>
                    <a:pt x="3486" y="76"/>
                  </a:lnTo>
                  <a:lnTo>
                    <a:pt x="3500" y="76"/>
                  </a:lnTo>
                  <a:lnTo>
                    <a:pt x="3500" y="73"/>
                  </a:lnTo>
                  <a:lnTo>
                    <a:pt x="3573" y="73"/>
                  </a:lnTo>
                  <a:lnTo>
                    <a:pt x="3573" y="69"/>
                  </a:lnTo>
                  <a:lnTo>
                    <a:pt x="3670" y="69"/>
                  </a:lnTo>
                  <a:lnTo>
                    <a:pt x="3670" y="66"/>
                  </a:lnTo>
                  <a:lnTo>
                    <a:pt x="3706" y="66"/>
                  </a:lnTo>
                  <a:lnTo>
                    <a:pt x="3706" y="62"/>
                  </a:lnTo>
                  <a:lnTo>
                    <a:pt x="3729" y="62"/>
                  </a:lnTo>
                  <a:lnTo>
                    <a:pt x="3729" y="57"/>
                  </a:lnTo>
                  <a:lnTo>
                    <a:pt x="3817" y="57"/>
                  </a:lnTo>
                  <a:lnTo>
                    <a:pt x="3817" y="52"/>
                  </a:lnTo>
                  <a:lnTo>
                    <a:pt x="3841" y="52"/>
                  </a:lnTo>
                  <a:lnTo>
                    <a:pt x="3841" y="47"/>
                  </a:lnTo>
                  <a:lnTo>
                    <a:pt x="3876" y="47"/>
                  </a:lnTo>
                  <a:lnTo>
                    <a:pt x="3876" y="43"/>
                  </a:lnTo>
                  <a:lnTo>
                    <a:pt x="3947" y="43"/>
                  </a:lnTo>
                  <a:lnTo>
                    <a:pt x="3947" y="38"/>
                  </a:lnTo>
                  <a:lnTo>
                    <a:pt x="3985" y="38"/>
                  </a:lnTo>
                  <a:lnTo>
                    <a:pt x="3985" y="36"/>
                  </a:lnTo>
                  <a:lnTo>
                    <a:pt x="4032" y="36"/>
                  </a:lnTo>
                  <a:lnTo>
                    <a:pt x="4032" y="28"/>
                  </a:lnTo>
                  <a:lnTo>
                    <a:pt x="4108" y="28"/>
                  </a:lnTo>
                  <a:lnTo>
                    <a:pt x="4165" y="28"/>
                  </a:lnTo>
                  <a:lnTo>
                    <a:pt x="4165" y="24"/>
                  </a:lnTo>
                  <a:lnTo>
                    <a:pt x="4177" y="24"/>
                  </a:lnTo>
                  <a:lnTo>
                    <a:pt x="4177" y="19"/>
                  </a:lnTo>
                  <a:lnTo>
                    <a:pt x="4200" y="19"/>
                  </a:lnTo>
                  <a:lnTo>
                    <a:pt x="4200" y="14"/>
                  </a:lnTo>
                  <a:lnTo>
                    <a:pt x="4264" y="14"/>
                  </a:lnTo>
                  <a:lnTo>
                    <a:pt x="4264" y="9"/>
                  </a:lnTo>
                  <a:lnTo>
                    <a:pt x="4361" y="9"/>
                  </a:lnTo>
                  <a:lnTo>
                    <a:pt x="4361" y="5"/>
                  </a:lnTo>
                  <a:lnTo>
                    <a:pt x="4411" y="5"/>
                  </a:lnTo>
                  <a:lnTo>
                    <a:pt x="4411" y="0"/>
                  </a:lnTo>
                  <a:lnTo>
                    <a:pt x="4418" y="0"/>
                  </a:lnTo>
                  <a:lnTo>
                    <a:pt x="4425" y="0"/>
                  </a:lnTo>
                </a:path>
              </a:pathLst>
            </a:custGeom>
            <a:noFill/>
            <a:ln w="19050" cap="flat">
              <a:solidFill>
                <a:srgbClr val="FF4D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1069976" y="1987550"/>
              <a:ext cx="7010400" cy="3059113"/>
            </a:xfrm>
            <a:custGeom>
              <a:avLst/>
              <a:gdLst>
                <a:gd name="T0" fmla="*/ 4336 w 4416"/>
                <a:gd name="T1" fmla="*/ 12 h 1927"/>
                <a:gd name="T2" fmla="*/ 4066 w 4416"/>
                <a:gd name="T3" fmla="*/ 28 h 1927"/>
                <a:gd name="T4" fmla="*/ 3943 w 4416"/>
                <a:gd name="T5" fmla="*/ 43 h 1927"/>
                <a:gd name="T6" fmla="*/ 3813 w 4416"/>
                <a:gd name="T7" fmla="*/ 52 h 1927"/>
                <a:gd name="T8" fmla="*/ 3713 w 4416"/>
                <a:gd name="T9" fmla="*/ 74 h 1927"/>
                <a:gd name="T10" fmla="*/ 3555 w 4416"/>
                <a:gd name="T11" fmla="*/ 85 h 1927"/>
                <a:gd name="T12" fmla="*/ 3470 w 4416"/>
                <a:gd name="T13" fmla="*/ 100 h 1927"/>
                <a:gd name="T14" fmla="*/ 3325 w 4416"/>
                <a:gd name="T15" fmla="*/ 109 h 1927"/>
                <a:gd name="T16" fmla="*/ 3269 w 4416"/>
                <a:gd name="T17" fmla="*/ 123 h 1927"/>
                <a:gd name="T18" fmla="*/ 3131 w 4416"/>
                <a:gd name="T19" fmla="*/ 140 h 1927"/>
                <a:gd name="T20" fmla="*/ 3058 w 4416"/>
                <a:gd name="T21" fmla="*/ 154 h 1927"/>
                <a:gd name="T22" fmla="*/ 2985 w 4416"/>
                <a:gd name="T23" fmla="*/ 168 h 1927"/>
                <a:gd name="T24" fmla="*/ 2916 w 4416"/>
                <a:gd name="T25" fmla="*/ 185 h 1927"/>
                <a:gd name="T26" fmla="*/ 2781 w 4416"/>
                <a:gd name="T27" fmla="*/ 197 h 1927"/>
                <a:gd name="T28" fmla="*/ 2722 w 4416"/>
                <a:gd name="T29" fmla="*/ 223 h 1927"/>
                <a:gd name="T30" fmla="*/ 2611 w 4416"/>
                <a:gd name="T31" fmla="*/ 235 h 1927"/>
                <a:gd name="T32" fmla="*/ 2552 w 4416"/>
                <a:gd name="T33" fmla="*/ 251 h 1927"/>
                <a:gd name="T34" fmla="*/ 2478 w 4416"/>
                <a:gd name="T35" fmla="*/ 263 h 1927"/>
                <a:gd name="T36" fmla="*/ 2407 w 4416"/>
                <a:gd name="T37" fmla="*/ 280 h 1927"/>
                <a:gd name="T38" fmla="*/ 2298 w 4416"/>
                <a:gd name="T39" fmla="*/ 294 h 1927"/>
                <a:gd name="T40" fmla="*/ 2234 w 4416"/>
                <a:gd name="T41" fmla="*/ 313 h 1927"/>
                <a:gd name="T42" fmla="*/ 2152 w 4416"/>
                <a:gd name="T43" fmla="*/ 325 h 1927"/>
                <a:gd name="T44" fmla="*/ 2064 w 4416"/>
                <a:gd name="T45" fmla="*/ 339 h 1927"/>
                <a:gd name="T46" fmla="*/ 1967 w 4416"/>
                <a:gd name="T47" fmla="*/ 351 h 1927"/>
                <a:gd name="T48" fmla="*/ 1875 w 4416"/>
                <a:gd name="T49" fmla="*/ 370 h 1927"/>
                <a:gd name="T50" fmla="*/ 1787 w 4416"/>
                <a:gd name="T51" fmla="*/ 384 h 1927"/>
                <a:gd name="T52" fmla="*/ 1754 w 4416"/>
                <a:gd name="T53" fmla="*/ 398 h 1927"/>
                <a:gd name="T54" fmla="*/ 1704 w 4416"/>
                <a:gd name="T55" fmla="*/ 420 h 1927"/>
                <a:gd name="T56" fmla="*/ 1655 w 4416"/>
                <a:gd name="T57" fmla="*/ 434 h 1927"/>
                <a:gd name="T58" fmla="*/ 1607 w 4416"/>
                <a:gd name="T59" fmla="*/ 446 h 1927"/>
                <a:gd name="T60" fmla="*/ 1569 w 4416"/>
                <a:gd name="T61" fmla="*/ 465 h 1927"/>
                <a:gd name="T62" fmla="*/ 1487 w 4416"/>
                <a:gd name="T63" fmla="*/ 474 h 1927"/>
                <a:gd name="T64" fmla="*/ 1435 w 4416"/>
                <a:gd name="T65" fmla="*/ 493 h 1927"/>
                <a:gd name="T66" fmla="*/ 1364 w 4416"/>
                <a:gd name="T67" fmla="*/ 507 h 1927"/>
                <a:gd name="T68" fmla="*/ 1330 w 4416"/>
                <a:gd name="T69" fmla="*/ 524 h 1927"/>
                <a:gd name="T70" fmla="*/ 1257 w 4416"/>
                <a:gd name="T71" fmla="*/ 538 h 1927"/>
                <a:gd name="T72" fmla="*/ 1207 w 4416"/>
                <a:gd name="T73" fmla="*/ 564 h 1927"/>
                <a:gd name="T74" fmla="*/ 1146 w 4416"/>
                <a:gd name="T75" fmla="*/ 583 h 1927"/>
                <a:gd name="T76" fmla="*/ 1113 w 4416"/>
                <a:gd name="T77" fmla="*/ 612 h 1927"/>
                <a:gd name="T78" fmla="*/ 1023 w 4416"/>
                <a:gd name="T79" fmla="*/ 638 h 1927"/>
                <a:gd name="T80" fmla="*/ 987 w 4416"/>
                <a:gd name="T81" fmla="*/ 661 h 1927"/>
                <a:gd name="T82" fmla="*/ 940 w 4416"/>
                <a:gd name="T83" fmla="*/ 680 h 1927"/>
                <a:gd name="T84" fmla="*/ 902 w 4416"/>
                <a:gd name="T85" fmla="*/ 704 h 1927"/>
                <a:gd name="T86" fmla="*/ 843 w 4416"/>
                <a:gd name="T87" fmla="*/ 721 h 1927"/>
                <a:gd name="T88" fmla="*/ 807 w 4416"/>
                <a:gd name="T89" fmla="*/ 744 h 1927"/>
                <a:gd name="T90" fmla="*/ 746 w 4416"/>
                <a:gd name="T91" fmla="*/ 768 h 1927"/>
                <a:gd name="T92" fmla="*/ 710 w 4416"/>
                <a:gd name="T93" fmla="*/ 794 h 1927"/>
                <a:gd name="T94" fmla="*/ 663 w 4416"/>
                <a:gd name="T95" fmla="*/ 811 h 1927"/>
                <a:gd name="T96" fmla="*/ 625 w 4416"/>
                <a:gd name="T97" fmla="*/ 839 h 1927"/>
                <a:gd name="T98" fmla="*/ 576 w 4416"/>
                <a:gd name="T99" fmla="*/ 870 h 1927"/>
                <a:gd name="T100" fmla="*/ 540 w 4416"/>
                <a:gd name="T101" fmla="*/ 906 h 1927"/>
                <a:gd name="T102" fmla="*/ 493 w 4416"/>
                <a:gd name="T103" fmla="*/ 932 h 1927"/>
                <a:gd name="T104" fmla="*/ 455 w 4416"/>
                <a:gd name="T105" fmla="*/ 974 h 1927"/>
                <a:gd name="T106" fmla="*/ 405 w 4416"/>
                <a:gd name="T107" fmla="*/ 1005 h 1927"/>
                <a:gd name="T108" fmla="*/ 370 w 4416"/>
                <a:gd name="T109" fmla="*/ 1057 h 1927"/>
                <a:gd name="T110" fmla="*/ 322 w 4416"/>
                <a:gd name="T111" fmla="*/ 1093 h 1927"/>
                <a:gd name="T112" fmla="*/ 289 w 4416"/>
                <a:gd name="T113" fmla="*/ 1135 h 1927"/>
                <a:gd name="T114" fmla="*/ 235 w 4416"/>
                <a:gd name="T115" fmla="*/ 1199 h 1927"/>
                <a:gd name="T116" fmla="*/ 199 w 4416"/>
                <a:gd name="T117" fmla="*/ 1256 h 1927"/>
                <a:gd name="T118" fmla="*/ 152 w 4416"/>
                <a:gd name="T119" fmla="*/ 1316 h 1927"/>
                <a:gd name="T120" fmla="*/ 119 w 4416"/>
                <a:gd name="T121" fmla="*/ 1448 h 1927"/>
                <a:gd name="T122" fmla="*/ 67 w 4416"/>
                <a:gd name="T123" fmla="*/ 1586 h 1927"/>
                <a:gd name="T124" fmla="*/ 31 w 4416"/>
                <a:gd name="T125" fmla="*/ 1761 h 1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16" h="1927">
                  <a:moveTo>
                    <a:pt x="4416" y="0"/>
                  </a:moveTo>
                  <a:lnTo>
                    <a:pt x="4395" y="0"/>
                  </a:lnTo>
                  <a:lnTo>
                    <a:pt x="4395" y="5"/>
                  </a:lnTo>
                  <a:lnTo>
                    <a:pt x="4369" y="5"/>
                  </a:lnTo>
                  <a:lnTo>
                    <a:pt x="4369" y="10"/>
                  </a:lnTo>
                  <a:lnTo>
                    <a:pt x="4336" y="10"/>
                  </a:lnTo>
                  <a:lnTo>
                    <a:pt x="4336" y="12"/>
                  </a:lnTo>
                  <a:lnTo>
                    <a:pt x="4312" y="12"/>
                  </a:lnTo>
                  <a:lnTo>
                    <a:pt x="4312" y="17"/>
                  </a:lnTo>
                  <a:lnTo>
                    <a:pt x="4213" y="17"/>
                  </a:lnTo>
                  <a:lnTo>
                    <a:pt x="4213" y="21"/>
                  </a:lnTo>
                  <a:lnTo>
                    <a:pt x="4149" y="21"/>
                  </a:lnTo>
                  <a:lnTo>
                    <a:pt x="4149" y="28"/>
                  </a:lnTo>
                  <a:lnTo>
                    <a:pt x="4066" y="28"/>
                  </a:lnTo>
                  <a:lnTo>
                    <a:pt x="4066" y="28"/>
                  </a:lnTo>
                  <a:lnTo>
                    <a:pt x="4049" y="28"/>
                  </a:lnTo>
                  <a:lnTo>
                    <a:pt x="4049" y="33"/>
                  </a:lnTo>
                  <a:lnTo>
                    <a:pt x="4028" y="33"/>
                  </a:lnTo>
                  <a:lnTo>
                    <a:pt x="4028" y="36"/>
                  </a:lnTo>
                  <a:lnTo>
                    <a:pt x="3943" y="36"/>
                  </a:lnTo>
                  <a:lnTo>
                    <a:pt x="3943" y="43"/>
                  </a:lnTo>
                  <a:lnTo>
                    <a:pt x="3922" y="43"/>
                  </a:lnTo>
                  <a:lnTo>
                    <a:pt x="3922" y="47"/>
                  </a:lnTo>
                  <a:lnTo>
                    <a:pt x="3910" y="47"/>
                  </a:lnTo>
                  <a:lnTo>
                    <a:pt x="3910" y="50"/>
                  </a:lnTo>
                  <a:lnTo>
                    <a:pt x="3822" y="50"/>
                  </a:lnTo>
                  <a:lnTo>
                    <a:pt x="3822" y="52"/>
                  </a:lnTo>
                  <a:lnTo>
                    <a:pt x="3813" y="52"/>
                  </a:lnTo>
                  <a:lnTo>
                    <a:pt x="3813" y="62"/>
                  </a:lnTo>
                  <a:lnTo>
                    <a:pt x="3789" y="62"/>
                  </a:lnTo>
                  <a:lnTo>
                    <a:pt x="3789" y="64"/>
                  </a:lnTo>
                  <a:lnTo>
                    <a:pt x="3739" y="64"/>
                  </a:lnTo>
                  <a:lnTo>
                    <a:pt x="3739" y="69"/>
                  </a:lnTo>
                  <a:lnTo>
                    <a:pt x="3713" y="69"/>
                  </a:lnTo>
                  <a:lnTo>
                    <a:pt x="3713" y="74"/>
                  </a:lnTo>
                  <a:lnTo>
                    <a:pt x="3626" y="74"/>
                  </a:lnTo>
                  <a:lnTo>
                    <a:pt x="3626" y="78"/>
                  </a:lnTo>
                  <a:lnTo>
                    <a:pt x="3616" y="78"/>
                  </a:lnTo>
                  <a:lnTo>
                    <a:pt x="3616" y="83"/>
                  </a:lnTo>
                  <a:lnTo>
                    <a:pt x="3579" y="83"/>
                  </a:lnTo>
                  <a:lnTo>
                    <a:pt x="3579" y="85"/>
                  </a:lnTo>
                  <a:lnTo>
                    <a:pt x="3555" y="85"/>
                  </a:lnTo>
                  <a:lnTo>
                    <a:pt x="3555" y="88"/>
                  </a:lnTo>
                  <a:lnTo>
                    <a:pt x="3529" y="88"/>
                  </a:lnTo>
                  <a:lnTo>
                    <a:pt x="3529" y="92"/>
                  </a:lnTo>
                  <a:lnTo>
                    <a:pt x="3505" y="92"/>
                  </a:lnTo>
                  <a:lnTo>
                    <a:pt x="3505" y="95"/>
                  </a:lnTo>
                  <a:lnTo>
                    <a:pt x="3470" y="95"/>
                  </a:lnTo>
                  <a:lnTo>
                    <a:pt x="3470" y="100"/>
                  </a:lnTo>
                  <a:lnTo>
                    <a:pt x="3446" y="100"/>
                  </a:lnTo>
                  <a:lnTo>
                    <a:pt x="3446" y="102"/>
                  </a:lnTo>
                  <a:lnTo>
                    <a:pt x="3413" y="102"/>
                  </a:lnTo>
                  <a:lnTo>
                    <a:pt x="3413" y="107"/>
                  </a:lnTo>
                  <a:lnTo>
                    <a:pt x="3373" y="107"/>
                  </a:lnTo>
                  <a:lnTo>
                    <a:pt x="3373" y="109"/>
                  </a:lnTo>
                  <a:lnTo>
                    <a:pt x="3325" y="109"/>
                  </a:lnTo>
                  <a:lnTo>
                    <a:pt x="3325" y="114"/>
                  </a:lnTo>
                  <a:lnTo>
                    <a:pt x="3302" y="114"/>
                  </a:lnTo>
                  <a:lnTo>
                    <a:pt x="3302" y="116"/>
                  </a:lnTo>
                  <a:lnTo>
                    <a:pt x="3292" y="116"/>
                  </a:lnTo>
                  <a:lnTo>
                    <a:pt x="3292" y="121"/>
                  </a:lnTo>
                  <a:lnTo>
                    <a:pt x="3269" y="121"/>
                  </a:lnTo>
                  <a:lnTo>
                    <a:pt x="3269" y="123"/>
                  </a:lnTo>
                  <a:lnTo>
                    <a:pt x="3243" y="123"/>
                  </a:lnTo>
                  <a:lnTo>
                    <a:pt x="3243" y="133"/>
                  </a:lnTo>
                  <a:lnTo>
                    <a:pt x="3195" y="133"/>
                  </a:lnTo>
                  <a:lnTo>
                    <a:pt x="3195" y="135"/>
                  </a:lnTo>
                  <a:lnTo>
                    <a:pt x="3169" y="135"/>
                  </a:lnTo>
                  <a:lnTo>
                    <a:pt x="3169" y="140"/>
                  </a:lnTo>
                  <a:lnTo>
                    <a:pt x="3131" y="140"/>
                  </a:lnTo>
                  <a:lnTo>
                    <a:pt x="3131" y="145"/>
                  </a:lnTo>
                  <a:lnTo>
                    <a:pt x="3122" y="145"/>
                  </a:lnTo>
                  <a:lnTo>
                    <a:pt x="3122" y="147"/>
                  </a:lnTo>
                  <a:lnTo>
                    <a:pt x="3082" y="147"/>
                  </a:lnTo>
                  <a:lnTo>
                    <a:pt x="3082" y="152"/>
                  </a:lnTo>
                  <a:lnTo>
                    <a:pt x="3058" y="152"/>
                  </a:lnTo>
                  <a:lnTo>
                    <a:pt x="3058" y="154"/>
                  </a:lnTo>
                  <a:lnTo>
                    <a:pt x="3048" y="154"/>
                  </a:lnTo>
                  <a:lnTo>
                    <a:pt x="3048" y="159"/>
                  </a:lnTo>
                  <a:lnTo>
                    <a:pt x="3034" y="159"/>
                  </a:lnTo>
                  <a:lnTo>
                    <a:pt x="3034" y="164"/>
                  </a:lnTo>
                  <a:lnTo>
                    <a:pt x="3022" y="164"/>
                  </a:lnTo>
                  <a:lnTo>
                    <a:pt x="3022" y="168"/>
                  </a:lnTo>
                  <a:lnTo>
                    <a:pt x="2985" y="168"/>
                  </a:lnTo>
                  <a:lnTo>
                    <a:pt x="2985" y="173"/>
                  </a:lnTo>
                  <a:lnTo>
                    <a:pt x="2961" y="173"/>
                  </a:lnTo>
                  <a:lnTo>
                    <a:pt x="2961" y="178"/>
                  </a:lnTo>
                  <a:lnTo>
                    <a:pt x="2937" y="178"/>
                  </a:lnTo>
                  <a:lnTo>
                    <a:pt x="2937" y="183"/>
                  </a:lnTo>
                  <a:lnTo>
                    <a:pt x="2916" y="183"/>
                  </a:lnTo>
                  <a:lnTo>
                    <a:pt x="2916" y="185"/>
                  </a:lnTo>
                  <a:lnTo>
                    <a:pt x="2869" y="185"/>
                  </a:lnTo>
                  <a:lnTo>
                    <a:pt x="2869" y="190"/>
                  </a:lnTo>
                  <a:lnTo>
                    <a:pt x="2854" y="190"/>
                  </a:lnTo>
                  <a:lnTo>
                    <a:pt x="2854" y="192"/>
                  </a:lnTo>
                  <a:lnTo>
                    <a:pt x="2828" y="192"/>
                  </a:lnTo>
                  <a:lnTo>
                    <a:pt x="2828" y="197"/>
                  </a:lnTo>
                  <a:lnTo>
                    <a:pt x="2781" y="197"/>
                  </a:lnTo>
                  <a:lnTo>
                    <a:pt x="2781" y="204"/>
                  </a:lnTo>
                  <a:lnTo>
                    <a:pt x="2769" y="204"/>
                  </a:lnTo>
                  <a:lnTo>
                    <a:pt x="2769" y="209"/>
                  </a:lnTo>
                  <a:lnTo>
                    <a:pt x="2757" y="209"/>
                  </a:lnTo>
                  <a:lnTo>
                    <a:pt x="2757" y="213"/>
                  </a:lnTo>
                  <a:lnTo>
                    <a:pt x="2722" y="213"/>
                  </a:lnTo>
                  <a:lnTo>
                    <a:pt x="2722" y="223"/>
                  </a:lnTo>
                  <a:lnTo>
                    <a:pt x="2684" y="223"/>
                  </a:lnTo>
                  <a:lnTo>
                    <a:pt x="2684" y="225"/>
                  </a:lnTo>
                  <a:lnTo>
                    <a:pt x="2658" y="225"/>
                  </a:lnTo>
                  <a:lnTo>
                    <a:pt x="2658" y="230"/>
                  </a:lnTo>
                  <a:lnTo>
                    <a:pt x="2625" y="230"/>
                  </a:lnTo>
                  <a:lnTo>
                    <a:pt x="2625" y="235"/>
                  </a:lnTo>
                  <a:lnTo>
                    <a:pt x="2611" y="235"/>
                  </a:lnTo>
                  <a:lnTo>
                    <a:pt x="2611" y="239"/>
                  </a:lnTo>
                  <a:lnTo>
                    <a:pt x="2587" y="239"/>
                  </a:lnTo>
                  <a:lnTo>
                    <a:pt x="2587" y="244"/>
                  </a:lnTo>
                  <a:lnTo>
                    <a:pt x="2575" y="244"/>
                  </a:lnTo>
                  <a:lnTo>
                    <a:pt x="2575" y="249"/>
                  </a:lnTo>
                  <a:lnTo>
                    <a:pt x="2552" y="249"/>
                  </a:lnTo>
                  <a:lnTo>
                    <a:pt x="2552" y="251"/>
                  </a:lnTo>
                  <a:lnTo>
                    <a:pt x="2537" y="251"/>
                  </a:lnTo>
                  <a:lnTo>
                    <a:pt x="2537" y="256"/>
                  </a:lnTo>
                  <a:lnTo>
                    <a:pt x="2528" y="256"/>
                  </a:lnTo>
                  <a:lnTo>
                    <a:pt x="2528" y="258"/>
                  </a:lnTo>
                  <a:lnTo>
                    <a:pt x="2490" y="258"/>
                  </a:lnTo>
                  <a:lnTo>
                    <a:pt x="2490" y="263"/>
                  </a:lnTo>
                  <a:lnTo>
                    <a:pt x="2478" y="263"/>
                  </a:lnTo>
                  <a:lnTo>
                    <a:pt x="2478" y="268"/>
                  </a:lnTo>
                  <a:lnTo>
                    <a:pt x="2440" y="268"/>
                  </a:lnTo>
                  <a:lnTo>
                    <a:pt x="2440" y="273"/>
                  </a:lnTo>
                  <a:lnTo>
                    <a:pt x="2417" y="273"/>
                  </a:lnTo>
                  <a:lnTo>
                    <a:pt x="2417" y="275"/>
                  </a:lnTo>
                  <a:lnTo>
                    <a:pt x="2407" y="275"/>
                  </a:lnTo>
                  <a:lnTo>
                    <a:pt x="2407" y="280"/>
                  </a:lnTo>
                  <a:lnTo>
                    <a:pt x="2395" y="280"/>
                  </a:lnTo>
                  <a:lnTo>
                    <a:pt x="2395" y="287"/>
                  </a:lnTo>
                  <a:lnTo>
                    <a:pt x="2357" y="287"/>
                  </a:lnTo>
                  <a:lnTo>
                    <a:pt x="2357" y="292"/>
                  </a:lnTo>
                  <a:lnTo>
                    <a:pt x="2331" y="292"/>
                  </a:lnTo>
                  <a:lnTo>
                    <a:pt x="2331" y="294"/>
                  </a:lnTo>
                  <a:lnTo>
                    <a:pt x="2298" y="294"/>
                  </a:lnTo>
                  <a:lnTo>
                    <a:pt x="2298" y="301"/>
                  </a:lnTo>
                  <a:lnTo>
                    <a:pt x="2284" y="301"/>
                  </a:lnTo>
                  <a:lnTo>
                    <a:pt x="2284" y="306"/>
                  </a:lnTo>
                  <a:lnTo>
                    <a:pt x="2260" y="306"/>
                  </a:lnTo>
                  <a:lnTo>
                    <a:pt x="2260" y="308"/>
                  </a:lnTo>
                  <a:lnTo>
                    <a:pt x="2234" y="308"/>
                  </a:lnTo>
                  <a:lnTo>
                    <a:pt x="2234" y="313"/>
                  </a:lnTo>
                  <a:lnTo>
                    <a:pt x="2213" y="313"/>
                  </a:lnTo>
                  <a:lnTo>
                    <a:pt x="2213" y="318"/>
                  </a:lnTo>
                  <a:lnTo>
                    <a:pt x="2201" y="318"/>
                  </a:lnTo>
                  <a:lnTo>
                    <a:pt x="2201" y="322"/>
                  </a:lnTo>
                  <a:lnTo>
                    <a:pt x="2163" y="322"/>
                  </a:lnTo>
                  <a:lnTo>
                    <a:pt x="2163" y="325"/>
                  </a:lnTo>
                  <a:lnTo>
                    <a:pt x="2152" y="325"/>
                  </a:lnTo>
                  <a:lnTo>
                    <a:pt x="2152" y="330"/>
                  </a:lnTo>
                  <a:lnTo>
                    <a:pt x="2088" y="330"/>
                  </a:lnTo>
                  <a:lnTo>
                    <a:pt x="2088" y="332"/>
                  </a:lnTo>
                  <a:lnTo>
                    <a:pt x="2081" y="332"/>
                  </a:lnTo>
                  <a:lnTo>
                    <a:pt x="2081" y="337"/>
                  </a:lnTo>
                  <a:lnTo>
                    <a:pt x="2064" y="337"/>
                  </a:lnTo>
                  <a:lnTo>
                    <a:pt x="2064" y="339"/>
                  </a:lnTo>
                  <a:lnTo>
                    <a:pt x="2040" y="339"/>
                  </a:lnTo>
                  <a:lnTo>
                    <a:pt x="2040" y="344"/>
                  </a:lnTo>
                  <a:lnTo>
                    <a:pt x="2031" y="344"/>
                  </a:lnTo>
                  <a:lnTo>
                    <a:pt x="2031" y="346"/>
                  </a:lnTo>
                  <a:lnTo>
                    <a:pt x="1981" y="346"/>
                  </a:lnTo>
                  <a:lnTo>
                    <a:pt x="1981" y="351"/>
                  </a:lnTo>
                  <a:lnTo>
                    <a:pt x="1967" y="351"/>
                  </a:lnTo>
                  <a:lnTo>
                    <a:pt x="1967" y="356"/>
                  </a:lnTo>
                  <a:lnTo>
                    <a:pt x="1958" y="356"/>
                  </a:lnTo>
                  <a:lnTo>
                    <a:pt x="1958" y="363"/>
                  </a:lnTo>
                  <a:lnTo>
                    <a:pt x="1896" y="363"/>
                  </a:lnTo>
                  <a:lnTo>
                    <a:pt x="1896" y="367"/>
                  </a:lnTo>
                  <a:lnTo>
                    <a:pt x="1875" y="367"/>
                  </a:lnTo>
                  <a:lnTo>
                    <a:pt x="1875" y="370"/>
                  </a:lnTo>
                  <a:lnTo>
                    <a:pt x="1851" y="370"/>
                  </a:lnTo>
                  <a:lnTo>
                    <a:pt x="1851" y="375"/>
                  </a:lnTo>
                  <a:lnTo>
                    <a:pt x="1837" y="375"/>
                  </a:lnTo>
                  <a:lnTo>
                    <a:pt x="1837" y="377"/>
                  </a:lnTo>
                  <a:lnTo>
                    <a:pt x="1827" y="377"/>
                  </a:lnTo>
                  <a:lnTo>
                    <a:pt x="1827" y="384"/>
                  </a:lnTo>
                  <a:lnTo>
                    <a:pt x="1787" y="384"/>
                  </a:lnTo>
                  <a:lnTo>
                    <a:pt x="1787" y="389"/>
                  </a:lnTo>
                  <a:lnTo>
                    <a:pt x="1778" y="389"/>
                  </a:lnTo>
                  <a:lnTo>
                    <a:pt x="1778" y="389"/>
                  </a:lnTo>
                  <a:lnTo>
                    <a:pt x="1766" y="389"/>
                  </a:lnTo>
                  <a:lnTo>
                    <a:pt x="1766" y="396"/>
                  </a:lnTo>
                  <a:lnTo>
                    <a:pt x="1754" y="396"/>
                  </a:lnTo>
                  <a:lnTo>
                    <a:pt x="1754" y="398"/>
                  </a:lnTo>
                  <a:lnTo>
                    <a:pt x="1740" y="398"/>
                  </a:lnTo>
                  <a:lnTo>
                    <a:pt x="1740" y="405"/>
                  </a:lnTo>
                  <a:lnTo>
                    <a:pt x="1728" y="405"/>
                  </a:lnTo>
                  <a:lnTo>
                    <a:pt x="1728" y="408"/>
                  </a:lnTo>
                  <a:lnTo>
                    <a:pt x="1716" y="408"/>
                  </a:lnTo>
                  <a:lnTo>
                    <a:pt x="1716" y="420"/>
                  </a:lnTo>
                  <a:lnTo>
                    <a:pt x="1704" y="420"/>
                  </a:lnTo>
                  <a:lnTo>
                    <a:pt x="1704" y="422"/>
                  </a:lnTo>
                  <a:lnTo>
                    <a:pt x="1690" y="422"/>
                  </a:lnTo>
                  <a:lnTo>
                    <a:pt x="1690" y="427"/>
                  </a:lnTo>
                  <a:lnTo>
                    <a:pt x="1666" y="427"/>
                  </a:lnTo>
                  <a:lnTo>
                    <a:pt x="1666" y="429"/>
                  </a:lnTo>
                  <a:lnTo>
                    <a:pt x="1655" y="429"/>
                  </a:lnTo>
                  <a:lnTo>
                    <a:pt x="1655" y="434"/>
                  </a:lnTo>
                  <a:lnTo>
                    <a:pt x="1640" y="434"/>
                  </a:lnTo>
                  <a:lnTo>
                    <a:pt x="1640" y="439"/>
                  </a:lnTo>
                  <a:lnTo>
                    <a:pt x="1631" y="439"/>
                  </a:lnTo>
                  <a:lnTo>
                    <a:pt x="1631" y="441"/>
                  </a:lnTo>
                  <a:lnTo>
                    <a:pt x="1619" y="441"/>
                  </a:lnTo>
                  <a:lnTo>
                    <a:pt x="1619" y="446"/>
                  </a:lnTo>
                  <a:lnTo>
                    <a:pt x="1607" y="446"/>
                  </a:lnTo>
                  <a:lnTo>
                    <a:pt x="1607" y="453"/>
                  </a:lnTo>
                  <a:lnTo>
                    <a:pt x="1593" y="453"/>
                  </a:lnTo>
                  <a:lnTo>
                    <a:pt x="1593" y="455"/>
                  </a:lnTo>
                  <a:lnTo>
                    <a:pt x="1584" y="455"/>
                  </a:lnTo>
                  <a:lnTo>
                    <a:pt x="1584" y="460"/>
                  </a:lnTo>
                  <a:lnTo>
                    <a:pt x="1569" y="460"/>
                  </a:lnTo>
                  <a:lnTo>
                    <a:pt x="1569" y="465"/>
                  </a:lnTo>
                  <a:lnTo>
                    <a:pt x="1558" y="465"/>
                  </a:lnTo>
                  <a:lnTo>
                    <a:pt x="1558" y="467"/>
                  </a:lnTo>
                  <a:lnTo>
                    <a:pt x="1520" y="467"/>
                  </a:lnTo>
                  <a:lnTo>
                    <a:pt x="1520" y="472"/>
                  </a:lnTo>
                  <a:lnTo>
                    <a:pt x="1510" y="472"/>
                  </a:lnTo>
                  <a:lnTo>
                    <a:pt x="1510" y="474"/>
                  </a:lnTo>
                  <a:lnTo>
                    <a:pt x="1487" y="474"/>
                  </a:lnTo>
                  <a:lnTo>
                    <a:pt x="1487" y="481"/>
                  </a:lnTo>
                  <a:lnTo>
                    <a:pt x="1461" y="481"/>
                  </a:lnTo>
                  <a:lnTo>
                    <a:pt x="1461" y="486"/>
                  </a:lnTo>
                  <a:lnTo>
                    <a:pt x="1446" y="486"/>
                  </a:lnTo>
                  <a:lnTo>
                    <a:pt x="1446" y="488"/>
                  </a:lnTo>
                  <a:lnTo>
                    <a:pt x="1435" y="488"/>
                  </a:lnTo>
                  <a:lnTo>
                    <a:pt x="1435" y="493"/>
                  </a:lnTo>
                  <a:lnTo>
                    <a:pt x="1423" y="493"/>
                  </a:lnTo>
                  <a:lnTo>
                    <a:pt x="1423" y="498"/>
                  </a:lnTo>
                  <a:lnTo>
                    <a:pt x="1399" y="498"/>
                  </a:lnTo>
                  <a:lnTo>
                    <a:pt x="1399" y="500"/>
                  </a:lnTo>
                  <a:lnTo>
                    <a:pt x="1387" y="500"/>
                  </a:lnTo>
                  <a:lnTo>
                    <a:pt x="1387" y="507"/>
                  </a:lnTo>
                  <a:lnTo>
                    <a:pt x="1364" y="507"/>
                  </a:lnTo>
                  <a:lnTo>
                    <a:pt x="1364" y="512"/>
                  </a:lnTo>
                  <a:lnTo>
                    <a:pt x="1354" y="512"/>
                  </a:lnTo>
                  <a:lnTo>
                    <a:pt x="1354" y="517"/>
                  </a:lnTo>
                  <a:lnTo>
                    <a:pt x="1340" y="517"/>
                  </a:lnTo>
                  <a:lnTo>
                    <a:pt x="1340" y="519"/>
                  </a:lnTo>
                  <a:lnTo>
                    <a:pt x="1330" y="519"/>
                  </a:lnTo>
                  <a:lnTo>
                    <a:pt x="1330" y="524"/>
                  </a:lnTo>
                  <a:lnTo>
                    <a:pt x="1304" y="524"/>
                  </a:lnTo>
                  <a:lnTo>
                    <a:pt x="1304" y="529"/>
                  </a:lnTo>
                  <a:lnTo>
                    <a:pt x="1293" y="529"/>
                  </a:lnTo>
                  <a:lnTo>
                    <a:pt x="1293" y="533"/>
                  </a:lnTo>
                  <a:lnTo>
                    <a:pt x="1267" y="533"/>
                  </a:lnTo>
                  <a:lnTo>
                    <a:pt x="1267" y="538"/>
                  </a:lnTo>
                  <a:lnTo>
                    <a:pt x="1257" y="538"/>
                  </a:lnTo>
                  <a:lnTo>
                    <a:pt x="1257" y="543"/>
                  </a:lnTo>
                  <a:lnTo>
                    <a:pt x="1243" y="543"/>
                  </a:lnTo>
                  <a:lnTo>
                    <a:pt x="1243" y="552"/>
                  </a:lnTo>
                  <a:lnTo>
                    <a:pt x="1217" y="552"/>
                  </a:lnTo>
                  <a:lnTo>
                    <a:pt x="1217" y="559"/>
                  </a:lnTo>
                  <a:lnTo>
                    <a:pt x="1207" y="559"/>
                  </a:lnTo>
                  <a:lnTo>
                    <a:pt x="1207" y="564"/>
                  </a:lnTo>
                  <a:lnTo>
                    <a:pt x="1184" y="564"/>
                  </a:lnTo>
                  <a:lnTo>
                    <a:pt x="1184" y="571"/>
                  </a:lnTo>
                  <a:lnTo>
                    <a:pt x="1170" y="571"/>
                  </a:lnTo>
                  <a:lnTo>
                    <a:pt x="1170" y="578"/>
                  </a:lnTo>
                  <a:lnTo>
                    <a:pt x="1158" y="578"/>
                  </a:lnTo>
                  <a:lnTo>
                    <a:pt x="1158" y="583"/>
                  </a:lnTo>
                  <a:lnTo>
                    <a:pt x="1146" y="583"/>
                  </a:lnTo>
                  <a:lnTo>
                    <a:pt x="1146" y="595"/>
                  </a:lnTo>
                  <a:lnTo>
                    <a:pt x="1134" y="595"/>
                  </a:lnTo>
                  <a:lnTo>
                    <a:pt x="1134" y="597"/>
                  </a:lnTo>
                  <a:lnTo>
                    <a:pt x="1120" y="597"/>
                  </a:lnTo>
                  <a:lnTo>
                    <a:pt x="1120" y="604"/>
                  </a:lnTo>
                  <a:lnTo>
                    <a:pt x="1113" y="604"/>
                  </a:lnTo>
                  <a:lnTo>
                    <a:pt x="1113" y="612"/>
                  </a:lnTo>
                  <a:lnTo>
                    <a:pt x="1072" y="612"/>
                  </a:lnTo>
                  <a:lnTo>
                    <a:pt x="1072" y="619"/>
                  </a:lnTo>
                  <a:lnTo>
                    <a:pt x="1061" y="619"/>
                  </a:lnTo>
                  <a:lnTo>
                    <a:pt x="1061" y="628"/>
                  </a:lnTo>
                  <a:lnTo>
                    <a:pt x="1037" y="628"/>
                  </a:lnTo>
                  <a:lnTo>
                    <a:pt x="1037" y="638"/>
                  </a:lnTo>
                  <a:lnTo>
                    <a:pt x="1023" y="638"/>
                  </a:lnTo>
                  <a:lnTo>
                    <a:pt x="1023" y="640"/>
                  </a:lnTo>
                  <a:lnTo>
                    <a:pt x="1013" y="640"/>
                  </a:lnTo>
                  <a:lnTo>
                    <a:pt x="1013" y="647"/>
                  </a:lnTo>
                  <a:lnTo>
                    <a:pt x="997" y="647"/>
                  </a:lnTo>
                  <a:lnTo>
                    <a:pt x="997" y="654"/>
                  </a:lnTo>
                  <a:lnTo>
                    <a:pt x="987" y="654"/>
                  </a:lnTo>
                  <a:lnTo>
                    <a:pt x="987" y="661"/>
                  </a:lnTo>
                  <a:lnTo>
                    <a:pt x="973" y="661"/>
                  </a:lnTo>
                  <a:lnTo>
                    <a:pt x="973" y="666"/>
                  </a:lnTo>
                  <a:lnTo>
                    <a:pt x="964" y="666"/>
                  </a:lnTo>
                  <a:lnTo>
                    <a:pt x="964" y="673"/>
                  </a:lnTo>
                  <a:lnTo>
                    <a:pt x="949" y="673"/>
                  </a:lnTo>
                  <a:lnTo>
                    <a:pt x="949" y="680"/>
                  </a:lnTo>
                  <a:lnTo>
                    <a:pt x="940" y="680"/>
                  </a:lnTo>
                  <a:lnTo>
                    <a:pt x="940" y="690"/>
                  </a:lnTo>
                  <a:lnTo>
                    <a:pt x="926" y="690"/>
                  </a:lnTo>
                  <a:lnTo>
                    <a:pt x="926" y="692"/>
                  </a:lnTo>
                  <a:lnTo>
                    <a:pt x="919" y="692"/>
                  </a:lnTo>
                  <a:lnTo>
                    <a:pt x="919" y="699"/>
                  </a:lnTo>
                  <a:lnTo>
                    <a:pt x="902" y="699"/>
                  </a:lnTo>
                  <a:lnTo>
                    <a:pt x="902" y="704"/>
                  </a:lnTo>
                  <a:lnTo>
                    <a:pt x="893" y="704"/>
                  </a:lnTo>
                  <a:lnTo>
                    <a:pt x="893" y="711"/>
                  </a:lnTo>
                  <a:lnTo>
                    <a:pt x="867" y="711"/>
                  </a:lnTo>
                  <a:lnTo>
                    <a:pt x="867" y="716"/>
                  </a:lnTo>
                  <a:lnTo>
                    <a:pt x="852" y="716"/>
                  </a:lnTo>
                  <a:lnTo>
                    <a:pt x="852" y="721"/>
                  </a:lnTo>
                  <a:lnTo>
                    <a:pt x="843" y="721"/>
                  </a:lnTo>
                  <a:lnTo>
                    <a:pt x="843" y="725"/>
                  </a:lnTo>
                  <a:lnTo>
                    <a:pt x="833" y="725"/>
                  </a:lnTo>
                  <a:lnTo>
                    <a:pt x="833" y="732"/>
                  </a:lnTo>
                  <a:lnTo>
                    <a:pt x="819" y="732"/>
                  </a:lnTo>
                  <a:lnTo>
                    <a:pt x="819" y="740"/>
                  </a:lnTo>
                  <a:lnTo>
                    <a:pt x="807" y="740"/>
                  </a:lnTo>
                  <a:lnTo>
                    <a:pt x="807" y="744"/>
                  </a:lnTo>
                  <a:lnTo>
                    <a:pt x="796" y="744"/>
                  </a:lnTo>
                  <a:lnTo>
                    <a:pt x="796" y="754"/>
                  </a:lnTo>
                  <a:lnTo>
                    <a:pt x="770" y="754"/>
                  </a:lnTo>
                  <a:lnTo>
                    <a:pt x="770" y="763"/>
                  </a:lnTo>
                  <a:lnTo>
                    <a:pt x="760" y="763"/>
                  </a:lnTo>
                  <a:lnTo>
                    <a:pt x="760" y="768"/>
                  </a:lnTo>
                  <a:lnTo>
                    <a:pt x="746" y="768"/>
                  </a:lnTo>
                  <a:lnTo>
                    <a:pt x="746" y="773"/>
                  </a:lnTo>
                  <a:lnTo>
                    <a:pt x="736" y="773"/>
                  </a:lnTo>
                  <a:lnTo>
                    <a:pt x="736" y="775"/>
                  </a:lnTo>
                  <a:lnTo>
                    <a:pt x="722" y="775"/>
                  </a:lnTo>
                  <a:lnTo>
                    <a:pt x="722" y="787"/>
                  </a:lnTo>
                  <a:lnTo>
                    <a:pt x="710" y="787"/>
                  </a:lnTo>
                  <a:lnTo>
                    <a:pt x="710" y="794"/>
                  </a:lnTo>
                  <a:lnTo>
                    <a:pt x="696" y="794"/>
                  </a:lnTo>
                  <a:lnTo>
                    <a:pt x="696" y="799"/>
                  </a:lnTo>
                  <a:lnTo>
                    <a:pt x="687" y="799"/>
                  </a:lnTo>
                  <a:lnTo>
                    <a:pt x="687" y="804"/>
                  </a:lnTo>
                  <a:lnTo>
                    <a:pt x="673" y="804"/>
                  </a:lnTo>
                  <a:lnTo>
                    <a:pt x="673" y="811"/>
                  </a:lnTo>
                  <a:lnTo>
                    <a:pt x="663" y="811"/>
                  </a:lnTo>
                  <a:lnTo>
                    <a:pt x="663" y="815"/>
                  </a:lnTo>
                  <a:lnTo>
                    <a:pt x="649" y="815"/>
                  </a:lnTo>
                  <a:lnTo>
                    <a:pt x="649" y="823"/>
                  </a:lnTo>
                  <a:lnTo>
                    <a:pt x="639" y="823"/>
                  </a:lnTo>
                  <a:lnTo>
                    <a:pt x="639" y="827"/>
                  </a:lnTo>
                  <a:lnTo>
                    <a:pt x="625" y="827"/>
                  </a:lnTo>
                  <a:lnTo>
                    <a:pt x="625" y="839"/>
                  </a:lnTo>
                  <a:lnTo>
                    <a:pt x="613" y="839"/>
                  </a:lnTo>
                  <a:lnTo>
                    <a:pt x="613" y="853"/>
                  </a:lnTo>
                  <a:lnTo>
                    <a:pt x="602" y="853"/>
                  </a:lnTo>
                  <a:lnTo>
                    <a:pt x="602" y="860"/>
                  </a:lnTo>
                  <a:lnTo>
                    <a:pt x="590" y="860"/>
                  </a:lnTo>
                  <a:lnTo>
                    <a:pt x="590" y="870"/>
                  </a:lnTo>
                  <a:lnTo>
                    <a:pt x="576" y="870"/>
                  </a:lnTo>
                  <a:lnTo>
                    <a:pt x="576" y="875"/>
                  </a:lnTo>
                  <a:lnTo>
                    <a:pt x="566" y="875"/>
                  </a:lnTo>
                  <a:lnTo>
                    <a:pt x="566" y="884"/>
                  </a:lnTo>
                  <a:lnTo>
                    <a:pt x="552" y="884"/>
                  </a:lnTo>
                  <a:lnTo>
                    <a:pt x="552" y="896"/>
                  </a:lnTo>
                  <a:lnTo>
                    <a:pt x="540" y="896"/>
                  </a:lnTo>
                  <a:lnTo>
                    <a:pt x="540" y="906"/>
                  </a:lnTo>
                  <a:lnTo>
                    <a:pt x="526" y="906"/>
                  </a:lnTo>
                  <a:lnTo>
                    <a:pt x="526" y="917"/>
                  </a:lnTo>
                  <a:lnTo>
                    <a:pt x="516" y="917"/>
                  </a:lnTo>
                  <a:lnTo>
                    <a:pt x="516" y="922"/>
                  </a:lnTo>
                  <a:lnTo>
                    <a:pt x="502" y="922"/>
                  </a:lnTo>
                  <a:lnTo>
                    <a:pt x="502" y="932"/>
                  </a:lnTo>
                  <a:lnTo>
                    <a:pt x="493" y="932"/>
                  </a:lnTo>
                  <a:lnTo>
                    <a:pt x="493" y="951"/>
                  </a:lnTo>
                  <a:lnTo>
                    <a:pt x="479" y="951"/>
                  </a:lnTo>
                  <a:lnTo>
                    <a:pt x="479" y="960"/>
                  </a:lnTo>
                  <a:lnTo>
                    <a:pt x="467" y="960"/>
                  </a:lnTo>
                  <a:lnTo>
                    <a:pt x="467" y="967"/>
                  </a:lnTo>
                  <a:lnTo>
                    <a:pt x="455" y="967"/>
                  </a:lnTo>
                  <a:lnTo>
                    <a:pt x="455" y="974"/>
                  </a:lnTo>
                  <a:lnTo>
                    <a:pt x="445" y="974"/>
                  </a:lnTo>
                  <a:lnTo>
                    <a:pt x="445" y="988"/>
                  </a:lnTo>
                  <a:lnTo>
                    <a:pt x="429" y="988"/>
                  </a:lnTo>
                  <a:lnTo>
                    <a:pt x="429" y="996"/>
                  </a:lnTo>
                  <a:lnTo>
                    <a:pt x="419" y="996"/>
                  </a:lnTo>
                  <a:lnTo>
                    <a:pt x="419" y="1005"/>
                  </a:lnTo>
                  <a:lnTo>
                    <a:pt x="405" y="1005"/>
                  </a:lnTo>
                  <a:lnTo>
                    <a:pt x="405" y="1015"/>
                  </a:lnTo>
                  <a:lnTo>
                    <a:pt x="396" y="1015"/>
                  </a:lnTo>
                  <a:lnTo>
                    <a:pt x="396" y="1034"/>
                  </a:lnTo>
                  <a:lnTo>
                    <a:pt x="381" y="1034"/>
                  </a:lnTo>
                  <a:lnTo>
                    <a:pt x="381" y="1041"/>
                  </a:lnTo>
                  <a:lnTo>
                    <a:pt x="370" y="1041"/>
                  </a:lnTo>
                  <a:lnTo>
                    <a:pt x="370" y="1057"/>
                  </a:lnTo>
                  <a:lnTo>
                    <a:pt x="355" y="1057"/>
                  </a:lnTo>
                  <a:lnTo>
                    <a:pt x="355" y="1069"/>
                  </a:lnTo>
                  <a:lnTo>
                    <a:pt x="346" y="1069"/>
                  </a:lnTo>
                  <a:lnTo>
                    <a:pt x="346" y="1083"/>
                  </a:lnTo>
                  <a:lnTo>
                    <a:pt x="332" y="1083"/>
                  </a:lnTo>
                  <a:lnTo>
                    <a:pt x="332" y="1093"/>
                  </a:lnTo>
                  <a:lnTo>
                    <a:pt x="322" y="1093"/>
                  </a:lnTo>
                  <a:lnTo>
                    <a:pt x="322" y="1102"/>
                  </a:lnTo>
                  <a:lnTo>
                    <a:pt x="311" y="1102"/>
                  </a:lnTo>
                  <a:lnTo>
                    <a:pt x="311" y="1112"/>
                  </a:lnTo>
                  <a:lnTo>
                    <a:pt x="299" y="1112"/>
                  </a:lnTo>
                  <a:lnTo>
                    <a:pt x="299" y="1124"/>
                  </a:lnTo>
                  <a:lnTo>
                    <a:pt x="289" y="1124"/>
                  </a:lnTo>
                  <a:lnTo>
                    <a:pt x="289" y="1135"/>
                  </a:lnTo>
                  <a:lnTo>
                    <a:pt x="273" y="1135"/>
                  </a:lnTo>
                  <a:lnTo>
                    <a:pt x="273" y="1162"/>
                  </a:lnTo>
                  <a:lnTo>
                    <a:pt x="263" y="1162"/>
                  </a:lnTo>
                  <a:lnTo>
                    <a:pt x="263" y="1180"/>
                  </a:lnTo>
                  <a:lnTo>
                    <a:pt x="249" y="1180"/>
                  </a:lnTo>
                  <a:lnTo>
                    <a:pt x="249" y="1199"/>
                  </a:lnTo>
                  <a:lnTo>
                    <a:pt x="235" y="1199"/>
                  </a:lnTo>
                  <a:lnTo>
                    <a:pt x="235" y="1211"/>
                  </a:lnTo>
                  <a:lnTo>
                    <a:pt x="223" y="1211"/>
                  </a:lnTo>
                  <a:lnTo>
                    <a:pt x="223" y="1228"/>
                  </a:lnTo>
                  <a:lnTo>
                    <a:pt x="213" y="1228"/>
                  </a:lnTo>
                  <a:lnTo>
                    <a:pt x="213" y="1244"/>
                  </a:lnTo>
                  <a:lnTo>
                    <a:pt x="199" y="1244"/>
                  </a:lnTo>
                  <a:lnTo>
                    <a:pt x="199" y="1256"/>
                  </a:lnTo>
                  <a:lnTo>
                    <a:pt x="190" y="1256"/>
                  </a:lnTo>
                  <a:lnTo>
                    <a:pt x="190" y="1282"/>
                  </a:lnTo>
                  <a:lnTo>
                    <a:pt x="180" y="1282"/>
                  </a:lnTo>
                  <a:lnTo>
                    <a:pt x="180" y="1304"/>
                  </a:lnTo>
                  <a:lnTo>
                    <a:pt x="169" y="1304"/>
                  </a:lnTo>
                  <a:lnTo>
                    <a:pt x="169" y="1316"/>
                  </a:lnTo>
                  <a:lnTo>
                    <a:pt x="152" y="1316"/>
                  </a:lnTo>
                  <a:lnTo>
                    <a:pt x="152" y="1354"/>
                  </a:lnTo>
                  <a:lnTo>
                    <a:pt x="142" y="1354"/>
                  </a:lnTo>
                  <a:lnTo>
                    <a:pt x="142" y="1394"/>
                  </a:lnTo>
                  <a:lnTo>
                    <a:pt x="128" y="1394"/>
                  </a:lnTo>
                  <a:lnTo>
                    <a:pt x="128" y="1420"/>
                  </a:lnTo>
                  <a:lnTo>
                    <a:pt x="119" y="1420"/>
                  </a:lnTo>
                  <a:lnTo>
                    <a:pt x="119" y="1448"/>
                  </a:lnTo>
                  <a:lnTo>
                    <a:pt x="105" y="1448"/>
                  </a:lnTo>
                  <a:lnTo>
                    <a:pt x="105" y="1496"/>
                  </a:lnTo>
                  <a:lnTo>
                    <a:pt x="90" y="1496"/>
                  </a:lnTo>
                  <a:lnTo>
                    <a:pt x="90" y="1546"/>
                  </a:lnTo>
                  <a:lnTo>
                    <a:pt x="79" y="1546"/>
                  </a:lnTo>
                  <a:lnTo>
                    <a:pt x="79" y="1586"/>
                  </a:lnTo>
                  <a:lnTo>
                    <a:pt x="67" y="1586"/>
                  </a:lnTo>
                  <a:lnTo>
                    <a:pt x="67" y="1638"/>
                  </a:lnTo>
                  <a:lnTo>
                    <a:pt x="53" y="1638"/>
                  </a:lnTo>
                  <a:lnTo>
                    <a:pt x="53" y="1688"/>
                  </a:lnTo>
                  <a:lnTo>
                    <a:pt x="41" y="1688"/>
                  </a:lnTo>
                  <a:lnTo>
                    <a:pt x="41" y="1756"/>
                  </a:lnTo>
                  <a:lnTo>
                    <a:pt x="41" y="1761"/>
                  </a:lnTo>
                  <a:lnTo>
                    <a:pt x="31" y="1761"/>
                  </a:lnTo>
                  <a:lnTo>
                    <a:pt x="31" y="1844"/>
                  </a:lnTo>
                  <a:lnTo>
                    <a:pt x="22" y="1844"/>
                  </a:lnTo>
                  <a:lnTo>
                    <a:pt x="22" y="1911"/>
                  </a:lnTo>
                  <a:lnTo>
                    <a:pt x="0" y="1911"/>
                  </a:lnTo>
                  <a:lnTo>
                    <a:pt x="0" y="1927"/>
                  </a:lnTo>
                </a:path>
              </a:pathLst>
            </a:custGeom>
            <a:noFill/>
            <a:ln w="19050" cap="flat">
              <a:solidFill>
                <a:srgbClr val="2E6E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04040"/>
                </a:solidFill>
              </a:endParaRPr>
            </a:p>
          </p:txBody>
        </p:sp>
      </p:grpSp>
      <p:sp>
        <p:nvSpPr>
          <p:cNvPr id="64" name="Down Arrow 63"/>
          <p:cNvSpPr/>
          <p:nvPr/>
        </p:nvSpPr>
        <p:spPr bwMode="auto">
          <a:xfrm>
            <a:off x="8330744" y="2136066"/>
            <a:ext cx="480767" cy="438594"/>
          </a:xfrm>
          <a:prstGeom prst="downArrow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05023" y="2640576"/>
            <a:ext cx="2553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404040"/>
                </a:solidFill>
                <a:ea typeface="MS PGothic" pitchFamily="34" charset="-128"/>
                <a:cs typeface="Arial" panose="020B0604020202020204" pitchFamily="34" charset="0"/>
              </a:rPr>
              <a:t>HR (95% CI): </a:t>
            </a:r>
            <a:br>
              <a:rPr lang="en-US" sz="1400" dirty="0">
                <a:solidFill>
                  <a:srgbClr val="404040"/>
                </a:solidFill>
                <a:ea typeface="MS PGothic" pitchFamily="34" charset="-128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404040"/>
                </a:solidFill>
                <a:ea typeface="Times New Roman"/>
              </a:rPr>
              <a:t>0.84 (0.78, 0.91),</a:t>
            </a:r>
            <a:r>
              <a:rPr lang="en-US" sz="1400" b="1" dirty="0">
                <a:solidFill>
                  <a:srgbClr val="404040"/>
                </a:solidFill>
                <a:ea typeface="Times New Roman"/>
              </a:rPr>
              <a:t> </a:t>
            </a:r>
            <a:r>
              <a:rPr lang="en-US" sz="1400" dirty="0" smtClean="0">
                <a:solidFill>
                  <a:srgbClr val="404040"/>
                </a:solidFill>
                <a:ea typeface="Times New Roman"/>
              </a:rPr>
              <a:t>p&lt;0.001 </a:t>
            </a:r>
            <a:endParaRPr lang="en-US" sz="1400" dirty="0">
              <a:solidFill>
                <a:srgbClr val="404040"/>
              </a:solidFill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56404" y="1516421"/>
            <a:ext cx="1029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>
                <a:solidFill>
                  <a:srgbClr val="404040"/>
                </a:solidFill>
              </a:rPr>
              <a:t>16% risk </a:t>
            </a:r>
            <a:br>
              <a:rPr lang="en-GB" sz="1600" dirty="0">
                <a:solidFill>
                  <a:srgbClr val="404040"/>
                </a:solidFill>
              </a:rPr>
            </a:br>
            <a:r>
              <a:rPr lang="en-GB" sz="1600" dirty="0">
                <a:solidFill>
                  <a:srgbClr val="404040"/>
                </a:solidFill>
              </a:rPr>
              <a:t>reduction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5486648" y="1513793"/>
            <a:ext cx="2302044" cy="529986"/>
            <a:chOff x="6393989" y="1502711"/>
            <a:chExt cx="2302044" cy="529986"/>
          </a:xfrm>
        </p:grpSpPr>
        <p:sp>
          <p:nvSpPr>
            <p:cNvPr id="68" name="TextBox 67"/>
            <p:cNvSpPr txBox="1"/>
            <p:nvPr/>
          </p:nvSpPr>
          <p:spPr>
            <a:xfrm>
              <a:off x="6630531" y="1724920"/>
              <a:ext cx="20655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404040"/>
                  </a:solidFill>
                </a:rPr>
                <a:t>IND/GLY 110/50 </a:t>
              </a:r>
              <a:r>
                <a:rPr lang="el-GR" sz="1400" dirty="0">
                  <a:solidFill>
                    <a:srgbClr val="404040"/>
                  </a:solidFill>
                </a:rPr>
                <a:t>μ</a:t>
              </a:r>
              <a:r>
                <a:rPr lang="en-GB" sz="1400" dirty="0">
                  <a:solidFill>
                    <a:srgbClr val="404040"/>
                  </a:solidFill>
                </a:rPr>
                <a:t>g </a:t>
              </a:r>
              <a:r>
                <a:rPr lang="en-GB" sz="1400" dirty="0" err="1">
                  <a:solidFill>
                    <a:srgbClr val="404040"/>
                  </a:solidFill>
                </a:rPr>
                <a:t>q.d</a:t>
              </a:r>
              <a:r>
                <a:rPr lang="en-GB" sz="1400" dirty="0">
                  <a:solidFill>
                    <a:srgbClr val="404040"/>
                  </a:solidFill>
                </a:rPr>
                <a:t>.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33641" y="1502711"/>
              <a:ext cx="18806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404040"/>
                  </a:solidFill>
                </a:rPr>
                <a:t>SFC 50/500 </a:t>
              </a:r>
              <a:r>
                <a:rPr lang="el-GR" sz="1400" dirty="0">
                  <a:solidFill>
                    <a:srgbClr val="404040"/>
                  </a:solidFill>
                </a:rPr>
                <a:t>μ</a:t>
              </a:r>
              <a:r>
                <a:rPr lang="en-GB" sz="1400" dirty="0">
                  <a:solidFill>
                    <a:srgbClr val="404040"/>
                  </a:solidFill>
                </a:rPr>
                <a:t>g b.i.d.</a:t>
              </a:r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 flipH="1">
              <a:off x="6393993" y="1660270"/>
              <a:ext cx="252000" cy="0"/>
            </a:xfrm>
            <a:prstGeom prst="line">
              <a:avLst/>
            </a:prstGeom>
            <a:solidFill>
              <a:schemeClr val="accent2"/>
            </a:solidFill>
            <a:ln w="28575" cap="sq" cmpd="sng" algn="ctr">
              <a:solidFill>
                <a:srgbClr val="FF4DC7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flipH="1">
              <a:off x="6393989" y="1878159"/>
              <a:ext cx="252000" cy="0"/>
            </a:xfrm>
            <a:prstGeom prst="line">
              <a:avLst/>
            </a:prstGeom>
            <a:solidFill>
              <a:schemeClr val="accent2"/>
            </a:solidFill>
            <a:ln w="28575" cap="sq" cmpd="sng" algn="ctr">
              <a:solidFill>
                <a:srgbClr val="2E6EB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pic>
        <p:nvPicPr>
          <p:cNvPr id="74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1470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Ultibro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Breezhaler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GB" altLang="en-US" sz="2400" b="1" dirty="0">
                <a:solidFill>
                  <a:schemeClr val="tx1"/>
                </a:solidFill>
              </a:rPr>
              <a:t> significantly reduced the rate of </a:t>
            </a:r>
            <a:r>
              <a:rPr lang="en-GB" altLang="en-US" sz="2400" b="1" dirty="0" smtClean="0">
                <a:solidFill>
                  <a:schemeClr val="tx1"/>
                </a:solidFill>
              </a:rPr>
              <a:t/>
            </a:r>
            <a:br>
              <a:rPr lang="en-GB" altLang="en-US" sz="2400" b="1" dirty="0" smtClean="0">
                <a:solidFill>
                  <a:schemeClr val="tx1"/>
                </a:solidFill>
              </a:rPr>
            </a:br>
            <a:r>
              <a:rPr lang="en-GB" altLang="en-US" sz="2400" b="1" dirty="0" smtClean="0">
                <a:solidFill>
                  <a:schemeClr val="tx1"/>
                </a:solidFill>
              </a:rPr>
              <a:t>moderate or severe </a:t>
            </a:r>
            <a:r>
              <a:rPr lang="en-GB" altLang="en-US" sz="2400" b="1" dirty="0">
                <a:solidFill>
                  <a:schemeClr val="tx1"/>
                </a:solidFill>
              </a:rPr>
              <a:t>exacerbations</a:t>
            </a:r>
            <a:r>
              <a:rPr lang="en-GB" sz="2400" b="1" dirty="0">
                <a:solidFill>
                  <a:schemeClr val="tx1"/>
                </a:solidFill>
              </a:rPr>
              <a:t> versus SFC over 52 weeks</a:t>
            </a: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/>
          </p:nvPr>
        </p:nvGraphicFramePr>
        <p:xfrm>
          <a:off x="520513" y="1930101"/>
          <a:ext cx="8073838" cy="4341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7137" y="2022434"/>
            <a:ext cx="42114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400" dirty="0">
                <a:solidFill>
                  <a:srgbClr val="404040"/>
                </a:solidFill>
              </a:rPr>
              <a:t>1.5</a:t>
            </a:r>
          </a:p>
        </p:txBody>
      </p:sp>
      <p:sp>
        <p:nvSpPr>
          <p:cNvPr id="7" name="TextBox 6"/>
          <p:cNvSpPr txBox="1"/>
          <p:nvPr/>
        </p:nvSpPr>
        <p:spPr bwMode="auto">
          <a:xfrm rot="16200000">
            <a:off x="-1347484" y="3675882"/>
            <a:ext cx="3735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rgbClr val="000008"/>
                </a:solidFill>
              </a:rPr>
              <a:t>Moderate or severe exacerbations (annualized rate)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137" y="3969467"/>
            <a:ext cx="42114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400" dirty="0">
                <a:solidFill>
                  <a:srgbClr val="404040"/>
                </a:solidFill>
              </a:rPr>
              <a:t>0.75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137" y="3320456"/>
            <a:ext cx="42114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400" dirty="0">
                <a:solidFill>
                  <a:srgbClr val="404040"/>
                </a:solidFill>
              </a:rPr>
              <a:t>1.0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7137" y="2671445"/>
            <a:ext cx="42114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400" dirty="0">
                <a:solidFill>
                  <a:srgbClr val="404040"/>
                </a:solidFill>
              </a:rPr>
              <a:t>1.25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137" y="4618478"/>
            <a:ext cx="42114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400" dirty="0">
                <a:solidFill>
                  <a:srgbClr val="404040"/>
                </a:solidFill>
              </a:rPr>
              <a:t>0.5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7137" y="5267489"/>
            <a:ext cx="42114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400" dirty="0">
                <a:solidFill>
                  <a:srgbClr val="404040"/>
                </a:solidFill>
              </a:rPr>
              <a:t>0.25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80395" y="5916500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33768" y="1495448"/>
            <a:ext cx="2889445" cy="529986"/>
            <a:chOff x="6630531" y="1502711"/>
            <a:chExt cx="2889445" cy="529986"/>
          </a:xfrm>
        </p:grpSpPr>
        <p:sp>
          <p:nvSpPr>
            <p:cNvPr id="15" name="TextBox 14"/>
            <p:cNvSpPr txBox="1"/>
            <p:nvPr/>
          </p:nvSpPr>
          <p:spPr>
            <a:xfrm>
              <a:off x="6630531" y="1724920"/>
              <a:ext cx="2889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404040"/>
                  </a:solidFill>
                </a:rPr>
                <a:t>IND/GLY 110/50 </a:t>
              </a:r>
              <a:r>
                <a:rPr lang="el-GR" sz="1400" dirty="0">
                  <a:solidFill>
                    <a:srgbClr val="404040"/>
                  </a:solidFill>
                </a:rPr>
                <a:t>μ</a:t>
              </a:r>
              <a:r>
                <a:rPr lang="en-GB" sz="1400" dirty="0">
                  <a:solidFill>
                    <a:srgbClr val="404040"/>
                  </a:solidFill>
                </a:rPr>
                <a:t>g q.d. </a:t>
              </a:r>
              <a:r>
                <a:rPr lang="en-GB" sz="1400" dirty="0" smtClean="0">
                  <a:solidFill>
                    <a:srgbClr val="404040"/>
                  </a:solidFill>
                </a:rPr>
                <a:t>(n=1,651</a:t>
              </a:r>
              <a:r>
                <a:rPr lang="en-GB" sz="1400" dirty="0">
                  <a:solidFill>
                    <a:srgbClr val="404040"/>
                  </a:solidFill>
                </a:rPr>
                <a:t>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33641" y="1502711"/>
              <a:ext cx="26500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404040"/>
                  </a:solidFill>
                </a:rPr>
                <a:t>SFC 50/500 </a:t>
              </a:r>
              <a:r>
                <a:rPr lang="el-GR" sz="1400" dirty="0">
                  <a:solidFill>
                    <a:srgbClr val="404040"/>
                  </a:solidFill>
                </a:rPr>
                <a:t>μ</a:t>
              </a:r>
              <a:r>
                <a:rPr lang="en-GB" sz="1400" dirty="0">
                  <a:solidFill>
                    <a:srgbClr val="404040"/>
                  </a:solidFill>
                </a:rPr>
                <a:t>g b.i.d. </a:t>
              </a:r>
              <a:r>
                <a:rPr lang="en-GB" sz="1400" dirty="0" smtClean="0">
                  <a:solidFill>
                    <a:srgbClr val="404040"/>
                  </a:solidFill>
                </a:rPr>
                <a:t>(</a:t>
              </a:r>
              <a:r>
                <a:rPr lang="en-GB" sz="1400" dirty="0">
                  <a:solidFill>
                    <a:srgbClr val="404040"/>
                  </a:solidFill>
                </a:rPr>
                <a:t>n</a:t>
              </a:r>
              <a:r>
                <a:rPr lang="en-GB" sz="1400" dirty="0" smtClean="0">
                  <a:solidFill>
                    <a:srgbClr val="404040"/>
                  </a:solidFill>
                </a:rPr>
                <a:t>=1,656</a:t>
              </a:r>
              <a:r>
                <a:rPr lang="en-GB" sz="1400" dirty="0">
                  <a:solidFill>
                    <a:srgbClr val="404040"/>
                  </a:solidFill>
                </a:rPr>
                <a:t>)</a:t>
              </a: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865995" y="1602332"/>
            <a:ext cx="102118" cy="101350"/>
          </a:xfrm>
          <a:prstGeom prst="rect">
            <a:avLst/>
          </a:prstGeom>
          <a:solidFill>
            <a:srgbClr val="FF4DC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865995" y="1815632"/>
            <a:ext cx="102118" cy="101350"/>
          </a:xfrm>
          <a:prstGeom prst="rect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20" name="Down Arrow 19"/>
          <p:cNvSpPr/>
          <p:nvPr/>
        </p:nvSpPr>
        <p:spPr bwMode="auto">
          <a:xfrm>
            <a:off x="5865995" y="2682296"/>
            <a:ext cx="480767" cy="438594"/>
          </a:xfrm>
          <a:prstGeom prst="downArrow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40404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25883" y="2718132"/>
            <a:ext cx="1495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404040"/>
                </a:solidFill>
              </a:rPr>
              <a:t>17% reduction</a:t>
            </a:r>
          </a:p>
        </p:txBody>
      </p:sp>
      <p:pic>
        <p:nvPicPr>
          <p:cNvPr id="24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2564558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Ultibro</a:t>
            </a:r>
            <a:r>
              <a:rPr lang="en-US" sz="2400" b="1" baseline="30000" dirty="0"/>
              <a:t>®</a:t>
            </a:r>
            <a:r>
              <a:rPr lang="en-US" sz="2400" b="1" dirty="0"/>
              <a:t> </a:t>
            </a:r>
            <a:r>
              <a:rPr lang="en-US" sz="2400" b="1" dirty="0" err="1"/>
              <a:t>Breezhaler</a:t>
            </a:r>
            <a:r>
              <a:rPr lang="en-US" sz="2400" b="1" baseline="30000" dirty="0"/>
              <a:t>®</a:t>
            </a:r>
            <a:r>
              <a:rPr lang="en-GB" altLang="en-US" sz="2400" b="1" dirty="0"/>
              <a:t> </a:t>
            </a:r>
            <a:r>
              <a:rPr lang="en-GB" sz="2400" b="1" dirty="0"/>
              <a:t>significantly prolonged the 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>time </a:t>
            </a:r>
            <a:r>
              <a:rPr lang="en-GB" sz="2400" b="1" dirty="0"/>
              <a:t>to first </a:t>
            </a:r>
            <a:r>
              <a:rPr lang="en-GB" sz="2400" b="1" dirty="0" smtClean="0"/>
              <a:t>severe </a:t>
            </a:r>
            <a:r>
              <a:rPr lang="en-GB" sz="2400" b="1" dirty="0"/>
              <a:t>exacerbation versus SFC over 52 weeks</a:t>
            </a:r>
          </a:p>
        </p:txBody>
      </p:sp>
      <p:pic>
        <p:nvPicPr>
          <p:cNvPr id="63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1196848" y="5428308"/>
            <a:ext cx="7424426" cy="532931"/>
            <a:chOff x="1125926" y="4876019"/>
            <a:chExt cx="7424426" cy="532931"/>
          </a:xfrm>
        </p:grpSpPr>
        <p:sp>
          <p:nvSpPr>
            <p:cNvPr id="66" name="TextBox 65"/>
            <p:cNvSpPr txBox="1"/>
            <p:nvPr/>
          </p:nvSpPr>
          <p:spPr>
            <a:xfrm>
              <a:off x="1125926" y="513195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1,679</a:t>
              </a:r>
              <a:endParaRPr lang="en-GB" sz="12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125926" y="4876019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1,675</a:t>
              </a:r>
              <a:endParaRPr lang="en-GB" sz="12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84329" y="513195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1,507</a:t>
              </a:r>
              <a:endParaRPr lang="en-GB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684329" y="4876019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1,530</a:t>
              </a:r>
              <a:endParaRPr lang="en-GB" sz="12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57389" y="513195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1,389</a:t>
              </a:r>
              <a:endParaRPr lang="en-GB" sz="12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557390" y="4876019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1,434</a:t>
              </a:r>
              <a:endParaRPr lang="en-GB" sz="12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115801" y="513195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1,303</a:t>
              </a:r>
              <a:endParaRPr lang="en-GB" sz="12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115801" y="4876019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1,368</a:t>
              </a:r>
              <a:endParaRPr lang="en-GB" sz="12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982568" y="5131951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1,071</a:t>
              </a:r>
              <a:endParaRPr lang="en-GB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982568" y="4876019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1,138</a:t>
              </a:r>
              <a:endParaRPr lang="en-GB" sz="1200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988639" y="1604863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GB" sz="1600" dirty="0"/>
              <a:t>40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88639" y="2284395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GB" sz="1600" dirty="0"/>
              <a:t>30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639" y="2963925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GB" sz="1600" dirty="0"/>
              <a:t>20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88639" y="3643457"/>
            <a:ext cx="41229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GB" sz="1600" dirty="0"/>
              <a:t>10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102452" y="4322987"/>
            <a:ext cx="29847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GB" sz="1600" dirty="0"/>
              <a:t>0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479035" y="4923705"/>
            <a:ext cx="6857047" cy="34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Time to event (weeks)</a:t>
            </a:r>
          </a:p>
        </p:txBody>
      </p:sp>
      <p:sp>
        <p:nvSpPr>
          <p:cNvPr id="82" name="Freeform 6"/>
          <p:cNvSpPr>
            <a:spLocks/>
          </p:cNvSpPr>
          <p:nvPr/>
        </p:nvSpPr>
        <p:spPr bwMode="auto">
          <a:xfrm>
            <a:off x="1479035" y="1788506"/>
            <a:ext cx="6857047" cy="2705857"/>
          </a:xfrm>
          <a:custGeom>
            <a:avLst/>
            <a:gdLst>
              <a:gd name="T0" fmla="*/ 0 w 4326"/>
              <a:gd name="T1" fmla="*/ 0 h 1532"/>
              <a:gd name="T2" fmla="*/ 0 w 4326"/>
              <a:gd name="T3" fmla="*/ 1532 h 1532"/>
              <a:gd name="T4" fmla="*/ 4326 w 4326"/>
              <a:gd name="T5" fmla="*/ 1532 h 1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6" h="1532">
                <a:moveTo>
                  <a:pt x="0" y="0"/>
                </a:moveTo>
                <a:lnTo>
                  <a:pt x="0" y="1532"/>
                </a:lnTo>
                <a:lnTo>
                  <a:pt x="4326" y="1532"/>
                </a:lnTo>
              </a:path>
            </a:pathLst>
          </a:cu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Line 7"/>
          <p:cNvSpPr>
            <a:spLocks noChangeShapeType="1"/>
          </p:cNvSpPr>
          <p:nvPr/>
        </p:nvSpPr>
        <p:spPr bwMode="auto">
          <a:xfrm>
            <a:off x="1386960" y="1770682"/>
            <a:ext cx="92075" cy="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>
            <a:off x="1386960" y="2451603"/>
            <a:ext cx="92075" cy="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5" name="Line 9"/>
          <p:cNvSpPr>
            <a:spLocks noChangeShapeType="1"/>
          </p:cNvSpPr>
          <p:nvPr/>
        </p:nvSpPr>
        <p:spPr bwMode="auto">
          <a:xfrm>
            <a:off x="1386960" y="3132524"/>
            <a:ext cx="92075" cy="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6" name="Line 10"/>
          <p:cNvSpPr>
            <a:spLocks noChangeShapeType="1"/>
          </p:cNvSpPr>
          <p:nvPr/>
        </p:nvSpPr>
        <p:spPr bwMode="auto">
          <a:xfrm>
            <a:off x="1386960" y="3813444"/>
            <a:ext cx="92075" cy="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Line 11"/>
          <p:cNvSpPr>
            <a:spLocks noChangeShapeType="1"/>
          </p:cNvSpPr>
          <p:nvPr/>
        </p:nvSpPr>
        <p:spPr bwMode="auto">
          <a:xfrm>
            <a:off x="1386960" y="4494365"/>
            <a:ext cx="92075" cy="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8" name="Group 4"/>
          <p:cNvGrpSpPr>
            <a:grpSpLocks noChangeAspect="1"/>
          </p:cNvGrpSpPr>
          <p:nvPr/>
        </p:nvGrpSpPr>
        <p:grpSpPr bwMode="auto">
          <a:xfrm>
            <a:off x="1494910" y="3618835"/>
            <a:ext cx="6864350" cy="876300"/>
            <a:chOff x="897" y="2212"/>
            <a:chExt cx="4324" cy="552"/>
          </a:xfrm>
        </p:grpSpPr>
        <p:sp>
          <p:nvSpPr>
            <p:cNvPr id="89" name="Freeform 6"/>
            <p:cNvSpPr>
              <a:spLocks/>
            </p:cNvSpPr>
            <p:nvPr/>
          </p:nvSpPr>
          <p:spPr bwMode="auto">
            <a:xfrm>
              <a:off x="899" y="2212"/>
              <a:ext cx="4322" cy="552"/>
            </a:xfrm>
            <a:custGeom>
              <a:avLst/>
              <a:gdLst>
                <a:gd name="T0" fmla="*/ 20 w 4322"/>
                <a:gd name="T1" fmla="*/ 546 h 552"/>
                <a:gd name="T2" fmla="*/ 56 w 4322"/>
                <a:gd name="T3" fmla="*/ 542 h 552"/>
                <a:gd name="T4" fmla="*/ 146 w 4322"/>
                <a:gd name="T5" fmla="*/ 532 h 552"/>
                <a:gd name="T6" fmla="*/ 206 w 4322"/>
                <a:gd name="T7" fmla="*/ 526 h 552"/>
                <a:gd name="T8" fmla="*/ 242 w 4322"/>
                <a:gd name="T9" fmla="*/ 512 h 552"/>
                <a:gd name="T10" fmla="*/ 284 w 4322"/>
                <a:gd name="T11" fmla="*/ 506 h 552"/>
                <a:gd name="T12" fmla="*/ 326 w 4322"/>
                <a:gd name="T13" fmla="*/ 494 h 552"/>
                <a:gd name="T14" fmla="*/ 398 w 4322"/>
                <a:gd name="T15" fmla="*/ 486 h 552"/>
                <a:gd name="T16" fmla="*/ 438 w 4322"/>
                <a:gd name="T17" fmla="*/ 478 h 552"/>
                <a:gd name="T18" fmla="*/ 552 w 4322"/>
                <a:gd name="T19" fmla="*/ 476 h 552"/>
                <a:gd name="T20" fmla="*/ 604 w 4322"/>
                <a:gd name="T21" fmla="*/ 458 h 552"/>
                <a:gd name="T22" fmla="*/ 693 w 4322"/>
                <a:gd name="T23" fmla="*/ 454 h 552"/>
                <a:gd name="T24" fmla="*/ 741 w 4322"/>
                <a:gd name="T25" fmla="*/ 438 h 552"/>
                <a:gd name="T26" fmla="*/ 811 w 4322"/>
                <a:gd name="T27" fmla="*/ 430 h 552"/>
                <a:gd name="T28" fmla="*/ 847 w 4322"/>
                <a:gd name="T29" fmla="*/ 416 h 552"/>
                <a:gd name="T30" fmla="*/ 933 w 4322"/>
                <a:gd name="T31" fmla="*/ 408 h 552"/>
                <a:gd name="T32" fmla="*/ 1023 w 4322"/>
                <a:gd name="T33" fmla="*/ 392 h 552"/>
                <a:gd name="T34" fmla="*/ 1061 w 4322"/>
                <a:gd name="T35" fmla="*/ 386 h 552"/>
                <a:gd name="T36" fmla="*/ 1127 w 4322"/>
                <a:gd name="T37" fmla="*/ 364 h 552"/>
                <a:gd name="T38" fmla="*/ 1331 w 4322"/>
                <a:gd name="T39" fmla="*/ 356 h 552"/>
                <a:gd name="T40" fmla="*/ 1373 w 4322"/>
                <a:gd name="T41" fmla="*/ 344 h 552"/>
                <a:gd name="T42" fmla="*/ 1457 w 4322"/>
                <a:gd name="T43" fmla="*/ 336 h 552"/>
                <a:gd name="T44" fmla="*/ 1529 w 4322"/>
                <a:gd name="T45" fmla="*/ 322 h 552"/>
                <a:gd name="T46" fmla="*/ 1667 w 4322"/>
                <a:gd name="T47" fmla="*/ 316 h 552"/>
                <a:gd name="T48" fmla="*/ 1703 w 4322"/>
                <a:gd name="T49" fmla="*/ 304 h 552"/>
                <a:gd name="T50" fmla="*/ 1757 w 4322"/>
                <a:gd name="T51" fmla="*/ 296 h 552"/>
                <a:gd name="T52" fmla="*/ 1797 w 4322"/>
                <a:gd name="T53" fmla="*/ 282 h 552"/>
                <a:gd name="T54" fmla="*/ 1911 w 4322"/>
                <a:gd name="T55" fmla="*/ 276 h 552"/>
                <a:gd name="T56" fmla="*/ 1947 w 4322"/>
                <a:gd name="T57" fmla="*/ 262 h 552"/>
                <a:gd name="T58" fmla="*/ 2103 w 4322"/>
                <a:gd name="T59" fmla="*/ 256 h 552"/>
                <a:gd name="T60" fmla="*/ 2151 w 4322"/>
                <a:gd name="T61" fmla="*/ 236 h 552"/>
                <a:gd name="T62" fmla="*/ 2259 w 4322"/>
                <a:gd name="T63" fmla="*/ 230 h 552"/>
                <a:gd name="T64" fmla="*/ 2283 w 4322"/>
                <a:gd name="T65" fmla="*/ 214 h 552"/>
                <a:gd name="T66" fmla="*/ 2349 w 4322"/>
                <a:gd name="T67" fmla="*/ 208 h 552"/>
                <a:gd name="T68" fmla="*/ 2403 w 4322"/>
                <a:gd name="T69" fmla="*/ 194 h 552"/>
                <a:gd name="T70" fmla="*/ 2499 w 4322"/>
                <a:gd name="T71" fmla="*/ 188 h 552"/>
                <a:gd name="T72" fmla="*/ 2553 w 4322"/>
                <a:gd name="T73" fmla="*/ 174 h 552"/>
                <a:gd name="T74" fmla="*/ 2641 w 4322"/>
                <a:gd name="T75" fmla="*/ 168 h 552"/>
                <a:gd name="T76" fmla="*/ 2679 w 4322"/>
                <a:gd name="T77" fmla="*/ 154 h 552"/>
                <a:gd name="T78" fmla="*/ 2845 w 4322"/>
                <a:gd name="T79" fmla="*/ 148 h 552"/>
                <a:gd name="T80" fmla="*/ 2857 w 4322"/>
                <a:gd name="T81" fmla="*/ 134 h 552"/>
                <a:gd name="T82" fmla="*/ 2905 w 4322"/>
                <a:gd name="T83" fmla="*/ 128 h 552"/>
                <a:gd name="T84" fmla="*/ 3109 w 4322"/>
                <a:gd name="T85" fmla="*/ 114 h 552"/>
                <a:gd name="T86" fmla="*/ 3177 w 4322"/>
                <a:gd name="T87" fmla="*/ 106 h 552"/>
                <a:gd name="T88" fmla="*/ 3277 w 4322"/>
                <a:gd name="T89" fmla="*/ 94 h 552"/>
                <a:gd name="T90" fmla="*/ 3367 w 4322"/>
                <a:gd name="T91" fmla="*/ 86 h 552"/>
                <a:gd name="T92" fmla="*/ 3457 w 4322"/>
                <a:gd name="T93" fmla="*/ 74 h 552"/>
                <a:gd name="T94" fmla="*/ 3630 w 4322"/>
                <a:gd name="T95" fmla="*/ 66 h 552"/>
                <a:gd name="T96" fmla="*/ 3690 w 4322"/>
                <a:gd name="T97" fmla="*/ 52 h 552"/>
                <a:gd name="T98" fmla="*/ 3930 w 4322"/>
                <a:gd name="T99" fmla="*/ 46 h 552"/>
                <a:gd name="T100" fmla="*/ 3972 w 4322"/>
                <a:gd name="T101" fmla="*/ 34 h 552"/>
                <a:gd name="T102" fmla="*/ 4162 w 4322"/>
                <a:gd name="T103" fmla="*/ 26 h 552"/>
                <a:gd name="T104" fmla="*/ 4246 w 4322"/>
                <a:gd name="T105" fmla="*/ 12 h 552"/>
                <a:gd name="T106" fmla="*/ 4306 w 4322"/>
                <a:gd name="T107" fmla="*/ 6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22" h="552">
                  <a:moveTo>
                    <a:pt x="0" y="552"/>
                  </a:moveTo>
                  <a:lnTo>
                    <a:pt x="20" y="552"/>
                  </a:lnTo>
                  <a:lnTo>
                    <a:pt x="20" y="546"/>
                  </a:lnTo>
                  <a:lnTo>
                    <a:pt x="32" y="546"/>
                  </a:lnTo>
                  <a:lnTo>
                    <a:pt x="32" y="542"/>
                  </a:lnTo>
                  <a:lnTo>
                    <a:pt x="56" y="542"/>
                  </a:lnTo>
                  <a:lnTo>
                    <a:pt x="56" y="540"/>
                  </a:lnTo>
                  <a:lnTo>
                    <a:pt x="146" y="540"/>
                  </a:lnTo>
                  <a:lnTo>
                    <a:pt x="146" y="532"/>
                  </a:lnTo>
                  <a:lnTo>
                    <a:pt x="174" y="532"/>
                  </a:lnTo>
                  <a:lnTo>
                    <a:pt x="174" y="526"/>
                  </a:lnTo>
                  <a:lnTo>
                    <a:pt x="206" y="526"/>
                  </a:lnTo>
                  <a:lnTo>
                    <a:pt x="206" y="518"/>
                  </a:lnTo>
                  <a:lnTo>
                    <a:pt x="242" y="518"/>
                  </a:lnTo>
                  <a:lnTo>
                    <a:pt x="242" y="512"/>
                  </a:lnTo>
                  <a:lnTo>
                    <a:pt x="260" y="512"/>
                  </a:lnTo>
                  <a:lnTo>
                    <a:pt x="260" y="506"/>
                  </a:lnTo>
                  <a:lnTo>
                    <a:pt x="284" y="506"/>
                  </a:lnTo>
                  <a:lnTo>
                    <a:pt x="284" y="498"/>
                  </a:lnTo>
                  <a:lnTo>
                    <a:pt x="326" y="498"/>
                  </a:lnTo>
                  <a:lnTo>
                    <a:pt x="326" y="494"/>
                  </a:lnTo>
                  <a:lnTo>
                    <a:pt x="372" y="494"/>
                  </a:lnTo>
                  <a:lnTo>
                    <a:pt x="372" y="486"/>
                  </a:lnTo>
                  <a:lnTo>
                    <a:pt x="398" y="486"/>
                  </a:lnTo>
                  <a:lnTo>
                    <a:pt x="394" y="482"/>
                  </a:lnTo>
                  <a:lnTo>
                    <a:pt x="438" y="482"/>
                  </a:lnTo>
                  <a:lnTo>
                    <a:pt x="438" y="478"/>
                  </a:lnTo>
                  <a:lnTo>
                    <a:pt x="506" y="478"/>
                  </a:lnTo>
                  <a:lnTo>
                    <a:pt x="506" y="476"/>
                  </a:lnTo>
                  <a:lnTo>
                    <a:pt x="552" y="476"/>
                  </a:lnTo>
                  <a:lnTo>
                    <a:pt x="552" y="468"/>
                  </a:lnTo>
                  <a:lnTo>
                    <a:pt x="604" y="468"/>
                  </a:lnTo>
                  <a:lnTo>
                    <a:pt x="604" y="458"/>
                  </a:lnTo>
                  <a:lnTo>
                    <a:pt x="653" y="458"/>
                  </a:lnTo>
                  <a:lnTo>
                    <a:pt x="653" y="454"/>
                  </a:lnTo>
                  <a:lnTo>
                    <a:pt x="693" y="454"/>
                  </a:lnTo>
                  <a:lnTo>
                    <a:pt x="693" y="444"/>
                  </a:lnTo>
                  <a:lnTo>
                    <a:pt x="741" y="444"/>
                  </a:lnTo>
                  <a:lnTo>
                    <a:pt x="741" y="438"/>
                  </a:lnTo>
                  <a:lnTo>
                    <a:pt x="797" y="438"/>
                  </a:lnTo>
                  <a:lnTo>
                    <a:pt x="797" y="430"/>
                  </a:lnTo>
                  <a:lnTo>
                    <a:pt x="811" y="430"/>
                  </a:lnTo>
                  <a:lnTo>
                    <a:pt x="811" y="424"/>
                  </a:lnTo>
                  <a:lnTo>
                    <a:pt x="847" y="424"/>
                  </a:lnTo>
                  <a:lnTo>
                    <a:pt x="847" y="416"/>
                  </a:lnTo>
                  <a:lnTo>
                    <a:pt x="913" y="416"/>
                  </a:lnTo>
                  <a:lnTo>
                    <a:pt x="913" y="408"/>
                  </a:lnTo>
                  <a:lnTo>
                    <a:pt x="933" y="408"/>
                  </a:lnTo>
                  <a:lnTo>
                    <a:pt x="933" y="406"/>
                  </a:lnTo>
                  <a:lnTo>
                    <a:pt x="1023" y="406"/>
                  </a:lnTo>
                  <a:lnTo>
                    <a:pt x="1023" y="392"/>
                  </a:lnTo>
                  <a:lnTo>
                    <a:pt x="1037" y="392"/>
                  </a:lnTo>
                  <a:lnTo>
                    <a:pt x="1037" y="386"/>
                  </a:lnTo>
                  <a:lnTo>
                    <a:pt x="1061" y="386"/>
                  </a:lnTo>
                  <a:lnTo>
                    <a:pt x="1061" y="376"/>
                  </a:lnTo>
                  <a:lnTo>
                    <a:pt x="1127" y="376"/>
                  </a:lnTo>
                  <a:lnTo>
                    <a:pt x="1127" y="364"/>
                  </a:lnTo>
                  <a:lnTo>
                    <a:pt x="1241" y="364"/>
                  </a:lnTo>
                  <a:lnTo>
                    <a:pt x="1241" y="356"/>
                  </a:lnTo>
                  <a:lnTo>
                    <a:pt x="1331" y="356"/>
                  </a:lnTo>
                  <a:lnTo>
                    <a:pt x="1331" y="350"/>
                  </a:lnTo>
                  <a:lnTo>
                    <a:pt x="1373" y="350"/>
                  </a:lnTo>
                  <a:lnTo>
                    <a:pt x="1373" y="344"/>
                  </a:lnTo>
                  <a:lnTo>
                    <a:pt x="1421" y="344"/>
                  </a:lnTo>
                  <a:lnTo>
                    <a:pt x="1421" y="336"/>
                  </a:lnTo>
                  <a:lnTo>
                    <a:pt x="1457" y="336"/>
                  </a:lnTo>
                  <a:lnTo>
                    <a:pt x="1457" y="330"/>
                  </a:lnTo>
                  <a:lnTo>
                    <a:pt x="1529" y="330"/>
                  </a:lnTo>
                  <a:lnTo>
                    <a:pt x="1529" y="322"/>
                  </a:lnTo>
                  <a:lnTo>
                    <a:pt x="1559" y="322"/>
                  </a:lnTo>
                  <a:lnTo>
                    <a:pt x="1559" y="316"/>
                  </a:lnTo>
                  <a:lnTo>
                    <a:pt x="1667" y="316"/>
                  </a:lnTo>
                  <a:lnTo>
                    <a:pt x="1667" y="310"/>
                  </a:lnTo>
                  <a:lnTo>
                    <a:pt x="1703" y="310"/>
                  </a:lnTo>
                  <a:lnTo>
                    <a:pt x="1703" y="304"/>
                  </a:lnTo>
                  <a:lnTo>
                    <a:pt x="1751" y="304"/>
                  </a:lnTo>
                  <a:lnTo>
                    <a:pt x="1751" y="296"/>
                  </a:lnTo>
                  <a:lnTo>
                    <a:pt x="1757" y="296"/>
                  </a:lnTo>
                  <a:lnTo>
                    <a:pt x="1757" y="290"/>
                  </a:lnTo>
                  <a:lnTo>
                    <a:pt x="1797" y="290"/>
                  </a:lnTo>
                  <a:lnTo>
                    <a:pt x="1797" y="282"/>
                  </a:lnTo>
                  <a:lnTo>
                    <a:pt x="1845" y="282"/>
                  </a:lnTo>
                  <a:lnTo>
                    <a:pt x="1845" y="276"/>
                  </a:lnTo>
                  <a:lnTo>
                    <a:pt x="1911" y="276"/>
                  </a:lnTo>
                  <a:lnTo>
                    <a:pt x="1911" y="270"/>
                  </a:lnTo>
                  <a:lnTo>
                    <a:pt x="1947" y="270"/>
                  </a:lnTo>
                  <a:lnTo>
                    <a:pt x="1947" y="262"/>
                  </a:lnTo>
                  <a:lnTo>
                    <a:pt x="2043" y="262"/>
                  </a:lnTo>
                  <a:lnTo>
                    <a:pt x="2043" y="256"/>
                  </a:lnTo>
                  <a:lnTo>
                    <a:pt x="2103" y="256"/>
                  </a:lnTo>
                  <a:lnTo>
                    <a:pt x="2103" y="248"/>
                  </a:lnTo>
                  <a:lnTo>
                    <a:pt x="2151" y="248"/>
                  </a:lnTo>
                  <a:lnTo>
                    <a:pt x="2151" y="236"/>
                  </a:lnTo>
                  <a:lnTo>
                    <a:pt x="2199" y="236"/>
                  </a:lnTo>
                  <a:lnTo>
                    <a:pt x="2199" y="230"/>
                  </a:lnTo>
                  <a:lnTo>
                    <a:pt x="2259" y="230"/>
                  </a:lnTo>
                  <a:lnTo>
                    <a:pt x="2259" y="222"/>
                  </a:lnTo>
                  <a:lnTo>
                    <a:pt x="2283" y="222"/>
                  </a:lnTo>
                  <a:lnTo>
                    <a:pt x="2283" y="214"/>
                  </a:lnTo>
                  <a:lnTo>
                    <a:pt x="2325" y="214"/>
                  </a:lnTo>
                  <a:lnTo>
                    <a:pt x="2325" y="208"/>
                  </a:lnTo>
                  <a:lnTo>
                    <a:pt x="2349" y="208"/>
                  </a:lnTo>
                  <a:lnTo>
                    <a:pt x="2349" y="202"/>
                  </a:lnTo>
                  <a:lnTo>
                    <a:pt x="2403" y="202"/>
                  </a:lnTo>
                  <a:lnTo>
                    <a:pt x="2403" y="194"/>
                  </a:lnTo>
                  <a:lnTo>
                    <a:pt x="2445" y="194"/>
                  </a:lnTo>
                  <a:lnTo>
                    <a:pt x="2445" y="188"/>
                  </a:lnTo>
                  <a:lnTo>
                    <a:pt x="2499" y="188"/>
                  </a:lnTo>
                  <a:lnTo>
                    <a:pt x="2499" y="182"/>
                  </a:lnTo>
                  <a:lnTo>
                    <a:pt x="2553" y="182"/>
                  </a:lnTo>
                  <a:lnTo>
                    <a:pt x="2553" y="174"/>
                  </a:lnTo>
                  <a:lnTo>
                    <a:pt x="2589" y="174"/>
                  </a:lnTo>
                  <a:lnTo>
                    <a:pt x="2589" y="168"/>
                  </a:lnTo>
                  <a:lnTo>
                    <a:pt x="2641" y="168"/>
                  </a:lnTo>
                  <a:lnTo>
                    <a:pt x="2641" y="162"/>
                  </a:lnTo>
                  <a:lnTo>
                    <a:pt x="2679" y="162"/>
                  </a:lnTo>
                  <a:lnTo>
                    <a:pt x="2679" y="154"/>
                  </a:lnTo>
                  <a:lnTo>
                    <a:pt x="2757" y="154"/>
                  </a:lnTo>
                  <a:lnTo>
                    <a:pt x="2757" y="148"/>
                  </a:lnTo>
                  <a:lnTo>
                    <a:pt x="2845" y="148"/>
                  </a:lnTo>
                  <a:lnTo>
                    <a:pt x="2845" y="140"/>
                  </a:lnTo>
                  <a:lnTo>
                    <a:pt x="2857" y="140"/>
                  </a:lnTo>
                  <a:lnTo>
                    <a:pt x="2857" y="134"/>
                  </a:lnTo>
                  <a:lnTo>
                    <a:pt x="2883" y="134"/>
                  </a:lnTo>
                  <a:lnTo>
                    <a:pt x="2883" y="128"/>
                  </a:lnTo>
                  <a:lnTo>
                    <a:pt x="2905" y="128"/>
                  </a:lnTo>
                  <a:lnTo>
                    <a:pt x="2905" y="122"/>
                  </a:lnTo>
                  <a:lnTo>
                    <a:pt x="3109" y="122"/>
                  </a:lnTo>
                  <a:lnTo>
                    <a:pt x="3109" y="114"/>
                  </a:lnTo>
                  <a:lnTo>
                    <a:pt x="3127" y="114"/>
                  </a:lnTo>
                  <a:lnTo>
                    <a:pt x="3127" y="106"/>
                  </a:lnTo>
                  <a:lnTo>
                    <a:pt x="3177" y="106"/>
                  </a:lnTo>
                  <a:lnTo>
                    <a:pt x="3177" y="100"/>
                  </a:lnTo>
                  <a:lnTo>
                    <a:pt x="3277" y="100"/>
                  </a:lnTo>
                  <a:lnTo>
                    <a:pt x="3277" y="94"/>
                  </a:lnTo>
                  <a:lnTo>
                    <a:pt x="3325" y="94"/>
                  </a:lnTo>
                  <a:lnTo>
                    <a:pt x="3325" y="86"/>
                  </a:lnTo>
                  <a:lnTo>
                    <a:pt x="3367" y="86"/>
                  </a:lnTo>
                  <a:lnTo>
                    <a:pt x="3367" y="80"/>
                  </a:lnTo>
                  <a:lnTo>
                    <a:pt x="3457" y="80"/>
                  </a:lnTo>
                  <a:lnTo>
                    <a:pt x="3457" y="74"/>
                  </a:lnTo>
                  <a:lnTo>
                    <a:pt x="3516" y="74"/>
                  </a:lnTo>
                  <a:lnTo>
                    <a:pt x="3516" y="66"/>
                  </a:lnTo>
                  <a:lnTo>
                    <a:pt x="3630" y="66"/>
                  </a:lnTo>
                  <a:lnTo>
                    <a:pt x="3630" y="60"/>
                  </a:lnTo>
                  <a:lnTo>
                    <a:pt x="3690" y="60"/>
                  </a:lnTo>
                  <a:lnTo>
                    <a:pt x="3690" y="52"/>
                  </a:lnTo>
                  <a:lnTo>
                    <a:pt x="3744" y="52"/>
                  </a:lnTo>
                  <a:lnTo>
                    <a:pt x="3744" y="46"/>
                  </a:lnTo>
                  <a:lnTo>
                    <a:pt x="3930" y="46"/>
                  </a:lnTo>
                  <a:lnTo>
                    <a:pt x="3930" y="40"/>
                  </a:lnTo>
                  <a:lnTo>
                    <a:pt x="3972" y="40"/>
                  </a:lnTo>
                  <a:lnTo>
                    <a:pt x="3972" y="34"/>
                  </a:lnTo>
                  <a:lnTo>
                    <a:pt x="3984" y="34"/>
                  </a:lnTo>
                  <a:lnTo>
                    <a:pt x="3984" y="26"/>
                  </a:lnTo>
                  <a:lnTo>
                    <a:pt x="4162" y="26"/>
                  </a:lnTo>
                  <a:lnTo>
                    <a:pt x="4162" y="20"/>
                  </a:lnTo>
                  <a:lnTo>
                    <a:pt x="4246" y="20"/>
                  </a:lnTo>
                  <a:lnTo>
                    <a:pt x="4246" y="12"/>
                  </a:lnTo>
                  <a:lnTo>
                    <a:pt x="4258" y="12"/>
                  </a:lnTo>
                  <a:lnTo>
                    <a:pt x="4258" y="6"/>
                  </a:lnTo>
                  <a:lnTo>
                    <a:pt x="4306" y="6"/>
                  </a:lnTo>
                  <a:lnTo>
                    <a:pt x="4306" y="0"/>
                  </a:lnTo>
                  <a:lnTo>
                    <a:pt x="4322" y="0"/>
                  </a:lnTo>
                </a:path>
              </a:pathLst>
            </a:custGeom>
            <a:noFill/>
            <a:ln w="28575" cap="flat">
              <a:solidFill>
                <a:srgbClr val="FF4DC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7"/>
            <p:cNvSpPr>
              <a:spLocks/>
            </p:cNvSpPr>
            <p:nvPr/>
          </p:nvSpPr>
          <p:spPr bwMode="auto">
            <a:xfrm>
              <a:off x="897" y="2298"/>
              <a:ext cx="4322" cy="466"/>
            </a:xfrm>
            <a:custGeom>
              <a:avLst/>
              <a:gdLst>
                <a:gd name="T0" fmla="*/ 4300 w 4322"/>
                <a:gd name="T1" fmla="*/ 8 h 466"/>
                <a:gd name="T2" fmla="*/ 4170 w 4322"/>
                <a:gd name="T3" fmla="*/ 12 h 466"/>
                <a:gd name="T4" fmla="*/ 4124 w 4322"/>
                <a:gd name="T5" fmla="*/ 20 h 466"/>
                <a:gd name="T6" fmla="*/ 3944 w 4322"/>
                <a:gd name="T7" fmla="*/ 30 h 466"/>
                <a:gd name="T8" fmla="*/ 3932 w 4322"/>
                <a:gd name="T9" fmla="*/ 42 h 466"/>
                <a:gd name="T10" fmla="*/ 3836 w 4322"/>
                <a:gd name="T11" fmla="*/ 50 h 466"/>
                <a:gd name="T12" fmla="*/ 3774 w 4322"/>
                <a:gd name="T13" fmla="*/ 62 h 466"/>
                <a:gd name="T14" fmla="*/ 3572 w 4322"/>
                <a:gd name="T15" fmla="*/ 68 h 466"/>
                <a:gd name="T16" fmla="*/ 3518 w 4322"/>
                <a:gd name="T17" fmla="*/ 82 h 466"/>
                <a:gd name="T18" fmla="*/ 3351 w 4322"/>
                <a:gd name="T19" fmla="*/ 90 h 466"/>
                <a:gd name="T20" fmla="*/ 3279 w 4322"/>
                <a:gd name="T21" fmla="*/ 102 h 466"/>
                <a:gd name="T22" fmla="*/ 3213 w 4322"/>
                <a:gd name="T23" fmla="*/ 110 h 466"/>
                <a:gd name="T24" fmla="*/ 3197 w 4322"/>
                <a:gd name="T25" fmla="*/ 122 h 466"/>
                <a:gd name="T26" fmla="*/ 3125 w 4322"/>
                <a:gd name="T27" fmla="*/ 130 h 466"/>
                <a:gd name="T28" fmla="*/ 3027 w 4322"/>
                <a:gd name="T29" fmla="*/ 144 h 466"/>
                <a:gd name="T30" fmla="*/ 2903 w 4322"/>
                <a:gd name="T31" fmla="*/ 150 h 466"/>
                <a:gd name="T32" fmla="*/ 2771 w 4322"/>
                <a:gd name="T33" fmla="*/ 162 h 466"/>
                <a:gd name="T34" fmla="*/ 2709 w 4322"/>
                <a:gd name="T35" fmla="*/ 170 h 466"/>
                <a:gd name="T36" fmla="*/ 2663 w 4322"/>
                <a:gd name="T37" fmla="*/ 180 h 466"/>
                <a:gd name="T38" fmla="*/ 2543 w 4322"/>
                <a:gd name="T39" fmla="*/ 184 h 466"/>
                <a:gd name="T40" fmla="*/ 2519 w 4322"/>
                <a:gd name="T41" fmla="*/ 198 h 466"/>
                <a:gd name="T42" fmla="*/ 2303 w 4322"/>
                <a:gd name="T43" fmla="*/ 202 h 466"/>
                <a:gd name="T44" fmla="*/ 2165 w 4322"/>
                <a:gd name="T45" fmla="*/ 216 h 466"/>
                <a:gd name="T46" fmla="*/ 1885 w 4322"/>
                <a:gd name="T47" fmla="*/ 224 h 466"/>
                <a:gd name="T48" fmla="*/ 1765 w 4322"/>
                <a:gd name="T49" fmla="*/ 238 h 466"/>
                <a:gd name="T50" fmla="*/ 1667 w 4322"/>
                <a:gd name="T51" fmla="*/ 244 h 466"/>
                <a:gd name="T52" fmla="*/ 1627 w 4322"/>
                <a:gd name="T53" fmla="*/ 258 h 466"/>
                <a:gd name="T54" fmla="*/ 1453 w 4322"/>
                <a:gd name="T55" fmla="*/ 264 h 466"/>
                <a:gd name="T56" fmla="*/ 1331 w 4322"/>
                <a:gd name="T57" fmla="*/ 278 h 466"/>
                <a:gd name="T58" fmla="*/ 1207 w 4322"/>
                <a:gd name="T59" fmla="*/ 284 h 466"/>
                <a:gd name="T60" fmla="*/ 1159 w 4322"/>
                <a:gd name="T61" fmla="*/ 298 h 466"/>
                <a:gd name="T62" fmla="*/ 1057 w 4322"/>
                <a:gd name="T63" fmla="*/ 304 h 466"/>
                <a:gd name="T64" fmla="*/ 1017 w 4322"/>
                <a:gd name="T65" fmla="*/ 320 h 466"/>
                <a:gd name="T66" fmla="*/ 853 w 4322"/>
                <a:gd name="T67" fmla="*/ 324 h 466"/>
                <a:gd name="T68" fmla="*/ 817 w 4322"/>
                <a:gd name="T69" fmla="*/ 338 h 466"/>
                <a:gd name="T70" fmla="*/ 745 w 4322"/>
                <a:gd name="T71" fmla="*/ 346 h 466"/>
                <a:gd name="T72" fmla="*/ 685 w 4322"/>
                <a:gd name="T73" fmla="*/ 360 h 466"/>
                <a:gd name="T74" fmla="*/ 590 w 4322"/>
                <a:gd name="T75" fmla="*/ 366 h 466"/>
                <a:gd name="T76" fmla="*/ 572 w 4322"/>
                <a:gd name="T77" fmla="*/ 378 h 466"/>
                <a:gd name="T78" fmla="*/ 434 w 4322"/>
                <a:gd name="T79" fmla="*/ 386 h 466"/>
                <a:gd name="T80" fmla="*/ 388 w 4322"/>
                <a:gd name="T81" fmla="*/ 400 h 466"/>
                <a:gd name="T82" fmla="*/ 222 w 4322"/>
                <a:gd name="T83" fmla="*/ 406 h 466"/>
                <a:gd name="T84" fmla="*/ 208 w 4322"/>
                <a:gd name="T85" fmla="*/ 418 h 466"/>
                <a:gd name="T86" fmla="*/ 142 w 4322"/>
                <a:gd name="T87" fmla="*/ 426 h 466"/>
                <a:gd name="T88" fmla="*/ 124 w 4322"/>
                <a:gd name="T89" fmla="*/ 440 h 466"/>
                <a:gd name="T90" fmla="*/ 64 w 4322"/>
                <a:gd name="T91" fmla="*/ 446 h 466"/>
                <a:gd name="T92" fmla="*/ 34 w 4322"/>
                <a:gd name="T93" fmla="*/ 460 h 466"/>
                <a:gd name="T94" fmla="*/ 0 w 4322"/>
                <a:gd name="T95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22" h="466">
                  <a:moveTo>
                    <a:pt x="4322" y="0"/>
                  </a:moveTo>
                  <a:lnTo>
                    <a:pt x="4300" y="0"/>
                  </a:lnTo>
                  <a:lnTo>
                    <a:pt x="4300" y="8"/>
                  </a:lnTo>
                  <a:lnTo>
                    <a:pt x="4238" y="8"/>
                  </a:lnTo>
                  <a:lnTo>
                    <a:pt x="4238" y="12"/>
                  </a:lnTo>
                  <a:lnTo>
                    <a:pt x="4170" y="12"/>
                  </a:lnTo>
                  <a:lnTo>
                    <a:pt x="4170" y="16"/>
                  </a:lnTo>
                  <a:lnTo>
                    <a:pt x="4124" y="16"/>
                  </a:lnTo>
                  <a:lnTo>
                    <a:pt x="4124" y="20"/>
                  </a:lnTo>
                  <a:lnTo>
                    <a:pt x="3958" y="20"/>
                  </a:lnTo>
                  <a:lnTo>
                    <a:pt x="3958" y="30"/>
                  </a:lnTo>
                  <a:lnTo>
                    <a:pt x="3944" y="30"/>
                  </a:lnTo>
                  <a:lnTo>
                    <a:pt x="3944" y="34"/>
                  </a:lnTo>
                  <a:lnTo>
                    <a:pt x="3932" y="34"/>
                  </a:lnTo>
                  <a:lnTo>
                    <a:pt x="3932" y="42"/>
                  </a:lnTo>
                  <a:lnTo>
                    <a:pt x="3920" y="42"/>
                  </a:lnTo>
                  <a:lnTo>
                    <a:pt x="3920" y="50"/>
                  </a:lnTo>
                  <a:lnTo>
                    <a:pt x="3836" y="50"/>
                  </a:lnTo>
                  <a:lnTo>
                    <a:pt x="3836" y="54"/>
                  </a:lnTo>
                  <a:lnTo>
                    <a:pt x="3774" y="54"/>
                  </a:lnTo>
                  <a:lnTo>
                    <a:pt x="3774" y="62"/>
                  </a:lnTo>
                  <a:lnTo>
                    <a:pt x="3692" y="62"/>
                  </a:lnTo>
                  <a:lnTo>
                    <a:pt x="3692" y="68"/>
                  </a:lnTo>
                  <a:lnTo>
                    <a:pt x="3572" y="68"/>
                  </a:lnTo>
                  <a:lnTo>
                    <a:pt x="3572" y="76"/>
                  </a:lnTo>
                  <a:lnTo>
                    <a:pt x="3518" y="76"/>
                  </a:lnTo>
                  <a:lnTo>
                    <a:pt x="3518" y="82"/>
                  </a:lnTo>
                  <a:lnTo>
                    <a:pt x="3387" y="82"/>
                  </a:lnTo>
                  <a:lnTo>
                    <a:pt x="3387" y="90"/>
                  </a:lnTo>
                  <a:lnTo>
                    <a:pt x="3351" y="90"/>
                  </a:lnTo>
                  <a:lnTo>
                    <a:pt x="3351" y="96"/>
                  </a:lnTo>
                  <a:lnTo>
                    <a:pt x="3279" y="96"/>
                  </a:lnTo>
                  <a:lnTo>
                    <a:pt x="3279" y="102"/>
                  </a:lnTo>
                  <a:lnTo>
                    <a:pt x="3233" y="102"/>
                  </a:lnTo>
                  <a:lnTo>
                    <a:pt x="3233" y="110"/>
                  </a:lnTo>
                  <a:lnTo>
                    <a:pt x="3213" y="110"/>
                  </a:lnTo>
                  <a:lnTo>
                    <a:pt x="3213" y="116"/>
                  </a:lnTo>
                  <a:lnTo>
                    <a:pt x="3197" y="116"/>
                  </a:lnTo>
                  <a:lnTo>
                    <a:pt x="3197" y="122"/>
                  </a:lnTo>
                  <a:lnTo>
                    <a:pt x="3185" y="122"/>
                  </a:lnTo>
                  <a:lnTo>
                    <a:pt x="3185" y="130"/>
                  </a:lnTo>
                  <a:lnTo>
                    <a:pt x="3125" y="130"/>
                  </a:lnTo>
                  <a:lnTo>
                    <a:pt x="3125" y="136"/>
                  </a:lnTo>
                  <a:lnTo>
                    <a:pt x="3027" y="136"/>
                  </a:lnTo>
                  <a:lnTo>
                    <a:pt x="3027" y="144"/>
                  </a:lnTo>
                  <a:lnTo>
                    <a:pt x="2937" y="144"/>
                  </a:lnTo>
                  <a:lnTo>
                    <a:pt x="2937" y="150"/>
                  </a:lnTo>
                  <a:lnTo>
                    <a:pt x="2903" y="150"/>
                  </a:lnTo>
                  <a:lnTo>
                    <a:pt x="2903" y="156"/>
                  </a:lnTo>
                  <a:lnTo>
                    <a:pt x="2771" y="156"/>
                  </a:lnTo>
                  <a:lnTo>
                    <a:pt x="2771" y="162"/>
                  </a:lnTo>
                  <a:lnTo>
                    <a:pt x="2723" y="162"/>
                  </a:lnTo>
                  <a:lnTo>
                    <a:pt x="2723" y="170"/>
                  </a:lnTo>
                  <a:lnTo>
                    <a:pt x="2709" y="170"/>
                  </a:lnTo>
                  <a:lnTo>
                    <a:pt x="2709" y="176"/>
                  </a:lnTo>
                  <a:lnTo>
                    <a:pt x="2663" y="176"/>
                  </a:lnTo>
                  <a:lnTo>
                    <a:pt x="2663" y="180"/>
                  </a:lnTo>
                  <a:lnTo>
                    <a:pt x="2573" y="180"/>
                  </a:lnTo>
                  <a:lnTo>
                    <a:pt x="2573" y="184"/>
                  </a:lnTo>
                  <a:lnTo>
                    <a:pt x="2543" y="184"/>
                  </a:lnTo>
                  <a:lnTo>
                    <a:pt x="2543" y="190"/>
                  </a:lnTo>
                  <a:lnTo>
                    <a:pt x="2519" y="190"/>
                  </a:lnTo>
                  <a:lnTo>
                    <a:pt x="2519" y="198"/>
                  </a:lnTo>
                  <a:lnTo>
                    <a:pt x="2379" y="198"/>
                  </a:lnTo>
                  <a:lnTo>
                    <a:pt x="2379" y="202"/>
                  </a:lnTo>
                  <a:lnTo>
                    <a:pt x="2303" y="202"/>
                  </a:lnTo>
                  <a:lnTo>
                    <a:pt x="2303" y="210"/>
                  </a:lnTo>
                  <a:lnTo>
                    <a:pt x="2165" y="210"/>
                  </a:lnTo>
                  <a:lnTo>
                    <a:pt x="2165" y="216"/>
                  </a:lnTo>
                  <a:lnTo>
                    <a:pt x="2071" y="216"/>
                  </a:lnTo>
                  <a:lnTo>
                    <a:pt x="2071" y="224"/>
                  </a:lnTo>
                  <a:lnTo>
                    <a:pt x="1885" y="224"/>
                  </a:lnTo>
                  <a:lnTo>
                    <a:pt x="1885" y="230"/>
                  </a:lnTo>
                  <a:lnTo>
                    <a:pt x="1765" y="230"/>
                  </a:lnTo>
                  <a:lnTo>
                    <a:pt x="1765" y="238"/>
                  </a:lnTo>
                  <a:lnTo>
                    <a:pt x="1699" y="238"/>
                  </a:lnTo>
                  <a:lnTo>
                    <a:pt x="1699" y="244"/>
                  </a:lnTo>
                  <a:lnTo>
                    <a:pt x="1667" y="244"/>
                  </a:lnTo>
                  <a:lnTo>
                    <a:pt x="1667" y="252"/>
                  </a:lnTo>
                  <a:lnTo>
                    <a:pt x="1627" y="252"/>
                  </a:lnTo>
                  <a:lnTo>
                    <a:pt x="1627" y="258"/>
                  </a:lnTo>
                  <a:lnTo>
                    <a:pt x="1609" y="258"/>
                  </a:lnTo>
                  <a:lnTo>
                    <a:pt x="1609" y="264"/>
                  </a:lnTo>
                  <a:lnTo>
                    <a:pt x="1453" y="264"/>
                  </a:lnTo>
                  <a:lnTo>
                    <a:pt x="1453" y="270"/>
                  </a:lnTo>
                  <a:lnTo>
                    <a:pt x="1331" y="270"/>
                  </a:lnTo>
                  <a:lnTo>
                    <a:pt x="1331" y="278"/>
                  </a:lnTo>
                  <a:lnTo>
                    <a:pt x="1237" y="278"/>
                  </a:lnTo>
                  <a:lnTo>
                    <a:pt x="1237" y="284"/>
                  </a:lnTo>
                  <a:lnTo>
                    <a:pt x="1207" y="284"/>
                  </a:lnTo>
                  <a:lnTo>
                    <a:pt x="1207" y="292"/>
                  </a:lnTo>
                  <a:lnTo>
                    <a:pt x="1159" y="292"/>
                  </a:lnTo>
                  <a:lnTo>
                    <a:pt x="1159" y="298"/>
                  </a:lnTo>
                  <a:lnTo>
                    <a:pt x="1089" y="298"/>
                  </a:lnTo>
                  <a:lnTo>
                    <a:pt x="1089" y="304"/>
                  </a:lnTo>
                  <a:lnTo>
                    <a:pt x="1057" y="304"/>
                  </a:lnTo>
                  <a:lnTo>
                    <a:pt x="1057" y="312"/>
                  </a:lnTo>
                  <a:lnTo>
                    <a:pt x="1017" y="312"/>
                  </a:lnTo>
                  <a:lnTo>
                    <a:pt x="1017" y="320"/>
                  </a:lnTo>
                  <a:lnTo>
                    <a:pt x="913" y="320"/>
                  </a:lnTo>
                  <a:lnTo>
                    <a:pt x="913" y="324"/>
                  </a:lnTo>
                  <a:lnTo>
                    <a:pt x="853" y="324"/>
                  </a:lnTo>
                  <a:lnTo>
                    <a:pt x="853" y="332"/>
                  </a:lnTo>
                  <a:lnTo>
                    <a:pt x="817" y="332"/>
                  </a:lnTo>
                  <a:lnTo>
                    <a:pt x="817" y="338"/>
                  </a:lnTo>
                  <a:lnTo>
                    <a:pt x="801" y="338"/>
                  </a:lnTo>
                  <a:lnTo>
                    <a:pt x="801" y="346"/>
                  </a:lnTo>
                  <a:lnTo>
                    <a:pt x="745" y="346"/>
                  </a:lnTo>
                  <a:lnTo>
                    <a:pt x="745" y="352"/>
                  </a:lnTo>
                  <a:lnTo>
                    <a:pt x="685" y="352"/>
                  </a:lnTo>
                  <a:lnTo>
                    <a:pt x="685" y="360"/>
                  </a:lnTo>
                  <a:lnTo>
                    <a:pt x="673" y="360"/>
                  </a:lnTo>
                  <a:lnTo>
                    <a:pt x="673" y="366"/>
                  </a:lnTo>
                  <a:lnTo>
                    <a:pt x="590" y="366"/>
                  </a:lnTo>
                  <a:lnTo>
                    <a:pt x="590" y="372"/>
                  </a:lnTo>
                  <a:lnTo>
                    <a:pt x="572" y="372"/>
                  </a:lnTo>
                  <a:lnTo>
                    <a:pt x="572" y="378"/>
                  </a:lnTo>
                  <a:lnTo>
                    <a:pt x="518" y="378"/>
                  </a:lnTo>
                  <a:lnTo>
                    <a:pt x="518" y="386"/>
                  </a:lnTo>
                  <a:lnTo>
                    <a:pt x="434" y="386"/>
                  </a:lnTo>
                  <a:lnTo>
                    <a:pt x="434" y="392"/>
                  </a:lnTo>
                  <a:lnTo>
                    <a:pt x="388" y="392"/>
                  </a:lnTo>
                  <a:lnTo>
                    <a:pt x="388" y="400"/>
                  </a:lnTo>
                  <a:lnTo>
                    <a:pt x="304" y="400"/>
                  </a:lnTo>
                  <a:lnTo>
                    <a:pt x="304" y="406"/>
                  </a:lnTo>
                  <a:lnTo>
                    <a:pt x="222" y="406"/>
                  </a:lnTo>
                  <a:lnTo>
                    <a:pt x="222" y="412"/>
                  </a:lnTo>
                  <a:lnTo>
                    <a:pt x="208" y="412"/>
                  </a:lnTo>
                  <a:lnTo>
                    <a:pt x="208" y="418"/>
                  </a:lnTo>
                  <a:lnTo>
                    <a:pt x="196" y="418"/>
                  </a:lnTo>
                  <a:lnTo>
                    <a:pt x="196" y="426"/>
                  </a:lnTo>
                  <a:lnTo>
                    <a:pt x="142" y="426"/>
                  </a:lnTo>
                  <a:lnTo>
                    <a:pt x="142" y="432"/>
                  </a:lnTo>
                  <a:lnTo>
                    <a:pt x="124" y="432"/>
                  </a:lnTo>
                  <a:lnTo>
                    <a:pt x="124" y="440"/>
                  </a:lnTo>
                  <a:lnTo>
                    <a:pt x="112" y="440"/>
                  </a:lnTo>
                  <a:lnTo>
                    <a:pt x="112" y="446"/>
                  </a:lnTo>
                  <a:lnTo>
                    <a:pt x="64" y="446"/>
                  </a:lnTo>
                  <a:lnTo>
                    <a:pt x="64" y="454"/>
                  </a:lnTo>
                  <a:lnTo>
                    <a:pt x="34" y="454"/>
                  </a:lnTo>
                  <a:lnTo>
                    <a:pt x="34" y="460"/>
                  </a:lnTo>
                  <a:lnTo>
                    <a:pt x="22" y="460"/>
                  </a:lnTo>
                  <a:lnTo>
                    <a:pt x="22" y="466"/>
                  </a:lnTo>
                  <a:lnTo>
                    <a:pt x="0" y="466"/>
                  </a:lnTo>
                </a:path>
              </a:pathLst>
            </a:custGeom>
            <a:noFill/>
            <a:ln w="28575" cap="flat">
              <a:solidFill>
                <a:srgbClr val="2E6EB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331499" y="461118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114826" y="461118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6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851337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12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766159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19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687008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26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459184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32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263579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38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84665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45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131237" y="461118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52</a:t>
            </a:r>
          </a:p>
        </p:txBody>
      </p:sp>
      <p:sp>
        <p:nvSpPr>
          <p:cNvPr id="100" name="Line 12"/>
          <p:cNvSpPr>
            <a:spLocks noChangeShapeType="1"/>
          </p:cNvSpPr>
          <p:nvPr/>
        </p:nvSpPr>
        <p:spPr bwMode="auto">
          <a:xfrm>
            <a:off x="1479035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Line 13"/>
          <p:cNvSpPr>
            <a:spLocks noChangeShapeType="1"/>
          </p:cNvSpPr>
          <p:nvPr/>
        </p:nvSpPr>
        <p:spPr bwMode="auto">
          <a:xfrm>
            <a:off x="2269422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" name="Line 14"/>
          <p:cNvSpPr>
            <a:spLocks noChangeShapeType="1"/>
          </p:cNvSpPr>
          <p:nvPr/>
        </p:nvSpPr>
        <p:spPr bwMode="auto">
          <a:xfrm>
            <a:off x="3058194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" name="Line 15"/>
          <p:cNvSpPr>
            <a:spLocks noChangeShapeType="1"/>
          </p:cNvSpPr>
          <p:nvPr/>
        </p:nvSpPr>
        <p:spPr bwMode="auto">
          <a:xfrm>
            <a:off x="3978290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4" name="Line 16"/>
          <p:cNvSpPr>
            <a:spLocks noChangeShapeType="1"/>
          </p:cNvSpPr>
          <p:nvPr/>
        </p:nvSpPr>
        <p:spPr bwMode="auto">
          <a:xfrm>
            <a:off x="4890573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5" name="Line 17"/>
          <p:cNvSpPr>
            <a:spLocks noChangeShapeType="1"/>
          </p:cNvSpPr>
          <p:nvPr/>
        </p:nvSpPr>
        <p:spPr bwMode="auto">
          <a:xfrm>
            <a:off x="5677753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6" name="Line 18"/>
          <p:cNvSpPr>
            <a:spLocks noChangeShapeType="1"/>
          </p:cNvSpPr>
          <p:nvPr/>
        </p:nvSpPr>
        <p:spPr bwMode="auto">
          <a:xfrm>
            <a:off x="6470616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7" name="Line 19"/>
          <p:cNvSpPr>
            <a:spLocks noChangeShapeType="1"/>
          </p:cNvSpPr>
          <p:nvPr/>
        </p:nvSpPr>
        <p:spPr bwMode="auto">
          <a:xfrm>
            <a:off x="8340210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Line 17"/>
          <p:cNvSpPr>
            <a:spLocks noChangeShapeType="1"/>
          </p:cNvSpPr>
          <p:nvPr/>
        </p:nvSpPr>
        <p:spPr bwMode="auto">
          <a:xfrm>
            <a:off x="7393664" y="4494365"/>
            <a:ext cx="0" cy="93600"/>
          </a:xfrm>
          <a:prstGeom prst="line">
            <a:avLst/>
          </a:prstGeom>
          <a:noFill/>
          <a:ln w="285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TextBox 108"/>
          <p:cNvSpPr txBox="1"/>
          <p:nvPr/>
        </p:nvSpPr>
        <p:spPr>
          <a:xfrm>
            <a:off x="260112" y="5428308"/>
            <a:ext cx="7888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IND/GLY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60112" y="5684240"/>
            <a:ext cx="49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SFC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60112" y="5172376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Patients at risk</a:t>
            </a:r>
          </a:p>
        </p:txBody>
      </p:sp>
      <p:sp>
        <p:nvSpPr>
          <p:cNvPr id="112" name="TextBox 111"/>
          <p:cNvSpPr txBox="1"/>
          <p:nvPr/>
        </p:nvSpPr>
        <p:spPr>
          <a:xfrm rot="16200000">
            <a:off x="-724100" y="3100238"/>
            <a:ext cx="3028778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GB" sz="1400" dirty="0"/>
              <a:t>Percentage of patients with event (%)</a:t>
            </a:r>
          </a:p>
        </p:txBody>
      </p:sp>
      <p:sp>
        <p:nvSpPr>
          <p:cNvPr id="113" name="Down Arrow 112"/>
          <p:cNvSpPr/>
          <p:nvPr/>
        </p:nvSpPr>
        <p:spPr bwMode="auto">
          <a:xfrm>
            <a:off x="8416236" y="3503381"/>
            <a:ext cx="480767" cy="438594"/>
          </a:xfrm>
          <a:prstGeom prst="downArrow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/>
          </a:p>
        </p:txBody>
      </p:sp>
      <p:sp>
        <p:nvSpPr>
          <p:cNvPr id="114" name="TextBox 113"/>
          <p:cNvSpPr txBox="1"/>
          <p:nvPr/>
        </p:nvSpPr>
        <p:spPr>
          <a:xfrm>
            <a:off x="6522890" y="3949485"/>
            <a:ext cx="2683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ea typeface="MS PGothic" pitchFamily="34" charset="-128"/>
                <a:cs typeface="Arial" panose="020B0604020202020204" pitchFamily="34" charset="0"/>
              </a:rPr>
              <a:t>HR (95% CI): </a:t>
            </a:r>
            <a:br>
              <a:rPr lang="en-US" sz="1400" dirty="0">
                <a:ea typeface="MS PGothic" pitchFamily="34" charset="-128"/>
                <a:cs typeface="Arial" panose="020B0604020202020204" pitchFamily="34" charset="0"/>
              </a:rPr>
            </a:br>
            <a:r>
              <a:rPr lang="en-US" sz="1400" dirty="0">
                <a:ea typeface="Times New Roman"/>
              </a:rPr>
              <a:t>0.81 (0.66, 1.00), p=0.046</a:t>
            </a:r>
            <a:endParaRPr lang="en-US" sz="1400" dirty="0"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8068266" y="2857695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/>
              <a:t>19% risk </a:t>
            </a:r>
            <a:br>
              <a:rPr lang="en-GB" sz="1600" dirty="0"/>
            </a:br>
            <a:r>
              <a:rPr lang="en-GB" sz="1600" dirty="0"/>
              <a:t>reduction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83122" y="2284174"/>
            <a:ext cx="2065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IND/GLY 110/50 </a:t>
            </a:r>
            <a:r>
              <a:rPr lang="el-GR" sz="1400" dirty="0"/>
              <a:t>μ</a:t>
            </a:r>
            <a:r>
              <a:rPr lang="en-GB" sz="1400" dirty="0"/>
              <a:t>g </a:t>
            </a:r>
            <a:r>
              <a:rPr lang="en-GB" sz="1400" dirty="0" err="1"/>
              <a:t>q.d</a:t>
            </a:r>
            <a:r>
              <a:rPr lang="en-GB" sz="1400" dirty="0"/>
              <a:t>.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2386232" y="2037455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SFC 50/500 </a:t>
            </a:r>
            <a:r>
              <a:rPr lang="el-GR" sz="1400" dirty="0"/>
              <a:t>μ</a:t>
            </a:r>
            <a:r>
              <a:rPr lang="en-GB" sz="1400" dirty="0"/>
              <a:t>g b.i.d.</a:t>
            </a:r>
          </a:p>
        </p:txBody>
      </p:sp>
      <p:cxnSp>
        <p:nvCxnSpPr>
          <p:cNvPr id="118" name="Straight Connector 117"/>
          <p:cNvCxnSpPr/>
          <p:nvPr/>
        </p:nvCxnSpPr>
        <p:spPr bwMode="auto">
          <a:xfrm flipH="1">
            <a:off x="1975124" y="2164534"/>
            <a:ext cx="355964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F4DC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1975120" y="2452653"/>
            <a:ext cx="344874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2E6EB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90083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Content Placeholder 7"/>
          <p:cNvGraphicFramePr>
            <a:graphicFrameLocks/>
          </p:cNvGraphicFramePr>
          <p:nvPr>
            <p:extLst/>
          </p:nvPr>
        </p:nvGraphicFramePr>
        <p:xfrm>
          <a:off x="694266" y="834747"/>
          <a:ext cx="7972955" cy="49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tx1"/>
                </a:solidFill>
              </a:rPr>
              <a:t>Ultibro</a:t>
            </a:r>
            <a:r>
              <a:rPr lang="en-US" sz="2000" b="1" baseline="30000" dirty="0">
                <a:solidFill>
                  <a:schemeClr val="tx1"/>
                </a:solidFill>
              </a:rPr>
              <a:t>®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Breezhaler</a:t>
            </a:r>
            <a:r>
              <a:rPr lang="en-US" sz="2000" b="1" baseline="30000" dirty="0">
                <a:solidFill>
                  <a:schemeClr val="tx1"/>
                </a:solidFill>
              </a:rPr>
              <a:t>®</a:t>
            </a:r>
            <a:r>
              <a:rPr lang="en-GB" altLang="en-US" sz="2000" b="1" dirty="0">
                <a:solidFill>
                  <a:schemeClr val="tx1"/>
                </a:solidFill>
              </a:rPr>
              <a:t> reduced the rate of all </a:t>
            </a:r>
            <a:r>
              <a:rPr lang="en-GB" altLang="en-US" sz="2000" b="1" dirty="0" smtClean="0">
                <a:solidFill>
                  <a:schemeClr val="tx1"/>
                </a:solidFill>
              </a:rPr>
              <a:t/>
            </a:r>
            <a:br>
              <a:rPr lang="en-GB" altLang="en-US" sz="2000" b="1" dirty="0" smtClean="0">
                <a:solidFill>
                  <a:schemeClr val="tx1"/>
                </a:solidFill>
              </a:rPr>
            </a:br>
            <a:r>
              <a:rPr lang="en-GB" altLang="en-US" sz="2000" b="1" dirty="0" smtClean="0">
                <a:solidFill>
                  <a:schemeClr val="tx1"/>
                </a:solidFill>
              </a:rPr>
              <a:t>(</a:t>
            </a:r>
            <a:r>
              <a:rPr lang="en-GB" altLang="en-US" sz="2000" b="1" dirty="0">
                <a:solidFill>
                  <a:schemeClr val="tx1"/>
                </a:solidFill>
              </a:rPr>
              <a:t>mild/moderate/severe) exacerbations </a:t>
            </a:r>
            <a:r>
              <a:rPr lang="en-GB" altLang="en-US" sz="2000" b="1" dirty="0" smtClean="0">
                <a:solidFill>
                  <a:schemeClr val="tx1"/>
                </a:solidFill>
              </a:rPr>
              <a:t>versus </a:t>
            </a:r>
            <a:r>
              <a:rPr lang="en-GB" altLang="en-US" sz="2000" b="1" dirty="0">
                <a:solidFill>
                  <a:schemeClr val="tx1"/>
                </a:solidFill>
              </a:rPr>
              <a:t>SFC over 52 </a:t>
            </a:r>
            <a:r>
              <a:rPr lang="en-GB" altLang="en-US" sz="2000" b="1" dirty="0" smtClean="0">
                <a:solidFill>
                  <a:schemeClr val="tx1"/>
                </a:solidFill>
              </a:rPr>
              <a:t>weeks in patients with &lt;2 and ≥2% blood eosinophils at randomization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17054" y="1745197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RR (95% CI)</a:t>
            </a:r>
            <a:b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</a:b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0.84</a:t>
            </a:r>
            <a:r>
              <a:rPr lang="en-US" sz="1200" dirty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(</a:t>
            </a:r>
            <a:r>
              <a:rPr lang="en-US" sz="1200" dirty="0" smtClean="0"/>
              <a:t>0.75, 0.95) </a:t>
            </a:r>
            <a:r>
              <a:rPr lang="en-US" sz="1200" dirty="0" smtClean="0">
                <a:solidFill>
                  <a:srgbClr val="404040"/>
                </a:solidFill>
                <a:latin typeface="Arial"/>
              </a:rPr>
              <a:t>p</a:t>
            </a: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=0.004</a:t>
            </a:r>
            <a:endParaRPr lang="en-US" sz="1200" dirty="0">
              <a:solidFill>
                <a:srgbClr val="40404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709486" y="1873152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RR (95% CI)</a:t>
            </a:r>
            <a:b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</a:b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0.90</a:t>
            </a:r>
            <a:r>
              <a:rPr lang="en-US" sz="1200" dirty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(</a:t>
            </a:r>
            <a:r>
              <a:rPr lang="en-US" sz="1200" dirty="0" smtClean="0"/>
              <a:t>0.82, 0.99) p</a:t>
            </a:r>
            <a:r>
              <a:rPr lang="en-US" sz="1200" dirty="0" smtClean="0">
                <a:solidFill>
                  <a:srgbClr val="404040"/>
                </a:solidFill>
                <a:latin typeface="Arial"/>
                <a:ea typeface="ヒラギノ角ゴ Pro W3"/>
                <a:cs typeface="ヒラギノ角ゴ Pro W3"/>
              </a:rPr>
              <a:t>=0.030</a:t>
            </a:r>
            <a:endParaRPr lang="en-US" sz="1200" dirty="0">
              <a:solidFill>
                <a:srgbClr val="40404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2751735" y="5553206"/>
            <a:ext cx="738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&lt;2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1453757" y="5830887"/>
            <a:ext cx="6984123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Percentage blood eosinophils (%)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6358416" y="5570123"/>
            <a:ext cx="738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≥2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811648" y="1269856"/>
            <a:ext cx="2119158" cy="555858"/>
            <a:chOff x="6207251" y="1240254"/>
            <a:chExt cx="2119158" cy="555858"/>
          </a:xfrm>
        </p:grpSpPr>
        <p:grpSp>
          <p:nvGrpSpPr>
            <p:cNvPr id="59" name="Group 58"/>
            <p:cNvGrpSpPr/>
            <p:nvPr/>
          </p:nvGrpSpPr>
          <p:grpSpPr>
            <a:xfrm>
              <a:off x="6207251" y="1240254"/>
              <a:ext cx="1879797" cy="307777"/>
              <a:chOff x="6207251" y="1240254"/>
              <a:chExt cx="1879797" cy="3077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305791" y="1240254"/>
                <a:ext cx="17812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SFC 50/500 µg b.i.d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6207251" y="1322142"/>
                <a:ext cx="144000" cy="144000"/>
              </a:xfrm>
              <a:prstGeom prst="rect">
                <a:avLst/>
              </a:prstGeom>
              <a:solidFill>
                <a:srgbClr val="FF4DC7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solidFill>
                    <a:srgbClr val="40404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207251" y="1488335"/>
              <a:ext cx="2119158" cy="307777"/>
              <a:chOff x="6207251" y="1488335"/>
              <a:chExt cx="2119158" cy="307777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6305791" y="1488335"/>
                <a:ext cx="20206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IND/GLY 110/50 µg </a:t>
                </a:r>
                <a:r>
                  <a:rPr lang="en-US" sz="1400" dirty="0" err="1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q.d</a:t>
                </a:r>
                <a:endParaRPr lang="en-US" sz="1400" dirty="0">
                  <a:solidFill>
                    <a:srgbClr val="404040"/>
                  </a:solidFill>
                  <a:latin typeface="Arial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6207251" y="1570223"/>
                <a:ext cx="144000" cy="144000"/>
              </a:xfrm>
              <a:prstGeom prst="rect">
                <a:avLst/>
              </a:prstGeom>
              <a:solidFill>
                <a:srgbClr val="2E6EBC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40404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66" name="TextBox 65"/>
          <p:cNvSpPr txBox="1"/>
          <p:nvPr/>
        </p:nvSpPr>
        <p:spPr bwMode="auto">
          <a:xfrm>
            <a:off x="874627" y="5074148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0.5</a:t>
            </a:r>
          </a:p>
        </p:txBody>
      </p:sp>
      <p:sp>
        <p:nvSpPr>
          <p:cNvPr id="67" name="TextBox 66"/>
          <p:cNvSpPr txBox="1"/>
          <p:nvPr/>
        </p:nvSpPr>
        <p:spPr bwMode="auto">
          <a:xfrm>
            <a:off x="874627" y="4702813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 bwMode="auto">
          <a:xfrm>
            <a:off x="874627" y="4331478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1.5</a:t>
            </a:r>
          </a:p>
        </p:txBody>
      </p:sp>
      <p:sp>
        <p:nvSpPr>
          <p:cNvPr id="69" name="TextBox 68"/>
          <p:cNvSpPr txBox="1"/>
          <p:nvPr/>
        </p:nvSpPr>
        <p:spPr bwMode="auto">
          <a:xfrm>
            <a:off x="874627" y="3960143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2</a:t>
            </a:r>
          </a:p>
        </p:txBody>
      </p:sp>
      <p:sp>
        <p:nvSpPr>
          <p:cNvPr id="70" name="TextBox 69"/>
          <p:cNvSpPr txBox="1"/>
          <p:nvPr/>
        </p:nvSpPr>
        <p:spPr bwMode="auto">
          <a:xfrm>
            <a:off x="874627" y="3588808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2.5</a:t>
            </a:r>
          </a:p>
        </p:txBody>
      </p:sp>
      <p:sp>
        <p:nvSpPr>
          <p:cNvPr id="71" name="TextBox 70"/>
          <p:cNvSpPr txBox="1"/>
          <p:nvPr/>
        </p:nvSpPr>
        <p:spPr bwMode="auto">
          <a:xfrm>
            <a:off x="874627" y="3217473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3</a:t>
            </a:r>
          </a:p>
        </p:txBody>
      </p:sp>
      <p:sp>
        <p:nvSpPr>
          <p:cNvPr id="72" name="TextBox 71"/>
          <p:cNvSpPr txBox="1"/>
          <p:nvPr/>
        </p:nvSpPr>
        <p:spPr bwMode="auto">
          <a:xfrm>
            <a:off x="874627" y="2846138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3.5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874627" y="2474803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4</a:t>
            </a:r>
          </a:p>
        </p:txBody>
      </p:sp>
      <p:sp>
        <p:nvSpPr>
          <p:cNvPr id="74" name="TextBox 73"/>
          <p:cNvSpPr txBox="1"/>
          <p:nvPr/>
        </p:nvSpPr>
        <p:spPr bwMode="auto">
          <a:xfrm>
            <a:off x="874627" y="2103468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4.5</a:t>
            </a:r>
          </a:p>
        </p:txBody>
      </p:sp>
      <p:sp>
        <p:nvSpPr>
          <p:cNvPr id="75" name="TextBox 74"/>
          <p:cNvSpPr txBox="1"/>
          <p:nvPr/>
        </p:nvSpPr>
        <p:spPr bwMode="auto">
          <a:xfrm rot="16200000">
            <a:off x="-1195979" y="3548287"/>
            <a:ext cx="3726380" cy="317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404040"/>
                </a:solidFill>
                <a:latin typeface="Arial"/>
              </a:rPr>
              <a:t>All exacerbations (annualized rate)</a:t>
            </a:r>
            <a:endParaRPr lang="en-GB" sz="1400" kern="0" dirty="0">
              <a:solidFill>
                <a:srgbClr val="404040"/>
              </a:solidFill>
              <a:latin typeface="Arial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 bwMode="auto">
          <a:xfrm>
            <a:off x="874627" y="1732133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5</a:t>
            </a:r>
          </a:p>
        </p:txBody>
      </p:sp>
      <p:sp>
        <p:nvSpPr>
          <p:cNvPr id="77" name="TextBox 76"/>
          <p:cNvSpPr txBox="1"/>
          <p:nvPr/>
        </p:nvSpPr>
        <p:spPr bwMode="auto">
          <a:xfrm>
            <a:off x="1136924" y="5445484"/>
            <a:ext cx="223753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0</a:t>
            </a:r>
          </a:p>
        </p:txBody>
      </p:sp>
      <p:pic>
        <p:nvPicPr>
          <p:cNvPr id="34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6524437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694266" y="834747"/>
          <a:ext cx="7972955" cy="49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b="1" dirty="0"/>
              <a:t>Ultibro</a:t>
            </a:r>
            <a:r>
              <a:rPr lang="en-US" sz="2000" b="1" baseline="30000" dirty="0"/>
              <a:t>®</a:t>
            </a:r>
            <a:r>
              <a:rPr lang="en-US" sz="2000" b="1" dirty="0"/>
              <a:t> </a:t>
            </a:r>
            <a:r>
              <a:rPr lang="en-US" sz="2000" b="1" dirty="0" err="1"/>
              <a:t>Breezhaler</a:t>
            </a:r>
            <a:r>
              <a:rPr lang="en-US" sz="2000" b="1" baseline="30000" dirty="0"/>
              <a:t>®</a:t>
            </a:r>
            <a:r>
              <a:rPr lang="en-GB" altLang="en-US" sz="2000" b="1" dirty="0"/>
              <a:t> reduced the rate </a:t>
            </a:r>
            <a:r>
              <a:rPr lang="en-GB" altLang="en-US" sz="2000" b="1" dirty="0" smtClean="0"/>
              <a:t>of</a:t>
            </a:r>
            <a:br>
              <a:rPr lang="en-GB" altLang="en-US" sz="2000" b="1" dirty="0" smtClean="0"/>
            </a:br>
            <a:r>
              <a:rPr lang="en-GB" altLang="en-US" sz="2000" b="1" dirty="0" smtClean="0"/>
              <a:t>moderate or severe exacerbations </a:t>
            </a:r>
            <a:r>
              <a:rPr lang="en-GB" altLang="en-US" sz="2000" b="1" dirty="0"/>
              <a:t>versus SFC over 52 weeks </a:t>
            </a:r>
            <a:r>
              <a:rPr lang="en-GB" altLang="en-US" sz="2000" b="1" dirty="0" smtClean="0"/>
              <a:t>in</a:t>
            </a:r>
            <a:br>
              <a:rPr lang="en-GB" altLang="en-US" sz="2000" b="1" dirty="0" smtClean="0"/>
            </a:br>
            <a:r>
              <a:rPr lang="en-GB" altLang="en-US" sz="2000" b="1" dirty="0" smtClean="0"/>
              <a:t>patients </a:t>
            </a:r>
            <a:r>
              <a:rPr lang="en-GB" altLang="en-US" sz="2000" b="1" dirty="0"/>
              <a:t>with </a:t>
            </a:r>
            <a:r>
              <a:rPr lang="en-GB" altLang="en-US" sz="2000" b="1" dirty="0" smtClean="0"/>
              <a:t>&lt;</a:t>
            </a:r>
            <a:r>
              <a:rPr lang="en-GB" altLang="en-US" sz="2000" b="1" dirty="0"/>
              <a:t>2 </a:t>
            </a:r>
            <a:r>
              <a:rPr lang="en-GB" altLang="en-US" sz="2000" b="1" dirty="0" smtClean="0"/>
              <a:t>and </a:t>
            </a:r>
            <a:r>
              <a:rPr lang="en-GB" altLang="en-US" sz="2000" b="1" dirty="0"/>
              <a:t>≥2% blood eosinophils at randomization </a:t>
            </a:r>
            <a:endParaRPr lang="en-US" sz="2000" b="1" dirty="0">
              <a:ea typeface="ヒラギノ角ゴ Pro W3"/>
              <a:cs typeface="ヒラギノ角ゴ Pro W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8799" y="1758214"/>
            <a:ext cx="1973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ea typeface="ヒラギノ角ゴ Pro W3"/>
                <a:cs typeface="ヒラギノ角ゴ Pro W3"/>
              </a:rPr>
              <a:t>RR (95% CI) </a:t>
            </a:r>
            <a:br>
              <a:rPr lang="en-US" sz="1200" dirty="0">
                <a:ea typeface="ヒラギノ角ゴ Pro W3"/>
                <a:cs typeface="ヒラギノ角ゴ Pro W3"/>
              </a:rPr>
            </a:br>
            <a:r>
              <a:rPr lang="en-US" sz="1200" dirty="0">
                <a:ea typeface="ヒラギノ角ゴ Pro W3"/>
                <a:cs typeface="ヒラギノ角ゴ Pro W3"/>
              </a:rPr>
              <a:t>0.80 (0.68, 0.93), </a:t>
            </a:r>
            <a:r>
              <a:rPr lang="en-US" sz="1200" dirty="0" smtClean="0">
                <a:ea typeface="ヒラギノ角ゴ Pro W3"/>
                <a:cs typeface="ヒラギノ角ゴ Pro W3"/>
              </a:rPr>
              <a:t>p=0.004</a:t>
            </a:r>
            <a:endParaRPr lang="en-US" sz="1200" dirty="0">
              <a:ea typeface="ヒラギノ角ゴ Pro W3"/>
              <a:cs typeface="ヒラギノ角ゴ Pro W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3245" y="2026328"/>
            <a:ext cx="1973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ea typeface="ヒラギノ角ゴ Pro W3"/>
                <a:cs typeface="ヒラギノ角ゴ Pro W3"/>
              </a:rPr>
              <a:t>RR (95% CI) </a:t>
            </a:r>
            <a:br>
              <a:rPr lang="en-US" sz="1200" dirty="0">
                <a:ea typeface="ヒラギノ角ゴ Pro W3"/>
                <a:cs typeface="ヒラギノ角ゴ Pro W3"/>
              </a:rPr>
            </a:br>
            <a:r>
              <a:rPr lang="en-US" sz="1200" dirty="0">
                <a:ea typeface="ヒラギノ角ゴ Pro W3"/>
                <a:cs typeface="ヒラギノ角ゴ Pro W3"/>
              </a:rPr>
              <a:t>0.85 (0.75, 0.96), </a:t>
            </a:r>
            <a:r>
              <a:rPr lang="en-US" sz="1200" dirty="0" smtClean="0">
                <a:ea typeface="ヒラギノ角ゴ Pro W3"/>
                <a:cs typeface="ヒラギノ角ゴ Pro W3"/>
              </a:rPr>
              <a:t>p=0.010</a:t>
            </a:r>
            <a:endParaRPr lang="en-US" sz="1200" dirty="0">
              <a:ea typeface="ヒラギノ角ゴ Pro W3"/>
              <a:cs typeface="ヒラギノ角ゴ Pro W3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874627" y="1732133"/>
            <a:ext cx="486050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1.5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742610" y="2351025"/>
            <a:ext cx="618067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1.25</a:t>
            </a:r>
          </a:p>
        </p:txBody>
      </p:sp>
      <p:sp>
        <p:nvSpPr>
          <p:cNvPr id="33" name="TextBox 32"/>
          <p:cNvSpPr txBox="1"/>
          <p:nvPr/>
        </p:nvSpPr>
        <p:spPr bwMode="auto">
          <a:xfrm>
            <a:off x="1098210" y="2969917"/>
            <a:ext cx="262467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781324" y="3588809"/>
            <a:ext cx="579353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0.75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781324" y="4207701"/>
            <a:ext cx="579353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0.5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781324" y="4826593"/>
            <a:ext cx="579353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0.25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1136924" y="5445484"/>
            <a:ext cx="223753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 bwMode="auto">
          <a:xfrm rot="16200000">
            <a:off x="-1302618" y="3445326"/>
            <a:ext cx="3726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20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rgbClr val="404040"/>
                </a:solidFill>
                <a:latin typeface="Arial"/>
              </a:rPr>
              <a:t>Moderate to severe exacerbations </a:t>
            </a:r>
            <a:br>
              <a:rPr lang="en-GB" sz="1400" dirty="0">
                <a:solidFill>
                  <a:srgbClr val="404040"/>
                </a:solidFill>
                <a:latin typeface="Arial"/>
              </a:rPr>
            </a:br>
            <a:r>
              <a:rPr lang="en-GB" sz="1400" dirty="0">
                <a:solidFill>
                  <a:srgbClr val="404040"/>
                </a:solidFill>
                <a:latin typeface="Arial"/>
              </a:rPr>
              <a:t>(annualized rate) 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811648" y="1269856"/>
            <a:ext cx="2119158" cy="555858"/>
            <a:chOff x="6207251" y="1240254"/>
            <a:chExt cx="2119158" cy="555858"/>
          </a:xfrm>
        </p:grpSpPr>
        <p:grpSp>
          <p:nvGrpSpPr>
            <p:cNvPr id="53" name="Group 52"/>
            <p:cNvGrpSpPr/>
            <p:nvPr/>
          </p:nvGrpSpPr>
          <p:grpSpPr>
            <a:xfrm>
              <a:off x="6207251" y="1240254"/>
              <a:ext cx="1879797" cy="307777"/>
              <a:chOff x="6207251" y="1240254"/>
              <a:chExt cx="1879797" cy="307777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6305791" y="1240254"/>
                <a:ext cx="178125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SFC 50/500 µg </a:t>
                </a:r>
                <a:r>
                  <a:rPr lang="en-US" sz="1400" dirty="0" err="1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b.i.d</a:t>
                </a:r>
                <a:endParaRPr lang="en-US" sz="1400" dirty="0">
                  <a:solidFill>
                    <a:srgbClr val="404040"/>
                  </a:solidFill>
                  <a:latin typeface="Arial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6207251" y="1322142"/>
                <a:ext cx="144000" cy="144000"/>
              </a:xfrm>
              <a:prstGeom prst="rect">
                <a:avLst/>
              </a:prstGeom>
              <a:solidFill>
                <a:srgbClr val="FF4DC7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40404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207251" y="1488335"/>
              <a:ext cx="2119158" cy="307777"/>
              <a:chOff x="6207251" y="1488335"/>
              <a:chExt cx="2119158" cy="30777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6305791" y="1488335"/>
                <a:ext cx="20206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IND/GLY 110/50 µg </a:t>
                </a:r>
                <a:r>
                  <a:rPr lang="en-US" sz="1400" dirty="0" err="1">
                    <a:solidFill>
                      <a:srgbClr val="404040"/>
                    </a:solidFill>
                    <a:latin typeface="Arial"/>
                    <a:ea typeface="ヒラギノ角ゴ Pro W3"/>
                    <a:cs typeface="ヒラギノ角ゴ Pro W3"/>
                  </a:rPr>
                  <a:t>q.d</a:t>
                </a:r>
                <a:endParaRPr lang="en-US" sz="1400" dirty="0">
                  <a:solidFill>
                    <a:srgbClr val="404040"/>
                  </a:solidFill>
                  <a:latin typeface="Arial"/>
                  <a:ea typeface="ヒラギノ角ゴ Pro W3"/>
                  <a:cs typeface="ヒラギノ角ゴ Pro W3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6207251" y="1570223"/>
                <a:ext cx="144000" cy="144000"/>
              </a:xfrm>
              <a:prstGeom prst="rect">
                <a:avLst/>
              </a:prstGeom>
              <a:solidFill>
                <a:srgbClr val="2E6EBC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>
                  <a:solidFill>
                    <a:srgbClr val="40404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40" name="TextBox 39"/>
          <p:cNvSpPr txBox="1"/>
          <p:nvPr/>
        </p:nvSpPr>
        <p:spPr bwMode="auto">
          <a:xfrm>
            <a:off x="2751735" y="5553206"/>
            <a:ext cx="738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&lt;2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1453757" y="5830887"/>
            <a:ext cx="6984123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Percentage blood eosinophils (%)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6358416" y="5570123"/>
            <a:ext cx="7385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latin typeface="Arial"/>
                <a:cs typeface="Arial" pitchFamily="34" charset="0"/>
              </a:rPr>
              <a:t>≥2</a:t>
            </a:r>
          </a:p>
        </p:txBody>
      </p:sp>
      <p:grpSp>
        <p:nvGrpSpPr>
          <p:cNvPr id="50" name="Group 49"/>
          <p:cNvGrpSpPr/>
          <p:nvPr/>
        </p:nvGrpSpPr>
        <p:grpSpPr>
          <a:xfrm rot="10800000" flipH="1" flipV="1">
            <a:off x="6208808" y="2505242"/>
            <a:ext cx="1008421" cy="464675"/>
            <a:chOff x="-2959263" y="278828"/>
            <a:chExt cx="1776298" cy="2598934"/>
          </a:xfrm>
        </p:grpSpPr>
        <p:cxnSp>
          <p:nvCxnSpPr>
            <p:cNvPr id="51" name="Straight Connector 50"/>
            <p:cNvCxnSpPr/>
            <p:nvPr/>
          </p:nvCxnSpPr>
          <p:spPr>
            <a:xfrm flipV="1">
              <a:off x="-1182965" y="278828"/>
              <a:ext cx="0" cy="2598934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-2959263" y="278828"/>
              <a:ext cx="0" cy="465633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2945326" y="278828"/>
              <a:ext cx="1748424" cy="0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rot="10800000" flipH="1" flipV="1">
            <a:off x="2747825" y="2233084"/>
            <a:ext cx="1008421" cy="464675"/>
            <a:chOff x="-2959263" y="278828"/>
            <a:chExt cx="1776298" cy="2598934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-1182965" y="278828"/>
              <a:ext cx="0" cy="2598934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-2959263" y="278828"/>
              <a:ext cx="0" cy="465633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-2945326" y="278828"/>
              <a:ext cx="1748424" cy="0"/>
            </a:xfrm>
            <a:prstGeom prst="line">
              <a:avLst/>
            </a:prstGeom>
            <a:ln w="19050" cap="sq">
              <a:solidFill>
                <a:schemeClr val="tx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6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</p:spTree>
    <p:extLst>
      <p:ext uri="{BB962C8B-B14F-4D97-AF65-F5344CB8AC3E}">
        <p14:creationId xmlns:p14="http://schemas.microsoft.com/office/powerpoint/2010/main" val="4008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Ultibro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Breezhaler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GB" altLang="en-US" sz="2400" b="1" dirty="0">
                <a:solidFill>
                  <a:schemeClr val="tx1"/>
                </a:solidFill>
              </a:rPr>
              <a:t> </a:t>
            </a:r>
            <a:r>
              <a:rPr lang="en-GB" sz="2400" b="1" dirty="0">
                <a:solidFill>
                  <a:schemeClr val="tx1"/>
                </a:solidFill>
              </a:rPr>
              <a:t>significantly </a:t>
            </a:r>
            <a:r>
              <a:rPr lang="en-GB" sz="2400" b="1" dirty="0" smtClean="0">
                <a:solidFill>
                  <a:schemeClr val="tx1"/>
                </a:solidFill>
              </a:rPr>
              <a:t>improved</a:t>
            </a:r>
            <a:br>
              <a:rPr lang="en-GB" sz="2400" b="1" dirty="0" smtClean="0">
                <a:solidFill>
                  <a:schemeClr val="tx1"/>
                </a:solidFill>
              </a:rPr>
            </a:br>
            <a:r>
              <a:rPr lang="en-GB" sz="2400" b="1" dirty="0" smtClean="0">
                <a:solidFill>
                  <a:schemeClr val="tx1"/>
                </a:solidFill>
              </a:rPr>
              <a:t>trough </a:t>
            </a:r>
            <a:r>
              <a:rPr lang="en-GB" sz="2400" b="1" dirty="0">
                <a:solidFill>
                  <a:schemeClr val="tx1"/>
                </a:solidFill>
              </a:rPr>
              <a:t>FEV</a:t>
            </a:r>
            <a:r>
              <a:rPr lang="en-GB" sz="2400" b="1" baseline="-25000" dirty="0">
                <a:solidFill>
                  <a:schemeClr val="tx1"/>
                </a:solidFill>
              </a:rPr>
              <a:t>1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</a:rPr>
              <a:t>versus SFC </a:t>
            </a:r>
            <a:r>
              <a:rPr lang="en-GB" sz="2400" b="1" dirty="0">
                <a:solidFill>
                  <a:schemeClr val="tx1"/>
                </a:solidFill>
              </a:rPr>
              <a:t>at Week 52</a:t>
            </a:r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/>
          </p:nvPr>
        </p:nvGraphicFramePr>
        <p:xfrm>
          <a:off x="677559" y="1665289"/>
          <a:ext cx="7971141" cy="411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4124131" y="2543402"/>
            <a:ext cx="16670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∆=62 mL, </a:t>
            </a:r>
            <a:r>
              <a:rPr lang="en-US" sz="1400" dirty="0" smtClean="0">
                <a:solidFill>
                  <a:srgbClr val="404040"/>
                </a:solidFill>
                <a:ea typeface="ヒラギノ角ゴ Pro W3"/>
                <a:cs typeface="ヒラギノ角ゴ Pro W3"/>
              </a:rPr>
              <a:t>p&lt;0.001</a:t>
            </a:r>
            <a:endParaRPr lang="en-US" sz="14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 rot="16200000">
            <a:off x="-1291560" y="3437299"/>
            <a:ext cx="3765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3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r>
              <a:rPr lang="en-US" altLang="en-US" sz="1400" dirty="0">
                <a:solidFill>
                  <a:srgbClr val="000008"/>
                </a:solidFill>
              </a:rPr>
              <a:t>Adjusted mean change from baseline in </a:t>
            </a:r>
            <a:br>
              <a:rPr lang="en-US" altLang="en-US" sz="1400" dirty="0">
                <a:solidFill>
                  <a:srgbClr val="000008"/>
                </a:solidFill>
              </a:rPr>
            </a:br>
            <a:r>
              <a:rPr lang="en-US" altLang="en-US" sz="1400" dirty="0">
                <a:solidFill>
                  <a:srgbClr val="000008"/>
                </a:solidFill>
              </a:rPr>
              <a:t>pre-dose trough FEV</a:t>
            </a:r>
            <a:r>
              <a:rPr lang="en-US" altLang="en-US" sz="1400" baseline="-25000" dirty="0">
                <a:solidFill>
                  <a:srgbClr val="000008"/>
                </a:solidFill>
              </a:rPr>
              <a:t>1</a:t>
            </a:r>
            <a:r>
              <a:rPr lang="en-GB" sz="1400" dirty="0">
                <a:solidFill>
                  <a:srgbClr val="000008"/>
                </a:solidFill>
              </a:rPr>
              <a:t> (mL)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917303" y="1717858"/>
            <a:ext cx="477718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50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806450" y="5473993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–50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806450" y="3591186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677558" y="4499557"/>
            <a:ext cx="717463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–25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677560" y="2642022"/>
            <a:ext cx="717462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25</a:t>
            </a:r>
          </a:p>
        </p:txBody>
      </p:sp>
      <p:pic>
        <p:nvPicPr>
          <p:cNvPr id="16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668333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" name="Content Placeholder 7"/>
          <p:cNvGraphicFramePr>
            <a:graphicFrameLocks/>
          </p:cNvGraphicFramePr>
          <p:nvPr>
            <p:extLst/>
          </p:nvPr>
        </p:nvGraphicFramePr>
        <p:xfrm>
          <a:off x="478366" y="417433"/>
          <a:ext cx="7972955" cy="49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" name="Content Placeholder 1"/>
          <p:cNvSpPr txBox="1">
            <a:spLocks/>
          </p:cNvSpPr>
          <p:nvPr/>
        </p:nvSpPr>
        <p:spPr bwMode="gray">
          <a:xfrm>
            <a:off x="395535" y="6186509"/>
            <a:ext cx="5116212" cy="4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sz="1100" dirty="0"/>
              <a:t/>
            </a:r>
            <a:br>
              <a:rPr lang="en-GB" sz="1100" dirty="0"/>
            </a:br>
            <a:r>
              <a:rPr lang="en-GB" sz="1100" dirty="0" smtClean="0"/>
              <a:t> </a:t>
            </a:r>
            <a:r>
              <a:rPr lang="en-GB" sz="1100" dirty="0"/>
              <a:t>LS = least </a:t>
            </a:r>
            <a:r>
              <a:rPr lang="en-GB" sz="1100" dirty="0" smtClean="0"/>
              <a:t>square</a:t>
            </a:r>
            <a:endParaRPr lang="en-GB" sz="1100" dirty="0"/>
          </a:p>
        </p:txBody>
      </p:sp>
      <p:pic>
        <p:nvPicPr>
          <p:cNvPr id="78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 bwMode="auto">
          <a:xfrm>
            <a:off x="1260351" y="5604095"/>
            <a:ext cx="6984123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Time (days)</a:t>
            </a:r>
          </a:p>
        </p:txBody>
      </p:sp>
      <p:sp>
        <p:nvSpPr>
          <p:cNvPr id="83" name="TextBox 82"/>
          <p:cNvSpPr txBox="1"/>
          <p:nvPr/>
        </p:nvSpPr>
        <p:spPr bwMode="auto">
          <a:xfrm rot="16200000">
            <a:off x="-1430793" y="3134407"/>
            <a:ext cx="37522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Adjusted mean SGRQ-C total score</a:t>
            </a:r>
          </a:p>
        </p:txBody>
      </p:sp>
      <p:sp>
        <p:nvSpPr>
          <p:cNvPr id="84" name="TextBox 83"/>
          <p:cNvSpPr txBox="1"/>
          <p:nvPr/>
        </p:nvSpPr>
        <p:spPr bwMode="auto">
          <a:xfrm>
            <a:off x="693070" y="1298299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48</a:t>
            </a:r>
          </a:p>
        </p:txBody>
      </p:sp>
      <p:sp>
        <p:nvSpPr>
          <p:cNvPr id="85" name="TextBox 84"/>
          <p:cNvSpPr txBox="1"/>
          <p:nvPr/>
        </p:nvSpPr>
        <p:spPr bwMode="auto">
          <a:xfrm>
            <a:off x="701403" y="5023059"/>
            <a:ext cx="477718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41</a:t>
            </a:r>
          </a:p>
        </p:txBody>
      </p:sp>
      <p:sp>
        <p:nvSpPr>
          <p:cNvPr id="86" name="TextBox 85"/>
          <p:cNvSpPr txBox="1"/>
          <p:nvPr/>
        </p:nvSpPr>
        <p:spPr bwMode="auto">
          <a:xfrm>
            <a:off x="693070" y="1830408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47</a:t>
            </a:r>
          </a:p>
        </p:txBody>
      </p:sp>
      <p:sp>
        <p:nvSpPr>
          <p:cNvPr id="89" name="TextBox 88"/>
          <p:cNvSpPr txBox="1"/>
          <p:nvPr/>
        </p:nvSpPr>
        <p:spPr bwMode="auto">
          <a:xfrm>
            <a:off x="693070" y="2362517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46</a:t>
            </a:r>
          </a:p>
        </p:txBody>
      </p:sp>
      <p:sp>
        <p:nvSpPr>
          <p:cNvPr id="90" name="TextBox 89"/>
          <p:cNvSpPr txBox="1"/>
          <p:nvPr/>
        </p:nvSpPr>
        <p:spPr bwMode="auto">
          <a:xfrm>
            <a:off x="693070" y="2894626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45</a:t>
            </a:r>
          </a:p>
        </p:txBody>
      </p:sp>
      <p:sp>
        <p:nvSpPr>
          <p:cNvPr id="91" name="TextBox 90"/>
          <p:cNvSpPr txBox="1"/>
          <p:nvPr/>
        </p:nvSpPr>
        <p:spPr bwMode="auto">
          <a:xfrm>
            <a:off x="693070" y="3426735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44</a:t>
            </a:r>
          </a:p>
        </p:txBody>
      </p:sp>
      <p:sp>
        <p:nvSpPr>
          <p:cNvPr id="92" name="TextBox 91"/>
          <p:cNvSpPr txBox="1"/>
          <p:nvPr/>
        </p:nvSpPr>
        <p:spPr bwMode="auto">
          <a:xfrm>
            <a:off x="693070" y="3958844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43</a:t>
            </a:r>
          </a:p>
        </p:txBody>
      </p:sp>
      <p:sp>
        <p:nvSpPr>
          <p:cNvPr id="93" name="TextBox 92"/>
          <p:cNvSpPr txBox="1"/>
          <p:nvPr/>
        </p:nvSpPr>
        <p:spPr bwMode="auto">
          <a:xfrm>
            <a:off x="693070" y="4490953"/>
            <a:ext cx="486050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42</a:t>
            </a:r>
          </a:p>
        </p:txBody>
      </p:sp>
      <p:sp>
        <p:nvSpPr>
          <p:cNvPr id="94" name="TextBox 93"/>
          <p:cNvSpPr txBox="1"/>
          <p:nvPr/>
        </p:nvSpPr>
        <p:spPr bwMode="auto">
          <a:xfrm>
            <a:off x="1237857" y="5257682"/>
            <a:ext cx="116244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0 (baseline)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1161108" y="4756960"/>
            <a:ext cx="119353" cy="103528"/>
            <a:chOff x="895323" y="4832349"/>
            <a:chExt cx="119353" cy="98379"/>
          </a:xfrm>
        </p:grpSpPr>
        <p:grpSp>
          <p:nvGrpSpPr>
            <p:cNvPr id="96" name="Group 94"/>
            <p:cNvGrpSpPr>
              <a:grpSpLocks/>
            </p:cNvGrpSpPr>
            <p:nvPr/>
          </p:nvGrpSpPr>
          <p:grpSpPr bwMode="auto">
            <a:xfrm>
              <a:off x="895323" y="4832349"/>
              <a:ext cx="99243" cy="69526"/>
              <a:chOff x="999515" y="5230346"/>
              <a:chExt cx="155974" cy="110055"/>
            </a:xfrm>
          </p:grpSpPr>
          <p:cxnSp>
            <p:nvCxnSpPr>
              <p:cNvPr id="98" name="Straight Connector 97"/>
              <p:cNvCxnSpPr>
                <a:cxnSpLocks noChangeShapeType="1"/>
              </p:cNvCxnSpPr>
              <p:nvPr/>
            </p:nvCxnSpPr>
            <p:spPr bwMode="auto">
              <a:xfrm flipV="1">
                <a:off x="1031121" y="5279314"/>
                <a:ext cx="124368" cy="61087"/>
              </a:xfrm>
              <a:prstGeom prst="line">
                <a:avLst/>
              </a:prstGeom>
              <a:noFill/>
              <a:ln w="28575" cap="sq" algn="ctr">
                <a:solidFill>
                  <a:sysClr val="window" lastClr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" name="Straight Connector 97"/>
              <p:cNvCxnSpPr>
                <a:cxnSpLocks noChangeShapeType="1"/>
              </p:cNvCxnSpPr>
              <p:nvPr/>
            </p:nvCxnSpPr>
            <p:spPr bwMode="auto">
              <a:xfrm flipV="1">
                <a:off x="999515" y="5230346"/>
                <a:ext cx="155974" cy="76609"/>
              </a:xfrm>
              <a:prstGeom prst="line">
                <a:avLst/>
              </a:prstGeom>
              <a:noFill/>
              <a:ln w="28575" cap="sq" algn="ctr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97" name="Straight Connector 97"/>
            <p:cNvCxnSpPr>
              <a:cxnSpLocks noChangeShapeType="1"/>
            </p:cNvCxnSpPr>
            <p:nvPr/>
          </p:nvCxnSpPr>
          <p:spPr bwMode="auto">
            <a:xfrm flipV="1">
              <a:off x="915435" y="4882332"/>
              <a:ext cx="99241" cy="48396"/>
            </a:xfrm>
            <a:prstGeom prst="line">
              <a:avLst/>
            </a:prstGeom>
            <a:noFill/>
            <a:ln w="28575" cap="sq" algn="ctr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0" name="TextBox 99"/>
          <p:cNvSpPr txBox="1"/>
          <p:nvPr/>
        </p:nvSpPr>
        <p:spPr bwMode="auto">
          <a:xfrm>
            <a:off x="666340" y="5023058"/>
            <a:ext cx="477718" cy="21693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2403976" y="5257682"/>
            <a:ext cx="116244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29</a:t>
            </a: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3570095" y="5257682"/>
            <a:ext cx="116244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85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4736214" y="5257682"/>
            <a:ext cx="116244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183</a:t>
            </a: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5902333" y="5257682"/>
            <a:ext cx="116244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267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7068450" y="5257682"/>
            <a:ext cx="116244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kern="0" dirty="0">
                <a:solidFill>
                  <a:srgbClr val="404040"/>
                </a:solidFill>
                <a:ea typeface="MS PGothic" pitchFamily="34" charset="-128"/>
                <a:cs typeface="Arial" pitchFamily="34" charset="0"/>
              </a:rPr>
              <a:t>Day 365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5655747" y="1384011"/>
            <a:ext cx="2600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SFC 50/500 µg b.i.d (</a:t>
            </a:r>
            <a:r>
              <a:rPr lang="en-US" sz="1400" dirty="0" smtClean="0">
                <a:solidFill>
                  <a:srgbClr val="404040"/>
                </a:solidFill>
                <a:ea typeface="ヒラギノ角ゴ Pro W3"/>
                <a:cs typeface="ヒラギノ角ゴ Pro W3"/>
              </a:rPr>
              <a:t>n=1,593</a:t>
            </a:r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)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5655747" y="1670192"/>
            <a:ext cx="2889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IND/GLY 110/50 µg </a:t>
            </a:r>
            <a:r>
              <a:rPr lang="en-US" sz="1400" dirty="0" err="1">
                <a:solidFill>
                  <a:srgbClr val="404040"/>
                </a:solidFill>
                <a:ea typeface="ヒラギノ角ゴ Pro W3"/>
                <a:cs typeface="ヒラギノ角ゴ Pro W3"/>
              </a:rPr>
              <a:t>q.d</a:t>
            </a:r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. (</a:t>
            </a:r>
            <a:r>
              <a:rPr lang="en-US" sz="1400" dirty="0" smtClean="0">
                <a:solidFill>
                  <a:srgbClr val="404040"/>
                </a:solidFill>
                <a:ea typeface="ヒラギノ角ゴ Pro W3"/>
                <a:cs typeface="ヒラギノ角ゴ Pro W3"/>
              </a:rPr>
              <a:t>n=1,602</a:t>
            </a:r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)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3460354" y="2347642"/>
            <a:ext cx="1259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LS </a:t>
            </a:r>
            <a:r>
              <a:rPr lang="en-US" sz="1200" kern="0" dirty="0" smtClean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mean </a:t>
            </a: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difference –1.3</a:t>
            </a:r>
          </a:p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P&lt;0.001</a:t>
            </a:r>
            <a:endParaRPr lang="en-GB" sz="1200" kern="0" baseline="30000" dirty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4647196" y="2614794"/>
            <a:ext cx="126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LS </a:t>
            </a:r>
            <a:r>
              <a:rPr lang="en-US" sz="1200" kern="0" dirty="0" smtClean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mean </a:t>
            </a: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difference –1.2</a:t>
            </a:r>
          </a:p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P=0.001</a:t>
            </a:r>
            <a:endParaRPr lang="en-GB" sz="1200" kern="0" baseline="30000" dirty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7043971" y="2372980"/>
            <a:ext cx="12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LS m</a:t>
            </a:r>
            <a:r>
              <a:rPr lang="en-US" sz="1200" kern="0" dirty="0" smtClean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ean </a:t>
            </a: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difference –1.3</a:t>
            </a:r>
          </a:p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P=0.003</a:t>
            </a:r>
            <a:endParaRPr lang="en-GB" sz="1200" kern="0" baseline="30000" dirty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927537" y="2285263"/>
            <a:ext cx="1211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LS </a:t>
            </a:r>
            <a:r>
              <a:rPr lang="en-US" sz="1200" kern="0" dirty="0" smtClean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mean </a:t>
            </a: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difference –1.8</a:t>
            </a:r>
          </a:p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P&lt;0.001</a:t>
            </a:r>
            <a:endParaRPr lang="en-GB" sz="1200" kern="0" baseline="30000" dirty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336168" y="2540278"/>
            <a:ext cx="1176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LS </a:t>
            </a:r>
            <a:r>
              <a:rPr lang="en-US" sz="1200" kern="0" dirty="0" smtClean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mean </a:t>
            </a: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difference 0</a:t>
            </a:r>
          </a:p>
          <a:p>
            <a:pPr algn="ctr">
              <a:defRPr/>
            </a:pPr>
            <a:r>
              <a:rPr lang="en-US" sz="1200" kern="0" dirty="0">
                <a:solidFill>
                  <a:srgbClr val="404040"/>
                </a:solidFill>
                <a:ea typeface="MS PGothic" pitchFamily="34" charset="-128"/>
                <a:cs typeface="Arial" charset="0"/>
              </a:rPr>
              <a:t>P=NS</a:t>
            </a:r>
            <a:endParaRPr lang="en-GB" sz="1200" kern="0" baseline="30000" dirty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5511747" y="1472366"/>
            <a:ext cx="144000" cy="144000"/>
          </a:xfrm>
          <a:prstGeom prst="rect">
            <a:avLst/>
          </a:prstGeom>
          <a:solidFill>
            <a:srgbClr val="FF4DC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511747" y="1743181"/>
            <a:ext cx="144000" cy="144000"/>
          </a:xfrm>
          <a:prstGeom prst="rect">
            <a:avLst/>
          </a:prstGeom>
          <a:solidFill>
            <a:srgbClr val="2E6EB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kern="0">
              <a:solidFill>
                <a:srgbClr val="404040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15" name="Rectangle 39949"/>
          <p:cNvSpPr>
            <a:spLocks noChangeArrowheads="1"/>
          </p:cNvSpPr>
          <p:nvPr/>
        </p:nvSpPr>
        <p:spPr bwMode="auto">
          <a:xfrm>
            <a:off x="1467406" y="4774652"/>
            <a:ext cx="6635194" cy="45719"/>
          </a:xfrm>
          <a:prstGeom prst="rect">
            <a:avLst/>
          </a:prstGeom>
          <a:solidFill>
            <a:sysClr val="window" lastClr="FFFFFF"/>
          </a:solidFill>
          <a:ln w="19050" algn="ctr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0075C9"/>
              </a:buClr>
              <a:buSzPct val="11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99C8E9"/>
              </a:buClr>
              <a:buSzPct val="90000"/>
              <a:buFont typeface="Arial" pitchFamily="34" charset="0"/>
              <a:buChar char="●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A6A6A6"/>
              </a:buClr>
              <a:buFont typeface="Calibri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145477"/>
              </a:buClr>
              <a:buSzPct val="90000"/>
              <a:buFont typeface="Arial" pitchFamily="34" charset="0"/>
              <a:buChar char="●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GB" altLang="en-US" kern="0" dirty="0">
              <a:solidFill>
                <a:srgbClr val="404040"/>
              </a:solidFill>
              <a:cs typeface="Arial" pitchFamily="34" charset="0"/>
            </a:endParaRPr>
          </a:p>
        </p:txBody>
      </p:sp>
      <p:cxnSp>
        <p:nvCxnSpPr>
          <p:cNvPr id="116" name="Straight Arrow Connector 158"/>
          <p:cNvCxnSpPr>
            <a:cxnSpLocks noChangeShapeType="1"/>
          </p:cNvCxnSpPr>
          <p:nvPr/>
        </p:nvCxnSpPr>
        <p:spPr bwMode="auto">
          <a:xfrm>
            <a:off x="8476781" y="2110733"/>
            <a:ext cx="0" cy="2760629"/>
          </a:xfrm>
          <a:prstGeom prst="straightConnector1">
            <a:avLst/>
          </a:prstGeom>
          <a:noFill/>
          <a:ln w="28575" cap="sq" algn="ctr">
            <a:solidFill>
              <a:sysClr val="windowText" lastClr="000000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" name="TextBox 161"/>
          <p:cNvSpPr txBox="1">
            <a:spLocks noChangeArrowheads="1"/>
          </p:cNvSpPr>
          <p:nvPr/>
        </p:nvSpPr>
        <p:spPr bwMode="auto">
          <a:xfrm rot="5400000">
            <a:off x="7340925" y="3190994"/>
            <a:ext cx="2809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/>
          <a:lstStyle>
            <a:lvl1pPr eaLnBrk="0" hangingPunct="0">
              <a:spcAft>
                <a:spcPts val="600"/>
              </a:spcAft>
              <a:buClr>
                <a:srgbClr val="0075C9"/>
              </a:buClr>
              <a:buSzPct val="11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99C8E9"/>
              </a:buClr>
              <a:buSzPct val="90000"/>
              <a:buFont typeface="Arial" pitchFamily="34" charset="0"/>
              <a:buChar char="●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A6A6A6"/>
              </a:buClr>
              <a:buFont typeface="Calibri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145477"/>
              </a:buClr>
              <a:buSzPct val="90000"/>
              <a:buFont typeface="Arial" pitchFamily="34" charset="0"/>
              <a:buChar char="●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dirty="0">
                <a:solidFill>
                  <a:srgbClr val="404040"/>
                </a:solidFill>
                <a:cs typeface="Arial" pitchFamily="34" charset="0"/>
              </a:rPr>
              <a:t>Improvement</a:t>
            </a:r>
            <a:endParaRPr lang="en-US" altLang="en-US" sz="2800" dirty="0">
              <a:solidFill>
                <a:srgbClr val="404040"/>
              </a:solidFill>
              <a:cs typeface="Arial" pitchFamily="34" charset="0"/>
            </a:endParaRPr>
          </a:p>
        </p:txBody>
      </p:sp>
      <p:sp>
        <p:nvSpPr>
          <p:cNvPr id="119" name="Rectangle 39949"/>
          <p:cNvSpPr>
            <a:spLocks noChangeArrowheads="1"/>
          </p:cNvSpPr>
          <p:nvPr/>
        </p:nvSpPr>
        <p:spPr bwMode="auto">
          <a:xfrm>
            <a:off x="1459427" y="4774652"/>
            <a:ext cx="6635194" cy="45719"/>
          </a:xfrm>
          <a:prstGeom prst="rect">
            <a:avLst/>
          </a:prstGeom>
          <a:solidFill>
            <a:sysClr val="window" lastClr="FFFFFF"/>
          </a:solidFill>
          <a:ln w="19050" algn="ctr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0075C9"/>
              </a:buClr>
              <a:buSzPct val="11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99C8E9"/>
              </a:buClr>
              <a:buSzPct val="90000"/>
              <a:buFont typeface="Arial" pitchFamily="34" charset="0"/>
              <a:buChar char="●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A6A6A6"/>
              </a:buClr>
              <a:buFont typeface="Calibri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145477"/>
              </a:buClr>
              <a:buSzPct val="90000"/>
              <a:buFont typeface="Arial" pitchFamily="34" charset="0"/>
              <a:buChar char="●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Char char="»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GB" altLang="en-US" kern="0" dirty="0">
              <a:solidFill>
                <a:srgbClr val="404040"/>
              </a:solidFill>
              <a:cs typeface="Arial" pitchFamily="34" charset="0"/>
            </a:endParaRPr>
          </a:p>
        </p:txBody>
      </p:sp>
      <p:cxnSp>
        <p:nvCxnSpPr>
          <p:cNvPr id="120" name="Straight Connector 97"/>
          <p:cNvCxnSpPr>
            <a:cxnSpLocks noChangeShapeType="1"/>
          </p:cNvCxnSpPr>
          <p:nvPr/>
        </p:nvCxnSpPr>
        <p:spPr bwMode="auto">
          <a:xfrm flipV="1">
            <a:off x="1181218" y="4789491"/>
            <a:ext cx="79133" cy="40611"/>
          </a:xfrm>
          <a:prstGeom prst="line">
            <a:avLst/>
          </a:prstGeom>
          <a:noFill/>
          <a:ln w="28575" cap="sq" algn="ctr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" name="Content Placeholder 2"/>
          <p:cNvSpPr txBox="1">
            <a:spLocks/>
          </p:cNvSpPr>
          <p:nvPr/>
        </p:nvSpPr>
        <p:spPr>
          <a:xfrm>
            <a:off x="323850" y="5966660"/>
            <a:ext cx="8496300" cy="353401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5477"/>
              </a:buClr>
              <a:buSzPct val="11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442913" indent="-206375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Arial" pitchFamily="34" charset="0"/>
              <a:buChar char="●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677863" indent="-22066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6A6A6"/>
              </a:buClr>
              <a:buFont typeface="Calibri" pitchFamily="34" charset="0"/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862013" indent="-18415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45477"/>
              </a:buClr>
              <a:buSzPct val="90000"/>
              <a:buFont typeface="Arial" pitchFamily="34" charset="0"/>
              <a:buChar char="●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1098550" indent="-220663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1362941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16203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69464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22727" indent="-16211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SGRQ-C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responder rates: IND/GLY 49.2%; SFC 43.7% (OR 1.30;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p&lt;0.001)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083092" y="2249433"/>
            <a:ext cx="1161382" cy="3403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Ultibro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Breezhaler</a:t>
            </a:r>
            <a:r>
              <a:rPr lang="en-US" sz="2400" b="1" baseline="30000" dirty="0">
                <a:solidFill>
                  <a:schemeClr val="tx1"/>
                </a:solidFill>
              </a:rPr>
              <a:t>®</a:t>
            </a:r>
            <a:r>
              <a:rPr lang="en-GB" altLang="en-US" sz="2400" b="1" dirty="0">
                <a:solidFill>
                  <a:schemeClr val="tx1"/>
                </a:solidFill>
              </a:rPr>
              <a:t> </a:t>
            </a:r>
            <a:r>
              <a:rPr lang="en-GB" sz="2400" b="1" dirty="0">
                <a:solidFill>
                  <a:schemeClr val="tx1"/>
                </a:solidFill>
              </a:rPr>
              <a:t>significantly improved</a:t>
            </a:r>
            <a:br>
              <a:rPr lang="en-GB" sz="2400" b="1" dirty="0">
                <a:solidFill>
                  <a:schemeClr val="tx1"/>
                </a:solidFill>
              </a:rPr>
            </a:br>
            <a:r>
              <a:rPr lang="en-GB" sz="2400" b="1" dirty="0">
                <a:solidFill>
                  <a:schemeClr val="tx1"/>
                </a:solidFill>
              </a:rPr>
              <a:t>health status versus SFC at each measured</a:t>
            </a:r>
            <a:br>
              <a:rPr lang="en-GB" sz="2400" b="1" dirty="0">
                <a:solidFill>
                  <a:schemeClr val="tx1"/>
                </a:solidFill>
              </a:rPr>
            </a:br>
            <a:r>
              <a:rPr lang="en-GB" sz="2400" b="1" dirty="0" err="1">
                <a:solidFill>
                  <a:schemeClr val="tx1"/>
                </a:solidFill>
              </a:rPr>
              <a:t>timepoint</a:t>
            </a:r>
            <a:r>
              <a:rPr lang="en-GB" sz="2400" b="1" dirty="0">
                <a:solidFill>
                  <a:schemeClr val="tx1"/>
                </a:solidFill>
              </a:rPr>
              <a:t> between Weeks 12 and 52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182907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Rationale for FLAME</a:t>
            </a:r>
            <a:endParaRPr lang="en-GB" dirty="0">
              <a:solidFill>
                <a:srgbClr val="92322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21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360363"/>
            <a:ext cx="8353425" cy="1011237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Ultibro</a:t>
            </a:r>
            <a:r>
              <a:rPr lang="en-US" sz="2400" b="1" baseline="30000" dirty="0"/>
              <a:t>®</a:t>
            </a:r>
            <a:r>
              <a:rPr lang="en-US" sz="2400" b="1" dirty="0"/>
              <a:t> </a:t>
            </a:r>
            <a:r>
              <a:rPr lang="en-US" sz="2400" b="1" dirty="0" err="1"/>
              <a:t>Breezhaler</a:t>
            </a:r>
            <a:r>
              <a:rPr lang="en-US" sz="2400" b="1" baseline="30000" dirty="0"/>
              <a:t>®</a:t>
            </a:r>
            <a:r>
              <a:rPr lang="en-GB" altLang="en-US" sz="2400" b="1" dirty="0"/>
              <a:t> </a:t>
            </a:r>
            <a:r>
              <a:rPr lang="en-GB" sz="2400" b="1" dirty="0"/>
              <a:t>significantly decreased rescue medication use compared with </a:t>
            </a:r>
            <a:r>
              <a:rPr lang="en-GB" sz="2400" b="1" dirty="0" smtClean="0"/>
              <a:t>SFC </a:t>
            </a:r>
            <a:r>
              <a:rPr lang="en-GB" sz="2400" b="1" dirty="0"/>
              <a:t>at Week 52</a:t>
            </a:r>
            <a:endParaRPr lang="en-US" sz="2400" b="1" dirty="0">
              <a:ea typeface="ヒラギノ角ゴ Pro W3"/>
              <a:cs typeface="ヒラギノ角ゴ Pro W3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677559" y="1665289"/>
          <a:ext cx="7971141" cy="411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190999" y="4480150"/>
            <a:ext cx="17430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ea typeface="ヒラギノ角ゴ Pro W3"/>
                <a:cs typeface="ヒラギノ角ゴ Pro W3"/>
              </a:rPr>
              <a:t>∆=–0.25, </a:t>
            </a:r>
            <a:r>
              <a:rPr lang="en-US" sz="1400" dirty="0" smtClean="0">
                <a:solidFill>
                  <a:srgbClr val="404040"/>
                </a:solidFill>
                <a:ea typeface="ヒラギノ角ゴ Pro W3"/>
                <a:cs typeface="ヒラギノ角ゴ Pro W3"/>
              </a:rPr>
              <a:t>p&lt;0.001</a:t>
            </a:r>
            <a:endParaRPr lang="en-US" sz="1400" dirty="0">
              <a:solidFill>
                <a:srgbClr val="40404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 rot="16200000">
            <a:off x="-1541590" y="3605542"/>
            <a:ext cx="4102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30" b="0" i="0" u="none" strike="noStrike" kern="1200" baseline="0">
                <a:solidFill>
                  <a:srgbClr val="000008"/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rgbClr val="000008"/>
                </a:solidFill>
              </a:rPr>
              <a:t>Adjusted mean change in rescue medication use from baseline (puffs/day)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917303" y="1717858"/>
            <a:ext cx="477718" cy="216937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806450" y="2341101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–0.25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806450" y="2962851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–0.50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806450" y="3584601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–0.75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06450" y="4206351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–1.0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06450" y="4828101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–1.25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806450" y="5449853"/>
            <a:ext cx="588571" cy="215444"/>
          </a:xfrm>
          <a:prstGeom prst="rect">
            <a:avLst/>
          </a:prstGeom>
          <a:noFill/>
        </p:spPr>
        <p:txBody>
          <a:bodyPr wrap="square" lIns="0" tIns="0" rIns="108000" bIns="0">
            <a:spAutoFit/>
          </a:bodyPr>
          <a:lstStyle/>
          <a:p>
            <a:pPr algn="r">
              <a:defRPr/>
            </a:pPr>
            <a:r>
              <a:rPr lang="en-GB" sz="1400" kern="0" dirty="0">
                <a:solidFill>
                  <a:srgbClr val="404040"/>
                </a:solidFill>
                <a:cs typeface="Arial" pitchFamily="34" charset="0"/>
              </a:rPr>
              <a:t>–1.5</a:t>
            </a:r>
          </a:p>
        </p:txBody>
      </p:sp>
      <p:pic>
        <p:nvPicPr>
          <p:cNvPr id="18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 noGrp="1"/>
          </p:cNvSpPr>
          <p:nvPr>
            <p:ph sz="quarter" idx="10"/>
          </p:nvPr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dirty="0"/>
              <a:t>Wedzicha JA, et al. </a:t>
            </a:r>
            <a:r>
              <a:rPr lang="en-GB" sz="1000" dirty="0" smtClean="0"/>
              <a:t>N </a:t>
            </a:r>
            <a:r>
              <a:rPr lang="en-GB" sz="1000" dirty="0" err="1"/>
              <a:t>Engl</a:t>
            </a:r>
            <a:r>
              <a:rPr lang="en-GB" sz="1000" dirty="0"/>
              <a:t> J Med 2016</a:t>
            </a:r>
          </a:p>
        </p:txBody>
      </p:sp>
    </p:spTree>
    <p:extLst>
      <p:ext uri="{BB962C8B-B14F-4D97-AF65-F5344CB8AC3E}">
        <p14:creationId xmlns:p14="http://schemas.microsoft.com/office/powerpoint/2010/main" val="18346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accent4"/>
                </a:solidFill>
              </a:rPr>
              <a:t>The incidence of pneumonia was significantly lower</a:t>
            </a:r>
            <a:br>
              <a:rPr lang="en-GB" sz="2400" b="1" dirty="0" smtClean="0">
                <a:solidFill>
                  <a:schemeClr val="accent4"/>
                </a:solidFill>
              </a:rPr>
            </a:br>
            <a:r>
              <a:rPr lang="en-GB" sz="2400" b="1" dirty="0" smtClean="0">
                <a:solidFill>
                  <a:schemeClr val="accent4"/>
                </a:solidFill>
              </a:rPr>
              <a:t>with Ultibro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®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</a:rPr>
              <a:t>Breezhaler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®</a:t>
            </a:r>
            <a:r>
              <a:rPr lang="en-US" sz="2400" b="1" dirty="0" smtClean="0">
                <a:solidFill>
                  <a:schemeClr val="accent4"/>
                </a:solidFill>
              </a:rPr>
              <a:t> </a:t>
            </a:r>
            <a:r>
              <a:rPr lang="en-GB" sz="2400" b="1" dirty="0" smtClean="0">
                <a:solidFill>
                  <a:schemeClr val="accent4"/>
                </a:solidFill>
              </a:rPr>
              <a:t>than with SFC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95535" y="1293366"/>
          <a:ext cx="8394611" cy="49042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55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7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1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4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/>
                      </a:r>
                      <a:br>
                        <a:rPr lang="en-US" sz="1000" b="1" dirty="0">
                          <a:effectLst/>
                        </a:rPr>
                      </a:br>
                      <a:r>
                        <a:rPr lang="en-US" sz="1000" b="1" dirty="0">
                          <a:effectLst/>
                        </a:rPr>
                        <a:t>Preferred </a:t>
                      </a:r>
                      <a:r>
                        <a:rPr lang="en-US" sz="1000" b="1" dirty="0" smtClean="0">
                          <a:effectLst/>
                        </a:rPr>
                        <a:t>term</a:t>
                      </a:r>
                      <a:r>
                        <a:rPr lang="en-US" sz="1000" b="1" dirty="0">
                          <a:effectLst/>
                        </a:rPr>
                        <a:t>, n (%)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7200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a-DK" sz="1000" b="1" dirty="0">
                          <a:effectLst/>
                        </a:rPr>
                        <a:t>IND/GLY</a:t>
                      </a:r>
                      <a:br>
                        <a:rPr lang="da-DK" sz="1000" b="1" dirty="0">
                          <a:effectLst/>
                        </a:rPr>
                      </a:br>
                      <a:r>
                        <a:rPr lang="da-DK" sz="1000" b="1" dirty="0">
                          <a:effectLst/>
                        </a:rPr>
                        <a:t>110/50 </a:t>
                      </a:r>
                      <a:r>
                        <a:rPr lang="en-US" sz="1000" b="1" dirty="0">
                          <a:effectLst/>
                        </a:rPr>
                        <a:t>μ</a:t>
                      </a:r>
                      <a:r>
                        <a:rPr lang="da-DK" sz="1000" b="1" dirty="0">
                          <a:effectLst/>
                        </a:rPr>
                        <a:t>g q.d.</a:t>
                      </a:r>
                      <a:br>
                        <a:rPr lang="da-DK" sz="1000" b="1" dirty="0">
                          <a:effectLst/>
                        </a:rPr>
                      </a:br>
                      <a:r>
                        <a:rPr lang="da-DK" sz="1000" b="1" dirty="0" smtClean="0">
                          <a:effectLst/>
                        </a:rPr>
                        <a:t>(n=1,678</a:t>
                      </a:r>
                      <a:r>
                        <a:rPr lang="da-DK" sz="1000" b="1" dirty="0">
                          <a:effectLst/>
                        </a:rPr>
                        <a:t>)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7200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SFC </a:t>
                      </a:r>
                      <a:br>
                        <a:rPr lang="en-US" sz="1000" b="1" dirty="0">
                          <a:effectLst/>
                        </a:rPr>
                      </a:br>
                      <a:r>
                        <a:rPr lang="en-US" sz="1000" b="1" dirty="0">
                          <a:effectLst/>
                        </a:rPr>
                        <a:t>50/500 μg b.i.d.</a:t>
                      </a:r>
                      <a:br>
                        <a:rPr lang="en-US" sz="1000" b="1" dirty="0">
                          <a:effectLst/>
                        </a:rPr>
                      </a:br>
                      <a:r>
                        <a:rPr lang="en-US" sz="1000" b="1" dirty="0" smtClean="0">
                          <a:effectLst/>
                        </a:rPr>
                        <a:t>(n=1,680</a:t>
                      </a:r>
                      <a:r>
                        <a:rPr lang="en-US" sz="1000" b="1" dirty="0">
                          <a:effectLst/>
                        </a:rPr>
                        <a:t>)</a:t>
                      </a:r>
                      <a:endParaRPr lang="en-GB" sz="10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72000" anchor="b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Patients with at least one AE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1,459 </a:t>
                      </a:r>
                      <a:r>
                        <a:rPr lang="en-US" sz="1000" dirty="0">
                          <a:effectLst/>
                        </a:rPr>
                        <a:t>(86.9)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1,498 </a:t>
                      </a:r>
                      <a:r>
                        <a:rPr lang="en-US" sz="1000" dirty="0">
                          <a:effectLst/>
                        </a:rPr>
                        <a:t>(89.2)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Adverse events ≥3% in any treatment group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Chronic obstructive pulmonary disease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1,299</a:t>
                      </a:r>
                      <a:r>
                        <a:rPr lang="en-US" sz="1000" dirty="0">
                          <a:effectLst/>
                        </a:rPr>
                        <a:t> (77.4)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1,374</a:t>
                      </a:r>
                      <a:r>
                        <a:rPr lang="en-US" sz="1000" dirty="0">
                          <a:effectLst/>
                        </a:rPr>
                        <a:t> (81.8)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Nasopharyngitis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197 (11.7)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195 (11.6)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Viral upper respiratory tract infection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132 (7.9)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138 (8.2)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Upper respiratory tract infection bacterial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 (7.4)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168 (10.0)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Lower respiratory tract infection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 (4.9)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98 (5.8)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Upper respiratory tract infection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81 (4.8)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83 (4.9)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Pneumonia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53 (3.2)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 (4.8)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Cough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 (3.0)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 (3.0)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     Dyspnea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 (2.9)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 (3.0)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Influenza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 (2.1)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 (3.3)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Oral candidiasis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 (1.2)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71 (4.2)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SAE(s)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308 (18.4)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334 (19.9)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Death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 (1.4)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 (1.4)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Discontinuation due to AE(s)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126 (7.5)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143 (8.5)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Discontinuation due to SAE(s) 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 (5.1)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87 (5.2)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425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   Discontinuation due to non-SAE(s) 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 (2.9)</a:t>
                      </a:r>
                      <a:endParaRPr lang="en-GB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142" marR="34142" marT="8536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70 (4.2)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832" marR="39832" marT="8536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7" name="Content Placeholder 1"/>
          <p:cNvSpPr txBox="1">
            <a:spLocks/>
          </p:cNvSpPr>
          <p:nvPr/>
        </p:nvSpPr>
        <p:spPr bwMode="gray">
          <a:xfrm>
            <a:off x="395535" y="6194976"/>
            <a:ext cx="4658499" cy="4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sz="1000" dirty="0"/>
              <a:t/>
            </a:r>
            <a:br>
              <a:rPr lang="en-GB" sz="1000" dirty="0"/>
            </a:br>
            <a:r>
              <a:rPr lang="en-US" sz="1000" dirty="0" smtClean="0">
                <a:ea typeface="MS PGothic" pitchFamily="34" charset="-128"/>
                <a:cs typeface="Arial" charset="0"/>
              </a:rPr>
              <a:t>Radiographic </a:t>
            </a:r>
            <a:r>
              <a:rPr lang="en-US" sz="1000" dirty="0">
                <a:ea typeface="MS PGothic" pitchFamily="34" charset="-128"/>
                <a:cs typeface="Arial" charset="0"/>
              </a:rPr>
              <a:t>imaging was required to confirm </a:t>
            </a:r>
            <a:r>
              <a:rPr lang="en-US" sz="1000" dirty="0" smtClean="0">
                <a:ea typeface="MS PGothic" pitchFamily="34" charset="-128"/>
                <a:cs typeface="Arial" charset="0"/>
              </a:rPr>
              <a:t>pneumonia</a:t>
            </a:r>
            <a:br>
              <a:rPr lang="en-US" sz="1000" dirty="0" smtClean="0">
                <a:ea typeface="MS PGothic" pitchFamily="34" charset="-128"/>
                <a:cs typeface="Arial" charset="0"/>
              </a:rPr>
            </a:br>
            <a:r>
              <a:rPr lang="en-GB" sz="1000" dirty="0" smtClean="0">
                <a:ea typeface="MS PGothic" pitchFamily="34" charset="-128"/>
                <a:cs typeface="Arial" charset="0"/>
              </a:rPr>
              <a:t>AE = adverse event; SAE = serious adverse event</a:t>
            </a:r>
            <a:endParaRPr lang="en-GB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309563" y="3738134"/>
            <a:ext cx="8686713" cy="655171"/>
            <a:chOff x="309563" y="3678865"/>
            <a:chExt cx="8686713" cy="655171"/>
          </a:xfrm>
        </p:grpSpPr>
        <p:sp>
          <p:nvSpPr>
            <p:cNvPr id="5" name="Rectangle 4"/>
            <p:cNvSpPr/>
            <p:nvPr/>
          </p:nvSpPr>
          <p:spPr bwMode="auto">
            <a:xfrm>
              <a:off x="309563" y="3678865"/>
              <a:ext cx="8507412" cy="316617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042169" y="3995482"/>
              <a:ext cx="9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P=0.017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4" descr="C:\Users\GALLANI2\Desktop\Ignite_FLAME_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1152"/>
            <a:ext cx="1339850" cy="41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3275607" y="6334122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en-GB" sz="1000" smtClean="0"/>
              <a:t>Wedzicha JA, et al. N Engl J Med 2016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1869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/>
              <a:t>Take home massage</a:t>
            </a:r>
            <a:endParaRPr lang="en-GB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Potential implications of FLAME data for clinical </a:t>
            </a:r>
            <a:r>
              <a:rPr lang="en-GB" sz="2400" dirty="0" smtClean="0"/>
              <a:t>practice</a:t>
            </a:r>
          </a:p>
          <a:p>
            <a:r>
              <a:rPr lang="en-GB" sz="2400" dirty="0" smtClean="0"/>
              <a:t>For </a:t>
            </a:r>
            <a:r>
              <a:rPr lang="en-GB" sz="2400" dirty="0"/>
              <a:t>the first time in </a:t>
            </a:r>
            <a:r>
              <a:rPr lang="en-GB" sz="2400" dirty="0" smtClean="0"/>
              <a:t>patients with ≥1 exacerbation in the preceding year, there </a:t>
            </a:r>
            <a:r>
              <a:rPr lang="en-GB" sz="2400" dirty="0"/>
              <a:t>is evidence to show that </a:t>
            </a:r>
            <a:r>
              <a:rPr lang="en-GB" sz="2400" dirty="0" smtClean="0"/>
              <a:t>a current ‘alternative choice’ (LABA/LAMA Ultibro</a:t>
            </a:r>
            <a:r>
              <a:rPr lang="en-US" sz="2400" baseline="30000" dirty="0"/>
              <a:t>®</a:t>
            </a:r>
            <a:r>
              <a:rPr lang="en-US" sz="2400" dirty="0"/>
              <a:t> </a:t>
            </a:r>
            <a:r>
              <a:rPr lang="en-US" sz="2400" dirty="0" err="1"/>
              <a:t>Breezhaler</a:t>
            </a:r>
            <a:r>
              <a:rPr lang="en-US" sz="2400" baseline="30000" dirty="0"/>
              <a:t>®</a:t>
            </a:r>
            <a:r>
              <a:rPr lang="en-GB" sz="2400" dirty="0" smtClean="0"/>
              <a:t>) </a:t>
            </a:r>
            <a:r>
              <a:rPr lang="en-GB" sz="2400" dirty="0"/>
              <a:t>is superior to </a:t>
            </a:r>
            <a:r>
              <a:rPr lang="en-GB" sz="2400" dirty="0" smtClean="0"/>
              <a:t>SFC in terms of exacerbation prevention</a:t>
            </a:r>
          </a:p>
          <a:p>
            <a:pPr lvl="1"/>
            <a:r>
              <a:rPr lang="en-GB" sz="2400" dirty="0" smtClean="0"/>
              <a:t>The evidence is strengthened by the consistency of results across all patient types (baseline characteristics and phenotypes)</a:t>
            </a:r>
          </a:p>
          <a:p>
            <a:r>
              <a:rPr lang="en-GB" sz="2400" dirty="0" smtClean="0">
                <a:solidFill>
                  <a:schemeClr val="tx1"/>
                </a:solidFill>
              </a:rPr>
              <a:t>FLAME should be considered as an important piece of evidence for the next generation of treatment strategies/guidelines to improve patient care and outcomes in COPD</a:t>
            </a:r>
          </a:p>
        </p:txBody>
      </p:sp>
    </p:spTree>
    <p:extLst>
      <p:ext uri="{BB962C8B-B14F-4D97-AF65-F5344CB8AC3E}">
        <p14:creationId xmlns:p14="http://schemas.microsoft.com/office/powerpoint/2010/main" val="20802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53400" cy="5435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527" y="5943600"/>
            <a:ext cx="759695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TERIMA KASIH ATAS PERHATIANNYA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7"/>
          <p:cNvSpPr/>
          <p:nvPr/>
        </p:nvSpPr>
        <p:spPr>
          <a:xfrm>
            <a:off x="4667446" y="1683642"/>
            <a:ext cx="3961901" cy="3672000"/>
          </a:xfrm>
          <a:prstGeom prst="roundRect">
            <a:avLst>
              <a:gd name="adj" fmla="val 1912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Rounded Rectangle 17"/>
          <p:cNvSpPr/>
          <p:nvPr/>
        </p:nvSpPr>
        <p:spPr>
          <a:xfrm>
            <a:off x="514349" y="1683642"/>
            <a:ext cx="3961901" cy="3672000"/>
          </a:xfrm>
          <a:prstGeom prst="roundRect">
            <a:avLst>
              <a:gd name="adj" fmla="val 1912"/>
            </a:avLst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2027238"/>
          </a:xfrm>
        </p:spPr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Definition of COPD has been revised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28650" y="1774813"/>
            <a:ext cx="3737490" cy="303981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 dirty="0">
                <a:solidFill>
                  <a:schemeClr val="tx2"/>
                </a:solidFill>
              </a:rPr>
              <a:t>Definition 2017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COPD is a common preventable and treatable disease, characterized by </a:t>
            </a:r>
            <a:r>
              <a:rPr lang="en-US" sz="1900" b="1" dirty="0">
                <a:solidFill>
                  <a:schemeClr val="tx2"/>
                </a:solidFill>
              </a:rPr>
              <a:t>persistent respiratory symptoms and airflow limitation</a:t>
            </a:r>
            <a:r>
              <a:rPr lang="en-US" sz="1900" dirty="0"/>
              <a:t> due to airway and/or alveolar abnormalities usually caused by significant exposure to noxious particles or gases</a:t>
            </a:r>
            <a:endParaRPr lang="de-DE" sz="1900" dirty="0"/>
          </a:p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782646" y="1774813"/>
            <a:ext cx="3801224" cy="303981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b="1" dirty="0">
                <a:solidFill>
                  <a:schemeClr val="tx2"/>
                </a:solidFill>
              </a:rPr>
              <a:t>Previous definition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900" dirty="0"/>
              <a:t>COPD is a common preventable and treatable disease, characterized by </a:t>
            </a:r>
            <a:r>
              <a:rPr lang="en-US" sz="1900" b="1" dirty="0">
                <a:solidFill>
                  <a:schemeClr val="tx2"/>
                </a:solidFill>
              </a:rPr>
              <a:t>persistent airflow limitation that is usually progressive and associated with an enhanced chronic inflammatory response</a:t>
            </a:r>
            <a:r>
              <a:rPr lang="en-US" sz="1900" dirty="0"/>
              <a:t> in the airways and the lung to noxious particles or gases. Exacerbations and comorbidities contribute to the overall </a:t>
            </a:r>
            <a:r>
              <a:rPr lang="de-DE" sz="1900" dirty="0"/>
              <a:t>severity in individual patients</a:t>
            </a:r>
          </a:p>
          <a:p>
            <a:pPr>
              <a:lnSpc>
                <a:spcPct val="10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90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16611" y="3962400"/>
            <a:ext cx="3568586" cy="2438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16611" y="1257300"/>
            <a:ext cx="3568586" cy="26289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835058" y="3962400"/>
            <a:ext cx="3702362" cy="2438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35058" y="1259282"/>
            <a:ext cx="3702362" cy="26269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088" y="3973286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Group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2" y="3973286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Group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088" y="1273628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Group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2" y="1262742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Group 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78434" y="6052456"/>
            <a:ext cx="2209800" cy="3048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A bronchodilator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78434" y="4267200"/>
            <a:ext cx="2209800" cy="7620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Continue, stop 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try alternative class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of bronchodilator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45234" y="5747656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645234" y="5029200"/>
            <a:ext cx="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64224" y="5307763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Evaluate</a:t>
            </a:r>
          </a:p>
          <a:p>
            <a:pPr algn="ctr">
              <a:defRPr/>
            </a:pPr>
            <a:r>
              <a:rPr lang="en-US" sz="12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effect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59834" y="5791200"/>
            <a:ext cx="2590800" cy="4572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A long-acting bronchodilator 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(LABA or LAMA)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12234" y="4419600"/>
            <a:ext cx="2209800" cy="4572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LAMA + LABA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379034" y="4953000"/>
            <a:ext cx="0" cy="762000"/>
          </a:xfrm>
          <a:prstGeom prst="straightConnector1">
            <a:avLst/>
          </a:prstGeom>
          <a:ln>
            <a:solidFill>
              <a:srgbClr val="00D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84164" y="518160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Persistent</a:t>
            </a:r>
          </a:p>
          <a:p>
            <a:pPr algn="ctr">
              <a:defRPr/>
            </a:pPr>
            <a:r>
              <a:rPr lang="en-US" sz="12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symptoms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273634" y="3276600"/>
            <a:ext cx="1295400" cy="3048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LAMA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87934" y="1752600"/>
            <a:ext cx="1295400" cy="4572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LAMA + LABA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959434" y="2286000"/>
            <a:ext cx="0" cy="914400"/>
          </a:xfrm>
          <a:prstGeom prst="straightConnector1">
            <a:avLst/>
          </a:prstGeom>
          <a:ln w="38100" cmpd="dbl">
            <a:solidFill>
              <a:srgbClr val="00D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35058" y="2590800"/>
            <a:ext cx="1156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Further</a:t>
            </a:r>
          </a:p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</a:t>
            </a:r>
            <a:r>
              <a:rPr lang="en-US" sz="1100" kern="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xacerbation</a:t>
            </a:r>
            <a:r>
              <a: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(s)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11934" y="1752600"/>
            <a:ext cx="1295400" cy="457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LABA + ICS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959434" y="2209800"/>
            <a:ext cx="1600200" cy="990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93234" y="3505200"/>
            <a:ext cx="1143000" cy="3048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 kern="0" dirty="0">
                <a:solidFill>
                  <a:srgbClr val="000000"/>
                </a:solidFill>
                <a:cs typeface="Arial" panose="020B0604020202020204" pitchFamily="34" charset="0"/>
              </a:rPr>
              <a:t>LAMA + LABA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71874" y="1524000"/>
            <a:ext cx="1330959" cy="609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kern="0" dirty="0">
                <a:solidFill>
                  <a:srgbClr val="000000"/>
                </a:solidFill>
                <a:cs typeface="Arial" panose="020B0604020202020204" pitchFamily="34" charset="0"/>
              </a:rPr>
              <a:t>Consider </a:t>
            </a: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roflumilast </a:t>
            </a:r>
            <a:r>
              <a:rPr lang="en-US" sz="1000" kern="0" dirty="0">
                <a:solidFill>
                  <a:srgbClr val="000000"/>
                </a:solidFill>
                <a:cs typeface="Arial" panose="020B0604020202020204" pitchFamily="34" charset="0"/>
              </a:rPr>
              <a:t>if FEV</a:t>
            </a:r>
            <a:r>
              <a:rPr lang="en-US" sz="1000" kern="0" baseline="-25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sz="1000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&lt;50</a:t>
            </a:r>
            <a:r>
              <a:rPr lang="en-US" sz="1000" kern="0" dirty="0">
                <a:solidFill>
                  <a:srgbClr val="000000"/>
                </a:solidFill>
                <a:cs typeface="Arial" panose="020B0604020202020204" pitchFamily="34" charset="0"/>
              </a:rPr>
              <a:t>% </a:t>
            </a:r>
            <a:r>
              <a:rPr lang="en-US" sz="1000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pred. </a:t>
            </a:r>
            <a:r>
              <a:rPr lang="en-US" sz="1000" kern="0" dirty="0">
                <a:solidFill>
                  <a:srgbClr val="000000"/>
                </a:solidFill>
                <a:cs typeface="Arial" panose="020B0604020202020204" pitchFamily="34" charset="0"/>
              </a:rPr>
              <a:t>and patient has chronic bronchitis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093690" y="3012440"/>
            <a:ext cx="0" cy="457200"/>
          </a:xfrm>
          <a:prstGeom prst="straightConnector1">
            <a:avLst/>
          </a:prstGeom>
          <a:ln w="38100" cmpd="dbl">
            <a:solidFill>
              <a:srgbClr val="00D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716611" y="2209800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0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Further</a:t>
            </a:r>
          </a:p>
          <a:p>
            <a:pPr algn="ctr">
              <a:defRPr/>
            </a:pPr>
            <a:r>
              <a:rPr lang="en-US" sz="10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</a:t>
            </a:r>
            <a:r>
              <a:rPr lang="en-US" sz="1000" kern="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xacerbation(s</a:t>
            </a:r>
            <a:r>
              <a:rPr lang="en-US" sz="10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531433" y="1676400"/>
            <a:ext cx="1066800" cy="45720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000000"/>
                </a:solidFill>
                <a:cs typeface="Arial" panose="020B0604020202020204" pitchFamily="34" charset="0"/>
              </a:rPr>
              <a:t>Consider macrolide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7064834" y="2743200"/>
            <a:ext cx="533400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778834" y="3505200"/>
            <a:ext cx="685800" cy="304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 kern="0" dirty="0">
                <a:solidFill>
                  <a:srgbClr val="000000"/>
                </a:solidFill>
                <a:cs typeface="Arial" panose="020B0604020202020204" pitchFamily="34" charset="0"/>
              </a:rPr>
              <a:t>LAMA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41034" y="3505200"/>
            <a:ext cx="990600" cy="304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100" kern="0" dirty="0">
                <a:solidFill>
                  <a:srgbClr val="000000"/>
                </a:solidFill>
                <a:cs typeface="Arial" panose="020B0604020202020204" pitchFamily="34" charset="0"/>
              </a:rPr>
              <a:t>LABA + ICS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769434" y="2514600"/>
            <a:ext cx="1295400" cy="457200"/>
          </a:xfrm>
          <a:prstGeom prst="rect">
            <a:avLst/>
          </a:prstGeom>
          <a:noFill/>
          <a:ln w="28575">
            <a:solidFill>
              <a:srgbClr val="00D000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LAMA + LABA + ICS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69011" y="2971800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0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Further</a:t>
            </a:r>
          </a:p>
          <a:p>
            <a:pPr algn="ctr">
              <a:defRPr/>
            </a:pPr>
            <a:r>
              <a:rPr lang="en-US" sz="10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</a:t>
            </a:r>
            <a:r>
              <a:rPr lang="en-US" sz="1000" kern="0" dirty="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xacerbation(s</a:t>
            </a:r>
            <a:r>
              <a:rPr lang="en-US" sz="100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164377" y="2590800"/>
            <a:ext cx="1120820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95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Persistent </a:t>
            </a:r>
          </a:p>
          <a:p>
            <a:pPr algn="ctr">
              <a:defRPr/>
            </a:pPr>
            <a:r>
              <a:rPr lang="en-US" sz="95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symptoms/further</a:t>
            </a:r>
          </a:p>
          <a:p>
            <a:pPr algn="ctr">
              <a:defRPr/>
            </a:pPr>
            <a:r>
              <a:rPr lang="en-US" sz="950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exacerbations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5464634" y="3657600"/>
            <a:ext cx="2286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870099" y="3581400"/>
            <a:ext cx="2286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870099" y="3733800"/>
            <a:ext cx="2286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516842" y="3012440"/>
            <a:ext cx="0" cy="457200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7" idx="0"/>
          </p:cNvCxnSpPr>
          <p:nvPr/>
        </p:nvCxnSpPr>
        <p:spPr>
          <a:xfrm flipV="1">
            <a:off x="6417134" y="2143155"/>
            <a:ext cx="596002" cy="37144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0"/>
            <a:endCxn id="39" idx="2"/>
          </p:cNvCxnSpPr>
          <p:nvPr/>
        </p:nvCxnSpPr>
        <p:spPr>
          <a:xfrm flipH="1" flipV="1">
            <a:off x="5637354" y="2133600"/>
            <a:ext cx="77978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re 1"/>
          <p:cNvSpPr txBox="1">
            <a:spLocks/>
          </p:cNvSpPr>
          <p:nvPr/>
        </p:nvSpPr>
        <p:spPr>
          <a:xfrm>
            <a:off x="685800" y="457200"/>
            <a:ext cx="7772400" cy="960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rgbClr val="0460A9"/>
                </a:solidFill>
              </a:rPr>
              <a:t>GOLD 2017: </a:t>
            </a:r>
            <a:r>
              <a:rPr lang="en-US" sz="2400" dirty="0" smtClean="0">
                <a:solidFill>
                  <a:srgbClr val="0460A9"/>
                </a:solidFill>
              </a:rPr>
              <a:t>therapeutic recommendations  </a:t>
            </a:r>
            <a:endParaRPr lang="fr-FR" sz="2400" dirty="0">
              <a:solidFill>
                <a:srgbClr val="0460A9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42902" y="6408235"/>
            <a:ext cx="5828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cs typeface="Arial" panose="020B0604020202020204" pitchFamily="34" charset="0"/>
              </a:rPr>
              <a:t>FEV</a:t>
            </a:r>
            <a:r>
              <a:rPr lang="en-GB" sz="8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GB" sz="800" dirty="0">
                <a:solidFill>
                  <a:srgbClr val="000000"/>
                </a:solidFill>
                <a:cs typeface="Arial" panose="020B0604020202020204" pitchFamily="34" charset="0"/>
              </a:rPr>
              <a:t> = forced expiratory volume in 1 </a:t>
            </a:r>
            <a:r>
              <a:rPr lang="en-GB" sz="800" dirty="0" smtClean="0">
                <a:solidFill>
                  <a:srgbClr val="000000"/>
                </a:solidFill>
                <a:cs typeface="Arial" panose="020B0604020202020204" pitchFamily="34" charset="0"/>
              </a:rPr>
              <a:t>second; </a:t>
            </a:r>
            <a:r>
              <a:rPr lang="en-GB" sz="800" dirty="0" smtClean="0">
                <a:solidFill>
                  <a:srgbClr val="000000"/>
                </a:solidFill>
              </a:rPr>
              <a:t>GOLD </a:t>
            </a:r>
            <a:r>
              <a:rPr lang="en-GB" sz="800" dirty="0">
                <a:solidFill>
                  <a:srgbClr val="000000"/>
                </a:solidFill>
              </a:rPr>
              <a:t>= Global Initiative for Chronic Obstructive Lung </a:t>
            </a:r>
            <a:r>
              <a:rPr lang="en-GB" sz="800" dirty="0" smtClean="0">
                <a:solidFill>
                  <a:srgbClr val="000000"/>
                </a:solidFill>
              </a:rPr>
              <a:t>Disease</a:t>
            </a:r>
            <a:br>
              <a:rPr lang="en-GB" sz="800" dirty="0" smtClean="0">
                <a:solidFill>
                  <a:srgbClr val="000000"/>
                </a:solidFill>
              </a:rPr>
            </a:br>
            <a:r>
              <a:rPr lang="en-GB" sz="800" dirty="0" smtClean="0">
                <a:solidFill>
                  <a:srgbClr val="000000"/>
                </a:solidFill>
              </a:rPr>
              <a:t>ICS = inhaled corticosteroid; LABA </a:t>
            </a:r>
            <a:r>
              <a:rPr lang="en-GB" sz="800" dirty="0">
                <a:solidFill>
                  <a:srgbClr val="000000"/>
                </a:solidFill>
              </a:rPr>
              <a:t>= </a:t>
            </a:r>
            <a:r>
              <a:rPr lang="en-US" sz="800" dirty="0">
                <a:solidFill>
                  <a:srgbClr val="000000"/>
                </a:solidFill>
              </a:rPr>
              <a:t>long-acting β</a:t>
            </a:r>
            <a:r>
              <a:rPr lang="en-US" sz="800" baseline="-25000" dirty="0">
                <a:solidFill>
                  <a:srgbClr val="000000"/>
                </a:solidFill>
              </a:rPr>
              <a:t>2</a:t>
            </a:r>
            <a:r>
              <a:rPr lang="en-US" sz="800" dirty="0">
                <a:solidFill>
                  <a:srgbClr val="000000"/>
                </a:solidFill>
              </a:rPr>
              <a:t>-agonist; LAMA = long-acting muscarinic antagonist</a:t>
            </a:r>
            <a:r>
              <a:rPr lang="en-GB" sz="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" name="TextBox 5"/>
          <p:cNvSpPr txBox="1"/>
          <p:nvPr/>
        </p:nvSpPr>
        <p:spPr>
          <a:xfrm>
            <a:off x="6084490" y="6532088"/>
            <a:ext cx="935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 smtClean="0">
                <a:solidFill>
                  <a:srgbClr val="000000"/>
                </a:solidFill>
              </a:rPr>
              <a:t>GOLD 2017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2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87199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DATA PASIEN PPOK STABIL </a:t>
            </a:r>
            <a:b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 RS SAIFUL ANWAR MALANG</a:t>
            </a:r>
            <a:b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TAHUN 2014</a:t>
            </a:r>
            <a:endParaRPr lang="id-ID" sz="32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390825"/>
              </p:ext>
            </p:extLst>
          </p:nvPr>
        </p:nvGraphicFramePr>
        <p:xfrm>
          <a:off x="467544" y="3310646"/>
          <a:ext cx="3096344" cy="191588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49301"/>
                <a:gridCol w="1602157"/>
                <a:gridCol w="1044886"/>
              </a:tblGrid>
              <a:tr h="54599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DIAGNOSIS </a:t>
                      </a:r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STABIL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JUMLAH 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2471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2471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2471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165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2471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758098"/>
              </p:ext>
            </p:extLst>
          </p:nvPr>
        </p:nvGraphicFramePr>
        <p:xfrm>
          <a:off x="3707904" y="2438067"/>
          <a:ext cx="4989240" cy="350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3400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879506"/>
              </p:ext>
            </p:extLst>
          </p:nvPr>
        </p:nvGraphicFramePr>
        <p:xfrm>
          <a:off x="369612" y="3177281"/>
          <a:ext cx="3250704" cy="181222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77359"/>
                <a:gridCol w="1638077"/>
                <a:gridCol w="1235268"/>
              </a:tblGrid>
              <a:tr h="280201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DIAGNOSIS </a:t>
                      </a:r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STABIL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JUMLAH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39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39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39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4399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728825"/>
              </p:ext>
            </p:extLst>
          </p:nvPr>
        </p:nvGraphicFramePr>
        <p:xfrm>
          <a:off x="3707904" y="2292091"/>
          <a:ext cx="4978896" cy="3579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8121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DATA PASIEN PPOK STABIL </a:t>
            </a:r>
            <a:b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 RS SAIFUL ANWAR MALANG</a:t>
            </a:r>
            <a:b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id-ID" sz="32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TAHUN 2015</a:t>
            </a:r>
            <a:endParaRPr lang="id-ID" sz="32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4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id-ID" sz="360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DIAGNOSA STABIL PASIEN COPD TAHUN 2016</a:t>
            </a:r>
            <a:endParaRPr lang="id-ID" sz="3600" dirty="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302248"/>
              </p:ext>
            </p:extLst>
          </p:nvPr>
        </p:nvGraphicFramePr>
        <p:xfrm>
          <a:off x="683568" y="1556792"/>
          <a:ext cx="3600400" cy="131740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17954"/>
                <a:gridCol w="1814294"/>
                <a:gridCol w="1368152"/>
              </a:tblGrid>
              <a:tr h="216024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DIAGNOSA STABIL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JUMLAH 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d-ID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7363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id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658788"/>
              </p:ext>
            </p:extLst>
          </p:nvPr>
        </p:nvGraphicFramePr>
        <p:xfrm>
          <a:off x="3707904" y="3212976"/>
          <a:ext cx="457200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02756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29"/>
          <p:cNvSpPr>
            <a:spLocks noChangeArrowheads="1"/>
          </p:cNvSpPr>
          <p:nvPr/>
        </p:nvSpPr>
        <p:spPr bwMode="auto">
          <a:xfrm>
            <a:off x="604838" y="1257300"/>
            <a:ext cx="7996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 smtClean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523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444305"/>
              </p:ext>
            </p:extLst>
          </p:nvPr>
        </p:nvGraphicFramePr>
        <p:xfrm>
          <a:off x="901700" y="1674813"/>
          <a:ext cx="7847013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Worksheet" r:id="rId5" imgW="7852329" imgH="4291956" progId="Excel.Sheet.8">
                  <p:embed/>
                </p:oleObj>
              </mc:Choice>
              <mc:Fallback>
                <p:oleObj name="Worksheet" r:id="rId5" imgW="7852329" imgH="4291956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700" y="1674813"/>
                        <a:ext cx="7847013" cy="429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9" name="TextBox 28"/>
          <p:cNvSpPr txBox="1">
            <a:spLocks noChangeArrowheads="1"/>
          </p:cNvSpPr>
          <p:nvPr/>
        </p:nvSpPr>
        <p:spPr bwMode="auto">
          <a:xfrm rot="16200000">
            <a:off x="-1489072" y="3249136"/>
            <a:ext cx="46518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 dirty="0" smtClean="0"/>
              <a:t>Rate of exacerbations </a:t>
            </a:r>
            <a:r>
              <a:rPr lang="en-GB" altLang="zh-CN" sz="1100" dirty="0">
                <a:solidFill>
                  <a:prstClr val="black"/>
                </a:solidFill>
              </a:rPr>
              <a:t>r</a:t>
            </a:r>
            <a:r>
              <a:rPr lang="en-GB" altLang="en-US" sz="1100" dirty="0">
                <a:solidFill>
                  <a:prstClr val="black"/>
                </a:solidFill>
              </a:rPr>
              <a:t>equiring antibiotics </a:t>
            </a:r>
            <a:r>
              <a:rPr lang="en-GB" altLang="en-US" sz="1100" dirty="0" smtClean="0">
                <a:solidFill>
                  <a:prstClr val="black"/>
                </a:solidFill>
              </a:rPr>
              <a:t/>
            </a:r>
            <a:br>
              <a:rPr lang="en-GB" altLang="en-US" sz="1100" dirty="0" smtClean="0">
                <a:solidFill>
                  <a:prstClr val="black"/>
                </a:solidFill>
              </a:rPr>
            </a:br>
            <a:r>
              <a:rPr lang="en-GB" altLang="en-US" sz="1100" dirty="0" smtClean="0">
                <a:solidFill>
                  <a:prstClr val="black"/>
                </a:solidFill>
              </a:rPr>
              <a:t>or </a:t>
            </a:r>
            <a:r>
              <a:rPr lang="en-GB" altLang="en-US" sz="1100" dirty="0">
                <a:solidFill>
                  <a:prstClr val="black"/>
                </a:solidFill>
              </a:rPr>
              <a:t>systemic </a:t>
            </a:r>
            <a:r>
              <a:rPr lang="en-GB" altLang="en-US" sz="1100" dirty="0" smtClean="0">
                <a:solidFill>
                  <a:prstClr val="black"/>
                </a:solidFill>
              </a:rPr>
              <a:t>corticosteroids</a:t>
            </a:r>
            <a:r>
              <a:rPr lang="en-US" altLang="en-US" sz="1100" dirty="0" smtClean="0"/>
              <a:t> per year</a:t>
            </a:r>
          </a:p>
        </p:txBody>
      </p:sp>
      <p:sp>
        <p:nvSpPr>
          <p:cNvPr id="95241" name="TextBox 30"/>
          <p:cNvSpPr txBox="1">
            <a:spLocks noChangeArrowheads="1"/>
          </p:cNvSpPr>
          <p:nvPr/>
        </p:nvSpPr>
        <p:spPr bwMode="auto">
          <a:xfrm>
            <a:off x="1020763" y="2060688"/>
            <a:ext cx="46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/>
              <a:t>2.0</a:t>
            </a:r>
          </a:p>
        </p:txBody>
      </p:sp>
      <p:sp>
        <p:nvSpPr>
          <p:cNvPr id="95242" name="TextBox 31"/>
          <p:cNvSpPr txBox="1">
            <a:spLocks noChangeArrowheads="1"/>
          </p:cNvSpPr>
          <p:nvPr/>
        </p:nvSpPr>
        <p:spPr bwMode="auto">
          <a:xfrm>
            <a:off x="1020763" y="2770300"/>
            <a:ext cx="46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/>
              <a:t>1.5</a:t>
            </a:r>
          </a:p>
        </p:txBody>
      </p:sp>
      <p:sp>
        <p:nvSpPr>
          <p:cNvPr id="95243" name="TextBox 32"/>
          <p:cNvSpPr txBox="1">
            <a:spLocks noChangeArrowheads="1"/>
          </p:cNvSpPr>
          <p:nvPr/>
        </p:nvSpPr>
        <p:spPr bwMode="auto">
          <a:xfrm>
            <a:off x="1020763" y="3479913"/>
            <a:ext cx="469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/>
              <a:t>1.0</a:t>
            </a:r>
          </a:p>
        </p:txBody>
      </p:sp>
      <p:sp>
        <p:nvSpPr>
          <p:cNvPr id="95244" name="TextBox 33"/>
          <p:cNvSpPr txBox="1">
            <a:spLocks noChangeArrowheads="1"/>
          </p:cNvSpPr>
          <p:nvPr/>
        </p:nvSpPr>
        <p:spPr bwMode="auto">
          <a:xfrm>
            <a:off x="1020763" y="4189525"/>
            <a:ext cx="469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smtClean="0"/>
              <a:t>0.5</a:t>
            </a:r>
          </a:p>
        </p:txBody>
      </p:sp>
      <p:sp>
        <p:nvSpPr>
          <p:cNvPr id="95245" name="TextBox 34"/>
          <p:cNvSpPr txBox="1">
            <a:spLocks noChangeArrowheads="1"/>
          </p:cNvSpPr>
          <p:nvPr/>
        </p:nvSpPr>
        <p:spPr bwMode="auto">
          <a:xfrm>
            <a:off x="1020763" y="4867239"/>
            <a:ext cx="469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00" dirty="0" smtClean="0"/>
              <a:t>0.0</a:t>
            </a:r>
          </a:p>
        </p:txBody>
      </p:sp>
      <p:sp>
        <p:nvSpPr>
          <p:cNvPr id="95246" name="Rectangle 35"/>
          <p:cNvSpPr>
            <a:spLocks noChangeArrowheads="1"/>
          </p:cNvSpPr>
          <p:nvPr/>
        </p:nvSpPr>
        <p:spPr bwMode="auto">
          <a:xfrm>
            <a:off x="2286000" y="2122224"/>
            <a:ext cx="144463" cy="144463"/>
          </a:xfrm>
          <a:prstGeom prst="rect">
            <a:avLst/>
          </a:prstGeom>
          <a:solidFill>
            <a:srgbClr val="3791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smtClean="0"/>
          </a:p>
        </p:txBody>
      </p:sp>
      <p:sp>
        <p:nvSpPr>
          <p:cNvPr id="95247" name="Rectangle 36"/>
          <p:cNvSpPr>
            <a:spLocks noChangeArrowheads="1"/>
          </p:cNvSpPr>
          <p:nvPr/>
        </p:nvSpPr>
        <p:spPr bwMode="auto">
          <a:xfrm>
            <a:off x="5189538" y="2149520"/>
            <a:ext cx="144462" cy="144463"/>
          </a:xfrm>
          <a:prstGeom prst="rect">
            <a:avLst/>
          </a:prstGeom>
          <a:solidFill>
            <a:srgbClr val="FF4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400" smtClean="0"/>
          </a:p>
        </p:txBody>
      </p:sp>
      <p:sp>
        <p:nvSpPr>
          <p:cNvPr id="95248" name="TextBox 13"/>
          <p:cNvSpPr txBox="1">
            <a:spLocks noChangeArrowheads="1"/>
          </p:cNvSpPr>
          <p:nvPr/>
        </p:nvSpPr>
        <p:spPr bwMode="auto">
          <a:xfrm>
            <a:off x="4410075" y="2327388"/>
            <a:ext cx="78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smtClean="0"/>
              <a:t>p=ns</a:t>
            </a:r>
          </a:p>
        </p:txBody>
      </p:sp>
      <p:sp>
        <p:nvSpPr>
          <p:cNvPr id="95249" name="Freeform 9"/>
          <p:cNvSpPr>
            <a:spLocks/>
          </p:cNvSpPr>
          <p:nvPr/>
        </p:nvSpPr>
        <p:spPr bwMode="auto">
          <a:xfrm>
            <a:off x="3776663" y="2656000"/>
            <a:ext cx="2052637" cy="257175"/>
          </a:xfrm>
          <a:custGeom>
            <a:avLst/>
            <a:gdLst>
              <a:gd name="T0" fmla="*/ 0 w 496"/>
              <a:gd name="T1" fmla="*/ 2147483646 h 162"/>
              <a:gd name="T2" fmla="*/ 0 w 496"/>
              <a:gd name="T3" fmla="*/ 0 h 162"/>
              <a:gd name="T4" fmla="*/ 2147483646 w 496"/>
              <a:gd name="T5" fmla="*/ 0 h 162"/>
              <a:gd name="T6" fmla="*/ 2147483646 w 496"/>
              <a:gd name="T7" fmla="*/ 2147483646 h 162"/>
              <a:gd name="T8" fmla="*/ 0 60000 65536"/>
              <a:gd name="T9" fmla="*/ 0 60000 65536"/>
              <a:gd name="T10" fmla="*/ 0 60000 65536"/>
              <a:gd name="T11" fmla="*/ 0 60000 65536"/>
              <a:gd name="T12" fmla="*/ 0 w 496"/>
              <a:gd name="T13" fmla="*/ 0 h 162"/>
              <a:gd name="T14" fmla="*/ 690 w 496"/>
              <a:gd name="T15" fmla="*/ 408 h 1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6" h="162">
                <a:moveTo>
                  <a:pt x="496" y="162"/>
                </a:moveTo>
                <a:lnTo>
                  <a:pt x="496" y="0"/>
                </a:lnTo>
                <a:lnTo>
                  <a:pt x="1" y="0"/>
                </a:lnTo>
                <a:lnTo>
                  <a:pt x="0" y="82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smtClean="0">
              <a:latin typeface="Comic Sans MS" panose="030F0702030302020204" pitchFamily="66" charset="0"/>
              <a:ea typeface="MS PGothic" panose="020B060007020508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5240" y="2067341"/>
            <a:ext cx="2658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 dirty="0" err="1">
                <a:cs typeface="Arial" pitchFamily="34" charset="0"/>
              </a:rPr>
              <a:t>Tiotropium</a:t>
            </a:r>
            <a:r>
              <a:rPr lang="en-US" sz="1200" kern="0" dirty="0">
                <a:cs typeface="Arial" pitchFamily="34" charset="0"/>
              </a:rPr>
              <a:t> </a:t>
            </a:r>
            <a:r>
              <a:rPr lang="en-US" sz="1200" kern="0" dirty="0" smtClean="0">
                <a:cs typeface="Arial" pitchFamily="34" charset="0"/>
              </a:rPr>
              <a:t>18 </a:t>
            </a:r>
            <a:r>
              <a:rPr lang="el-GR" sz="1200" kern="0" dirty="0" smtClean="0">
                <a:cs typeface="Arial" pitchFamily="34" charset="0"/>
              </a:rPr>
              <a:t>μ</a:t>
            </a:r>
            <a:r>
              <a:rPr lang="en-US" sz="1200" kern="0" dirty="0" smtClean="0">
                <a:cs typeface="Arial" pitchFamily="34" charset="0"/>
              </a:rPr>
              <a:t>g q.d. (n=665)</a:t>
            </a:r>
            <a:r>
              <a:rPr lang="en-US" sz="1200" dirty="0" smtClean="0"/>
              <a:t>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4000" y="2067341"/>
            <a:ext cx="26589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0" dirty="0" smtClean="0">
                <a:cs typeface="Arial" pitchFamily="34" charset="0"/>
              </a:rPr>
              <a:t>SFC 50/500 </a:t>
            </a:r>
            <a:r>
              <a:rPr lang="el-GR" sz="1100" kern="0" dirty="0" smtClean="0">
                <a:cs typeface="Arial" pitchFamily="34" charset="0"/>
              </a:rPr>
              <a:t>μ</a:t>
            </a:r>
            <a:r>
              <a:rPr lang="en-US" sz="1100" kern="0" dirty="0" smtClean="0">
                <a:cs typeface="Arial" pitchFamily="34" charset="0"/>
              </a:rPr>
              <a:t>g b.i.d. (n=658)</a:t>
            </a:r>
            <a:r>
              <a:rPr lang="en-US" sz="1100" dirty="0" smtClean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9443" y="2913174"/>
            <a:ext cx="994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1.32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34000" y="2940162"/>
            <a:ext cx="994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1.28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1584251" y="2036098"/>
            <a:ext cx="10634" cy="3169278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446031" y="5044177"/>
            <a:ext cx="5811799" cy="0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Content Placeholder 3"/>
          <p:cNvSpPr txBox="1">
            <a:spLocks/>
          </p:cNvSpPr>
          <p:nvPr/>
        </p:nvSpPr>
        <p:spPr bwMode="gray">
          <a:xfrm>
            <a:off x="1584251" y="5044177"/>
            <a:ext cx="8312150" cy="6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328" rIns="0" bIns="45328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lang="en-US" sz="24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lang="en-US" sz="2000" dirty="0" smtClean="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 lang="en-US" dirty="0" smtClean="0"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lang="en-US" sz="1600" dirty="0" smtClean="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lang="en-US" sz="1400" dirty="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1200" kern="0" dirty="0" smtClean="0">
                <a:solidFill>
                  <a:schemeClr val="accent6">
                    <a:lumMod val="50000"/>
                  </a:schemeClr>
                </a:solidFill>
              </a:rPr>
              <a:t>In INSPIRE, rates of exacerbations requiring antibiotics or systemic corticosteroids</a:t>
            </a:r>
            <a:br>
              <a:rPr lang="en-US" altLang="en-US" sz="1200" kern="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1200" kern="0" dirty="0" smtClean="0">
                <a:solidFill>
                  <a:schemeClr val="accent6">
                    <a:lumMod val="50000"/>
                  </a:schemeClr>
                </a:solidFill>
              </a:rPr>
              <a:t>at 2 years were similar between tiotropium and SFC treatment groups</a:t>
            </a:r>
            <a:r>
              <a:rPr lang="en-US" altLang="en-US" sz="1200" kern="0" baseline="300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US" altLang="en-US" sz="1200" kern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Content Placeholder 4"/>
          <p:cNvSpPr txBox="1">
            <a:spLocks/>
          </p:cNvSpPr>
          <p:nvPr/>
        </p:nvSpPr>
        <p:spPr bwMode="gray">
          <a:xfrm>
            <a:off x="288925" y="1280430"/>
            <a:ext cx="8312150" cy="7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28F00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28F00"/>
              </a:buClr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FLAME</a:t>
            </a:r>
            <a:r>
              <a:rPr lang="en-GB" sz="1600" b="1" baseline="30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was designed to evaluate LABA/LAMA </a:t>
            </a:r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versus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LABA/ICS in patients with </a:t>
            </a:r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a history of ≥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1 exacerbation in the </a:t>
            </a:r>
            <a:r>
              <a:rPr lang="en-GB" sz="1600" b="1" dirty="0" smtClean="0">
                <a:solidFill>
                  <a:schemeClr val="accent6">
                    <a:lumMod val="50000"/>
                  </a:schemeClr>
                </a:solidFill>
              </a:rPr>
              <a:t>preceding </a:t>
            </a: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year</a:t>
            </a:r>
          </a:p>
        </p:txBody>
      </p:sp>
      <p:sp>
        <p:nvSpPr>
          <p:cNvPr id="29" name="Content Placeholder 1"/>
          <p:cNvSpPr txBox="1">
            <a:spLocks/>
          </p:cNvSpPr>
          <p:nvPr/>
        </p:nvSpPr>
        <p:spPr bwMode="gray">
          <a:xfrm>
            <a:off x="395534" y="6194973"/>
            <a:ext cx="4407447" cy="41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GB" sz="1000" dirty="0"/>
              <a:t/>
            </a:r>
            <a:br>
              <a:rPr lang="en-GB" sz="1000" dirty="0"/>
            </a:br>
            <a:r>
              <a:rPr lang="en-GB" sz="1000" dirty="0" smtClean="0"/>
              <a:t/>
            </a:r>
            <a:br>
              <a:rPr lang="en-GB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INSPIRE = Investigating New Standards for Prophylaxis in Reducing Exacerbations; ns = not significant; </a:t>
            </a:r>
            <a:r>
              <a:rPr lang="en-GB" sz="1000" dirty="0" smtClean="0"/>
              <a:t>SFC </a:t>
            </a:r>
            <a:r>
              <a:rPr lang="en-GB" sz="1000" dirty="0"/>
              <a:t>= salmeterol/fluticasone propionate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gray">
          <a:xfrm>
            <a:off x="3275607" y="6329884"/>
            <a:ext cx="4176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10000"/>
              <a:buFont typeface="Wingdings" pitchFamily="2" charset="2"/>
              <a:buNone/>
              <a:defRPr lang="en-US" sz="1200" kern="1200" dirty="0" smtClean="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503238" indent="-2206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917B69"/>
              </a:buClr>
              <a:buFont typeface="Arial" charset="0"/>
              <a:buChar char="•"/>
              <a:defRPr sz="2000">
                <a:solidFill>
                  <a:schemeClr val="accent6"/>
                </a:solidFill>
                <a:latin typeface="+mn-lt"/>
              </a:defRPr>
            </a:lvl2pPr>
            <a:lvl3pPr marL="715963" indent="-1905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-"/>
              <a:defRPr>
                <a:solidFill>
                  <a:schemeClr val="accent6"/>
                </a:solidFill>
                <a:latin typeface="+mn-lt"/>
              </a:defRPr>
            </a:lvl3pPr>
            <a:lvl4pPr marL="884238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Font typeface="Arial" charset="0"/>
              <a:buChar char="•"/>
              <a:defRPr sz="1600">
                <a:solidFill>
                  <a:schemeClr val="accent6"/>
                </a:solidFill>
                <a:latin typeface="+mn-lt"/>
              </a:defRPr>
            </a:lvl4pPr>
            <a:lvl5pPr marL="1074738" indent="-182563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har char="»"/>
              <a:defRPr sz="1400">
                <a:solidFill>
                  <a:schemeClr val="accent6"/>
                </a:solidFill>
                <a:latin typeface="+mn-lt"/>
              </a:defRPr>
            </a:lvl5pPr>
            <a:lvl6pPr marL="13747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8319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2891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7463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spcAft>
                <a:spcPct val="0"/>
              </a:spcAft>
              <a:buClrTx/>
              <a:buSzTx/>
            </a:pPr>
            <a:r>
              <a:rPr lang="en-GB" altLang="en-US" sz="1000" dirty="0" smtClean="0">
                <a:solidFill>
                  <a:prstClr val="black"/>
                </a:solidFill>
              </a:rPr>
              <a:t>1.Wedzicha </a:t>
            </a:r>
            <a:r>
              <a:rPr lang="en-GB" altLang="en-US" sz="1000" dirty="0">
                <a:solidFill>
                  <a:prstClr val="black"/>
                </a:solidFill>
              </a:rPr>
              <a:t>JA, et al. Am J </a:t>
            </a:r>
            <a:r>
              <a:rPr lang="en-GB" altLang="en-US" sz="1000" dirty="0" err="1">
                <a:solidFill>
                  <a:prstClr val="black"/>
                </a:solidFill>
              </a:rPr>
              <a:t>Crit</a:t>
            </a:r>
            <a:r>
              <a:rPr lang="en-GB" altLang="en-US" sz="1000" dirty="0">
                <a:solidFill>
                  <a:prstClr val="black"/>
                </a:solidFill>
              </a:rPr>
              <a:t> Care Med </a:t>
            </a:r>
            <a:r>
              <a:rPr lang="en-GB" altLang="en-US" sz="1000" dirty="0" smtClean="0">
                <a:solidFill>
                  <a:prstClr val="black"/>
                </a:solidFill>
              </a:rPr>
              <a:t>2008</a:t>
            </a:r>
          </a:p>
          <a:p>
            <a:pPr algn="r">
              <a:spcAft>
                <a:spcPct val="0"/>
              </a:spcAft>
              <a:buClrTx/>
              <a:buSzTx/>
            </a:pPr>
            <a:r>
              <a:rPr lang="en-GB" sz="1000" dirty="0" smtClean="0"/>
              <a:t>2. Wedzicha </a:t>
            </a:r>
            <a:r>
              <a:rPr lang="en-GB" sz="1000" dirty="0"/>
              <a:t>JA, et al. N </a:t>
            </a:r>
            <a:r>
              <a:rPr lang="en-GB" sz="1000" dirty="0" err="1"/>
              <a:t>Engl</a:t>
            </a:r>
            <a:r>
              <a:rPr lang="en-GB" sz="1000" dirty="0"/>
              <a:t> J Med </a:t>
            </a:r>
            <a:r>
              <a:rPr lang="en-GB" sz="1000" dirty="0" smtClean="0"/>
              <a:t>2016</a:t>
            </a:r>
            <a:endParaRPr lang="en-GB" sz="1000" dirty="0"/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136478" y="131982"/>
            <a:ext cx="9198591" cy="1011237"/>
          </a:xfrm>
          <a:prstGeom prst="rect">
            <a:avLst/>
          </a:prstGeom>
        </p:spPr>
        <p:txBody>
          <a:bodyPr vert="horz" lIns="0" tIns="126000" rIns="0" bIns="45720" rtlCol="0" anchor="b" anchorCtr="0">
            <a:noAutofit/>
          </a:bodyPr>
          <a:lstStyle>
            <a:lvl1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dirty="0"/>
              <a:t>Rationale for </a:t>
            </a:r>
            <a:r>
              <a:rPr lang="en-GB" sz="2400" b="1" dirty="0"/>
              <a:t>FLAME</a:t>
            </a:r>
            <a:r>
              <a:rPr lang="en-GB" sz="2400" dirty="0"/>
              <a:t>: similar </a:t>
            </a:r>
            <a:r>
              <a:rPr lang="en-GB" sz="2400" dirty="0" smtClean="0"/>
              <a:t>exacerbation rate between </a:t>
            </a:r>
            <a:r>
              <a:rPr lang="en-GB" sz="2400" dirty="0" err="1" smtClean="0"/>
              <a:t>Tio</a:t>
            </a:r>
            <a:r>
              <a:rPr lang="en-GB" sz="2400" dirty="0" smtClean="0"/>
              <a:t> and SFC. </a:t>
            </a:r>
            <a:r>
              <a:rPr lang="en-GB" sz="2400" b="1" dirty="0" smtClean="0"/>
              <a:t>What about SFC compare  FDC LABA+LAMA?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89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IONNUMBER" val="0"/>
  <p:tag name="DIVIDERPICTUREPATH" val="C:\Program Files\PPTADDIN.300.EN\PictureGallery\NVS_HP_00017_PPT.jpg"/>
  <p:tag name="SLIDETYPE" val="Novartis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IONNUMBER" val="0"/>
  <p:tag name="DIVIDERPICTUREPATH" val="C:\Program Files\PPTADDIN.300.EN\PictureGallery\NVS_HP_00017_PPT.jpg"/>
  <p:tag name="SLIDETYPE" val="Novartis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CTIONNUMBER" val="0"/>
  <p:tag name="DIVIDERPICTUREPATH" val="C:\Program Files\PPTADDIN.300.EN\PictureGallery\NVS_HP_00017_PPT.jpg"/>
  <p:tag name="SLIDETYPE" val="Novartis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51">
    <a:dk1>
      <a:srgbClr val="404040"/>
    </a:dk1>
    <a:lt1>
      <a:srgbClr val="FFFFFF"/>
    </a:lt1>
    <a:dk2>
      <a:srgbClr val="A6A6A6"/>
    </a:dk2>
    <a:lt2>
      <a:srgbClr val="FFFFFF"/>
    </a:lt2>
    <a:accent1>
      <a:srgbClr val="145477"/>
    </a:accent1>
    <a:accent2>
      <a:srgbClr val="FFEB00"/>
    </a:accent2>
    <a:accent3>
      <a:srgbClr val="0071BC"/>
    </a:accent3>
    <a:accent4>
      <a:srgbClr val="F28F00"/>
    </a:accent4>
    <a:accent5>
      <a:srgbClr val="FFCC00"/>
    </a:accent5>
    <a:accent6>
      <a:srgbClr val="9A0785"/>
    </a:accent6>
    <a:hlink>
      <a:srgbClr val="00795E"/>
    </a:hlink>
    <a:folHlink>
      <a:srgbClr val="AEAFB2"/>
    </a:folHlink>
  </a:clrScheme>
  <a:fontScheme name="NOV_WHITE_PLAI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10610</TotalTime>
  <Words>3337</Words>
  <Application>Microsoft Office PowerPoint</Application>
  <PresentationFormat>On-screen Show (4:3)</PresentationFormat>
  <Paragraphs>726</Paragraphs>
  <Slides>33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1_Office Theme</vt:lpstr>
      <vt:lpstr>Worksheet</vt:lpstr>
      <vt:lpstr>Implication of FLAME Study  on COPD Treatment    Susanthy Dj   Staf Medical Functional  Saiful Anwar Hospital,  Pulmonology and Respiratory Medicine,  Medical Faculty, Brawijaya University  Malang </vt:lpstr>
      <vt:lpstr>PowerPoint Presentation</vt:lpstr>
      <vt:lpstr>Rationale for FLAME</vt:lpstr>
      <vt:lpstr> Definition of COPD has been revised</vt:lpstr>
      <vt:lpstr>PowerPoint Presentation</vt:lpstr>
      <vt:lpstr>  DATA PASIEN PPOK STABIL  DI RS SAIFUL ANWAR MALANG TAHUN 2014</vt:lpstr>
      <vt:lpstr>  DATA PASIEN PPOK STABIL  DI RS SAIFUL ANWAR MALANG TAHUN 2015</vt:lpstr>
      <vt:lpstr>DIAGNOSA STABIL PASIEN COPD TAHUN 2016</vt:lpstr>
      <vt:lpstr>PowerPoint Presentation</vt:lpstr>
      <vt:lpstr>FLAME study design EFfect of Indacaterol Glycopyrronium vs Fluticasone Salmeterol on COPD Exacerbations</vt:lpstr>
      <vt:lpstr>Evaluating efficacy of Ultibro® Breezhaler® in terms of exacerbations in moderate-to-very severe patients*</vt:lpstr>
      <vt:lpstr>Key inclusion criteria included a history of  ≥1 exacerbation in the previous year</vt:lpstr>
      <vt:lpstr>Key exclusion criteria included clinically significant cardiovascular diseases </vt:lpstr>
      <vt:lpstr>Patient population approximated to GOLD D</vt:lpstr>
      <vt:lpstr>Global sites and patient enrollment</vt:lpstr>
      <vt:lpstr> Primary objective of FLAME was to demonstrate that IND/GLY is non-inferior to SFC in terms of  rate of COPD exacerbations</vt:lpstr>
      <vt:lpstr> Further study objectives included the  assessment of lung function and health status</vt:lpstr>
      <vt:lpstr>FLAME results</vt:lpstr>
      <vt:lpstr>Completion and withdrawal rates were comparable between the two treatment arms</vt:lpstr>
      <vt:lpstr>Patient demographics were well  balanced between treatment groups (1/2)</vt:lpstr>
      <vt:lpstr>Patient demographics were well balanced between treatment groups (2/2)</vt:lpstr>
      <vt:lpstr>Ultibro® Breezhaler® significantly reduced the rate of all (mild/moderate/severe) exacerbations versus SFC over 52 weeks</vt:lpstr>
      <vt:lpstr>Ultibro® Breezhaler® significantly prolonged the time to first  mild, moderate or severe exacerbation versus SFC over 52 weeks</vt:lpstr>
      <vt:lpstr>Ultibro® Breezhaler® significantly reduced the rate of  moderate or severe exacerbations versus SFC over 52 weeks</vt:lpstr>
      <vt:lpstr>Ultibro® Breezhaler® significantly prolonged the  time to first severe exacerbation versus SFC over 52 weeks</vt:lpstr>
      <vt:lpstr>Ultibro® Breezhaler® reduced the rate of all  (mild/moderate/severe) exacerbations versus SFC over 52 weeks in patients with &lt;2 and ≥2% blood eosinophils at randomization </vt:lpstr>
      <vt:lpstr>Ultibro® Breezhaler® reduced the rate of moderate or severe exacerbations versus SFC over 52 weeks in patients with &lt;2 and ≥2% blood eosinophils at randomization </vt:lpstr>
      <vt:lpstr>Ultibro® Breezhaler® significantly improved trough FEV1 versus SFC at Week 52</vt:lpstr>
      <vt:lpstr>Ultibro® Breezhaler® significantly improved health status versus SFC at each measured timepoint between Weeks 12 and 52</vt:lpstr>
      <vt:lpstr>Ultibro® Breezhaler® significantly decreased rescue medication use compared with SFC at Week 52</vt:lpstr>
      <vt:lpstr>The incidence of pneumonia was significantly lower with Ultibro® Breezhaler® than with SFC</vt:lpstr>
      <vt:lpstr>Take home massage</vt:lpstr>
      <vt:lpstr>PowerPoint Presentation</vt:lpstr>
    </vt:vector>
  </TitlesOfParts>
  <Company>Novartis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kwanca1</dc:creator>
  <cp:lastModifiedBy>Marianto, Antonius Catur</cp:lastModifiedBy>
  <cp:revision>313</cp:revision>
  <cp:lastPrinted>2013-02-21T06:39:06Z</cp:lastPrinted>
  <dcterms:created xsi:type="dcterms:W3CDTF">2012-01-19T14:32:39Z</dcterms:created>
  <dcterms:modified xsi:type="dcterms:W3CDTF">2017-04-07T23:02:33Z</dcterms:modified>
</cp:coreProperties>
</file>